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Lst>
  <p:sldSz cx="9144000" cy="6858000" type="screen4x3"/>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012ECD-51FC-41F1-AA8D-1B2483CD663E}" styleName="淡色スタイル 2 - アクセント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46F890A9-2807-4EBB-B81D-B2AA78EC7F39}" styleName="濃色スタイル 2 - アクセント 5/アクセント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22838BEF-8BB2-4498-84A7-C5851F593DF1}" styleName="中間スタイル 4 - アクセント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C4B1156A-380E-4F78-BDF5-A606A8083BF9}" styleName="中間スタイル 4 - アクセント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0505E3EF-67EA-436B-97B2-0124C06EBD24}" styleName="中間スタイル 4 - アクセント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879" autoAdjust="0"/>
    <p:restoredTop sz="94660"/>
  </p:normalViewPr>
  <p:slideViewPr>
    <p:cSldViewPr snapToGrid="0">
      <p:cViewPr varScale="1">
        <p:scale>
          <a:sx n="78" d="100"/>
          <a:sy n="78" d="100"/>
        </p:scale>
        <p:origin x="960"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18C49CDF-1A03-4808-9416-AC45E424975B}" type="datetimeFigureOut">
              <a:rPr kumimoji="1" lang="ja-JP" altLang="en-US" smtClean="0"/>
              <a:t>2023/2/9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8DF3A6F-3B68-4268-B5F4-D89BF49A9A60}" type="slidenum">
              <a:rPr kumimoji="1" lang="ja-JP" altLang="en-US" smtClean="0"/>
              <a:t>‹#›</a:t>
            </a:fld>
            <a:endParaRPr kumimoji="1" lang="ja-JP" altLang="en-US"/>
          </a:p>
        </p:txBody>
      </p:sp>
    </p:spTree>
    <p:extLst>
      <p:ext uri="{BB962C8B-B14F-4D97-AF65-F5344CB8AC3E}">
        <p14:creationId xmlns:p14="http://schemas.microsoft.com/office/powerpoint/2010/main" val="9589415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18C49CDF-1A03-4808-9416-AC45E424975B}" type="datetimeFigureOut">
              <a:rPr kumimoji="1" lang="ja-JP" altLang="en-US" smtClean="0"/>
              <a:t>2023/2/9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8DF3A6F-3B68-4268-B5F4-D89BF49A9A60}" type="slidenum">
              <a:rPr kumimoji="1" lang="ja-JP" altLang="en-US" smtClean="0"/>
              <a:t>‹#›</a:t>
            </a:fld>
            <a:endParaRPr kumimoji="1" lang="ja-JP" altLang="en-US"/>
          </a:p>
        </p:txBody>
      </p:sp>
    </p:spTree>
    <p:extLst>
      <p:ext uri="{BB962C8B-B14F-4D97-AF65-F5344CB8AC3E}">
        <p14:creationId xmlns:p14="http://schemas.microsoft.com/office/powerpoint/2010/main" val="32088688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18C49CDF-1A03-4808-9416-AC45E424975B}" type="datetimeFigureOut">
              <a:rPr kumimoji="1" lang="ja-JP" altLang="en-US" smtClean="0"/>
              <a:t>2023/2/9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8DF3A6F-3B68-4268-B5F4-D89BF49A9A60}" type="slidenum">
              <a:rPr kumimoji="1" lang="ja-JP" altLang="en-US" smtClean="0"/>
              <a:t>‹#›</a:t>
            </a:fld>
            <a:endParaRPr kumimoji="1" lang="ja-JP" altLang="en-US"/>
          </a:p>
        </p:txBody>
      </p:sp>
    </p:spTree>
    <p:extLst>
      <p:ext uri="{BB962C8B-B14F-4D97-AF65-F5344CB8AC3E}">
        <p14:creationId xmlns:p14="http://schemas.microsoft.com/office/powerpoint/2010/main" val="25672945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18C49CDF-1A03-4808-9416-AC45E424975B}" type="datetimeFigureOut">
              <a:rPr kumimoji="1" lang="ja-JP" altLang="en-US" smtClean="0"/>
              <a:t>2023/2/9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8DF3A6F-3B68-4268-B5F4-D89BF49A9A60}" type="slidenum">
              <a:rPr kumimoji="1" lang="ja-JP" altLang="en-US" smtClean="0"/>
              <a:t>‹#›</a:t>
            </a:fld>
            <a:endParaRPr kumimoji="1" lang="ja-JP" altLang="en-US"/>
          </a:p>
        </p:txBody>
      </p:sp>
    </p:spTree>
    <p:extLst>
      <p:ext uri="{BB962C8B-B14F-4D97-AF65-F5344CB8AC3E}">
        <p14:creationId xmlns:p14="http://schemas.microsoft.com/office/powerpoint/2010/main" val="20111305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18C49CDF-1A03-4808-9416-AC45E424975B}" type="datetimeFigureOut">
              <a:rPr kumimoji="1" lang="ja-JP" altLang="en-US" smtClean="0"/>
              <a:t>2023/2/9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8DF3A6F-3B68-4268-B5F4-D89BF49A9A60}" type="slidenum">
              <a:rPr kumimoji="1" lang="ja-JP" altLang="en-US" smtClean="0"/>
              <a:t>‹#›</a:t>
            </a:fld>
            <a:endParaRPr kumimoji="1" lang="ja-JP" altLang="en-US"/>
          </a:p>
        </p:txBody>
      </p:sp>
    </p:spTree>
    <p:extLst>
      <p:ext uri="{BB962C8B-B14F-4D97-AF65-F5344CB8AC3E}">
        <p14:creationId xmlns:p14="http://schemas.microsoft.com/office/powerpoint/2010/main" val="2195267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18C49CDF-1A03-4808-9416-AC45E424975B}" type="datetimeFigureOut">
              <a:rPr kumimoji="1" lang="ja-JP" altLang="en-US" smtClean="0"/>
              <a:t>2023/2/9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58DF3A6F-3B68-4268-B5F4-D89BF49A9A60}" type="slidenum">
              <a:rPr kumimoji="1" lang="ja-JP" altLang="en-US" smtClean="0"/>
              <a:t>‹#›</a:t>
            </a:fld>
            <a:endParaRPr kumimoji="1" lang="ja-JP" altLang="en-US"/>
          </a:p>
        </p:txBody>
      </p:sp>
    </p:spTree>
    <p:extLst>
      <p:ext uri="{BB962C8B-B14F-4D97-AF65-F5344CB8AC3E}">
        <p14:creationId xmlns:p14="http://schemas.microsoft.com/office/powerpoint/2010/main" val="40365794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18C49CDF-1A03-4808-9416-AC45E424975B}" type="datetimeFigureOut">
              <a:rPr kumimoji="1" lang="ja-JP" altLang="en-US" smtClean="0"/>
              <a:t>2023/2/9</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58DF3A6F-3B68-4268-B5F4-D89BF49A9A60}" type="slidenum">
              <a:rPr kumimoji="1" lang="ja-JP" altLang="en-US" smtClean="0"/>
              <a:t>‹#›</a:t>
            </a:fld>
            <a:endParaRPr kumimoji="1" lang="ja-JP" altLang="en-US"/>
          </a:p>
        </p:txBody>
      </p:sp>
    </p:spTree>
    <p:extLst>
      <p:ext uri="{BB962C8B-B14F-4D97-AF65-F5344CB8AC3E}">
        <p14:creationId xmlns:p14="http://schemas.microsoft.com/office/powerpoint/2010/main" val="29852601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18C49CDF-1A03-4808-9416-AC45E424975B}" type="datetimeFigureOut">
              <a:rPr kumimoji="1" lang="ja-JP" altLang="en-US" smtClean="0"/>
              <a:t>2023/2/9</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58DF3A6F-3B68-4268-B5F4-D89BF49A9A60}" type="slidenum">
              <a:rPr kumimoji="1" lang="ja-JP" altLang="en-US" smtClean="0"/>
              <a:t>‹#›</a:t>
            </a:fld>
            <a:endParaRPr kumimoji="1" lang="ja-JP" altLang="en-US"/>
          </a:p>
        </p:txBody>
      </p:sp>
    </p:spTree>
    <p:extLst>
      <p:ext uri="{BB962C8B-B14F-4D97-AF65-F5344CB8AC3E}">
        <p14:creationId xmlns:p14="http://schemas.microsoft.com/office/powerpoint/2010/main" val="14993012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8C49CDF-1A03-4808-9416-AC45E424975B}" type="datetimeFigureOut">
              <a:rPr kumimoji="1" lang="ja-JP" altLang="en-US" smtClean="0"/>
              <a:t>2023/2/9</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58DF3A6F-3B68-4268-B5F4-D89BF49A9A60}" type="slidenum">
              <a:rPr kumimoji="1" lang="ja-JP" altLang="en-US" smtClean="0"/>
              <a:t>‹#›</a:t>
            </a:fld>
            <a:endParaRPr kumimoji="1" lang="ja-JP" altLang="en-US"/>
          </a:p>
        </p:txBody>
      </p:sp>
    </p:spTree>
    <p:extLst>
      <p:ext uri="{BB962C8B-B14F-4D97-AF65-F5344CB8AC3E}">
        <p14:creationId xmlns:p14="http://schemas.microsoft.com/office/powerpoint/2010/main" val="17487940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18C49CDF-1A03-4808-9416-AC45E424975B}" type="datetimeFigureOut">
              <a:rPr kumimoji="1" lang="ja-JP" altLang="en-US" smtClean="0"/>
              <a:t>2023/2/9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58DF3A6F-3B68-4268-B5F4-D89BF49A9A60}" type="slidenum">
              <a:rPr kumimoji="1" lang="ja-JP" altLang="en-US" smtClean="0"/>
              <a:t>‹#›</a:t>
            </a:fld>
            <a:endParaRPr kumimoji="1" lang="ja-JP" altLang="en-US"/>
          </a:p>
        </p:txBody>
      </p:sp>
    </p:spTree>
    <p:extLst>
      <p:ext uri="{BB962C8B-B14F-4D97-AF65-F5344CB8AC3E}">
        <p14:creationId xmlns:p14="http://schemas.microsoft.com/office/powerpoint/2010/main" val="34204229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18C49CDF-1A03-4808-9416-AC45E424975B}" type="datetimeFigureOut">
              <a:rPr kumimoji="1" lang="ja-JP" altLang="en-US" smtClean="0"/>
              <a:t>2023/2/9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58DF3A6F-3B68-4268-B5F4-D89BF49A9A60}" type="slidenum">
              <a:rPr kumimoji="1" lang="ja-JP" altLang="en-US" smtClean="0"/>
              <a:t>‹#›</a:t>
            </a:fld>
            <a:endParaRPr kumimoji="1" lang="ja-JP" altLang="en-US"/>
          </a:p>
        </p:txBody>
      </p:sp>
    </p:spTree>
    <p:extLst>
      <p:ext uri="{BB962C8B-B14F-4D97-AF65-F5344CB8AC3E}">
        <p14:creationId xmlns:p14="http://schemas.microsoft.com/office/powerpoint/2010/main" val="35764461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8C49CDF-1A03-4808-9416-AC45E424975B}" type="datetimeFigureOut">
              <a:rPr kumimoji="1" lang="ja-JP" altLang="en-US" smtClean="0"/>
              <a:t>2023/2/9</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8DF3A6F-3B68-4268-B5F4-D89BF49A9A60}" type="slidenum">
              <a:rPr kumimoji="1" lang="ja-JP" altLang="en-US" smtClean="0"/>
              <a:t>‹#›</a:t>
            </a:fld>
            <a:endParaRPr kumimoji="1" lang="ja-JP" altLang="en-US"/>
          </a:p>
        </p:txBody>
      </p:sp>
    </p:spTree>
    <p:extLst>
      <p:ext uri="{BB962C8B-B14F-4D97-AF65-F5344CB8AC3E}">
        <p14:creationId xmlns:p14="http://schemas.microsoft.com/office/powerpoint/2010/main" val="48171659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1988" y="0"/>
            <a:ext cx="9145988" cy="618186"/>
          </a:xfrm>
          <a:prstGeom prst="rect">
            <a:avLst/>
          </a:prstGeom>
          <a:solidFill>
            <a:schemeClr val="accent4">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dirty="0" smtClean="0">
                <a:latin typeface="BIZ UDPゴシック" panose="020B0400000000000000" pitchFamily="50" charset="-128"/>
                <a:ea typeface="BIZ UDPゴシック" panose="020B0400000000000000" pitchFamily="50" charset="-128"/>
              </a:rPr>
              <a:t>第二次大阪府子どもの貧困対策計画　指標の推移</a:t>
            </a:r>
            <a:endParaRPr kumimoji="1" lang="ja-JP" altLang="en-US" sz="2400" dirty="0">
              <a:latin typeface="BIZ UDPゴシック" panose="020B0400000000000000" pitchFamily="50" charset="-128"/>
              <a:ea typeface="BIZ UDPゴシック" panose="020B0400000000000000" pitchFamily="50" charset="-128"/>
            </a:endParaRPr>
          </a:p>
        </p:txBody>
      </p:sp>
      <p:sp>
        <p:nvSpPr>
          <p:cNvPr id="10" name="正方形/長方形 9"/>
          <p:cNvSpPr/>
          <p:nvPr/>
        </p:nvSpPr>
        <p:spPr>
          <a:xfrm>
            <a:off x="366054" y="855900"/>
            <a:ext cx="8409904" cy="1067542"/>
          </a:xfrm>
          <a:prstGeom prst="rect">
            <a:avLst/>
          </a:prstGeom>
          <a:solidFill>
            <a:sysClr val="window" lastClr="FFFFFF"/>
          </a:solidFill>
          <a:ln w="25400" cap="flat" cmpd="sng" algn="ctr">
            <a:solidFill>
              <a:schemeClr val="accent3">
                <a:lumMod val="50000"/>
              </a:schemeClr>
            </a:solidFill>
            <a:prstDash val="solid"/>
          </a:ln>
          <a:effectLst/>
        </p:spPr>
        <p:txBody>
          <a:bodyPr rot="0" spcFirstLastPara="0" vert="horz" wrap="square" lIns="91440" tIns="45720" rIns="91440" bIns="45720" numCol="1" spcCol="0" rtlCol="0" fromWordArt="0" anchor="t" anchorCtr="0" forceAA="0" compatLnSpc="1">
            <a:prstTxWarp prst="textNoShape">
              <a:avLst/>
            </a:prstTxWarp>
            <a:noAutofit/>
          </a:bodyPr>
          <a:lstStyle/>
          <a:p>
            <a:pPr marL="342900" lvl="0" indent="-342900" algn="l">
              <a:lnSpc>
                <a:spcPts val="1400"/>
              </a:lnSpc>
              <a:spcAft>
                <a:spcPts val="0"/>
              </a:spcAft>
              <a:buFont typeface="Wingdings" panose="05000000000000000000" pitchFamily="2" charset="2"/>
              <a:buChar char=""/>
              <a:tabLst>
                <a:tab pos="1039495" algn="l"/>
              </a:tabLst>
            </a:pPr>
            <a:r>
              <a:rPr lang="ja-JP" sz="1200" kern="100" dirty="0" smtClean="0">
                <a:solidFill>
                  <a:srgbClr val="00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大阪府</a:t>
            </a:r>
            <a:r>
              <a:rPr lang="ja-JP" sz="1200" kern="100" dirty="0">
                <a:solidFill>
                  <a:srgbClr val="00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においては、子どもの貧困対策を総合的に推進するにあたり、関係施策の実施状況や対策の効果等を検証・評価する際の参考となる指標として、国の大綱に示された指標のうち、子どもの状況を示すものでかつ大阪府の数値が示せるものについては、子どもの貧困対策に関する指標として</a:t>
            </a:r>
            <a:r>
              <a:rPr lang="ja-JP" sz="1200" kern="100" dirty="0" smtClean="0">
                <a:solidFill>
                  <a:srgbClr val="00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設定</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p>
            <a:pPr marL="342900" lvl="0" indent="-342900" algn="l">
              <a:lnSpc>
                <a:spcPts val="1400"/>
              </a:lnSpc>
              <a:spcAft>
                <a:spcPts val="0"/>
              </a:spcAft>
              <a:buFont typeface="Wingdings" panose="05000000000000000000" pitchFamily="2" charset="2"/>
              <a:buChar char=""/>
              <a:tabLst>
                <a:tab pos="1039495" algn="l"/>
              </a:tabLst>
            </a:pPr>
            <a:r>
              <a:rPr lang="ja-JP" sz="1200" kern="100" dirty="0" smtClean="0">
                <a:solidFill>
                  <a:srgbClr val="00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施策</a:t>
            </a:r>
            <a:r>
              <a:rPr lang="ja-JP" sz="1200" kern="100" dirty="0">
                <a:solidFill>
                  <a:srgbClr val="00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に関する指標及びサンプリング調査等により都道府県のデータが示せないものについては、参考指標に</a:t>
            </a:r>
            <a:r>
              <a:rPr lang="ja-JP" sz="1200" kern="100" dirty="0" smtClean="0">
                <a:solidFill>
                  <a:srgbClr val="00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設定</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p>
            <a:pPr marL="342900" lvl="0" indent="-342900" algn="l">
              <a:lnSpc>
                <a:spcPts val="1400"/>
              </a:lnSpc>
              <a:spcAft>
                <a:spcPts val="0"/>
              </a:spcAft>
              <a:buFont typeface="Wingdings" panose="05000000000000000000" pitchFamily="2" charset="2"/>
              <a:buChar char=""/>
              <a:tabLst>
                <a:tab pos="1039495" algn="l"/>
              </a:tabLst>
            </a:pPr>
            <a:r>
              <a:rPr lang="ja-JP" sz="1200" kern="100" dirty="0" smtClean="0">
                <a:solidFill>
                  <a:srgbClr val="00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加えて</a:t>
            </a:r>
            <a:r>
              <a:rPr lang="ja-JP" sz="1200" kern="100" dirty="0">
                <a:solidFill>
                  <a:srgbClr val="00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、大阪府の施策に関する指標３指標、市町村の取組の推進に関する指標１指標を設定</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p:txBody>
      </p:sp>
      <p:graphicFrame>
        <p:nvGraphicFramePr>
          <p:cNvPr id="7" name="表 6"/>
          <p:cNvGraphicFramePr>
            <a:graphicFrameLocks noGrp="1"/>
          </p:cNvGraphicFramePr>
          <p:nvPr>
            <p:extLst>
              <p:ext uri="{D42A27DB-BD31-4B8C-83A1-F6EECF244321}">
                <p14:modId xmlns:p14="http://schemas.microsoft.com/office/powerpoint/2010/main" val="1404755828"/>
              </p:ext>
            </p:extLst>
          </p:nvPr>
        </p:nvGraphicFramePr>
        <p:xfrm>
          <a:off x="770886" y="2728583"/>
          <a:ext cx="7753993" cy="1660532"/>
        </p:xfrm>
        <a:graphic>
          <a:graphicData uri="http://schemas.openxmlformats.org/drawingml/2006/table">
            <a:tbl>
              <a:tblPr firstRow="1" firstCol="1" bandRow="1">
                <a:tableStyleId>{7DF18680-E054-41AD-8BC1-D1AEF772440D}</a:tableStyleId>
              </a:tblPr>
              <a:tblGrid>
                <a:gridCol w="2106340">
                  <a:extLst>
                    <a:ext uri="{9D8B030D-6E8A-4147-A177-3AD203B41FA5}">
                      <a16:colId xmlns:a16="http://schemas.microsoft.com/office/drawing/2014/main" val="1956997295"/>
                    </a:ext>
                  </a:extLst>
                </a:gridCol>
                <a:gridCol w="771525">
                  <a:extLst>
                    <a:ext uri="{9D8B030D-6E8A-4147-A177-3AD203B41FA5}">
                      <a16:colId xmlns:a16="http://schemas.microsoft.com/office/drawing/2014/main" val="3500357151"/>
                    </a:ext>
                  </a:extLst>
                </a:gridCol>
                <a:gridCol w="828675">
                  <a:extLst>
                    <a:ext uri="{9D8B030D-6E8A-4147-A177-3AD203B41FA5}">
                      <a16:colId xmlns:a16="http://schemas.microsoft.com/office/drawing/2014/main" val="1026957481"/>
                    </a:ext>
                  </a:extLst>
                </a:gridCol>
                <a:gridCol w="771525">
                  <a:extLst>
                    <a:ext uri="{9D8B030D-6E8A-4147-A177-3AD203B41FA5}">
                      <a16:colId xmlns:a16="http://schemas.microsoft.com/office/drawing/2014/main" val="3104472310"/>
                    </a:ext>
                  </a:extLst>
                </a:gridCol>
                <a:gridCol w="838200">
                  <a:extLst>
                    <a:ext uri="{9D8B030D-6E8A-4147-A177-3AD203B41FA5}">
                      <a16:colId xmlns:a16="http://schemas.microsoft.com/office/drawing/2014/main" val="1124210497"/>
                    </a:ext>
                  </a:extLst>
                </a:gridCol>
                <a:gridCol w="809625">
                  <a:extLst>
                    <a:ext uri="{9D8B030D-6E8A-4147-A177-3AD203B41FA5}">
                      <a16:colId xmlns:a16="http://schemas.microsoft.com/office/drawing/2014/main" val="143316511"/>
                    </a:ext>
                  </a:extLst>
                </a:gridCol>
                <a:gridCol w="838200">
                  <a:extLst>
                    <a:ext uri="{9D8B030D-6E8A-4147-A177-3AD203B41FA5}">
                      <a16:colId xmlns:a16="http://schemas.microsoft.com/office/drawing/2014/main" val="545026674"/>
                    </a:ext>
                  </a:extLst>
                </a:gridCol>
                <a:gridCol w="789903">
                  <a:extLst>
                    <a:ext uri="{9D8B030D-6E8A-4147-A177-3AD203B41FA5}">
                      <a16:colId xmlns:a16="http://schemas.microsoft.com/office/drawing/2014/main" val="4249996700"/>
                    </a:ext>
                  </a:extLst>
                </a:gridCol>
              </a:tblGrid>
              <a:tr h="262292">
                <a:tc>
                  <a:txBody>
                    <a:bodyPr/>
                    <a:lstStyle/>
                    <a:p>
                      <a:pPr algn="l">
                        <a:lnSpc>
                          <a:spcPts val="1600"/>
                        </a:lnSpc>
                        <a:spcAft>
                          <a:spcPts val="0"/>
                        </a:spcAft>
                      </a:pPr>
                      <a:r>
                        <a:rPr lang="en-US" sz="1200" kern="100" dirty="0">
                          <a:effectLst/>
                          <a:latin typeface="BIZ UDPゴシック" panose="020B0400000000000000" pitchFamily="50" charset="-128"/>
                          <a:ea typeface="BIZ UDPゴシック" panose="020B0400000000000000" pitchFamily="50" charset="-128"/>
                        </a:rPr>
                        <a:t> </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sz="1200" kern="100" dirty="0">
                          <a:effectLst/>
                          <a:latin typeface="BIZ UDPゴシック" panose="020B0400000000000000" pitchFamily="50" charset="-128"/>
                          <a:ea typeface="BIZ UDPゴシック" panose="020B0400000000000000" pitchFamily="50" charset="-128"/>
                        </a:rPr>
                        <a:t>H27</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sz="1200" kern="100">
                          <a:effectLst/>
                          <a:latin typeface="BIZ UDPゴシック" panose="020B0400000000000000" pitchFamily="50" charset="-128"/>
                          <a:ea typeface="BIZ UDPゴシック" panose="020B0400000000000000" pitchFamily="50" charset="-128"/>
                        </a:rPr>
                        <a:t>H28</a:t>
                      </a:r>
                      <a:endParaRPr lang="ja-JP" sz="12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sz="1200" kern="100" dirty="0">
                          <a:effectLst/>
                          <a:latin typeface="BIZ UDPゴシック" panose="020B0400000000000000" pitchFamily="50" charset="-128"/>
                          <a:ea typeface="BIZ UDPゴシック" panose="020B0400000000000000" pitchFamily="50" charset="-128"/>
                        </a:rPr>
                        <a:t>H29</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sz="1200" kern="100">
                          <a:effectLst/>
                          <a:latin typeface="BIZ UDPゴシック" panose="020B0400000000000000" pitchFamily="50" charset="-128"/>
                          <a:ea typeface="BIZ UDPゴシック" panose="020B0400000000000000" pitchFamily="50" charset="-128"/>
                        </a:rPr>
                        <a:t>H30</a:t>
                      </a:r>
                      <a:endParaRPr lang="ja-JP" sz="12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sz="1200" kern="100">
                          <a:effectLst/>
                          <a:latin typeface="BIZ UDPゴシック" panose="020B0400000000000000" pitchFamily="50" charset="-128"/>
                          <a:ea typeface="BIZ UDPゴシック" panose="020B0400000000000000" pitchFamily="50" charset="-128"/>
                        </a:rPr>
                        <a:t>H31</a:t>
                      </a:r>
                      <a:endParaRPr lang="ja-JP" sz="12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sz="1200" kern="100" dirty="0">
                          <a:effectLst/>
                          <a:latin typeface="BIZ UDPゴシック" panose="020B0400000000000000" pitchFamily="50" charset="-128"/>
                          <a:ea typeface="BIZ UDPゴシック" panose="020B0400000000000000" pitchFamily="50" charset="-128"/>
                        </a:rPr>
                        <a:t>R2</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sz="1200" kern="100" dirty="0" smtClean="0">
                          <a:effectLst/>
                          <a:latin typeface="BIZ UDPゴシック" panose="020B0400000000000000" pitchFamily="50" charset="-128"/>
                          <a:ea typeface="BIZ UDPゴシック" panose="020B0400000000000000" pitchFamily="50" charset="-128"/>
                        </a:rPr>
                        <a:t>R3</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extLst>
                  <a:ext uri="{0D108BD9-81ED-4DB2-BD59-A6C34878D82A}">
                    <a16:rowId xmlns:a16="http://schemas.microsoft.com/office/drawing/2014/main" val="3979667330"/>
                  </a:ext>
                </a:extLst>
              </a:tr>
              <a:tr h="343520">
                <a:tc>
                  <a:txBody>
                    <a:bodyPr/>
                    <a:lstStyle/>
                    <a:p>
                      <a:pPr algn="just">
                        <a:lnSpc>
                          <a:spcPts val="1600"/>
                        </a:lnSpc>
                        <a:spcAft>
                          <a:spcPts val="0"/>
                        </a:spcAft>
                      </a:pPr>
                      <a:r>
                        <a:rPr lang="ja-JP" sz="1200" kern="100" dirty="0">
                          <a:effectLst/>
                          <a:latin typeface="BIZ UDPゴシック" panose="020B0400000000000000" pitchFamily="50" charset="-128"/>
                          <a:ea typeface="BIZ UDPゴシック" panose="020B0400000000000000" pitchFamily="50" charset="-128"/>
                        </a:rPr>
                        <a:t>全国</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r">
                        <a:lnSpc>
                          <a:spcPts val="1600"/>
                        </a:lnSpc>
                        <a:spcAft>
                          <a:spcPts val="0"/>
                        </a:spcAft>
                      </a:pPr>
                      <a:r>
                        <a:rPr lang="en-US" sz="1200" kern="100" dirty="0">
                          <a:effectLst/>
                          <a:latin typeface="BIZ UDPゴシック" panose="020B0400000000000000" pitchFamily="50" charset="-128"/>
                          <a:ea typeface="BIZ UDPゴシック" panose="020B0400000000000000" pitchFamily="50" charset="-128"/>
                        </a:rPr>
                        <a:t>92.8%</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r">
                        <a:lnSpc>
                          <a:spcPts val="1600"/>
                        </a:lnSpc>
                        <a:spcAft>
                          <a:spcPts val="0"/>
                        </a:spcAft>
                      </a:pPr>
                      <a:r>
                        <a:rPr lang="en-US" sz="1200" kern="100">
                          <a:effectLst/>
                          <a:latin typeface="BIZ UDPゴシック" panose="020B0400000000000000" pitchFamily="50" charset="-128"/>
                          <a:ea typeface="BIZ UDPゴシック" panose="020B0400000000000000" pitchFamily="50" charset="-128"/>
                        </a:rPr>
                        <a:t>93.3%</a:t>
                      </a:r>
                      <a:endParaRPr lang="ja-JP" sz="12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r">
                        <a:lnSpc>
                          <a:spcPts val="1600"/>
                        </a:lnSpc>
                        <a:spcAft>
                          <a:spcPts val="0"/>
                        </a:spcAft>
                      </a:pPr>
                      <a:r>
                        <a:rPr lang="en-US" sz="1200" kern="100">
                          <a:effectLst/>
                          <a:latin typeface="BIZ UDPゴシック" panose="020B0400000000000000" pitchFamily="50" charset="-128"/>
                          <a:ea typeface="BIZ UDPゴシック" panose="020B0400000000000000" pitchFamily="50" charset="-128"/>
                        </a:rPr>
                        <a:t>93.6%</a:t>
                      </a:r>
                      <a:endParaRPr lang="ja-JP" sz="12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r">
                        <a:lnSpc>
                          <a:spcPts val="1600"/>
                        </a:lnSpc>
                        <a:spcAft>
                          <a:spcPts val="0"/>
                        </a:spcAft>
                      </a:pPr>
                      <a:r>
                        <a:rPr lang="en-US" sz="1200" kern="100" dirty="0">
                          <a:effectLst/>
                          <a:latin typeface="BIZ UDPゴシック" panose="020B0400000000000000" pitchFamily="50" charset="-128"/>
                          <a:ea typeface="BIZ UDPゴシック" panose="020B0400000000000000" pitchFamily="50" charset="-128"/>
                        </a:rPr>
                        <a:t>93.7%</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r">
                        <a:lnSpc>
                          <a:spcPts val="1600"/>
                        </a:lnSpc>
                        <a:spcAft>
                          <a:spcPts val="0"/>
                        </a:spcAft>
                      </a:pPr>
                      <a:r>
                        <a:rPr lang="en-US" sz="1200" kern="100" dirty="0">
                          <a:effectLst/>
                          <a:latin typeface="BIZ UDPゴシック" panose="020B0400000000000000" pitchFamily="50" charset="-128"/>
                          <a:ea typeface="BIZ UDPゴシック" panose="020B0400000000000000" pitchFamily="50" charset="-128"/>
                        </a:rPr>
                        <a:t>94.0%</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r">
                        <a:lnSpc>
                          <a:spcPts val="1600"/>
                        </a:lnSpc>
                        <a:spcAft>
                          <a:spcPts val="0"/>
                        </a:spcAft>
                      </a:pPr>
                      <a:r>
                        <a:rPr lang="en-US" sz="1200" kern="100" dirty="0">
                          <a:effectLst/>
                          <a:latin typeface="BIZ UDPゴシック" panose="020B0400000000000000" pitchFamily="50" charset="-128"/>
                          <a:ea typeface="BIZ UDPゴシック" panose="020B0400000000000000" pitchFamily="50" charset="-128"/>
                        </a:rPr>
                        <a:t>93.7%</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r">
                        <a:lnSpc>
                          <a:spcPts val="1600"/>
                        </a:lnSpc>
                        <a:spcAft>
                          <a:spcPts val="0"/>
                        </a:spcAft>
                      </a:pPr>
                      <a:r>
                        <a:rPr lang="en-US" sz="1200" kern="100" dirty="0">
                          <a:effectLst/>
                          <a:latin typeface="BIZ UDPゴシック" panose="020B0400000000000000" pitchFamily="50" charset="-128"/>
                          <a:ea typeface="BIZ UDPゴシック" panose="020B0400000000000000" pitchFamily="50" charset="-128"/>
                        </a:rPr>
                        <a:t>93.7%</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extLst>
                  <a:ext uri="{0D108BD9-81ED-4DB2-BD59-A6C34878D82A}">
                    <a16:rowId xmlns:a16="http://schemas.microsoft.com/office/drawing/2014/main" val="3600553506"/>
                  </a:ext>
                </a:extLst>
              </a:tr>
              <a:tr h="343520">
                <a:tc>
                  <a:txBody>
                    <a:bodyPr/>
                    <a:lstStyle/>
                    <a:p>
                      <a:pPr algn="just">
                        <a:lnSpc>
                          <a:spcPts val="1600"/>
                        </a:lnSpc>
                        <a:spcAft>
                          <a:spcPts val="0"/>
                        </a:spcAft>
                      </a:pPr>
                      <a:r>
                        <a:rPr lang="ja-JP" sz="1200" kern="100" dirty="0">
                          <a:effectLst/>
                          <a:latin typeface="BIZ UDPゴシック" panose="020B0400000000000000" pitchFamily="50" charset="-128"/>
                          <a:ea typeface="BIZ UDPゴシック" panose="020B0400000000000000" pitchFamily="50" charset="-128"/>
                        </a:rPr>
                        <a:t>大阪府</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r">
                        <a:lnSpc>
                          <a:spcPts val="1600"/>
                        </a:lnSpc>
                        <a:spcAft>
                          <a:spcPts val="0"/>
                        </a:spcAft>
                      </a:pPr>
                      <a:r>
                        <a:rPr lang="en-US" sz="1200" kern="100" dirty="0">
                          <a:effectLst/>
                          <a:latin typeface="BIZ UDPゴシック" panose="020B0400000000000000" pitchFamily="50" charset="-128"/>
                          <a:ea typeface="BIZ UDPゴシック" panose="020B0400000000000000" pitchFamily="50" charset="-128"/>
                        </a:rPr>
                        <a:t>94.9</a:t>
                      </a:r>
                      <a:r>
                        <a:rPr lang="ja-JP" sz="1200" kern="100" dirty="0">
                          <a:effectLst/>
                          <a:latin typeface="BIZ UDPゴシック" panose="020B0400000000000000" pitchFamily="50" charset="-128"/>
                          <a:ea typeface="BIZ UDPゴシック" panose="020B0400000000000000" pitchFamily="50" charset="-128"/>
                        </a:rPr>
                        <a:t>％</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r">
                        <a:lnSpc>
                          <a:spcPts val="1600"/>
                        </a:lnSpc>
                        <a:spcAft>
                          <a:spcPts val="0"/>
                        </a:spcAft>
                      </a:pPr>
                      <a:r>
                        <a:rPr lang="en-US" sz="1200" kern="100">
                          <a:effectLst/>
                          <a:latin typeface="BIZ UDPゴシック" panose="020B0400000000000000" pitchFamily="50" charset="-128"/>
                          <a:ea typeface="BIZ UDPゴシック" panose="020B0400000000000000" pitchFamily="50" charset="-128"/>
                        </a:rPr>
                        <a:t>96.0</a:t>
                      </a:r>
                      <a:r>
                        <a:rPr lang="ja-JP" sz="1200" kern="100">
                          <a:effectLst/>
                          <a:latin typeface="BIZ UDPゴシック" panose="020B0400000000000000" pitchFamily="50" charset="-128"/>
                          <a:ea typeface="BIZ UDPゴシック" panose="020B0400000000000000" pitchFamily="50" charset="-128"/>
                        </a:rPr>
                        <a:t>％</a:t>
                      </a:r>
                      <a:endParaRPr lang="ja-JP" sz="12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r">
                        <a:lnSpc>
                          <a:spcPts val="1600"/>
                        </a:lnSpc>
                        <a:spcAft>
                          <a:spcPts val="0"/>
                        </a:spcAft>
                      </a:pPr>
                      <a:r>
                        <a:rPr lang="en-US" sz="1200" kern="100">
                          <a:effectLst/>
                          <a:latin typeface="BIZ UDPゴシック" panose="020B0400000000000000" pitchFamily="50" charset="-128"/>
                          <a:ea typeface="BIZ UDPゴシック" panose="020B0400000000000000" pitchFamily="50" charset="-128"/>
                        </a:rPr>
                        <a:t>95.1%</a:t>
                      </a:r>
                      <a:endParaRPr lang="ja-JP" sz="12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r">
                        <a:lnSpc>
                          <a:spcPts val="1600"/>
                        </a:lnSpc>
                        <a:spcAft>
                          <a:spcPts val="0"/>
                        </a:spcAft>
                      </a:pPr>
                      <a:r>
                        <a:rPr lang="en-US" sz="1200" kern="100">
                          <a:effectLst/>
                          <a:latin typeface="BIZ UDPゴシック" panose="020B0400000000000000" pitchFamily="50" charset="-128"/>
                          <a:ea typeface="BIZ UDPゴシック" panose="020B0400000000000000" pitchFamily="50" charset="-128"/>
                        </a:rPr>
                        <a:t>96.1%</a:t>
                      </a:r>
                      <a:endParaRPr lang="ja-JP" sz="12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r">
                        <a:lnSpc>
                          <a:spcPts val="1600"/>
                        </a:lnSpc>
                        <a:spcAft>
                          <a:spcPts val="0"/>
                        </a:spcAft>
                      </a:pPr>
                      <a:r>
                        <a:rPr lang="en-US" sz="1200" kern="100">
                          <a:effectLst/>
                          <a:latin typeface="BIZ UDPゴシック" panose="020B0400000000000000" pitchFamily="50" charset="-128"/>
                          <a:ea typeface="BIZ UDPゴシック" panose="020B0400000000000000" pitchFamily="50" charset="-128"/>
                        </a:rPr>
                        <a:t>95.6%</a:t>
                      </a:r>
                      <a:endParaRPr lang="ja-JP" sz="12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r">
                        <a:lnSpc>
                          <a:spcPts val="1600"/>
                        </a:lnSpc>
                        <a:spcAft>
                          <a:spcPts val="0"/>
                        </a:spcAft>
                      </a:pPr>
                      <a:r>
                        <a:rPr lang="en-US" sz="1200" kern="100" dirty="0">
                          <a:effectLst/>
                          <a:latin typeface="BIZ UDPゴシック" panose="020B0400000000000000" pitchFamily="50" charset="-128"/>
                          <a:ea typeface="BIZ UDPゴシック" panose="020B0400000000000000" pitchFamily="50" charset="-128"/>
                        </a:rPr>
                        <a:t>95.7%</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r">
                        <a:lnSpc>
                          <a:spcPts val="1600"/>
                        </a:lnSpc>
                        <a:spcAft>
                          <a:spcPts val="0"/>
                        </a:spcAft>
                      </a:pPr>
                      <a:r>
                        <a:rPr lang="en-US" sz="1200" kern="100" dirty="0" smtClean="0">
                          <a:effectLst/>
                          <a:latin typeface="BIZ UDPゴシック" panose="020B0400000000000000" pitchFamily="50" charset="-128"/>
                          <a:ea typeface="BIZ UDPゴシック" panose="020B0400000000000000" pitchFamily="50" charset="-128"/>
                        </a:rPr>
                        <a:t>95.5%</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extLst>
                  <a:ext uri="{0D108BD9-81ED-4DB2-BD59-A6C34878D82A}">
                    <a16:rowId xmlns:a16="http://schemas.microsoft.com/office/drawing/2014/main" val="4072743761"/>
                  </a:ext>
                </a:extLst>
              </a:tr>
              <a:tr h="343520">
                <a:tc>
                  <a:txBody>
                    <a:bodyPr/>
                    <a:lstStyle/>
                    <a:p>
                      <a:pPr algn="just">
                        <a:lnSpc>
                          <a:spcPts val="1400"/>
                        </a:lnSpc>
                        <a:spcAft>
                          <a:spcPts val="0"/>
                        </a:spcAft>
                      </a:pPr>
                      <a:r>
                        <a:rPr lang="ja-JP" sz="1200" kern="100" dirty="0">
                          <a:effectLst/>
                          <a:latin typeface="BIZ UDPゴシック" panose="020B0400000000000000" pitchFamily="50" charset="-128"/>
                          <a:ea typeface="BIZ UDPゴシック" panose="020B0400000000000000" pitchFamily="50" charset="-128"/>
                        </a:rPr>
                        <a:t>（参考</a:t>
                      </a:r>
                      <a:r>
                        <a:rPr lang="ja-JP" sz="1200" kern="100" dirty="0" smtClean="0">
                          <a:effectLst/>
                          <a:latin typeface="BIZ UDPゴシック" panose="020B0400000000000000" pitchFamily="50" charset="-128"/>
                          <a:ea typeface="BIZ UDPゴシック" panose="020B0400000000000000" pitchFamily="50" charset="-128"/>
                        </a:rPr>
                        <a:t>）</a:t>
                      </a:r>
                      <a:r>
                        <a:rPr lang="ja-JP" altLang="en-US" sz="1200" kern="100" dirty="0" smtClean="0">
                          <a:effectLst/>
                          <a:latin typeface="BIZ UDPゴシック" panose="020B0400000000000000" pitchFamily="50" charset="-128"/>
                          <a:ea typeface="BIZ UDPゴシック" panose="020B0400000000000000" pitchFamily="50" charset="-128"/>
                        </a:rPr>
                        <a:t>全国</a:t>
                      </a:r>
                      <a:r>
                        <a:rPr lang="ja-JP" sz="1200" kern="100" dirty="0" smtClean="0">
                          <a:effectLst/>
                          <a:latin typeface="BIZ UDPゴシック" panose="020B0400000000000000" pitchFamily="50" charset="-128"/>
                          <a:ea typeface="BIZ UDPゴシック" panose="020B0400000000000000" pitchFamily="50" charset="-128"/>
                        </a:rPr>
                        <a:t>全児童の</a:t>
                      </a:r>
                      <a:endParaRPr lang="en-US" altLang="ja-JP" sz="1200" kern="100" dirty="0" smtClean="0">
                        <a:effectLst/>
                        <a:latin typeface="BIZ UDPゴシック" panose="020B0400000000000000" pitchFamily="50" charset="-128"/>
                        <a:ea typeface="BIZ UDPゴシック" panose="020B0400000000000000" pitchFamily="50" charset="-128"/>
                      </a:endParaRPr>
                    </a:p>
                    <a:p>
                      <a:pPr algn="just">
                        <a:lnSpc>
                          <a:spcPts val="1400"/>
                        </a:lnSpc>
                        <a:spcAft>
                          <a:spcPts val="0"/>
                        </a:spcAft>
                      </a:pPr>
                      <a:r>
                        <a:rPr lang="ja-JP" altLang="en-US" sz="1200" kern="100" dirty="0" smtClean="0">
                          <a:effectLst/>
                          <a:latin typeface="BIZ UDPゴシック" panose="020B0400000000000000" pitchFamily="50" charset="-128"/>
                          <a:ea typeface="BIZ UDPゴシック" panose="020B0400000000000000" pitchFamily="50" charset="-128"/>
                        </a:rPr>
                        <a:t>　　　　 </a:t>
                      </a:r>
                      <a:r>
                        <a:rPr lang="ja-JP" sz="1200" kern="100" dirty="0" smtClean="0">
                          <a:effectLst/>
                          <a:latin typeface="BIZ UDPゴシック" panose="020B0400000000000000" pitchFamily="50" charset="-128"/>
                          <a:ea typeface="BIZ UDPゴシック" panose="020B0400000000000000" pitchFamily="50" charset="-128"/>
                        </a:rPr>
                        <a:t>高等</a:t>
                      </a:r>
                      <a:r>
                        <a:rPr lang="ja-JP" sz="1200" kern="100" dirty="0">
                          <a:effectLst/>
                          <a:latin typeface="BIZ UDPゴシック" panose="020B0400000000000000" pitchFamily="50" charset="-128"/>
                          <a:ea typeface="BIZ UDPゴシック" panose="020B0400000000000000" pitchFamily="50" charset="-128"/>
                        </a:rPr>
                        <a:t>学校等進学率</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r">
                        <a:lnSpc>
                          <a:spcPts val="1600"/>
                        </a:lnSpc>
                        <a:spcAft>
                          <a:spcPts val="0"/>
                        </a:spcAft>
                      </a:pPr>
                      <a:r>
                        <a:rPr lang="en-US" sz="1200" kern="100" dirty="0">
                          <a:effectLst/>
                          <a:latin typeface="BIZ UDPゴシック" panose="020B0400000000000000" pitchFamily="50" charset="-128"/>
                          <a:ea typeface="BIZ UDPゴシック" panose="020B0400000000000000" pitchFamily="50" charset="-128"/>
                        </a:rPr>
                        <a:t>98.7</a:t>
                      </a:r>
                      <a:r>
                        <a:rPr lang="ja-JP" sz="1200" kern="100" dirty="0">
                          <a:effectLst/>
                          <a:latin typeface="BIZ UDPゴシック" panose="020B0400000000000000" pitchFamily="50" charset="-128"/>
                          <a:ea typeface="BIZ UDPゴシック" panose="020B0400000000000000" pitchFamily="50" charset="-128"/>
                        </a:rPr>
                        <a:t>％</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r">
                        <a:lnSpc>
                          <a:spcPts val="1600"/>
                        </a:lnSpc>
                        <a:spcAft>
                          <a:spcPts val="0"/>
                        </a:spcAft>
                      </a:pPr>
                      <a:r>
                        <a:rPr lang="en-US" sz="1200" kern="100">
                          <a:effectLst/>
                          <a:latin typeface="BIZ UDPゴシック" panose="020B0400000000000000" pitchFamily="50" charset="-128"/>
                          <a:ea typeface="BIZ UDPゴシック" panose="020B0400000000000000" pitchFamily="50" charset="-128"/>
                        </a:rPr>
                        <a:t>98.9</a:t>
                      </a:r>
                      <a:r>
                        <a:rPr lang="ja-JP" sz="1200" kern="100">
                          <a:effectLst/>
                          <a:latin typeface="BIZ UDPゴシック" panose="020B0400000000000000" pitchFamily="50" charset="-128"/>
                          <a:ea typeface="BIZ UDPゴシック" panose="020B0400000000000000" pitchFamily="50" charset="-128"/>
                        </a:rPr>
                        <a:t>％</a:t>
                      </a:r>
                      <a:endParaRPr lang="ja-JP" sz="12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r">
                        <a:lnSpc>
                          <a:spcPts val="1600"/>
                        </a:lnSpc>
                        <a:spcAft>
                          <a:spcPts val="0"/>
                        </a:spcAft>
                      </a:pPr>
                      <a:r>
                        <a:rPr lang="en-US" sz="1200" kern="100">
                          <a:effectLst/>
                          <a:latin typeface="BIZ UDPゴシック" panose="020B0400000000000000" pitchFamily="50" charset="-128"/>
                          <a:ea typeface="BIZ UDPゴシック" panose="020B0400000000000000" pitchFamily="50" charset="-128"/>
                        </a:rPr>
                        <a:t>99.0%</a:t>
                      </a:r>
                      <a:endParaRPr lang="ja-JP" sz="12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r">
                        <a:lnSpc>
                          <a:spcPts val="1600"/>
                        </a:lnSpc>
                        <a:spcAft>
                          <a:spcPts val="0"/>
                        </a:spcAft>
                      </a:pPr>
                      <a:r>
                        <a:rPr lang="en-US" sz="1200" kern="100" dirty="0">
                          <a:effectLst/>
                          <a:latin typeface="BIZ UDPゴシック" panose="020B0400000000000000" pitchFamily="50" charset="-128"/>
                          <a:ea typeface="BIZ UDPゴシック" panose="020B0400000000000000" pitchFamily="50" charset="-128"/>
                        </a:rPr>
                        <a:t>99.0%</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r">
                        <a:lnSpc>
                          <a:spcPts val="1600"/>
                        </a:lnSpc>
                        <a:spcAft>
                          <a:spcPts val="0"/>
                        </a:spcAft>
                      </a:pPr>
                      <a:r>
                        <a:rPr lang="en-US" sz="1200" kern="100">
                          <a:effectLst/>
                          <a:latin typeface="BIZ UDPゴシック" panose="020B0400000000000000" pitchFamily="50" charset="-128"/>
                          <a:ea typeface="BIZ UDPゴシック" panose="020B0400000000000000" pitchFamily="50" charset="-128"/>
                        </a:rPr>
                        <a:t>99.0%</a:t>
                      </a:r>
                      <a:endParaRPr lang="ja-JP" sz="12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r">
                        <a:lnSpc>
                          <a:spcPts val="1600"/>
                        </a:lnSpc>
                        <a:spcAft>
                          <a:spcPts val="0"/>
                        </a:spcAft>
                      </a:pPr>
                      <a:r>
                        <a:rPr lang="en-US" altLang="ja-JP" sz="1200" kern="100" dirty="0" smtClean="0">
                          <a:effectLst/>
                          <a:latin typeface="BIZ UDPゴシック" panose="020B0400000000000000" pitchFamily="50" charset="-128"/>
                          <a:ea typeface="BIZ UDPゴシック" panose="020B0400000000000000" pitchFamily="50" charset="-128"/>
                          <a:cs typeface="+mn-cs"/>
                        </a:rPr>
                        <a:t>99.0%</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r">
                        <a:lnSpc>
                          <a:spcPts val="1600"/>
                        </a:lnSpc>
                        <a:spcAft>
                          <a:spcPts val="0"/>
                        </a:spcAft>
                      </a:pPr>
                      <a:r>
                        <a:rPr lang="en-US" altLang="ja-JP" sz="1200" kern="100" dirty="0" smtClean="0">
                          <a:effectLst/>
                          <a:latin typeface="BIZ UDPゴシック" panose="020B0400000000000000" pitchFamily="50" charset="-128"/>
                          <a:ea typeface="BIZ UDPゴシック" panose="020B0400000000000000" pitchFamily="50" charset="-128"/>
                          <a:cs typeface="+mn-cs"/>
                        </a:rPr>
                        <a:t>98.9%</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extLst>
                  <a:ext uri="{0D108BD9-81ED-4DB2-BD59-A6C34878D82A}">
                    <a16:rowId xmlns:a16="http://schemas.microsoft.com/office/drawing/2014/main" val="2112996297"/>
                  </a:ext>
                </a:extLst>
              </a:tr>
              <a:tr h="343520">
                <a:tc>
                  <a:txBody>
                    <a:bodyPr/>
                    <a:lstStyle/>
                    <a:p>
                      <a:pPr algn="just">
                        <a:lnSpc>
                          <a:spcPts val="1400"/>
                        </a:lnSpc>
                        <a:spcAft>
                          <a:spcPts val="0"/>
                        </a:spcAft>
                      </a:pPr>
                      <a:r>
                        <a:rPr lang="ja-JP" sz="1200" kern="100" dirty="0">
                          <a:effectLst/>
                          <a:latin typeface="BIZ UDPゴシック" panose="020B0400000000000000" pitchFamily="50" charset="-128"/>
                          <a:ea typeface="BIZ UDPゴシック" panose="020B0400000000000000" pitchFamily="50" charset="-128"/>
                        </a:rPr>
                        <a:t>（参考）</a:t>
                      </a:r>
                      <a:r>
                        <a:rPr lang="ja-JP" sz="1200" kern="100" dirty="0" smtClean="0">
                          <a:effectLst/>
                          <a:latin typeface="BIZ UDPゴシック" panose="020B0400000000000000" pitchFamily="50" charset="-128"/>
                          <a:ea typeface="BIZ UDPゴシック" panose="020B0400000000000000" pitchFamily="50" charset="-128"/>
                        </a:rPr>
                        <a:t>大阪府全</a:t>
                      </a:r>
                      <a:r>
                        <a:rPr lang="ja-JP" altLang="en-US" sz="1200" kern="100" dirty="0" smtClean="0">
                          <a:effectLst/>
                          <a:latin typeface="BIZ UDPゴシック" panose="020B0400000000000000" pitchFamily="50" charset="-128"/>
                          <a:ea typeface="BIZ UDPゴシック" panose="020B0400000000000000" pitchFamily="50" charset="-128"/>
                        </a:rPr>
                        <a:t>児童</a:t>
                      </a:r>
                      <a:r>
                        <a:rPr lang="ja-JP" sz="1200" kern="100" dirty="0" smtClean="0">
                          <a:effectLst/>
                          <a:latin typeface="BIZ UDPゴシック" panose="020B0400000000000000" pitchFamily="50" charset="-128"/>
                          <a:ea typeface="BIZ UDPゴシック" panose="020B0400000000000000" pitchFamily="50" charset="-128"/>
                        </a:rPr>
                        <a:t>の</a:t>
                      </a:r>
                      <a:endParaRPr lang="en-US" altLang="ja-JP" sz="1200" kern="100" dirty="0" smtClean="0">
                        <a:effectLst/>
                        <a:latin typeface="BIZ UDPゴシック" panose="020B0400000000000000" pitchFamily="50" charset="-128"/>
                        <a:ea typeface="BIZ UDPゴシック" panose="020B0400000000000000" pitchFamily="50" charset="-128"/>
                      </a:endParaRPr>
                    </a:p>
                    <a:p>
                      <a:pPr algn="just">
                        <a:lnSpc>
                          <a:spcPts val="1400"/>
                        </a:lnSpc>
                        <a:spcAft>
                          <a:spcPts val="0"/>
                        </a:spcAft>
                      </a:pPr>
                      <a:r>
                        <a:rPr lang="ja-JP" altLang="en-US" sz="1200" kern="100" dirty="0" smtClean="0">
                          <a:effectLst/>
                          <a:latin typeface="BIZ UDPゴシック" panose="020B0400000000000000" pitchFamily="50" charset="-128"/>
                          <a:ea typeface="BIZ UDPゴシック" panose="020B0400000000000000" pitchFamily="50" charset="-128"/>
                        </a:rPr>
                        <a:t>　　　　 </a:t>
                      </a:r>
                      <a:r>
                        <a:rPr lang="ja-JP" sz="1200" kern="100" dirty="0" smtClean="0">
                          <a:effectLst/>
                          <a:latin typeface="BIZ UDPゴシック" panose="020B0400000000000000" pitchFamily="50" charset="-128"/>
                          <a:ea typeface="BIZ UDPゴシック" panose="020B0400000000000000" pitchFamily="50" charset="-128"/>
                        </a:rPr>
                        <a:t>高等</a:t>
                      </a:r>
                      <a:r>
                        <a:rPr lang="ja-JP" sz="1200" kern="100" dirty="0">
                          <a:effectLst/>
                          <a:latin typeface="BIZ UDPゴシック" panose="020B0400000000000000" pitchFamily="50" charset="-128"/>
                          <a:ea typeface="BIZ UDPゴシック" panose="020B0400000000000000" pitchFamily="50" charset="-128"/>
                        </a:rPr>
                        <a:t>学校等進学率</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r">
                        <a:lnSpc>
                          <a:spcPts val="1600"/>
                        </a:lnSpc>
                        <a:spcAft>
                          <a:spcPts val="0"/>
                        </a:spcAft>
                      </a:pPr>
                      <a:r>
                        <a:rPr lang="en-US" sz="1200" kern="100" dirty="0">
                          <a:effectLst/>
                          <a:latin typeface="BIZ UDPゴシック" panose="020B0400000000000000" pitchFamily="50" charset="-128"/>
                          <a:ea typeface="BIZ UDPゴシック" panose="020B0400000000000000" pitchFamily="50" charset="-128"/>
                        </a:rPr>
                        <a:t>98.7</a:t>
                      </a:r>
                      <a:r>
                        <a:rPr lang="ja-JP" sz="1200" kern="100" dirty="0">
                          <a:effectLst/>
                          <a:latin typeface="BIZ UDPゴシック" panose="020B0400000000000000" pitchFamily="50" charset="-128"/>
                          <a:ea typeface="BIZ UDPゴシック" panose="020B0400000000000000" pitchFamily="50" charset="-128"/>
                        </a:rPr>
                        <a:t>％</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r">
                        <a:lnSpc>
                          <a:spcPts val="1600"/>
                        </a:lnSpc>
                        <a:spcAft>
                          <a:spcPts val="0"/>
                        </a:spcAft>
                      </a:pPr>
                      <a:r>
                        <a:rPr lang="en-US" sz="1200" kern="100" dirty="0">
                          <a:effectLst/>
                          <a:latin typeface="BIZ UDPゴシック" panose="020B0400000000000000" pitchFamily="50" charset="-128"/>
                          <a:ea typeface="BIZ UDPゴシック" panose="020B0400000000000000" pitchFamily="50" charset="-128"/>
                        </a:rPr>
                        <a:t>98.7</a:t>
                      </a:r>
                      <a:r>
                        <a:rPr lang="ja-JP" sz="1200" kern="100" dirty="0">
                          <a:effectLst/>
                          <a:latin typeface="BIZ UDPゴシック" panose="020B0400000000000000" pitchFamily="50" charset="-128"/>
                          <a:ea typeface="BIZ UDPゴシック" panose="020B0400000000000000" pitchFamily="50" charset="-128"/>
                        </a:rPr>
                        <a:t>％</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r">
                        <a:lnSpc>
                          <a:spcPts val="1600"/>
                        </a:lnSpc>
                        <a:spcAft>
                          <a:spcPts val="0"/>
                        </a:spcAft>
                      </a:pPr>
                      <a:r>
                        <a:rPr lang="en-US" sz="1200" kern="100" dirty="0">
                          <a:effectLst/>
                          <a:latin typeface="BIZ UDPゴシック" panose="020B0400000000000000" pitchFamily="50" charset="-128"/>
                          <a:ea typeface="BIZ UDPゴシック" panose="020B0400000000000000" pitchFamily="50" charset="-128"/>
                        </a:rPr>
                        <a:t>98.9%</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r">
                        <a:lnSpc>
                          <a:spcPts val="1600"/>
                        </a:lnSpc>
                        <a:spcAft>
                          <a:spcPts val="0"/>
                        </a:spcAft>
                      </a:pPr>
                      <a:r>
                        <a:rPr lang="en-US" sz="1200" kern="100" dirty="0">
                          <a:effectLst/>
                          <a:latin typeface="BIZ UDPゴシック" panose="020B0400000000000000" pitchFamily="50" charset="-128"/>
                          <a:ea typeface="BIZ UDPゴシック" panose="020B0400000000000000" pitchFamily="50" charset="-128"/>
                        </a:rPr>
                        <a:t>98.9%</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r">
                        <a:lnSpc>
                          <a:spcPts val="1600"/>
                        </a:lnSpc>
                        <a:spcAft>
                          <a:spcPts val="0"/>
                        </a:spcAft>
                      </a:pPr>
                      <a:r>
                        <a:rPr lang="en-US" sz="1200" kern="100" dirty="0" smtClean="0">
                          <a:effectLst/>
                          <a:latin typeface="BIZ UDPゴシック" panose="020B0400000000000000" pitchFamily="50" charset="-128"/>
                          <a:ea typeface="BIZ UDPゴシック" panose="020B0400000000000000" pitchFamily="50" charset="-128"/>
                        </a:rPr>
                        <a:t>98.9%</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r">
                        <a:lnSpc>
                          <a:spcPts val="1600"/>
                        </a:lnSpc>
                        <a:spcAft>
                          <a:spcPts val="0"/>
                        </a:spcAft>
                      </a:pPr>
                      <a:r>
                        <a:rPr lang="en-US" altLang="ja-JP" sz="1200" kern="100" dirty="0" smtClean="0">
                          <a:effectLst/>
                          <a:latin typeface="BIZ UDPゴシック" panose="020B0400000000000000" pitchFamily="50" charset="-128"/>
                          <a:ea typeface="BIZ UDPゴシック" panose="020B0400000000000000" pitchFamily="50" charset="-128"/>
                          <a:cs typeface="+mn-cs"/>
                        </a:rPr>
                        <a:t>99.1%</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r">
                        <a:lnSpc>
                          <a:spcPts val="1600"/>
                        </a:lnSpc>
                        <a:spcAft>
                          <a:spcPts val="0"/>
                        </a:spcAft>
                      </a:pPr>
                      <a:r>
                        <a:rPr lang="en-US" altLang="ja-JP" sz="1200" kern="100" dirty="0" smtClean="0">
                          <a:effectLst/>
                          <a:latin typeface="BIZ UDPゴシック" panose="020B0400000000000000" pitchFamily="50" charset="-128"/>
                          <a:ea typeface="BIZ UDPゴシック" panose="020B0400000000000000" pitchFamily="50" charset="-128"/>
                          <a:cs typeface="+mn-cs"/>
                        </a:rPr>
                        <a:t>99.1%</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extLst>
                  <a:ext uri="{0D108BD9-81ED-4DB2-BD59-A6C34878D82A}">
                    <a16:rowId xmlns:a16="http://schemas.microsoft.com/office/drawing/2014/main" val="658760658"/>
                  </a:ext>
                </a:extLst>
              </a:tr>
            </a:tbl>
          </a:graphicData>
        </a:graphic>
      </p:graphicFrame>
      <p:sp>
        <p:nvSpPr>
          <p:cNvPr id="11" name="テキスト ボックス 10"/>
          <p:cNvSpPr txBox="1"/>
          <p:nvPr/>
        </p:nvSpPr>
        <p:spPr>
          <a:xfrm>
            <a:off x="188254" y="2103869"/>
            <a:ext cx="1352550" cy="307777"/>
          </a:xfrm>
          <a:prstGeom prst="rect">
            <a:avLst/>
          </a:prstGeom>
          <a:noFill/>
        </p:spPr>
        <p:txBody>
          <a:bodyPr wrap="square" rtlCol="0">
            <a:spAutoFit/>
          </a:bodyPr>
          <a:lstStyle/>
          <a:p>
            <a:r>
              <a:rPr kumimoji="1" lang="ja-JP" altLang="en-US" sz="1400" dirty="0" smtClean="0">
                <a:latin typeface="BIZ UDPゴシック" panose="020B0400000000000000" pitchFamily="50" charset="-128"/>
                <a:ea typeface="BIZ UDPゴシック" panose="020B0400000000000000" pitchFamily="50" charset="-128"/>
              </a:rPr>
              <a:t>◆指標</a:t>
            </a:r>
            <a:endParaRPr kumimoji="1" lang="ja-JP" altLang="en-US" sz="1400" dirty="0">
              <a:latin typeface="BIZ UDPゴシック" panose="020B0400000000000000" pitchFamily="50" charset="-128"/>
              <a:ea typeface="BIZ UDPゴシック" panose="020B0400000000000000" pitchFamily="50" charset="-128"/>
            </a:endParaRPr>
          </a:p>
        </p:txBody>
      </p:sp>
      <p:sp>
        <p:nvSpPr>
          <p:cNvPr id="15" name="テキスト ボックス 14"/>
          <p:cNvSpPr txBox="1"/>
          <p:nvPr/>
        </p:nvSpPr>
        <p:spPr>
          <a:xfrm>
            <a:off x="457201" y="2407583"/>
            <a:ext cx="6069031" cy="307777"/>
          </a:xfrm>
          <a:prstGeom prst="rect">
            <a:avLst/>
          </a:prstGeom>
          <a:noFill/>
        </p:spPr>
        <p:txBody>
          <a:bodyPr wrap="square" rtlCol="0">
            <a:spAutoFit/>
          </a:bodyPr>
          <a:lstStyle/>
          <a:p>
            <a:r>
              <a:rPr kumimoji="1" lang="ja-JP" altLang="en-US" sz="1400" dirty="0" smtClean="0">
                <a:latin typeface="BIZ UDPゴシック" panose="020B0400000000000000" pitchFamily="50" charset="-128"/>
                <a:ea typeface="BIZ UDPゴシック" panose="020B0400000000000000" pitchFamily="50" charset="-128"/>
              </a:rPr>
              <a:t>１</a:t>
            </a:r>
            <a:r>
              <a:rPr kumimoji="1" lang="ja-JP" altLang="en-US" sz="1400" dirty="0">
                <a:latin typeface="BIZ UDPゴシック" panose="020B0400000000000000" pitchFamily="50" charset="-128"/>
                <a:ea typeface="BIZ UDPゴシック" panose="020B0400000000000000" pitchFamily="50" charset="-128"/>
              </a:rPr>
              <a:t>　生活保護世帯に属する子どもの高等学校等進学率（各年４月１日現在）</a:t>
            </a:r>
          </a:p>
        </p:txBody>
      </p:sp>
      <p:sp>
        <p:nvSpPr>
          <p:cNvPr id="12" name="テキスト ボックス 11"/>
          <p:cNvSpPr txBox="1"/>
          <p:nvPr/>
        </p:nvSpPr>
        <p:spPr>
          <a:xfrm>
            <a:off x="704211" y="4350767"/>
            <a:ext cx="5822021" cy="553998"/>
          </a:xfrm>
          <a:prstGeom prst="rect">
            <a:avLst/>
          </a:prstGeom>
          <a:noFill/>
        </p:spPr>
        <p:txBody>
          <a:bodyPr wrap="square" rtlCol="0">
            <a:spAutoFit/>
          </a:bodyPr>
          <a:lstStyle/>
          <a:p>
            <a:r>
              <a:rPr lang="ja-JP" altLang="ja-JP" sz="1000" dirty="0" smtClean="0">
                <a:latin typeface="Meiryo UI" panose="020B0604030504040204" pitchFamily="50" charset="-128"/>
                <a:ea typeface="Meiryo UI" panose="020B0604030504040204" pitchFamily="50" charset="-128"/>
              </a:rPr>
              <a:t>※</a:t>
            </a:r>
            <a:r>
              <a:rPr lang="ja-JP" altLang="ja-JP" sz="1000" dirty="0">
                <a:latin typeface="Meiryo UI" panose="020B0604030504040204" pitchFamily="50" charset="-128"/>
                <a:ea typeface="Meiryo UI" panose="020B0604030504040204" pitchFamily="50" charset="-128"/>
              </a:rPr>
              <a:t>全国及び大阪府の数値…厚生労働省社会・援護局調べ</a:t>
            </a:r>
          </a:p>
          <a:p>
            <a:r>
              <a:rPr lang="ja-JP" altLang="ja-JP" sz="1000" dirty="0">
                <a:latin typeface="Meiryo UI" panose="020B0604030504040204" pitchFamily="50" charset="-128"/>
                <a:ea typeface="Meiryo UI" panose="020B0604030504040204" pitchFamily="50" charset="-128"/>
              </a:rPr>
              <a:t>※全国及び大阪府の全世帯の児童の高等学校等進学率…文部科学省「学校基本調査」における</a:t>
            </a:r>
          </a:p>
          <a:p>
            <a:r>
              <a:rPr lang="ja-JP" altLang="en-US" sz="1000" dirty="0" smtClean="0">
                <a:latin typeface="Meiryo UI" panose="020B0604030504040204" pitchFamily="50" charset="-128"/>
                <a:ea typeface="Meiryo UI" panose="020B0604030504040204" pitchFamily="50" charset="-128"/>
              </a:rPr>
              <a:t>　 </a:t>
            </a:r>
            <a:r>
              <a:rPr lang="ja-JP" altLang="ja-JP" sz="1000" dirty="0" smtClean="0">
                <a:latin typeface="Meiryo UI" panose="020B0604030504040204" pitchFamily="50" charset="-128"/>
                <a:ea typeface="Meiryo UI" panose="020B0604030504040204" pitchFamily="50" charset="-128"/>
              </a:rPr>
              <a:t>中学校</a:t>
            </a:r>
            <a:r>
              <a:rPr lang="ja-JP" altLang="ja-JP" sz="1000" dirty="0">
                <a:latin typeface="Meiryo UI" panose="020B0604030504040204" pitchFamily="50" charset="-128"/>
                <a:ea typeface="Meiryo UI" panose="020B0604030504040204" pitchFamily="50" charset="-128"/>
              </a:rPr>
              <a:t>卒業者の高等学校等（通信課程含む）進学率及び専修学校（高等課程）進学率の合計</a:t>
            </a:r>
            <a:endParaRPr kumimoji="1" lang="ja-JP" altLang="en-US" sz="1000" dirty="0">
              <a:latin typeface="Meiryo UI" panose="020B0604030504040204" pitchFamily="50" charset="-128"/>
              <a:ea typeface="Meiryo UI" panose="020B0604030504040204" pitchFamily="50" charset="-128"/>
            </a:endParaRPr>
          </a:p>
        </p:txBody>
      </p:sp>
      <p:sp>
        <p:nvSpPr>
          <p:cNvPr id="19" name="テキスト ボックス 18"/>
          <p:cNvSpPr txBox="1"/>
          <p:nvPr/>
        </p:nvSpPr>
        <p:spPr>
          <a:xfrm>
            <a:off x="457201" y="4993139"/>
            <a:ext cx="6143624" cy="307777"/>
          </a:xfrm>
          <a:prstGeom prst="rect">
            <a:avLst/>
          </a:prstGeom>
          <a:noFill/>
        </p:spPr>
        <p:txBody>
          <a:bodyPr wrap="square" rtlCol="0">
            <a:spAutoFit/>
          </a:bodyPr>
          <a:lstStyle/>
          <a:p>
            <a:r>
              <a:rPr kumimoji="1" lang="ja-JP" altLang="en-US" sz="1400" dirty="0">
                <a:latin typeface="BIZ UDPゴシック" panose="020B0400000000000000" pitchFamily="50" charset="-128"/>
                <a:ea typeface="BIZ UDPゴシック" panose="020B0400000000000000" pitchFamily="50" charset="-128"/>
              </a:rPr>
              <a:t>２　生活保護世帯に属する子どもの高等学校等中退率（各年４月１日現在</a:t>
            </a:r>
            <a:r>
              <a:rPr kumimoji="1" lang="ja-JP" altLang="en-US" sz="1400" dirty="0" smtClean="0">
                <a:latin typeface="BIZ UDPゴシック" panose="020B0400000000000000" pitchFamily="50" charset="-128"/>
                <a:ea typeface="BIZ UDPゴシック" panose="020B0400000000000000" pitchFamily="50" charset="-128"/>
              </a:rPr>
              <a:t>）</a:t>
            </a:r>
            <a:endParaRPr kumimoji="1" lang="ja-JP" altLang="en-US" sz="1400" dirty="0">
              <a:latin typeface="BIZ UDPゴシック" panose="020B0400000000000000" pitchFamily="50" charset="-128"/>
              <a:ea typeface="BIZ UDPゴシック" panose="020B0400000000000000" pitchFamily="50" charset="-128"/>
            </a:endParaRPr>
          </a:p>
        </p:txBody>
      </p:sp>
      <p:graphicFrame>
        <p:nvGraphicFramePr>
          <p:cNvPr id="13" name="表 12"/>
          <p:cNvGraphicFramePr>
            <a:graphicFrameLocks noGrp="1"/>
          </p:cNvGraphicFramePr>
          <p:nvPr>
            <p:extLst>
              <p:ext uri="{D42A27DB-BD31-4B8C-83A1-F6EECF244321}">
                <p14:modId xmlns:p14="http://schemas.microsoft.com/office/powerpoint/2010/main" val="3892839373"/>
              </p:ext>
            </p:extLst>
          </p:nvPr>
        </p:nvGraphicFramePr>
        <p:xfrm>
          <a:off x="770886" y="5278775"/>
          <a:ext cx="7753994" cy="1111116"/>
        </p:xfrm>
        <a:graphic>
          <a:graphicData uri="http://schemas.openxmlformats.org/drawingml/2006/table">
            <a:tbl>
              <a:tblPr firstRow="1" firstCol="1" bandRow="1">
                <a:tableStyleId>{7DF18680-E054-41AD-8BC1-D1AEF772440D}</a:tableStyleId>
              </a:tblPr>
              <a:tblGrid>
                <a:gridCol w="2105664">
                  <a:extLst>
                    <a:ext uri="{9D8B030D-6E8A-4147-A177-3AD203B41FA5}">
                      <a16:colId xmlns:a16="http://schemas.microsoft.com/office/drawing/2014/main" val="3323610037"/>
                    </a:ext>
                  </a:extLst>
                </a:gridCol>
                <a:gridCol w="790575">
                  <a:extLst>
                    <a:ext uri="{9D8B030D-6E8A-4147-A177-3AD203B41FA5}">
                      <a16:colId xmlns:a16="http://schemas.microsoft.com/office/drawing/2014/main" val="1284706624"/>
                    </a:ext>
                  </a:extLst>
                </a:gridCol>
                <a:gridCol w="800100">
                  <a:extLst>
                    <a:ext uri="{9D8B030D-6E8A-4147-A177-3AD203B41FA5}">
                      <a16:colId xmlns:a16="http://schemas.microsoft.com/office/drawing/2014/main" val="155118795"/>
                    </a:ext>
                  </a:extLst>
                </a:gridCol>
                <a:gridCol w="819150">
                  <a:extLst>
                    <a:ext uri="{9D8B030D-6E8A-4147-A177-3AD203B41FA5}">
                      <a16:colId xmlns:a16="http://schemas.microsoft.com/office/drawing/2014/main" val="859744036"/>
                    </a:ext>
                  </a:extLst>
                </a:gridCol>
                <a:gridCol w="790575">
                  <a:extLst>
                    <a:ext uri="{9D8B030D-6E8A-4147-A177-3AD203B41FA5}">
                      <a16:colId xmlns:a16="http://schemas.microsoft.com/office/drawing/2014/main" val="1808483446"/>
                    </a:ext>
                  </a:extLst>
                </a:gridCol>
                <a:gridCol w="800100">
                  <a:extLst>
                    <a:ext uri="{9D8B030D-6E8A-4147-A177-3AD203B41FA5}">
                      <a16:colId xmlns:a16="http://schemas.microsoft.com/office/drawing/2014/main" val="560813715"/>
                    </a:ext>
                  </a:extLst>
                </a:gridCol>
                <a:gridCol w="847725">
                  <a:extLst>
                    <a:ext uri="{9D8B030D-6E8A-4147-A177-3AD203B41FA5}">
                      <a16:colId xmlns:a16="http://schemas.microsoft.com/office/drawing/2014/main" val="3321073976"/>
                    </a:ext>
                  </a:extLst>
                </a:gridCol>
                <a:gridCol w="800105">
                  <a:extLst>
                    <a:ext uri="{9D8B030D-6E8A-4147-A177-3AD203B41FA5}">
                      <a16:colId xmlns:a16="http://schemas.microsoft.com/office/drawing/2014/main" val="1028575059"/>
                    </a:ext>
                  </a:extLst>
                </a:gridCol>
              </a:tblGrid>
              <a:tr h="277779">
                <a:tc>
                  <a:txBody>
                    <a:bodyPr/>
                    <a:lstStyle/>
                    <a:p>
                      <a:pPr algn="l">
                        <a:lnSpc>
                          <a:spcPts val="1600"/>
                        </a:lnSpc>
                        <a:spcAft>
                          <a:spcPts val="0"/>
                        </a:spcAft>
                      </a:pPr>
                      <a:r>
                        <a:rPr lang="en-US" sz="1200" kern="100" dirty="0">
                          <a:effectLst/>
                          <a:latin typeface="BIZ UDPゴシック" panose="020B0400000000000000" pitchFamily="50" charset="-128"/>
                          <a:ea typeface="BIZ UDPゴシック" panose="020B0400000000000000" pitchFamily="50" charset="-128"/>
                        </a:rPr>
                        <a:t> </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sz="1200" kern="100" dirty="0">
                          <a:effectLst/>
                          <a:latin typeface="BIZ UDPゴシック" panose="020B0400000000000000" pitchFamily="50" charset="-128"/>
                          <a:ea typeface="BIZ UDPゴシック" panose="020B0400000000000000" pitchFamily="50" charset="-128"/>
                        </a:rPr>
                        <a:t>H27</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sz="1200" kern="100" dirty="0">
                          <a:effectLst/>
                          <a:latin typeface="BIZ UDPゴシック" panose="020B0400000000000000" pitchFamily="50" charset="-128"/>
                          <a:ea typeface="BIZ UDPゴシック" panose="020B0400000000000000" pitchFamily="50" charset="-128"/>
                        </a:rPr>
                        <a:t>H28</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sz="1200" kern="100">
                          <a:effectLst/>
                          <a:latin typeface="BIZ UDPゴシック" panose="020B0400000000000000" pitchFamily="50" charset="-128"/>
                          <a:ea typeface="BIZ UDPゴシック" panose="020B0400000000000000" pitchFamily="50" charset="-128"/>
                        </a:rPr>
                        <a:t>H29</a:t>
                      </a:r>
                      <a:endParaRPr lang="ja-JP" sz="12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sz="1200" kern="100" dirty="0">
                          <a:effectLst/>
                          <a:latin typeface="BIZ UDPゴシック" panose="020B0400000000000000" pitchFamily="50" charset="-128"/>
                          <a:ea typeface="BIZ UDPゴシック" panose="020B0400000000000000" pitchFamily="50" charset="-128"/>
                        </a:rPr>
                        <a:t>H30</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sz="1200" kern="100">
                          <a:effectLst/>
                          <a:latin typeface="BIZ UDPゴシック" panose="020B0400000000000000" pitchFamily="50" charset="-128"/>
                          <a:ea typeface="BIZ UDPゴシック" panose="020B0400000000000000" pitchFamily="50" charset="-128"/>
                        </a:rPr>
                        <a:t>H31</a:t>
                      </a:r>
                      <a:endParaRPr lang="ja-JP" sz="12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sz="1200" kern="100" dirty="0">
                          <a:effectLst/>
                          <a:latin typeface="BIZ UDPゴシック" panose="020B0400000000000000" pitchFamily="50" charset="-128"/>
                          <a:ea typeface="BIZ UDPゴシック" panose="020B0400000000000000" pitchFamily="50" charset="-128"/>
                        </a:rPr>
                        <a:t>R2</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sz="1200" kern="100" dirty="0" smtClean="0">
                          <a:effectLst/>
                          <a:latin typeface="BIZ UDPゴシック" panose="020B0400000000000000" pitchFamily="50" charset="-128"/>
                          <a:ea typeface="BIZ UDPゴシック" panose="020B0400000000000000" pitchFamily="50" charset="-128"/>
                        </a:rPr>
                        <a:t>R3</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extLst>
                  <a:ext uri="{0D108BD9-81ED-4DB2-BD59-A6C34878D82A}">
                    <a16:rowId xmlns:a16="http://schemas.microsoft.com/office/drawing/2014/main" val="3714599624"/>
                  </a:ext>
                </a:extLst>
              </a:tr>
              <a:tr h="277779">
                <a:tc>
                  <a:txBody>
                    <a:bodyPr/>
                    <a:lstStyle/>
                    <a:p>
                      <a:pPr algn="just">
                        <a:lnSpc>
                          <a:spcPts val="1600"/>
                        </a:lnSpc>
                        <a:spcAft>
                          <a:spcPts val="0"/>
                        </a:spcAft>
                      </a:pPr>
                      <a:r>
                        <a:rPr lang="ja-JP" sz="1200" kern="100">
                          <a:effectLst/>
                          <a:latin typeface="BIZ UDPゴシック" panose="020B0400000000000000" pitchFamily="50" charset="-128"/>
                          <a:ea typeface="BIZ UDPゴシック" panose="020B0400000000000000" pitchFamily="50" charset="-128"/>
                        </a:rPr>
                        <a:t>全国</a:t>
                      </a:r>
                      <a:endParaRPr lang="ja-JP" sz="12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r">
                        <a:lnSpc>
                          <a:spcPts val="1600"/>
                        </a:lnSpc>
                        <a:spcAft>
                          <a:spcPts val="0"/>
                        </a:spcAft>
                      </a:pPr>
                      <a:r>
                        <a:rPr lang="en-US" sz="1200" kern="100">
                          <a:effectLst/>
                          <a:latin typeface="BIZ UDPゴシック" panose="020B0400000000000000" pitchFamily="50" charset="-128"/>
                          <a:ea typeface="BIZ UDPゴシック" panose="020B0400000000000000" pitchFamily="50" charset="-128"/>
                        </a:rPr>
                        <a:t>4.5</a:t>
                      </a:r>
                      <a:r>
                        <a:rPr lang="ja-JP" sz="1200" kern="100">
                          <a:effectLst/>
                          <a:latin typeface="BIZ UDPゴシック" panose="020B0400000000000000" pitchFamily="50" charset="-128"/>
                          <a:ea typeface="BIZ UDPゴシック" panose="020B0400000000000000" pitchFamily="50" charset="-128"/>
                        </a:rPr>
                        <a:t>％</a:t>
                      </a:r>
                      <a:endParaRPr lang="ja-JP" sz="12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r">
                        <a:lnSpc>
                          <a:spcPts val="1600"/>
                        </a:lnSpc>
                        <a:spcAft>
                          <a:spcPts val="0"/>
                        </a:spcAft>
                      </a:pPr>
                      <a:r>
                        <a:rPr lang="en-US" sz="1200" kern="100">
                          <a:effectLst/>
                          <a:latin typeface="BIZ UDPゴシック" panose="020B0400000000000000" pitchFamily="50" charset="-128"/>
                          <a:ea typeface="BIZ UDPゴシック" panose="020B0400000000000000" pitchFamily="50" charset="-128"/>
                        </a:rPr>
                        <a:t>4.5</a:t>
                      </a:r>
                      <a:r>
                        <a:rPr lang="ja-JP" sz="1200" kern="100">
                          <a:effectLst/>
                          <a:latin typeface="BIZ UDPゴシック" panose="020B0400000000000000" pitchFamily="50" charset="-128"/>
                          <a:ea typeface="BIZ UDPゴシック" panose="020B0400000000000000" pitchFamily="50" charset="-128"/>
                        </a:rPr>
                        <a:t>％</a:t>
                      </a:r>
                      <a:endParaRPr lang="ja-JP" sz="12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r">
                        <a:lnSpc>
                          <a:spcPts val="1600"/>
                        </a:lnSpc>
                        <a:spcAft>
                          <a:spcPts val="0"/>
                        </a:spcAft>
                      </a:pPr>
                      <a:r>
                        <a:rPr lang="en-US" sz="1200" kern="100">
                          <a:effectLst/>
                          <a:latin typeface="BIZ UDPゴシック" panose="020B0400000000000000" pitchFamily="50" charset="-128"/>
                          <a:ea typeface="BIZ UDPゴシック" panose="020B0400000000000000" pitchFamily="50" charset="-128"/>
                        </a:rPr>
                        <a:t>4.1%</a:t>
                      </a:r>
                      <a:endParaRPr lang="ja-JP" sz="12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r">
                        <a:lnSpc>
                          <a:spcPts val="1600"/>
                        </a:lnSpc>
                        <a:spcAft>
                          <a:spcPts val="0"/>
                        </a:spcAft>
                      </a:pPr>
                      <a:r>
                        <a:rPr lang="en-US" sz="1200" kern="100">
                          <a:effectLst/>
                          <a:latin typeface="BIZ UDPゴシック" panose="020B0400000000000000" pitchFamily="50" charset="-128"/>
                          <a:ea typeface="BIZ UDPゴシック" panose="020B0400000000000000" pitchFamily="50" charset="-128"/>
                        </a:rPr>
                        <a:t>4.1%</a:t>
                      </a:r>
                      <a:endParaRPr lang="ja-JP" sz="12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r">
                        <a:lnSpc>
                          <a:spcPts val="1600"/>
                        </a:lnSpc>
                        <a:spcAft>
                          <a:spcPts val="0"/>
                        </a:spcAft>
                      </a:pPr>
                      <a:r>
                        <a:rPr lang="en-US" sz="1200" kern="100">
                          <a:effectLst/>
                          <a:latin typeface="BIZ UDPゴシック" panose="020B0400000000000000" pitchFamily="50" charset="-128"/>
                          <a:ea typeface="BIZ UDPゴシック" panose="020B0400000000000000" pitchFamily="50" charset="-128"/>
                        </a:rPr>
                        <a:t>4.3%</a:t>
                      </a:r>
                      <a:endParaRPr lang="ja-JP" sz="12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r">
                        <a:lnSpc>
                          <a:spcPts val="1600"/>
                        </a:lnSpc>
                        <a:spcAft>
                          <a:spcPts val="0"/>
                        </a:spcAft>
                      </a:pPr>
                      <a:r>
                        <a:rPr lang="en-US" sz="1200" kern="100" dirty="0">
                          <a:effectLst/>
                          <a:latin typeface="BIZ UDPゴシック" panose="020B0400000000000000" pitchFamily="50" charset="-128"/>
                          <a:ea typeface="BIZ UDPゴシック" panose="020B0400000000000000" pitchFamily="50" charset="-128"/>
                        </a:rPr>
                        <a:t>4.1%</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r">
                        <a:lnSpc>
                          <a:spcPts val="1600"/>
                        </a:lnSpc>
                        <a:spcAft>
                          <a:spcPts val="0"/>
                        </a:spcAft>
                      </a:pPr>
                      <a:r>
                        <a:rPr lang="en-US" sz="1200" kern="100" dirty="0" smtClean="0">
                          <a:effectLst/>
                          <a:latin typeface="BIZ UDPゴシック" panose="020B0400000000000000" pitchFamily="50" charset="-128"/>
                          <a:ea typeface="BIZ UDPゴシック" panose="020B0400000000000000" pitchFamily="50" charset="-128"/>
                        </a:rPr>
                        <a:t>3.6%</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extLst>
                  <a:ext uri="{0D108BD9-81ED-4DB2-BD59-A6C34878D82A}">
                    <a16:rowId xmlns:a16="http://schemas.microsoft.com/office/drawing/2014/main" val="1473802340"/>
                  </a:ext>
                </a:extLst>
              </a:tr>
              <a:tr h="277779">
                <a:tc>
                  <a:txBody>
                    <a:bodyPr/>
                    <a:lstStyle/>
                    <a:p>
                      <a:pPr algn="just">
                        <a:lnSpc>
                          <a:spcPts val="1600"/>
                        </a:lnSpc>
                        <a:spcAft>
                          <a:spcPts val="0"/>
                        </a:spcAft>
                      </a:pPr>
                      <a:r>
                        <a:rPr lang="ja-JP" sz="1200" kern="100">
                          <a:effectLst/>
                          <a:latin typeface="BIZ UDPゴシック" panose="020B0400000000000000" pitchFamily="50" charset="-128"/>
                          <a:ea typeface="BIZ UDPゴシック" panose="020B0400000000000000" pitchFamily="50" charset="-128"/>
                        </a:rPr>
                        <a:t>大阪府</a:t>
                      </a:r>
                      <a:endParaRPr lang="ja-JP" sz="12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r">
                        <a:lnSpc>
                          <a:spcPts val="1600"/>
                        </a:lnSpc>
                        <a:spcAft>
                          <a:spcPts val="0"/>
                        </a:spcAft>
                      </a:pPr>
                      <a:r>
                        <a:rPr lang="en-US" sz="1200" kern="100">
                          <a:effectLst/>
                          <a:latin typeface="BIZ UDPゴシック" panose="020B0400000000000000" pitchFamily="50" charset="-128"/>
                          <a:ea typeface="BIZ UDPゴシック" panose="020B0400000000000000" pitchFamily="50" charset="-128"/>
                        </a:rPr>
                        <a:t>4.4</a:t>
                      </a:r>
                      <a:r>
                        <a:rPr lang="ja-JP" sz="1200" kern="100">
                          <a:effectLst/>
                          <a:latin typeface="BIZ UDPゴシック" panose="020B0400000000000000" pitchFamily="50" charset="-128"/>
                          <a:ea typeface="BIZ UDPゴシック" panose="020B0400000000000000" pitchFamily="50" charset="-128"/>
                        </a:rPr>
                        <a:t>％</a:t>
                      </a:r>
                      <a:endParaRPr lang="ja-JP" sz="12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r">
                        <a:lnSpc>
                          <a:spcPts val="1600"/>
                        </a:lnSpc>
                        <a:spcAft>
                          <a:spcPts val="0"/>
                        </a:spcAft>
                      </a:pPr>
                      <a:r>
                        <a:rPr lang="en-US" sz="1200" kern="100">
                          <a:effectLst/>
                          <a:latin typeface="BIZ UDPゴシック" panose="020B0400000000000000" pitchFamily="50" charset="-128"/>
                          <a:ea typeface="BIZ UDPゴシック" panose="020B0400000000000000" pitchFamily="50" charset="-128"/>
                        </a:rPr>
                        <a:t>4.9</a:t>
                      </a:r>
                      <a:r>
                        <a:rPr lang="ja-JP" sz="1200" kern="100">
                          <a:effectLst/>
                          <a:latin typeface="BIZ UDPゴシック" panose="020B0400000000000000" pitchFamily="50" charset="-128"/>
                          <a:ea typeface="BIZ UDPゴシック" panose="020B0400000000000000" pitchFamily="50" charset="-128"/>
                        </a:rPr>
                        <a:t>％</a:t>
                      </a:r>
                      <a:endParaRPr lang="ja-JP" sz="12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r">
                        <a:lnSpc>
                          <a:spcPts val="1600"/>
                        </a:lnSpc>
                        <a:spcAft>
                          <a:spcPts val="0"/>
                        </a:spcAft>
                      </a:pPr>
                      <a:r>
                        <a:rPr lang="en-US" sz="1200" kern="100" dirty="0">
                          <a:effectLst/>
                          <a:latin typeface="BIZ UDPゴシック" panose="020B0400000000000000" pitchFamily="50" charset="-128"/>
                          <a:ea typeface="BIZ UDPゴシック" panose="020B0400000000000000" pitchFamily="50" charset="-128"/>
                        </a:rPr>
                        <a:t>3.9%</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r">
                        <a:lnSpc>
                          <a:spcPts val="1600"/>
                        </a:lnSpc>
                        <a:spcAft>
                          <a:spcPts val="0"/>
                        </a:spcAft>
                      </a:pPr>
                      <a:r>
                        <a:rPr lang="en-US" sz="1200" kern="100" dirty="0">
                          <a:effectLst/>
                          <a:latin typeface="BIZ UDPゴシック" panose="020B0400000000000000" pitchFamily="50" charset="-128"/>
                          <a:ea typeface="BIZ UDPゴシック" panose="020B0400000000000000" pitchFamily="50" charset="-128"/>
                        </a:rPr>
                        <a:t>3.8%</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r">
                        <a:lnSpc>
                          <a:spcPts val="1600"/>
                        </a:lnSpc>
                        <a:spcAft>
                          <a:spcPts val="0"/>
                        </a:spcAft>
                      </a:pPr>
                      <a:r>
                        <a:rPr lang="en-US" sz="1200" kern="100">
                          <a:effectLst/>
                          <a:latin typeface="BIZ UDPゴシック" panose="020B0400000000000000" pitchFamily="50" charset="-128"/>
                          <a:ea typeface="BIZ UDPゴシック" panose="020B0400000000000000" pitchFamily="50" charset="-128"/>
                        </a:rPr>
                        <a:t>4.1%</a:t>
                      </a:r>
                      <a:endParaRPr lang="ja-JP" sz="12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r">
                        <a:lnSpc>
                          <a:spcPts val="1600"/>
                        </a:lnSpc>
                        <a:spcAft>
                          <a:spcPts val="0"/>
                        </a:spcAft>
                      </a:pPr>
                      <a:r>
                        <a:rPr lang="en-US" sz="1200" kern="100" dirty="0">
                          <a:effectLst/>
                          <a:latin typeface="BIZ UDPゴシック" panose="020B0400000000000000" pitchFamily="50" charset="-128"/>
                          <a:ea typeface="BIZ UDPゴシック" panose="020B0400000000000000" pitchFamily="50" charset="-128"/>
                        </a:rPr>
                        <a:t>4.0%</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r">
                        <a:lnSpc>
                          <a:spcPts val="1600"/>
                        </a:lnSpc>
                        <a:spcAft>
                          <a:spcPts val="0"/>
                        </a:spcAft>
                      </a:pPr>
                      <a:r>
                        <a:rPr lang="en-US" sz="1200" kern="100" dirty="0" smtClean="0">
                          <a:effectLst/>
                          <a:latin typeface="BIZ UDPゴシック" panose="020B0400000000000000" pitchFamily="50" charset="-128"/>
                          <a:ea typeface="BIZ UDPゴシック" panose="020B0400000000000000" pitchFamily="50" charset="-128"/>
                        </a:rPr>
                        <a:t>3.8%</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extLst>
                  <a:ext uri="{0D108BD9-81ED-4DB2-BD59-A6C34878D82A}">
                    <a16:rowId xmlns:a16="http://schemas.microsoft.com/office/drawing/2014/main" val="1704244753"/>
                  </a:ext>
                </a:extLst>
              </a:tr>
              <a:tr h="277779">
                <a:tc>
                  <a:txBody>
                    <a:bodyPr/>
                    <a:lstStyle/>
                    <a:p>
                      <a:pPr algn="just">
                        <a:lnSpc>
                          <a:spcPts val="1400"/>
                        </a:lnSpc>
                        <a:spcAft>
                          <a:spcPts val="0"/>
                        </a:spcAft>
                      </a:pPr>
                      <a:r>
                        <a:rPr lang="en-US" sz="1200" kern="100" dirty="0">
                          <a:effectLst/>
                          <a:latin typeface="BIZ UDPゴシック" panose="020B0400000000000000" pitchFamily="50" charset="-128"/>
                          <a:ea typeface="BIZ UDPゴシック" panose="020B0400000000000000" pitchFamily="50" charset="-128"/>
                        </a:rPr>
                        <a:t>(</a:t>
                      </a:r>
                      <a:r>
                        <a:rPr lang="ja-JP" sz="1200" kern="100" dirty="0">
                          <a:effectLst/>
                          <a:latin typeface="BIZ UDPゴシック" panose="020B0400000000000000" pitchFamily="50" charset="-128"/>
                          <a:ea typeface="BIZ UDPゴシック" panose="020B0400000000000000" pitchFamily="50" charset="-128"/>
                        </a:rPr>
                        <a:t>参考</a:t>
                      </a:r>
                      <a:r>
                        <a:rPr lang="en-US" sz="1200" kern="100" dirty="0" smtClean="0">
                          <a:effectLst/>
                          <a:latin typeface="BIZ UDPゴシック" panose="020B0400000000000000" pitchFamily="50" charset="-128"/>
                          <a:ea typeface="BIZ UDPゴシック" panose="020B0400000000000000" pitchFamily="50" charset="-128"/>
                        </a:rPr>
                        <a:t>)</a:t>
                      </a:r>
                      <a:r>
                        <a:rPr lang="ja-JP" altLang="en-US" sz="1200" kern="100" dirty="0" smtClean="0">
                          <a:effectLst/>
                          <a:latin typeface="BIZ UDPゴシック" panose="020B0400000000000000" pitchFamily="50" charset="-128"/>
                          <a:ea typeface="BIZ UDPゴシック" panose="020B0400000000000000" pitchFamily="50" charset="-128"/>
                        </a:rPr>
                        <a:t>全国</a:t>
                      </a:r>
                      <a:r>
                        <a:rPr lang="ja-JP" sz="1200" kern="100" dirty="0" smtClean="0">
                          <a:effectLst/>
                          <a:latin typeface="BIZ UDPゴシック" panose="020B0400000000000000" pitchFamily="50" charset="-128"/>
                          <a:ea typeface="BIZ UDPゴシック" panose="020B0400000000000000" pitchFamily="50" charset="-128"/>
                        </a:rPr>
                        <a:t>全</a:t>
                      </a:r>
                      <a:r>
                        <a:rPr lang="ja-JP" altLang="en-US" sz="1200" kern="100" dirty="0" smtClean="0">
                          <a:effectLst/>
                          <a:latin typeface="BIZ UDPゴシック" panose="020B0400000000000000" pitchFamily="50" charset="-128"/>
                          <a:ea typeface="BIZ UDPゴシック" panose="020B0400000000000000" pitchFamily="50" charset="-128"/>
                        </a:rPr>
                        <a:t>児童</a:t>
                      </a:r>
                      <a:r>
                        <a:rPr lang="ja-JP" sz="1200" kern="100" dirty="0" smtClean="0">
                          <a:effectLst/>
                          <a:latin typeface="BIZ UDPゴシック" panose="020B0400000000000000" pitchFamily="50" charset="-128"/>
                          <a:ea typeface="BIZ UDPゴシック" panose="020B0400000000000000" pitchFamily="50" charset="-128"/>
                        </a:rPr>
                        <a:t>の</a:t>
                      </a:r>
                      <a:r>
                        <a:rPr lang="ja-JP" sz="1200" kern="100" dirty="0">
                          <a:effectLst/>
                          <a:latin typeface="BIZ UDPゴシック" panose="020B0400000000000000" pitchFamily="50" charset="-128"/>
                          <a:ea typeface="BIZ UDPゴシック" panose="020B0400000000000000" pitchFamily="50" charset="-128"/>
                        </a:rPr>
                        <a:t>中退率</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r">
                        <a:lnSpc>
                          <a:spcPts val="1600"/>
                        </a:lnSpc>
                        <a:spcAft>
                          <a:spcPts val="0"/>
                        </a:spcAft>
                      </a:pPr>
                      <a:r>
                        <a:rPr lang="en-US" sz="1200" kern="100" dirty="0">
                          <a:effectLst/>
                          <a:latin typeface="BIZ UDPゴシック" panose="020B0400000000000000" pitchFamily="50" charset="-128"/>
                          <a:ea typeface="BIZ UDPゴシック" panose="020B0400000000000000" pitchFamily="50" charset="-128"/>
                        </a:rPr>
                        <a:t>1.4</a:t>
                      </a:r>
                      <a:r>
                        <a:rPr lang="ja-JP" sz="1200" kern="100" dirty="0">
                          <a:effectLst/>
                          <a:latin typeface="BIZ UDPゴシック" panose="020B0400000000000000" pitchFamily="50" charset="-128"/>
                          <a:ea typeface="BIZ UDPゴシック" panose="020B0400000000000000" pitchFamily="50" charset="-128"/>
                        </a:rPr>
                        <a:t>％</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r">
                        <a:lnSpc>
                          <a:spcPts val="1600"/>
                        </a:lnSpc>
                        <a:spcAft>
                          <a:spcPts val="0"/>
                        </a:spcAft>
                      </a:pPr>
                      <a:r>
                        <a:rPr lang="en-US" sz="1200" kern="100" dirty="0">
                          <a:effectLst/>
                          <a:latin typeface="BIZ UDPゴシック" panose="020B0400000000000000" pitchFamily="50" charset="-128"/>
                          <a:ea typeface="BIZ UDPゴシック" panose="020B0400000000000000" pitchFamily="50" charset="-128"/>
                        </a:rPr>
                        <a:t>1.4</a:t>
                      </a:r>
                      <a:r>
                        <a:rPr lang="ja-JP" sz="1200" kern="100" dirty="0">
                          <a:effectLst/>
                          <a:latin typeface="BIZ UDPゴシック" panose="020B0400000000000000" pitchFamily="50" charset="-128"/>
                          <a:ea typeface="BIZ UDPゴシック" panose="020B0400000000000000" pitchFamily="50" charset="-128"/>
                        </a:rPr>
                        <a:t>％</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r">
                        <a:lnSpc>
                          <a:spcPts val="1600"/>
                        </a:lnSpc>
                        <a:spcAft>
                          <a:spcPts val="0"/>
                        </a:spcAft>
                      </a:pPr>
                      <a:r>
                        <a:rPr lang="en-US" sz="1200" kern="100" dirty="0">
                          <a:effectLst/>
                          <a:latin typeface="BIZ UDPゴシック" panose="020B0400000000000000" pitchFamily="50" charset="-128"/>
                          <a:ea typeface="BIZ UDPゴシック" panose="020B0400000000000000" pitchFamily="50" charset="-128"/>
                        </a:rPr>
                        <a:t> 1.3%</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r">
                        <a:lnSpc>
                          <a:spcPts val="1600"/>
                        </a:lnSpc>
                        <a:spcAft>
                          <a:spcPts val="0"/>
                        </a:spcAft>
                      </a:pPr>
                      <a:r>
                        <a:rPr lang="en-US" sz="1200" kern="100" dirty="0">
                          <a:effectLst/>
                          <a:latin typeface="BIZ UDPゴシック" panose="020B0400000000000000" pitchFamily="50" charset="-128"/>
                          <a:ea typeface="BIZ UDPゴシック" panose="020B0400000000000000" pitchFamily="50" charset="-128"/>
                        </a:rPr>
                        <a:t> 1.4%</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r">
                        <a:lnSpc>
                          <a:spcPts val="1600"/>
                        </a:lnSpc>
                        <a:spcAft>
                          <a:spcPts val="0"/>
                        </a:spcAft>
                      </a:pPr>
                      <a:r>
                        <a:rPr lang="en-US" sz="1200" kern="100" dirty="0">
                          <a:effectLst/>
                          <a:latin typeface="BIZ UDPゴシック" panose="020B0400000000000000" pitchFamily="50" charset="-128"/>
                          <a:ea typeface="BIZ UDPゴシック" panose="020B0400000000000000" pitchFamily="50" charset="-128"/>
                        </a:rPr>
                        <a:t>1.3%</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r">
                        <a:lnSpc>
                          <a:spcPts val="1600"/>
                        </a:lnSpc>
                        <a:spcAft>
                          <a:spcPts val="0"/>
                        </a:spcAft>
                      </a:pPr>
                      <a:r>
                        <a:rPr lang="en-US" altLang="ja-JP" sz="1200" kern="100" dirty="0" smtClean="0">
                          <a:effectLst/>
                          <a:latin typeface="BIZ UDPゴシック" panose="020B0400000000000000" pitchFamily="50" charset="-128"/>
                          <a:ea typeface="BIZ UDPゴシック" panose="020B0400000000000000" pitchFamily="50" charset="-128"/>
                          <a:cs typeface="+mn-cs"/>
                        </a:rPr>
                        <a:t>1.1%</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r">
                        <a:lnSpc>
                          <a:spcPts val="1600"/>
                        </a:lnSpc>
                        <a:spcAft>
                          <a:spcPts val="0"/>
                        </a:spcAft>
                      </a:pPr>
                      <a:r>
                        <a:rPr lang="en-US" altLang="ja-JP" sz="1200" kern="100" smtClean="0">
                          <a:effectLst/>
                          <a:latin typeface="BIZ UDPゴシック" panose="020B0400000000000000" pitchFamily="50" charset="-128"/>
                          <a:ea typeface="BIZ UDPゴシック" panose="020B0400000000000000" pitchFamily="50" charset="-128"/>
                          <a:cs typeface="+mn-cs"/>
                        </a:rPr>
                        <a:t>1.2%</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extLst>
                  <a:ext uri="{0D108BD9-81ED-4DB2-BD59-A6C34878D82A}">
                    <a16:rowId xmlns:a16="http://schemas.microsoft.com/office/drawing/2014/main" val="1826332848"/>
                  </a:ext>
                </a:extLst>
              </a:tr>
            </a:tbl>
          </a:graphicData>
        </a:graphic>
      </p:graphicFrame>
      <p:sp>
        <p:nvSpPr>
          <p:cNvPr id="20" name="テキスト ボックス 19"/>
          <p:cNvSpPr txBox="1"/>
          <p:nvPr/>
        </p:nvSpPr>
        <p:spPr>
          <a:xfrm>
            <a:off x="694686" y="6389892"/>
            <a:ext cx="5822021" cy="400110"/>
          </a:xfrm>
          <a:prstGeom prst="rect">
            <a:avLst/>
          </a:prstGeom>
          <a:noFill/>
        </p:spPr>
        <p:txBody>
          <a:bodyPr wrap="square" rtlCol="0">
            <a:spAutoFit/>
          </a:bodyPr>
          <a:lstStyle/>
          <a:p>
            <a:r>
              <a:rPr lang="en-US" altLang="ja-JP" sz="1000" dirty="0" smtClean="0">
                <a:latin typeface="Meiryo UI" panose="020B0604030504040204" pitchFamily="50" charset="-128"/>
                <a:ea typeface="Meiryo UI" panose="020B0604030504040204" pitchFamily="50" charset="-128"/>
              </a:rPr>
              <a:t>※</a:t>
            </a:r>
            <a:r>
              <a:rPr lang="ja-JP" altLang="en-US" sz="1000" dirty="0">
                <a:latin typeface="Meiryo UI" panose="020B0604030504040204" pitchFamily="50" charset="-128"/>
                <a:ea typeface="Meiryo UI" panose="020B0604030504040204" pitchFamily="50" charset="-128"/>
              </a:rPr>
              <a:t>全国及び大阪府の数値</a:t>
            </a:r>
            <a:r>
              <a:rPr lang="en-US" altLang="ja-JP" sz="1000" dirty="0">
                <a:latin typeface="Meiryo UI" panose="020B0604030504040204" pitchFamily="50" charset="-128"/>
                <a:ea typeface="Meiryo UI" panose="020B0604030504040204" pitchFamily="50" charset="-128"/>
              </a:rPr>
              <a:t>…</a:t>
            </a:r>
            <a:r>
              <a:rPr lang="ja-JP" altLang="en-US" sz="1000" dirty="0">
                <a:latin typeface="Meiryo UI" panose="020B0604030504040204" pitchFamily="50" charset="-128"/>
                <a:ea typeface="Meiryo UI" panose="020B0604030504040204" pitchFamily="50" charset="-128"/>
              </a:rPr>
              <a:t>厚生労働省社会・援護局調べ</a:t>
            </a:r>
          </a:p>
          <a:p>
            <a:r>
              <a:rPr lang="en-US" altLang="ja-JP" sz="1000" dirty="0">
                <a:latin typeface="Meiryo UI" panose="020B0604030504040204" pitchFamily="50" charset="-128"/>
                <a:ea typeface="Meiryo UI" panose="020B0604030504040204" pitchFamily="50" charset="-128"/>
              </a:rPr>
              <a:t>※</a:t>
            </a:r>
            <a:r>
              <a:rPr lang="ja-JP" altLang="en-US" sz="1000" dirty="0">
                <a:latin typeface="Meiryo UI" panose="020B0604030504040204" pitchFamily="50" charset="-128"/>
                <a:ea typeface="Meiryo UI" panose="020B0604030504040204" pitchFamily="50" charset="-128"/>
              </a:rPr>
              <a:t>全世帯の中退率</a:t>
            </a:r>
            <a:r>
              <a:rPr lang="en-US" altLang="ja-JP" sz="1000" dirty="0">
                <a:latin typeface="Meiryo UI" panose="020B0604030504040204" pitchFamily="50" charset="-128"/>
                <a:ea typeface="Meiryo UI" panose="020B0604030504040204" pitchFamily="50" charset="-128"/>
              </a:rPr>
              <a:t>…</a:t>
            </a:r>
            <a:r>
              <a:rPr lang="ja-JP" altLang="en-US" sz="1000" dirty="0">
                <a:latin typeface="Meiryo UI" panose="020B0604030504040204" pitchFamily="50" charset="-128"/>
                <a:ea typeface="Meiryo UI" panose="020B0604030504040204" pitchFamily="50" charset="-128"/>
              </a:rPr>
              <a:t>文部科学省「児童生徒の問題行動等生徒指導上の諸問題</a:t>
            </a:r>
            <a:r>
              <a:rPr lang="ja-JP" altLang="en-US" sz="1000" dirty="0" smtClean="0">
                <a:latin typeface="Meiryo UI" panose="020B0604030504040204" pitchFamily="50" charset="-128"/>
                <a:ea typeface="Meiryo UI" panose="020B0604030504040204" pitchFamily="50" charset="-128"/>
              </a:rPr>
              <a:t>」</a:t>
            </a:r>
            <a:endParaRPr kumimoji="1" lang="ja-JP" altLang="en-US" sz="1000" dirty="0">
              <a:latin typeface="Meiryo UI" panose="020B0604030504040204" pitchFamily="50" charset="-128"/>
              <a:ea typeface="Meiryo UI" panose="020B0604030504040204" pitchFamily="50" charset="-128"/>
            </a:endParaRPr>
          </a:p>
        </p:txBody>
      </p:sp>
      <p:sp>
        <p:nvSpPr>
          <p:cNvPr id="14" name="テキスト ボックス 2"/>
          <p:cNvSpPr txBox="1">
            <a:spLocks noChangeArrowheads="1"/>
          </p:cNvSpPr>
          <p:nvPr/>
        </p:nvSpPr>
        <p:spPr bwMode="auto">
          <a:xfrm>
            <a:off x="8166542" y="542"/>
            <a:ext cx="964579" cy="393159"/>
          </a:xfrm>
          <a:prstGeom prst="rect">
            <a:avLst/>
          </a:prstGeom>
          <a:solidFill>
            <a:srgbClr val="FFFFFF"/>
          </a:solidFill>
          <a:ln w="9525">
            <a:solidFill>
              <a:srgbClr val="000000"/>
            </a:solidFill>
            <a:miter lim="800000"/>
            <a:headEnd/>
            <a:tailEnd/>
          </a:ln>
        </p:spPr>
        <p:txBody>
          <a:bodyPr rot="0" vert="horz" wrap="square" lIns="91440" tIns="45720" rIns="91440" bIns="45720" anchor="ctr" anchorCtr="0">
            <a:noAutofit/>
          </a:bodyPr>
          <a:lstStyle/>
          <a:p>
            <a:pPr algn="ctr">
              <a:spcAft>
                <a:spcPts val="0"/>
              </a:spcAft>
            </a:pPr>
            <a:r>
              <a:rPr lang="ja-JP" kern="100" dirty="0" smtClean="0">
                <a:effectLst/>
                <a:latin typeface="ＭＳ ゴシック" panose="020B0609070205080204" pitchFamily="49" charset="-128"/>
                <a:ea typeface="ＭＳ ゴシック" panose="020B0609070205080204" pitchFamily="49" charset="-128"/>
                <a:cs typeface="Times New Roman" panose="02020603050405020304" pitchFamily="18" charset="0"/>
              </a:rPr>
              <a:t>資料</a:t>
            </a:r>
            <a:r>
              <a:rPr lang="ja-JP" altLang="en-US" kern="100" dirty="0" smtClean="0">
                <a:effectLst/>
                <a:latin typeface="ＭＳ ゴシック" panose="020B0609070205080204" pitchFamily="49" charset="-128"/>
                <a:ea typeface="ＭＳ ゴシック" panose="020B0609070205080204" pitchFamily="49" charset="-128"/>
                <a:cs typeface="Times New Roman" panose="02020603050405020304" pitchFamily="18" charset="0"/>
              </a:rPr>
              <a:t>２</a:t>
            </a:r>
            <a:endParaRPr lang="ja-JP"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p:txBody>
      </p:sp>
    </p:spTree>
    <p:extLst>
      <p:ext uri="{BB962C8B-B14F-4D97-AF65-F5344CB8AC3E}">
        <p14:creationId xmlns:p14="http://schemas.microsoft.com/office/powerpoint/2010/main" val="118021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テキスト ボックス 14"/>
          <p:cNvSpPr txBox="1"/>
          <p:nvPr/>
        </p:nvSpPr>
        <p:spPr>
          <a:xfrm>
            <a:off x="457201" y="344388"/>
            <a:ext cx="5838824" cy="307777"/>
          </a:xfrm>
          <a:prstGeom prst="rect">
            <a:avLst/>
          </a:prstGeom>
          <a:noFill/>
        </p:spPr>
        <p:txBody>
          <a:bodyPr wrap="square" rtlCol="0">
            <a:spAutoFit/>
          </a:bodyPr>
          <a:lstStyle/>
          <a:p>
            <a:r>
              <a:rPr kumimoji="1" lang="ja-JP" altLang="en-US" sz="1400" dirty="0">
                <a:latin typeface="BIZ UDPゴシック" panose="020B0400000000000000" pitchFamily="50" charset="-128"/>
                <a:ea typeface="BIZ UDPゴシック" panose="020B0400000000000000" pitchFamily="50" charset="-128"/>
              </a:rPr>
              <a:t>３　生活保護世帯に属する子どもの大学等進学率（各年４月１日現在）</a:t>
            </a:r>
          </a:p>
        </p:txBody>
      </p:sp>
      <p:sp>
        <p:nvSpPr>
          <p:cNvPr id="12" name="テキスト ボックス 11"/>
          <p:cNvSpPr txBox="1"/>
          <p:nvPr/>
        </p:nvSpPr>
        <p:spPr>
          <a:xfrm>
            <a:off x="694686" y="1583105"/>
            <a:ext cx="3353439" cy="246221"/>
          </a:xfrm>
          <a:prstGeom prst="rect">
            <a:avLst/>
          </a:prstGeom>
          <a:noFill/>
        </p:spPr>
        <p:txBody>
          <a:bodyPr wrap="square" rtlCol="0">
            <a:spAutoFit/>
          </a:bodyPr>
          <a:lstStyle/>
          <a:p>
            <a:r>
              <a:rPr lang="en-US" altLang="ja-JP" sz="1000" dirty="0" smtClean="0">
                <a:latin typeface="Meiryo UI" panose="020B0604030504040204" pitchFamily="50" charset="-128"/>
                <a:ea typeface="Meiryo UI" panose="020B0604030504040204" pitchFamily="50" charset="-128"/>
              </a:rPr>
              <a:t>※</a:t>
            </a:r>
            <a:r>
              <a:rPr lang="ja-JP" altLang="en-US" sz="1000" dirty="0">
                <a:latin typeface="Meiryo UI" panose="020B0604030504040204" pitchFamily="50" charset="-128"/>
                <a:ea typeface="Meiryo UI" panose="020B0604030504040204" pitchFamily="50" charset="-128"/>
              </a:rPr>
              <a:t>全国及び大阪府の数値</a:t>
            </a:r>
            <a:r>
              <a:rPr lang="en-US" altLang="ja-JP" sz="1000" dirty="0">
                <a:latin typeface="Meiryo UI" panose="020B0604030504040204" pitchFamily="50" charset="-128"/>
                <a:ea typeface="Meiryo UI" panose="020B0604030504040204" pitchFamily="50" charset="-128"/>
              </a:rPr>
              <a:t>…</a:t>
            </a:r>
            <a:r>
              <a:rPr lang="ja-JP" altLang="en-US" sz="1000" dirty="0">
                <a:latin typeface="Meiryo UI" panose="020B0604030504040204" pitchFamily="50" charset="-128"/>
                <a:ea typeface="Meiryo UI" panose="020B0604030504040204" pitchFamily="50" charset="-128"/>
              </a:rPr>
              <a:t>厚生労働省社会・援護局調べ</a:t>
            </a:r>
            <a:endParaRPr kumimoji="1" lang="ja-JP" altLang="en-US" sz="1000" dirty="0">
              <a:latin typeface="Meiryo UI" panose="020B0604030504040204" pitchFamily="50" charset="-128"/>
              <a:ea typeface="Meiryo UI" panose="020B0604030504040204" pitchFamily="50" charset="-128"/>
            </a:endParaRPr>
          </a:p>
        </p:txBody>
      </p:sp>
      <p:sp>
        <p:nvSpPr>
          <p:cNvPr id="19" name="テキスト ボックス 18"/>
          <p:cNvSpPr txBox="1"/>
          <p:nvPr/>
        </p:nvSpPr>
        <p:spPr>
          <a:xfrm>
            <a:off x="457201" y="2043564"/>
            <a:ext cx="5838824" cy="307777"/>
          </a:xfrm>
          <a:prstGeom prst="rect">
            <a:avLst/>
          </a:prstGeom>
          <a:noFill/>
        </p:spPr>
        <p:txBody>
          <a:bodyPr wrap="square" rtlCol="0">
            <a:spAutoFit/>
          </a:bodyPr>
          <a:lstStyle/>
          <a:p>
            <a:r>
              <a:rPr kumimoji="1" lang="ja-JP" altLang="en-US" sz="1400" dirty="0">
                <a:latin typeface="BIZ UDPゴシック" panose="020B0400000000000000" pitchFamily="50" charset="-128"/>
                <a:ea typeface="BIZ UDPゴシック" panose="020B0400000000000000" pitchFamily="50" charset="-128"/>
              </a:rPr>
              <a:t>４　児童養護施設の子どもの進学率（中学校卒業後）（各年５月１日現在）</a:t>
            </a:r>
          </a:p>
        </p:txBody>
      </p:sp>
      <p:sp>
        <p:nvSpPr>
          <p:cNvPr id="20" name="テキスト ボックス 19"/>
          <p:cNvSpPr txBox="1"/>
          <p:nvPr/>
        </p:nvSpPr>
        <p:spPr>
          <a:xfrm>
            <a:off x="694686" y="4305299"/>
            <a:ext cx="6290314" cy="707886"/>
          </a:xfrm>
          <a:prstGeom prst="rect">
            <a:avLst/>
          </a:prstGeom>
          <a:noFill/>
        </p:spPr>
        <p:txBody>
          <a:bodyPr wrap="square" rtlCol="0">
            <a:spAutoFit/>
          </a:bodyPr>
          <a:lstStyle/>
          <a:p>
            <a:r>
              <a:rPr lang="en-US" altLang="ja-JP" sz="1000" dirty="0" smtClean="0">
                <a:latin typeface="Meiryo UI" panose="020B0604030504040204" pitchFamily="50" charset="-128"/>
                <a:ea typeface="Meiryo UI" panose="020B0604030504040204" pitchFamily="50" charset="-128"/>
              </a:rPr>
              <a:t>※</a:t>
            </a:r>
            <a:r>
              <a:rPr lang="ja-JP" altLang="en-US" sz="1000" dirty="0" smtClean="0">
                <a:latin typeface="Meiryo UI" panose="020B0604030504040204" pitchFamily="50" charset="-128"/>
                <a:ea typeface="Meiryo UI" panose="020B0604030504040204" pitchFamily="50" charset="-128"/>
              </a:rPr>
              <a:t>大阪府</a:t>
            </a:r>
            <a:r>
              <a:rPr lang="ja-JP" altLang="en-US" sz="1000" dirty="0">
                <a:latin typeface="Meiryo UI" panose="020B0604030504040204" pitchFamily="50" charset="-128"/>
                <a:ea typeface="Meiryo UI" panose="020B0604030504040204" pitchFamily="50" charset="-128"/>
              </a:rPr>
              <a:t>数値</a:t>
            </a:r>
            <a:r>
              <a:rPr lang="en-US" altLang="ja-JP" sz="1000" dirty="0">
                <a:latin typeface="Meiryo UI" panose="020B0604030504040204" pitchFamily="50" charset="-128"/>
                <a:ea typeface="Meiryo UI" panose="020B0604030504040204" pitchFamily="50" charset="-128"/>
              </a:rPr>
              <a:t>…</a:t>
            </a:r>
            <a:r>
              <a:rPr lang="ja-JP" altLang="en-US" sz="1000" dirty="0">
                <a:latin typeface="Meiryo UI" panose="020B0604030504040204" pitchFamily="50" charset="-128"/>
                <a:ea typeface="Meiryo UI" panose="020B0604030504040204" pitchFamily="50" charset="-128"/>
              </a:rPr>
              <a:t>家庭支援課調べ、全国数値</a:t>
            </a:r>
            <a:r>
              <a:rPr lang="en-US" altLang="ja-JP" sz="1000" dirty="0">
                <a:latin typeface="Meiryo UI" panose="020B0604030504040204" pitchFamily="50" charset="-128"/>
                <a:ea typeface="Meiryo UI" panose="020B0604030504040204" pitchFamily="50" charset="-128"/>
              </a:rPr>
              <a:t>…</a:t>
            </a:r>
            <a:r>
              <a:rPr lang="ja-JP" altLang="en-US" sz="1000" dirty="0">
                <a:latin typeface="Meiryo UI" panose="020B0604030504040204" pitchFamily="50" charset="-128"/>
                <a:ea typeface="Meiryo UI" panose="020B0604030504040204" pitchFamily="50" charset="-128"/>
              </a:rPr>
              <a:t>厚生労働省子ども家庭局家庭福祉課調べ</a:t>
            </a:r>
          </a:p>
          <a:p>
            <a:r>
              <a:rPr lang="ja-JP" altLang="en-US" sz="1000" dirty="0" smtClean="0">
                <a:latin typeface="Meiryo UI" panose="020B0604030504040204" pitchFamily="50" charset="-128"/>
                <a:ea typeface="Meiryo UI" panose="020B0604030504040204" pitchFamily="50" charset="-128"/>
              </a:rPr>
              <a:t>　（</a:t>
            </a:r>
            <a:r>
              <a:rPr lang="ja-JP" altLang="en-US" sz="1000" dirty="0">
                <a:latin typeface="Meiryo UI" panose="020B0604030504040204" pitchFamily="50" charset="-128"/>
                <a:ea typeface="Meiryo UI" panose="020B0604030504040204" pitchFamily="50" charset="-128"/>
              </a:rPr>
              <a:t>厚生労働省雇児局家庭福祉課 社会的養護の現況に関する調査）</a:t>
            </a:r>
          </a:p>
          <a:p>
            <a:r>
              <a:rPr lang="en-US" altLang="ja-JP" sz="1000" dirty="0" smtClean="0">
                <a:latin typeface="Meiryo UI" panose="020B0604030504040204" pitchFamily="50" charset="-128"/>
                <a:ea typeface="Meiryo UI" panose="020B0604030504040204" pitchFamily="50" charset="-128"/>
              </a:rPr>
              <a:t>※</a:t>
            </a:r>
            <a:r>
              <a:rPr lang="ja-JP" altLang="en-US" sz="1000" dirty="0">
                <a:latin typeface="Meiryo UI" panose="020B0604030504040204" pitchFamily="50" charset="-128"/>
                <a:ea typeface="Meiryo UI" panose="020B0604030504040204" pitchFamily="50" charset="-128"/>
              </a:rPr>
              <a:t>全国及び大阪府の全世帯の児童の高等学校等進学率</a:t>
            </a:r>
            <a:r>
              <a:rPr lang="en-US" altLang="ja-JP" sz="1000" dirty="0">
                <a:latin typeface="Meiryo UI" panose="020B0604030504040204" pitchFamily="50" charset="-128"/>
                <a:ea typeface="Meiryo UI" panose="020B0604030504040204" pitchFamily="50" charset="-128"/>
              </a:rPr>
              <a:t>…</a:t>
            </a:r>
            <a:r>
              <a:rPr lang="ja-JP" altLang="en-US" sz="1000" dirty="0">
                <a:latin typeface="Meiryo UI" panose="020B0604030504040204" pitchFamily="50" charset="-128"/>
                <a:ea typeface="Meiryo UI" panose="020B0604030504040204" pitchFamily="50" charset="-128"/>
              </a:rPr>
              <a:t>文部科学省「学校基本調査」における</a:t>
            </a:r>
          </a:p>
          <a:p>
            <a:r>
              <a:rPr lang="ja-JP" altLang="en-US" sz="1000" dirty="0" smtClean="0">
                <a:latin typeface="Meiryo UI" panose="020B0604030504040204" pitchFamily="50" charset="-128"/>
                <a:ea typeface="Meiryo UI" panose="020B0604030504040204" pitchFamily="50" charset="-128"/>
              </a:rPr>
              <a:t>　 中学校</a:t>
            </a:r>
            <a:r>
              <a:rPr lang="ja-JP" altLang="en-US" sz="1000" dirty="0">
                <a:latin typeface="Meiryo UI" panose="020B0604030504040204" pitchFamily="50" charset="-128"/>
                <a:ea typeface="Meiryo UI" panose="020B0604030504040204" pitchFamily="50" charset="-128"/>
              </a:rPr>
              <a:t>卒業者の高等学校等（通信課程含む）進学率及び専修学校（高等課程）進学率の合計</a:t>
            </a:r>
          </a:p>
        </p:txBody>
      </p:sp>
      <p:graphicFrame>
        <p:nvGraphicFramePr>
          <p:cNvPr id="3" name="表 2"/>
          <p:cNvGraphicFramePr>
            <a:graphicFrameLocks noGrp="1"/>
          </p:cNvGraphicFramePr>
          <p:nvPr>
            <p:extLst>
              <p:ext uri="{D42A27DB-BD31-4B8C-83A1-F6EECF244321}">
                <p14:modId xmlns:p14="http://schemas.microsoft.com/office/powerpoint/2010/main" val="2125248813"/>
              </p:ext>
            </p:extLst>
          </p:nvPr>
        </p:nvGraphicFramePr>
        <p:xfrm>
          <a:off x="770886" y="658441"/>
          <a:ext cx="7661917" cy="935409"/>
        </p:xfrm>
        <a:graphic>
          <a:graphicData uri="http://schemas.openxmlformats.org/drawingml/2006/table">
            <a:tbl>
              <a:tblPr firstRow="1" firstCol="1" bandRow="1">
                <a:tableStyleId>{7DF18680-E054-41AD-8BC1-D1AEF772440D}</a:tableStyleId>
              </a:tblPr>
              <a:tblGrid>
                <a:gridCol w="1441129">
                  <a:extLst>
                    <a:ext uri="{9D8B030D-6E8A-4147-A177-3AD203B41FA5}">
                      <a16:colId xmlns:a16="http://schemas.microsoft.com/office/drawing/2014/main" val="706478229"/>
                    </a:ext>
                  </a:extLst>
                </a:gridCol>
                <a:gridCol w="902660">
                  <a:extLst>
                    <a:ext uri="{9D8B030D-6E8A-4147-A177-3AD203B41FA5}">
                      <a16:colId xmlns:a16="http://schemas.microsoft.com/office/drawing/2014/main" val="2807216911"/>
                    </a:ext>
                  </a:extLst>
                </a:gridCol>
                <a:gridCol w="866775">
                  <a:extLst>
                    <a:ext uri="{9D8B030D-6E8A-4147-A177-3AD203B41FA5}">
                      <a16:colId xmlns:a16="http://schemas.microsoft.com/office/drawing/2014/main" val="2122395972"/>
                    </a:ext>
                  </a:extLst>
                </a:gridCol>
                <a:gridCol w="857250">
                  <a:extLst>
                    <a:ext uri="{9D8B030D-6E8A-4147-A177-3AD203B41FA5}">
                      <a16:colId xmlns:a16="http://schemas.microsoft.com/office/drawing/2014/main" val="3090776637"/>
                    </a:ext>
                  </a:extLst>
                </a:gridCol>
                <a:gridCol w="942975">
                  <a:extLst>
                    <a:ext uri="{9D8B030D-6E8A-4147-A177-3AD203B41FA5}">
                      <a16:colId xmlns:a16="http://schemas.microsoft.com/office/drawing/2014/main" val="2109648380"/>
                    </a:ext>
                  </a:extLst>
                </a:gridCol>
                <a:gridCol w="923925">
                  <a:extLst>
                    <a:ext uri="{9D8B030D-6E8A-4147-A177-3AD203B41FA5}">
                      <a16:colId xmlns:a16="http://schemas.microsoft.com/office/drawing/2014/main" val="2317772749"/>
                    </a:ext>
                  </a:extLst>
                </a:gridCol>
                <a:gridCol w="904875">
                  <a:extLst>
                    <a:ext uri="{9D8B030D-6E8A-4147-A177-3AD203B41FA5}">
                      <a16:colId xmlns:a16="http://schemas.microsoft.com/office/drawing/2014/main" val="1096229071"/>
                    </a:ext>
                  </a:extLst>
                </a:gridCol>
                <a:gridCol w="822328">
                  <a:extLst>
                    <a:ext uri="{9D8B030D-6E8A-4147-A177-3AD203B41FA5}">
                      <a16:colId xmlns:a16="http://schemas.microsoft.com/office/drawing/2014/main" val="4262811872"/>
                    </a:ext>
                  </a:extLst>
                </a:gridCol>
              </a:tblGrid>
              <a:tr h="311803">
                <a:tc>
                  <a:txBody>
                    <a:bodyPr/>
                    <a:lstStyle/>
                    <a:p>
                      <a:pPr algn="l">
                        <a:lnSpc>
                          <a:spcPts val="1600"/>
                        </a:lnSpc>
                        <a:spcAft>
                          <a:spcPts val="0"/>
                        </a:spcAft>
                      </a:pPr>
                      <a:r>
                        <a:rPr lang="en-US" sz="1200" kern="100" dirty="0">
                          <a:effectLst/>
                          <a:latin typeface="BIZ UDPゴシック" panose="020B0400000000000000" pitchFamily="50" charset="-128"/>
                          <a:ea typeface="BIZ UDPゴシック" panose="020B0400000000000000" pitchFamily="50" charset="-128"/>
                        </a:rPr>
                        <a:t> </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sz="1200" kern="100" dirty="0">
                          <a:effectLst/>
                          <a:latin typeface="BIZ UDPゴシック" panose="020B0400000000000000" pitchFamily="50" charset="-128"/>
                          <a:ea typeface="BIZ UDPゴシック" panose="020B0400000000000000" pitchFamily="50" charset="-128"/>
                        </a:rPr>
                        <a:t>H27</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sz="1200" kern="100">
                          <a:effectLst/>
                          <a:latin typeface="BIZ UDPゴシック" panose="020B0400000000000000" pitchFamily="50" charset="-128"/>
                          <a:ea typeface="BIZ UDPゴシック" panose="020B0400000000000000" pitchFamily="50" charset="-128"/>
                        </a:rPr>
                        <a:t>H28</a:t>
                      </a:r>
                      <a:endParaRPr lang="ja-JP" sz="12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sz="1200" kern="100">
                          <a:effectLst/>
                          <a:latin typeface="BIZ UDPゴシック" panose="020B0400000000000000" pitchFamily="50" charset="-128"/>
                          <a:ea typeface="BIZ UDPゴシック" panose="020B0400000000000000" pitchFamily="50" charset="-128"/>
                        </a:rPr>
                        <a:t>H29</a:t>
                      </a:r>
                      <a:endParaRPr lang="ja-JP" sz="12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sz="1200" kern="100">
                          <a:effectLst/>
                          <a:latin typeface="BIZ UDPゴシック" panose="020B0400000000000000" pitchFamily="50" charset="-128"/>
                          <a:ea typeface="BIZ UDPゴシック" panose="020B0400000000000000" pitchFamily="50" charset="-128"/>
                        </a:rPr>
                        <a:t>H30</a:t>
                      </a:r>
                      <a:endParaRPr lang="ja-JP" sz="12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sz="1200" kern="100">
                          <a:effectLst/>
                          <a:latin typeface="BIZ UDPゴシック" panose="020B0400000000000000" pitchFamily="50" charset="-128"/>
                          <a:ea typeface="BIZ UDPゴシック" panose="020B0400000000000000" pitchFamily="50" charset="-128"/>
                        </a:rPr>
                        <a:t>H31</a:t>
                      </a:r>
                      <a:endParaRPr lang="ja-JP" sz="12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sz="1200" kern="100" dirty="0">
                          <a:effectLst/>
                          <a:latin typeface="BIZ UDPゴシック" panose="020B0400000000000000" pitchFamily="50" charset="-128"/>
                          <a:ea typeface="BIZ UDPゴシック" panose="020B0400000000000000" pitchFamily="50" charset="-128"/>
                        </a:rPr>
                        <a:t>R2</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sz="1200" kern="100" dirty="0" smtClean="0">
                          <a:effectLst/>
                          <a:latin typeface="BIZ UDPゴシック" panose="020B0400000000000000" pitchFamily="50" charset="-128"/>
                          <a:ea typeface="BIZ UDPゴシック" panose="020B0400000000000000" pitchFamily="50" charset="-128"/>
                        </a:rPr>
                        <a:t>R</a:t>
                      </a:r>
                      <a:r>
                        <a:rPr lang="ja-JP" altLang="en-US" sz="1200" kern="100" dirty="0" smtClean="0">
                          <a:effectLst/>
                          <a:latin typeface="BIZ UDPゴシック" panose="020B0400000000000000" pitchFamily="50" charset="-128"/>
                          <a:ea typeface="BIZ UDPゴシック" panose="020B0400000000000000" pitchFamily="50" charset="-128"/>
                        </a:rPr>
                        <a:t>３</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extLst>
                  <a:ext uri="{0D108BD9-81ED-4DB2-BD59-A6C34878D82A}">
                    <a16:rowId xmlns:a16="http://schemas.microsoft.com/office/drawing/2014/main" val="1845568006"/>
                  </a:ext>
                </a:extLst>
              </a:tr>
              <a:tr h="311803">
                <a:tc>
                  <a:txBody>
                    <a:bodyPr/>
                    <a:lstStyle/>
                    <a:p>
                      <a:pPr algn="just">
                        <a:lnSpc>
                          <a:spcPts val="1600"/>
                        </a:lnSpc>
                        <a:spcAft>
                          <a:spcPts val="0"/>
                        </a:spcAft>
                      </a:pPr>
                      <a:r>
                        <a:rPr lang="ja-JP" sz="1200" kern="100">
                          <a:effectLst/>
                          <a:latin typeface="BIZ UDPゴシック" panose="020B0400000000000000" pitchFamily="50" charset="-128"/>
                          <a:ea typeface="BIZ UDPゴシック" panose="020B0400000000000000" pitchFamily="50" charset="-128"/>
                        </a:rPr>
                        <a:t>全国</a:t>
                      </a:r>
                      <a:endParaRPr lang="ja-JP" sz="12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r">
                        <a:lnSpc>
                          <a:spcPts val="1600"/>
                        </a:lnSpc>
                        <a:spcAft>
                          <a:spcPts val="0"/>
                        </a:spcAft>
                      </a:pPr>
                      <a:r>
                        <a:rPr lang="en-US" sz="1200" kern="100" dirty="0">
                          <a:effectLst/>
                          <a:latin typeface="BIZ UDPゴシック" panose="020B0400000000000000" pitchFamily="50" charset="-128"/>
                          <a:ea typeface="BIZ UDPゴシック" panose="020B0400000000000000" pitchFamily="50" charset="-128"/>
                        </a:rPr>
                        <a:t>33.4</a:t>
                      </a:r>
                      <a:r>
                        <a:rPr lang="ja-JP" sz="1200" kern="100" dirty="0">
                          <a:effectLst/>
                          <a:latin typeface="BIZ UDPゴシック" panose="020B0400000000000000" pitchFamily="50" charset="-128"/>
                          <a:ea typeface="BIZ UDPゴシック" panose="020B0400000000000000" pitchFamily="50" charset="-128"/>
                        </a:rPr>
                        <a:t>％</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r">
                        <a:lnSpc>
                          <a:spcPts val="1600"/>
                        </a:lnSpc>
                        <a:spcAft>
                          <a:spcPts val="0"/>
                        </a:spcAft>
                      </a:pPr>
                      <a:r>
                        <a:rPr lang="en-US" sz="1200" kern="100">
                          <a:effectLst/>
                          <a:latin typeface="BIZ UDPゴシック" panose="020B0400000000000000" pitchFamily="50" charset="-128"/>
                          <a:ea typeface="BIZ UDPゴシック" panose="020B0400000000000000" pitchFamily="50" charset="-128"/>
                        </a:rPr>
                        <a:t>33.1</a:t>
                      </a:r>
                      <a:r>
                        <a:rPr lang="ja-JP" sz="1200" kern="100">
                          <a:effectLst/>
                          <a:latin typeface="BIZ UDPゴシック" panose="020B0400000000000000" pitchFamily="50" charset="-128"/>
                          <a:ea typeface="BIZ UDPゴシック" panose="020B0400000000000000" pitchFamily="50" charset="-128"/>
                        </a:rPr>
                        <a:t>％</a:t>
                      </a:r>
                      <a:endParaRPr lang="ja-JP" sz="12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r">
                        <a:lnSpc>
                          <a:spcPts val="1600"/>
                        </a:lnSpc>
                        <a:spcAft>
                          <a:spcPts val="0"/>
                        </a:spcAft>
                      </a:pPr>
                      <a:r>
                        <a:rPr lang="en-US" sz="1200" kern="100">
                          <a:effectLst/>
                          <a:latin typeface="BIZ UDPゴシック" panose="020B0400000000000000" pitchFamily="50" charset="-128"/>
                          <a:ea typeface="BIZ UDPゴシック" panose="020B0400000000000000" pitchFamily="50" charset="-128"/>
                        </a:rPr>
                        <a:t>35.3%</a:t>
                      </a:r>
                      <a:endParaRPr lang="ja-JP" sz="12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r">
                        <a:lnSpc>
                          <a:spcPts val="1600"/>
                        </a:lnSpc>
                        <a:spcAft>
                          <a:spcPts val="0"/>
                        </a:spcAft>
                      </a:pPr>
                      <a:r>
                        <a:rPr lang="en-US" sz="1200" kern="100">
                          <a:effectLst/>
                          <a:latin typeface="BIZ UDPゴシック" panose="020B0400000000000000" pitchFamily="50" charset="-128"/>
                          <a:ea typeface="BIZ UDPゴシック" panose="020B0400000000000000" pitchFamily="50" charset="-128"/>
                        </a:rPr>
                        <a:t>36.0%</a:t>
                      </a:r>
                      <a:endParaRPr lang="ja-JP" sz="12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r">
                        <a:lnSpc>
                          <a:spcPts val="1600"/>
                        </a:lnSpc>
                        <a:spcAft>
                          <a:spcPts val="0"/>
                        </a:spcAft>
                      </a:pPr>
                      <a:r>
                        <a:rPr lang="en-US" sz="1200" kern="100" dirty="0" smtClean="0">
                          <a:effectLst/>
                          <a:latin typeface="BIZ UDPゴシック" panose="020B0400000000000000" pitchFamily="50" charset="-128"/>
                          <a:ea typeface="BIZ UDPゴシック" panose="020B0400000000000000" pitchFamily="50" charset="-128"/>
                        </a:rPr>
                        <a:t>36.4%</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r">
                        <a:lnSpc>
                          <a:spcPts val="1600"/>
                        </a:lnSpc>
                        <a:spcAft>
                          <a:spcPts val="0"/>
                        </a:spcAft>
                      </a:pPr>
                      <a:r>
                        <a:rPr lang="en-US" sz="1200" kern="100" dirty="0">
                          <a:effectLst/>
                          <a:latin typeface="BIZ UDPゴシック" panose="020B0400000000000000" pitchFamily="50" charset="-128"/>
                          <a:ea typeface="BIZ UDPゴシック" panose="020B0400000000000000" pitchFamily="50" charset="-128"/>
                        </a:rPr>
                        <a:t>37.3%</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r">
                        <a:lnSpc>
                          <a:spcPts val="1600"/>
                        </a:lnSpc>
                        <a:spcAft>
                          <a:spcPts val="0"/>
                        </a:spcAft>
                      </a:pPr>
                      <a:r>
                        <a:rPr lang="en-US" sz="1200" kern="100" dirty="0" smtClean="0">
                          <a:effectLst/>
                          <a:latin typeface="BIZ UDPゴシック" panose="020B0400000000000000" pitchFamily="50" charset="-128"/>
                          <a:ea typeface="BIZ UDPゴシック" panose="020B0400000000000000" pitchFamily="50" charset="-128"/>
                        </a:rPr>
                        <a:t>39.9%</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extLst>
                  <a:ext uri="{0D108BD9-81ED-4DB2-BD59-A6C34878D82A}">
                    <a16:rowId xmlns:a16="http://schemas.microsoft.com/office/drawing/2014/main" val="3752819149"/>
                  </a:ext>
                </a:extLst>
              </a:tr>
              <a:tr h="311803">
                <a:tc>
                  <a:txBody>
                    <a:bodyPr/>
                    <a:lstStyle/>
                    <a:p>
                      <a:pPr algn="just">
                        <a:lnSpc>
                          <a:spcPts val="1600"/>
                        </a:lnSpc>
                        <a:spcAft>
                          <a:spcPts val="0"/>
                        </a:spcAft>
                      </a:pPr>
                      <a:r>
                        <a:rPr lang="ja-JP" sz="1200" kern="100" dirty="0">
                          <a:effectLst/>
                          <a:latin typeface="BIZ UDPゴシック" panose="020B0400000000000000" pitchFamily="50" charset="-128"/>
                          <a:ea typeface="BIZ UDPゴシック" panose="020B0400000000000000" pitchFamily="50" charset="-128"/>
                        </a:rPr>
                        <a:t>大阪府</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r">
                        <a:lnSpc>
                          <a:spcPts val="1600"/>
                        </a:lnSpc>
                        <a:spcAft>
                          <a:spcPts val="0"/>
                        </a:spcAft>
                      </a:pPr>
                      <a:r>
                        <a:rPr lang="en-US" sz="1200" kern="100" dirty="0">
                          <a:effectLst/>
                          <a:latin typeface="BIZ UDPゴシック" panose="020B0400000000000000" pitchFamily="50" charset="-128"/>
                          <a:ea typeface="BIZ UDPゴシック" panose="020B0400000000000000" pitchFamily="50" charset="-128"/>
                        </a:rPr>
                        <a:t>41.1</a:t>
                      </a:r>
                      <a:r>
                        <a:rPr lang="ja-JP" sz="1200" kern="100" dirty="0">
                          <a:effectLst/>
                          <a:latin typeface="BIZ UDPゴシック" panose="020B0400000000000000" pitchFamily="50" charset="-128"/>
                          <a:ea typeface="BIZ UDPゴシック" panose="020B0400000000000000" pitchFamily="50" charset="-128"/>
                        </a:rPr>
                        <a:t>％</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r">
                        <a:lnSpc>
                          <a:spcPts val="1600"/>
                        </a:lnSpc>
                        <a:spcAft>
                          <a:spcPts val="0"/>
                        </a:spcAft>
                      </a:pPr>
                      <a:r>
                        <a:rPr lang="en-US" sz="1200" kern="100" dirty="0">
                          <a:effectLst/>
                          <a:latin typeface="BIZ UDPゴシック" panose="020B0400000000000000" pitchFamily="50" charset="-128"/>
                          <a:ea typeface="BIZ UDPゴシック" panose="020B0400000000000000" pitchFamily="50" charset="-128"/>
                        </a:rPr>
                        <a:t>38.6</a:t>
                      </a:r>
                      <a:r>
                        <a:rPr lang="ja-JP" sz="1200" kern="100" dirty="0">
                          <a:effectLst/>
                          <a:latin typeface="BIZ UDPゴシック" panose="020B0400000000000000" pitchFamily="50" charset="-128"/>
                          <a:ea typeface="BIZ UDPゴシック" panose="020B0400000000000000" pitchFamily="50" charset="-128"/>
                        </a:rPr>
                        <a:t>％</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r">
                        <a:lnSpc>
                          <a:spcPts val="1600"/>
                        </a:lnSpc>
                        <a:spcAft>
                          <a:spcPts val="0"/>
                        </a:spcAft>
                      </a:pPr>
                      <a:r>
                        <a:rPr lang="en-US" sz="1200" kern="100" dirty="0">
                          <a:effectLst/>
                          <a:latin typeface="BIZ UDPゴシック" panose="020B0400000000000000" pitchFamily="50" charset="-128"/>
                          <a:ea typeface="BIZ UDPゴシック" panose="020B0400000000000000" pitchFamily="50" charset="-128"/>
                        </a:rPr>
                        <a:t>42.2%</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r">
                        <a:lnSpc>
                          <a:spcPts val="1600"/>
                        </a:lnSpc>
                        <a:spcAft>
                          <a:spcPts val="0"/>
                        </a:spcAft>
                      </a:pPr>
                      <a:r>
                        <a:rPr lang="en-US" sz="1200" kern="100" dirty="0">
                          <a:effectLst/>
                          <a:latin typeface="BIZ UDPゴシック" panose="020B0400000000000000" pitchFamily="50" charset="-128"/>
                          <a:ea typeface="BIZ UDPゴシック" panose="020B0400000000000000" pitchFamily="50" charset="-128"/>
                        </a:rPr>
                        <a:t>43.8%</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r">
                        <a:lnSpc>
                          <a:spcPts val="1600"/>
                        </a:lnSpc>
                        <a:spcAft>
                          <a:spcPts val="0"/>
                        </a:spcAft>
                      </a:pPr>
                      <a:r>
                        <a:rPr lang="en-US" sz="1200" kern="100" dirty="0">
                          <a:effectLst/>
                          <a:latin typeface="BIZ UDPゴシック" panose="020B0400000000000000" pitchFamily="50" charset="-128"/>
                          <a:ea typeface="BIZ UDPゴシック" panose="020B0400000000000000" pitchFamily="50" charset="-128"/>
                        </a:rPr>
                        <a:t>46.2%</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r">
                        <a:lnSpc>
                          <a:spcPts val="1600"/>
                        </a:lnSpc>
                        <a:spcAft>
                          <a:spcPts val="0"/>
                        </a:spcAft>
                      </a:pPr>
                      <a:r>
                        <a:rPr lang="en-US" sz="1200" kern="100" dirty="0">
                          <a:effectLst/>
                          <a:latin typeface="BIZ UDPゴシック" panose="020B0400000000000000" pitchFamily="50" charset="-128"/>
                          <a:ea typeface="BIZ UDPゴシック" panose="020B0400000000000000" pitchFamily="50" charset="-128"/>
                        </a:rPr>
                        <a:t>45.0%</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r">
                        <a:lnSpc>
                          <a:spcPts val="1600"/>
                        </a:lnSpc>
                        <a:spcAft>
                          <a:spcPts val="0"/>
                        </a:spcAft>
                      </a:pPr>
                      <a:r>
                        <a:rPr lang="en-US" sz="1200" kern="100" dirty="0" smtClean="0">
                          <a:effectLst/>
                          <a:latin typeface="BIZ UDPゴシック" panose="020B0400000000000000" pitchFamily="50" charset="-128"/>
                          <a:ea typeface="BIZ UDPゴシック" panose="020B0400000000000000" pitchFamily="50" charset="-128"/>
                        </a:rPr>
                        <a:t>47.4%</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extLst>
                  <a:ext uri="{0D108BD9-81ED-4DB2-BD59-A6C34878D82A}">
                    <a16:rowId xmlns:a16="http://schemas.microsoft.com/office/drawing/2014/main" val="2694203638"/>
                  </a:ext>
                </a:extLst>
              </a:tr>
            </a:tbl>
          </a:graphicData>
        </a:graphic>
      </p:graphicFrame>
      <p:graphicFrame>
        <p:nvGraphicFramePr>
          <p:cNvPr id="4" name="表 3"/>
          <p:cNvGraphicFramePr>
            <a:graphicFrameLocks noGrp="1"/>
          </p:cNvGraphicFramePr>
          <p:nvPr>
            <p:extLst>
              <p:ext uri="{D42A27DB-BD31-4B8C-83A1-F6EECF244321}">
                <p14:modId xmlns:p14="http://schemas.microsoft.com/office/powerpoint/2010/main" val="3748396148"/>
              </p:ext>
            </p:extLst>
          </p:nvPr>
        </p:nvGraphicFramePr>
        <p:xfrm>
          <a:off x="770886" y="2363265"/>
          <a:ext cx="7661921" cy="1979128"/>
        </p:xfrm>
        <a:graphic>
          <a:graphicData uri="http://schemas.openxmlformats.org/drawingml/2006/table">
            <a:tbl>
              <a:tblPr firstRow="1" firstCol="1" bandRow="1">
                <a:tableStyleId>{7DF18680-E054-41AD-8BC1-D1AEF772440D}</a:tableStyleId>
              </a:tblPr>
              <a:tblGrid>
                <a:gridCol w="1934214">
                  <a:extLst>
                    <a:ext uri="{9D8B030D-6E8A-4147-A177-3AD203B41FA5}">
                      <a16:colId xmlns:a16="http://schemas.microsoft.com/office/drawing/2014/main" val="3662993189"/>
                    </a:ext>
                  </a:extLst>
                </a:gridCol>
                <a:gridCol w="819150">
                  <a:extLst>
                    <a:ext uri="{9D8B030D-6E8A-4147-A177-3AD203B41FA5}">
                      <a16:colId xmlns:a16="http://schemas.microsoft.com/office/drawing/2014/main" val="3967417277"/>
                    </a:ext>
                  </a:extLst>
                </a:gridCol>
                <a:gridCol w="866775">
                  <a:extLst>
                    <a:ext uri="{9D8B030D-6E8A-4147-A177-3AD203B41FA5}">
                      <a16:colId xmlns:a16="http://schemas.microsoft.com/office/drawing/2014/main" val="1606199370"/>
                    </a:ext>
                  </a:extLst>
                </a:gridCol>
                <a:gridCol w="819150">
                  <a:extLst>
                    <a:ext uri="{9D8B030D-6E8A-4147-A177-3AD203B41FA5}">
                      <a16:colId xmlns:a16="http://schemas.microsoft.com/office/drawing/2014/main" val="1029119094"/>
                    </a:ext>
                  </a:extLst>
                </a:gridCol>
                <a:gridCol w="866775">
                  <a:extLst>
                    <a:ext uri="{9D8B030D-6E8A-4147-A177-3AD203B41FA5}">
                      <a16:colId xmlns:a16="http://schemas.microsoft.com/office/drawing/2014/main" val="2955092415"/>
                    </a:ext>
                  </a:extLst>
                </a:gridCol>
                <a:gridCol w="790575">
                  <a:extLst>
                    <a:ext uri="{9D8B030D-6E8A-4147-A177-3AD203B41FA5}">
                      <a16:colId xmlns:a16="http://schemas.microsoft.com/office/drawing/2014/main" val="1774244926"/>
                    </a:ext>
                  </a:extLst>
                </a:gridCol>
                <a:gridCol w="782641">
                  <a:extLst>
                    <a:ext uri="{9D8B030D-6E8A-4147-A177-3AD203B41FA5}">
                      <a16:colId xmlns:a16="http://schemas.microsoft.com/office/drawing/2014/main" val="1528665533"/>
                    </a:ext>
                  </a:extLst>
                </a:gridCol>
                <a:gridCol w="782641">
                  <a:extLst>
                    <a:ext uri="{9D8B030D-6E8A-4147-A177-3AD203B41FA5}">
                      <a16:colId xmlns:a16="http://schemas.microsoft.com/office/drawing/2014/main" val="1796965252"/>
                    </a:ext>
                  </a:extLst>
                </a:gridCol>
              </a:tblGrid>
              <a:tr h="388776">
                <a:tc>
                  <a:txBody>
                    <a:bodyPr/>
                    <a:lstStyle/>
                    <a:p>
                      <a:pPr algn="l">
                        <a:lnSpc>
                          <a:spcPts val="1600"/>
                        </a:lnSpc>
                        <a:spcAft>
                          <a:spcPts val="0"/>
                        </a:spcAft>
                      </a:pPr>
                      <a:r>
                        <a:rPr lang="en-US" sz="1200" kern="100" dirty="0">
                          <a:effectLst/>
                          <a:latin typeface="BIZ UDPゴシック" panose="020B0400000000000000" pitchFamily="50" charset="-128"/>
                          <a:ea typeface="BIZ UDPゴシック" panose="020B0400000000000000" pitchFamily="50" charset="-128"/>
                        </a:rPr>
                        <a:t> </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sz="1200" kern="100" dirty="0">
                          <a:effectLst/>
                          <a:latin typeface="BIZ UDPゴシック" panose="020B0400000000000000" pitchFamily="50" charset="-128"/>
                          <a:ea typeface="BIZ UDPゴシック" panose="020B0400000000000000" pitchFamily="50" charset="-128"/>
                        </a:rPr>
                        <a:t>H27</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sz="1200" kern="100">
                          <a:effectLst/>
                          <a:latin typeface="BIZ UDPゴシック" panose="020B0400000000000000" pitchFamily="50" charset="-128"/>
                          <a:ea typeface="BIZ UDPゴシック" panose="020B0400000000000000" pitchFamily="50" charset="-128"/>
                        </a:rPr>
                        <a:t>H28</a:t>
                      </a:r>
                      <a:endParaRPr lang="ja-JP" sz="12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sz="1200" kern="100">
                          <a:effectLst/>
                          <a:latin typeface="BIZ UDPゴシック" panose="020B0400000000000000" pitchFamily="50" charset="-128"/>
                          <a:ea typeface="BIZ UDPゴシック" panose="020B0400000000000000" pitchFamily="50" charset="-128"/>
                        </a:rPr>
                        <a:t>H29</a:t>
                      </a:r>
                      <a:endParaRPr lang="ja-JP" sz="12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sz="1200" kern="100">
                          <a:effectLst/>
                          <a:latin typeface="BIZ UDPゴシック" panose="020B0400000000000000" pitchFamily="50" charset="-128"/>
                          <a:ea typeface="BIZ UDPゴシック" panose="020B0400000000000000" pitchFamily="50" charset="-128"/>
                        </a:rPr>
                        <a:t>H30</a:t>
                      </a:r>
                      <a:endParaRPr lang="ja-JP" sz="12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sz="1200" kern="100" dirty="0">
                          <a:effectLst/>
                          <a:latin typeface="BIZ UDPゴシック" panose="020B0400000000000000" pitchFamily="50" charset="-128"/>
                          <a:ea typeface="BIZ UDPゴシック" panose="020B0400000000000000" pitchFamily="50" charset="-128"/>
                        </a:rPr>
                        <a:t>R1</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sz="1200" kern="100" dirty="0" smtClean="0">
                          <a:effectLst/>
                          <a:latin typeface="BIZ UDPゴシック" panose="020B0400000000000000" pitchFamily="50" charset="-128"/>
                          <a:ea typeface="BIZ UDPゴシック" panose="020B0400000000000000" pitchFamily="50" charset="-128"/>
                        </a:rPr>
                        <a:t>R2</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sz="1200" kern="100" dirty="0" smtClean="0">
                          <a:effectLst/>
                          <a:latin typeface="BIZ UDPゴシック" panose="020B0400000000000000" pitchFamily="50" charset="-128"/>
                          <a:ea typeface="BIZ UDPゴシック" panose="020B0400000000000000" pitchFamily="50" charset="-128"/>
                        </a:rPr>
                        <a:t>R3</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extLst>
                  <a:ext uri="{0D108BD9-81ED-4DB2-BD59-A6C34878D82A}">
                    <a16:rowId xmlns:a16="http://schemas.microsoft.com/office/drawing/2014/main" val="570465664"/>
                  </a:ext>
                </a:extLst>
              </a:tr>
              <a:tr h="388776">
                <a:tc>
                  <a:txBody>
                    <a:bodyPr/>
                    <a:lstStyle/>
                    <a:p>
                      <a:pPr algn="just">
                        <a:lnSpc>
                          <a:spcPts val="1600"/>
                        </a:lnSpc>
                        <a:spcAft>
                          <a:spcPts val="0"/>
                        </a:spcAft>
                      </a:pPr>
                      <a:r>
                        <a:rPr lang="ja-JP" sz="1200" kern="100" dirty="0">
                          <a:effectLst/>
                          <a:latin typeface="BIZ UDPゴシック" panose="020B0400000000000000" pitchFamily="50" charset="-128"/>
                          <a:ea typeface="BIZ UDPゴシック" panose="020B0400000000000000" pitchFamily="50" charset="-128"/>
                        </a:rPr>
                        <a:t>全国</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sz="1200" kern="100" dirty="0">
                          <a:effectLst/>
                          <a:latin typeface="BIZ UDPゴシック" panose="020B0400000000000000" pitchFamily="50" charset="-128"/>
                          <a:ea typeface="BIZ UDPゴシック" panose="020B0400000000000000" pitchFamily="50" charset="-128"/>
                        </a:rPr>
                        <a:t>97.0</a:t>
                      </a:r>
                      <a:r>
                        <a:rPr lang="ja-JP" sz="1200" kern="100" dirty="0">
                          <a:effectLst/>
                          <a:latin typeface="BIZ UDPゴシック" panose="020B0400000000000000" pitchFamily="50" charset="-128"/>
                          <a:ea typeface="BIZ UDPゴシック" panose="020B0400000000000000" pitchFamily="50" charset="-128"/>
                        </a:rPr>
                        <a:t>％</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sz="1200" kern="100" dirty="0">
                          <a:effectLst/>
                          <a:latin typeface="BIZ UDPゴシック" panose="020B0400000000000000" pitchFamily="50" charset="-128"/>
                          <a:ea typeface="BIZ UDPゴシック" panose="020B0400000000000000" pitchFamily="50" charset="-128"/>
                        </a:rPr>
                        <a:t>97.5</a:t>
                      </a:r>
                      <a:r>
                        <a:rPr lang="ja-JP" sz="1200" kern="100" dirty="0">
                          <a:effectLst/>
                          <a:latin typeface="BIZ UDPゴシック" panose="020B0400000000000000" pitchFamily="50" charset="-128"/>
                          <a:ea typeface="BIZ UDPゴシック" panose="020B0400000000000000" pitchFamily="50" charset="-128"/>
                        </a:rPr>
                        <a:t>％</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sz="1200" kern="100" dirty="0" smtClean="0">
                          <a:effectLst/>
                          <a:latin typeface="BIZ UDPゴシック" panose="020B0400000000000000" pitchFamily="50" charset="-128"/>
                          <a:ea typeface="BIZ UDPゴシック" panose="020B0400000000000000" pitchFamily="50" charset="-128"/>
                        </a:rPr>
                        <a:t>98.</a:t>
                      </a:r>
                      <a:r>
                        <a:rPr lang="en-US" altLang="ja-JP" sz="1200" kern="100" dirty="0" smtClean="0">
                          <a:effectLst/>
                          <a:latin typeface="BIZ UDPゴシック" panose="020B0400000000000000" pitchFamily="50" charset="-128"/>
                          <a:ea typeface="BIZ UDPゴシック" panose="020B0400000000000000" pitchFamily="50" charset="-128"/>
                        </a:rPr>
                        <a:t>0</a:t>
                      </a:r>
                      <a:r>
                        <a:rPr lang="en-US" sz="1200" kern="100" dirty="0" smtClean="0">
                          <a:effectLst/>
                          <a:latin typeface="BIZ UDPゴシック" panose="020B0400000000000000" pitchFamily="50" charset="-128"/>
                          <a:ea typeface="BIZ UDPゴシック" panose="020B0400000000000000" pitchFamily="50" charset="-128"/>
                        </a:rPr>
                        <a:t>%</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sz="1200" kern="100">
                          <a:effectLst/>
                          <a:latin typeface="BIZ UDPゴシック" panose="020B0400000000000000" pitchFamily="50" charset="-128"/>
                          <a:ea typeface="BIZ UDPゴシック" panose="020B0400000000000000" pitchFamily="50" charset="-128"/>
                        </a:rPr>
                        <a:t>95.8%</a:t>
                      </a:r>
                      <a:endParaRPr lang="ja-JP" sz="12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sz="1200" kern="100" dirty="0">
                          <a:effectLst/>
                          <a:latin typeface="BIZ UDPゴシック" panose="020B0400000000000000" pitchFamily="50" charset="-128"/>
                          <a:ea typeface="BIZ UDPゴシック" panose="020B0400000000000000" pitchFamily="50" charset="-128"/>
                        </a:rPr>
                        <a:t>96.2%</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sz="1200" kern="100" dirty="0" smtClean="0">
                          <a:effectLst/>
                          <a:latin typeface="BIZ UDPゴシック" panose="020B0400000000000000" pitchFamily="50" charset="-128"/>
                          <a:ea typeface="BIZ UDPゴシック" panose="020B0400000000000000" pitchFamily="50" charset="-128"/>
                        </a:rPr>
                        <a:t>96.4%</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sz="1200" kern="100" dirty="0" smtClean="0">
                          <a:effectLst/>
                          <a:latin typeface="BIZ UDPゴシック" panose="020B0400000000000000" pitchFamily="50" charset="-128"/>
                          <a:ea typeface="BIZ UDPゴシック" panose="020B0400000000000000" pitchFamily="50" charset="-128"/>
                        </a:rPr>
                        <a:t>-</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extLst>
                  <a:ext uri="{0D108BD9-81ED-4DB2-BD59-A6C34878D82A}">
                    <a16:rowId xmlns:a16="http://schemas.microsoft.com/office/drawing/2014/main" val="983753281"/>
                  </a:ext>
                </a:extLst>
              </a:tr>
              <a:tr h="388776">
                <a:tc>
                  <a:txBody>
                    <a:bodyPr/>
                    <a:lstStyle/>
                    <a:p>
                      <a:pPr algn="just">
                        <a:lnSpc>
                          <a:spcPts val="1600"/>
                        </a:lnSpc>
                        <a:spcAft>
                          <a:spcPts val="0"/>
                        </a:spcAft>
                      </a:pPr>
                      <a:r>
                        <a:rPr lang="ja-JP" sz="1200" kern="100">
                          <a:effectLst/>
                          <a:latin typeface="BIZ UDPゴシック" panose="020B0400000000000000" pitchFamily="50" charset="-128"/>
                          <a:ea typeface="BIZ UDPゴシック" panose="020B0400000000000000" pitchFamily="50" charset="-128"/>
                        </a:rPr>
                        <a:t>大阪府</a:t>
                      </a:r>
                      <a:endParaRPr lang="ja-JP" sz="12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sz="1200" kern="100">
                          <a:effectLst/>
                          <a:latin typeface="BIZ UDPゴシック" panose="020B0400000000000000" pitchFamily="50" charset="-128"/>
                          <a:ea typeface="BIZ UDPゴシック" panose="020B0400000000000000" pitchFamily="50" charset="-128"/>
                        </a:rPr>
                        <a:t>100.0%</a:t>
                      </a:r>
                      <a:endParaRPr lang="ja-JP" sz="12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sz="1200" kern="100">
                          <a:effectLst/>
                          <a:latin typeface="BIZ UDPゴシック" panose="020B0400000000000000" pitchFamily="50" charset="-128"/>
                          <a:ea typeface="BIZ UDPゴシック" panose="020B0400000000000000" pitchFamily="50" charset="-128"/>
                        </a:rPr>
                        <a:t>94.6%</a:t>
                      </a:r>
                      <a:endParaRPr lang="ja-JP" sz="12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sz="1200" kern="100" dirty="0">
                          <a:effectLst/>
                          <a:latin typeface="BIZ UDPゴシック" panose="020B0400000000000000" pitchFamily="50" charset="-128"/>
                          <a:ea typeface="BIZ UDPゴシック" panose="020B0400000000000000" pitchFamily="50" charset="-128"/>
                        </a:rPr>
                        <a:t>97.7%</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sz="1200" kern="100">
                          <a:effectLst/>
                          <a:latin typeface="BIZ UDPゴシック" panose="020B0400000000000000" pitchFamily="50" charset="-128"/>
                          <a:ea typeface="BIZ UDPゴシック" panose="020B0400000000000000" pitchFamily="50" charset="-128"/>
                        </a:rPr>
                        <a:t>100.0%</a:t>
                      </a:r>
                      <a:endParaRPr lang="ja-JP" sz="12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altLang="ja-JP" sz="1200" kern="100" dirty="0" smtClean="0">
                          <a:effectLst/>
                          <a:latin typeface="BIZ UDPゴシック" panose="020B0400000000000000" pitchFamily="50" charset="-128"/>
                          <a:ea typeface="BIZ UDPゴシック" panose="020B0400000000000000" pitchFamily="50" charset="-128"/>
                        </a:rPr>
                        <a:t>98.9</a:t>
                      </a:r>
                      <a:r>
                        <a:rPr lang="en-US" sz="1200" kern="100" dirty="0" smtClean="0">
                          <a:effectLst/>
                          <a:latin typeface="BIZ UDPゴシック" panose="020B0400000000000000" pitchFamily="50" charset="-128"/>
                          <a:ea typeface="BIZ UDPゴシック" panose="020B0400000000000000" pitchFamily="50" charset="-128"/>
                        </a:rPr>
                        <a:t>%</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sz="1200" kern="100" dirty="0">
                          <a:effectLst/>
                          <a:latin typeface="BIZ UDPゴシック" panose="020B0400000000000000" pitchFamily="50" charset="-128"/>
                          <a:ea typeface="BIZ UDPゴシック" panose="020B0400000000000000" pitchFamily="50" charset="-128"/>
                        </a:rPr>
                        <a:t>97.0%</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sz="1200" kern="100" dirty="0" smtClean="0">
                          <a:effectLst/>
                          <a:latin typeface="BIZ UDPゴシック" panose="020B0400000000000000" pitchFamily="50" charset="-128"/>
                          <a:ea typeface="BIZ UDPゴシック" panose="020B0400000000000000" pitchFamily="50" charset="-128"/>
                        </a:rPr>
                        <a:t>100.0%</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extLst>
                  <a:ext uri="{0D108BD9-81ED-4DB2-BD59-A6C34878D82A}">
                    <a16:rowId xmlns:a16="http://schemas.microsoft.com/office/drawing/2014/main" val="3623529161"/>
                  </a:ext>
                </a:extLst>
              </a:tr>
              <a:tr h="388776">
                <a:tc>
                  <a:txBody>
                    <a:bodyPr/>
                    <a:lstStyle/>
                    <a:p>
                      <a:pPr algn="just">
                        <a:lnSpc>
                          <a:spcPts val="1600"/>
                        </a:lnSpc>
                        <a:spcAft>
                          <a:spcPts val="0"/>
                        </a:spcAft>
                      </a:pPr>
                      <a:r>
                        <a:rPr lang="ja-JP" sz="1200" kern="100" dirty="0">
                          <a:effectLst/>
                          <a:latin typeface="BIZ UDPゴシック" panose="020B0400000000000000" pitchFamily="50" charset="-128"/>
                          <a:ea typeface="BIZ UDPゴシック" panose="020B0400000000000000" pitchFamily="50" charset="-128"/>
                        </a:rPr>
                        <a:t>（参考）全国全児童の</a:t>
                      </a:r>
                    </a:p>
                    <a:p>
                      <a:pPr algn="just">
                        <a:lnSpc>
                          <a:spcPts val="1600"/>
                        </a:lnSpc>
                        <a:spcAft>
                          <a:spcPts val="0"/>
                        </a:spcAft>
                      </a:pPr>
                      <a:r>
                        <a:rPr lang="ja-JP" altLang="en-US" sz="1200" kern="100" dirty="0" smtClean="0">
                          <a:effectLst/>
                          <a:latin typeface="BIZ UDPゴシック" panose="020B0400000000000000" pitchFamily="50" charset="-128"/>
                          <a:ea typeface="BIZ UDPゴシック" panose="020B0400000000000000" pitchFamily="50" charset="-128"/>
                        </a:rPr>
                        <a:t>　　　　 </a:t>
                      </a:r>
                      <a:r>
                        <a:rPr lang="ja-JP" sz="1200" kern="100" dirty="0" smtClean="0">
                          <a:effectLst/>
                          <a:latin typeface="BIZ UDPゴシック" panose="020B0400000000000000" pitchFamily="50" charset="-128"/>
                          <a:ea typeface="BIZ UDPゴシック" panose="020B0400000000000000" pitchFamily="50" charset="-128"/>
                        </a:rPr>
                        <a:t>高等</a:t>
                      </a:r>
                      <a:r>
                        <a:rPr lang="ja-JP" sz="1200" kern="100" dirty="0">
                          <a:effectLst/>
                          <a:latin typeface="BIZ UDPゴシック" panose="020B0400000000000000" pitchFamily="50" charset="-128"/>
                          <a:ea typeface="BIZ UDPゴシック" panose="020B0400000000000000" pitchFamily="50" charset="-128"/>
                        </a:rPr>
                        <a:t>学校等進学率</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sz="1200" kern="100">
                          <a:effectLst/>
                          <a:latin typeface="BIZ UDPゴシック" panose="020B0400000000000000" pitchFamily="50" charset="-128"/>
                          <a:ea typeface="BIZ UDPゴシック" panose="020B0400000000000000" pitchFamily="50" charset="-128"/>
                        </a:rPr>
                        <a:t>98.7</a:t>
                      </a:r>
                      <a:r>
                        <a:rPr lang="ja-JP" sz="1200" kern="100">
                          <a:effectLst/>
                          <a:latin typeface="BIZ UDPゴシック" panose="020B0400000000000000" pitchFamily="50" charset="-128"/>
                          <a:ea typeface="BIZ UDPゴシック" panose="020B0400000000000000" pitchFamily="50" charset="-128"/>
                        </a:rPr>
                        <a:t>％</a:t>
                      </a:r>
                      <a:endParaRPr lang="ja-JP" sz="12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sz="1200" kern="100" dirty="0">
                          <a:effectLst/>
                          <a:latin typeface="BIZ UDPゴシック" panose="020B0400000000000000" pitchFamily="50" charset="-128"/>
                          <a:ea typeface="BIZ UDPゴシック" panose="020B0400000000000000" pitchFamily="50" charset="-128"/>
                        </a:rPr>
                        <a:t>98.9</a:t>
                      </a:r>
                      <a:r>
                        <a:rPr lang="ja-JP" sz="1200" kern="100" dirty="0">
                          <a:effectLst/>
                          <a:latin typeface="BIZ UDPゴシック" panose="020B0400000000000000" pitchFamily="50" charset="-128"/>
                          <a:ea typeface="BIZ UDPゴシック" panose="020B0400000000000000" pitchFamily="50" charset="-128"/>
                        </a:rPr>
                        <a:t>％</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sz="1200" kern="100">
                          <a:effectLst/>
                          <a:latin typeface="BIZ UDPゴシック" panose="020B0400000000000000" pitchFamily="50" charset="-128"/>
                          <a:ea typeface="BIZ UDPゴシック" panose="020B0400000000000000" pitchFamily="50" charset="-128"/>
                        </a:rPr>
                        <a:t>99.0%</a:t>
                      </a:r>
                      <a:endParaRPr lang="ja-JP" sz="12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altLang="ja-JP" sz="1200" kern="100" dirty="0" smtClean="0">
                          <a:effectLst/>
                          <a:latin typeface="BIZ UDPゴシック" panose="020B0400000000000000" pitchFamily="50" charset="-128"/>
                          <a:ea typeface="BIZ UDPゴシック" panose="020B0400000000000000" pitchFamily="50" charset="-128"/>
                        </a:rPr>
                        <a:t>100.0</a:t>
                      </a:r>
                      <a:r>
                        <a:rPr lang="en-US" sz="1200" kern="100" dirty="0" smtClean="0">
                          <a:effectLst/>
                          <a:latin typeface="BIZ UDPゴシック" panose="020B0400000000000000" pitchFamily="50" charset="-128"/>
                          <a:ea typeface="BIZ UDPゴシック" panose="020B0400000000000000" pitchFamily="50" charset="-128"/>
                        </a:rPr>
                        <a:t>%</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sz="1200" kern="100" dirty="0">
                          <a:effectLst/>
                          <a:latin typeface="BIZ UDPゴシック" panose="020B0400000000000000" pitchFamily="50" charset="-128"/>
                          <a:ea typeface="BIZ UDPゴシック" panose="020B0400000000000000" pitchFamily="50" charset="-128"/>
                        </a:rPr>
                        <a:t>99.0%</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sz="1200" kern="100" dirty="0">
                          <a:effectLst/>
                          <a:latin typeface="BIZ UDPゴシック" panose="020B0400000000000000" pitchFamily="50" charset="-128"/>
                          <a:ea typeface="BIZ UDPゴシック" panose="020B0400000000000000" pitchFamily="50" charset="-128"/>
                        </a:rPr>
                        <a:t>99.0%</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sz="1200" kern="100" dirty="0" smtClean="0">
                          <a:effectLst/>
                          <a:latin typeface="BIZ UDPゴシック" panose="020B0400000000000000" pitchFamily="50" charset="-128"/>
                          <a:ea typeface="BIZ UDPゴシック" panose="020B0400000000000000" pitchFamily="50" charset="-128"/>
                        </a:rPr>
                        <a:t>98.9%</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extLst>
                  <a:ext uri="{0D108BD9-81ED-4DB2-BD59-A6C34878D82A}">
                    <a16:rowId xmlns:a16="http://schemas.microsoft.com/office/drawing/2014/main" val="3789706601"/>
                  </a:ext>
                </a:extLst>
              </a:tr>
              <a:tr h="388776">
                <a:tc>
                  <a:txBody>
                    <a:bodyPr/>
                    <a:lstStyle/>
                    <a:p>
                      <a:pPr algn="just">
                        <a:lnSpc>
                          <a:spcPts val="1600"/>
                        </a:lnSpc>
                        <a:spcAft>
                          <a:spcPts val="0"/>
                        </a:spcAft>
                      </a:pPr>
                      <a:r>
                        <a:rPr lang="ja-JP" sz="1200" kern="100" dirty="0">
                          <a:effectLst/>
                          <a:latin typeface="BIZ UDPゴシック" panose="020B0400000000000000" pitchFamily="50" charset="-128"/>
                          <a:ea typeface="BIZ UDPゴシック" panose="020B0400000000000000" pitchFamily="50" charset="-128"/>
                        </a:rPr>
                        <a:t>（参考）大阪府</a:t>
                      </a:r>
                      <a:r>
                        <a:rPr lang="ja-JP" sz="1200" kern="100" dirty="0" smtClean="0">
                          <a:effectLst/>
                          <a:latin typeface="BIZ UDPゴシック" panose="020B0400000000000000" pitchFamily="50" charset="-128"/>
                          <a:ea typeface="BIZ UDPゴシック" panose="020B0400000000000000" pitchFamily="50" charset="-128"/>
                        </a:rPr>
                        <a:t>全児童</a:t>
                      </a:r>
                      <a:r>
                        <a:rPr lang="ja-JP" altLang="en-US" sz="1200" kern="100" dirty="0" smtClean="0">
                          <a:effectLst/>
                          <a:latin typeface="BIZ UDPゴシック" panose="020B0400000000000000" pitchFamily="50" charset="-128"/>
                          <a:ea typeface="BIZ UDPゴシック" panose="020B0400000000000000" pitchFamily="50" charset="-128"/>
                        </a:rPr>
                        <a:t>の</a:t>
                      </a:r>
                      <a:endParaRPr lang="en-US" altLang="ja-JP" sz="1200" kern="100" dirty="0" smtClean="0">
                        <a:effectLst/>
                        <a:latin typeface="BIZ UDPゴシック" panose="020B0400000000000000" pitchFamily="50" charset="-128"/>
                        <a:ea typeface="BIZ UDPゴシック" panose="020B0400000000000000" pitchFamily="50" charset="-128"/>
                      </a:endParaRPr>
                    </a:p>
                    <a:p>
                      <a:pPr algn="just">
                        <a:lnSpc>
                          <a:spcPts val="1600"/>
                        </a:lnSpc>
                        <a:spcAft>
                          <a:spcPts val="0"/>
                        </a:spcAft>
                      </a:pPr>
                      <a:r>
                        <a:rPr lang="ja-JP" altLang="en-US" sz="1200" kern="100" dirty="0" smtClean="0">
                          <a:effectLst/>
                          <a:latin typeface="BIZ UDPゴシック" panose="020B0400000000000000" pitchFamily="50" charset="-128"/>
                          <a:ea typeface="BIZ UDPゴシック" panose="020B0400000000000000" pitchFamily="50" charset="-128"/>
                        </a:rPr>
                        <a:t>　　　 　</a:t>
                      </a:r>
                      <a:r>
                        <a:rPr lang="ja-JP" sz="1200" kern="100" dirty="0" smtClean="0">
                          <a:effectLst/>
                          <a:latin typeface="BIZ UDPゴシック" panose="020B0400000000000000" pitchFamily="50" charset="-128"/>
                          <a:ea typeface="BIZ UDPゴシック" panose="020B0400000000000000" pitchFamily="50" charset="-128"/>
                        </a:rPr>
                        <a:t>高等</a:t>
                      </a:r>
                      <a:r>
                        <a:rPr lang="ja-JP" sz="1200" kern="100" dirty="0">
                          <a:effectLst/>
                          <a:latin typeface="BIZ UDPゴシック" panose="020B0400000000000000" pitchFamily="50" charset="-128"/>
                          <a:ea typeface="BIZ UDPゴシック" panose="020B0400000000000000" pitchFamily="50" charset="-128"/>
                        </a:rPr>
                        <a:t>学校等進学率</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sz="1200" kern="100" dirty="0">
                          <a:effectLst/>
                          <a:latin typeface="BIZ UDPゴシック" panose="020B0400000000000000" pitchFamily="50" charset="-128"/>
                          <a:ea typeface="BIZ UDPゴシック" panose="020B0400000000000000" pitchFamily="50" charset="-128"/>
                        </a:rPr>
                        <a:t>98.7</a:t>
                      </a:r>
                      <a:r>
                        <a:rPr lang="ja-JP" sz="1200" kern="100" dirty="0">
                          <a:effectLst/>
                          <a:latin typeface="BIZ UDPゴシック" panose="020B0400000000000000" pitchFamily="50" charset="-128"/>
                          <a:ea typeface="BIZ UDPゴシック" panose="020B0400000000000000" pitchFamily="50" charset="-128"/>
                        </a:rPr>
                        <a:t>％</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sz="1200" kern="100" dirty="0">
                          <a:effectLst/>
                          <a:latin typeface="BIZ UDPゴシック" panose="020B0400000000000000" pitchFamily="50" charset="-128"/>
                          <a:ea typeface="BIZ UDPゴシック" panose="020B0400000000000000" pitchFamily="50" charset="-128"/>
                        </a:rPr>
                        <a:t>98.7</a:t>
                      </a:r>
                      <a:r>
                        <a:rPr lang="ja-JP" sz="1200" kern="100" dirty="0">
                          <a:effectLst/>
                          <a:latin typeface="BIZ UDPゴシック" panose="020B0400000000000000" pitchFamily="50" charset="-128"/>
                          <a:ea typeface="BIZ UDPゴシック" panose="020B0400000000000000" pitchFamily="50" charset="-128"/>
                        </a:rPr>
                        <a:t>％</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sz="1200" kern="100" dirty="0">
                          <a:effectLst/>
                          <a:latin typeface="BIZ UDPゴシック" panose="020B0400000000000000" pitchFamily="50" charset="-128"/>
                          <a:ea typeface="BIZ UDPゴシック" panose="020B0400000000000000" pitchFamily="50" charset="-128"/>
                        </a:rPr>
                        <a:t>98.9%</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sz="1200" kern="100" dirty="0">
                          <a:effectLst/>
                          <a:latin typeface="BIZ UDPゴシック" panose="020B0400000000000000" pitchFamily="50" charset="-128"/>
                          <a:ea typeface="BIZ UDPゴシック" panose="020B0400000000000000" pitchFamily="50" charset="-128"/>
                        </a:rPr>
                        <a:t>98.9%</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sz="1200" kern="100" dirty="0">
                          <a:effectLst/>
                          <a:latin typeface="BIZ UDPゴシック" panose="020B0400000000000000" pitchFamily="50" charset="-128"/>
                          <a:ea typeface="BIZ UDPゴシック" panose="020B0400000000000000" pitchFamily="50" charset="-128"/>
                        </a:rPr>
                        <a:t>98.9%</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sz="1200" kern="100" dirty="0" smtClean="0">
                          <a:effectLst/>
                          <a:latin typeface="BIZ UDPゴシック" panose="020B0400000000000000" pitchFamily="50" charset="-128"/>
                          <a:ea typeface="BIZ UDPゴシック" panose="020B0400000000000000" pitchFamily="50" charset="-128"/>
                        </a:rPr>
                        <a:t>99.1%</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sz="1200" kern="100" dirty="0" smtClean="0">
                          <a:effectLst/>
                          <a:latin typeface="BIZ UDPゴシック" panose="020B0400000000000000" pitchFamily="50" charset="-128"/>
                          <a:ea typeface="BIZ UDPゴシック" panose="020B0400000000000000" pitchFamily="50" charset="-128"/>
                        </a:rPr>
                        <a:t>99.1%</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extLst>
                  <a:ext uri="{0D108BD9-81ED-4DB2-BD59-A6C34878D82A}">
                    <a16:rowId xmlns:a16="http://schemas.microsoft.com/office/drawing/2014/main" val="19070998"/>
                  </a:ext>
                </a:extLst>
              </a:tr>
            </a:tbl>
          </a:graphicData>
        </a:graphic>
      </p:graphicFrame>
      <p:sp>
        <p:nvSpPr>
          <p:cNvPr id="14" name="テキスト ボックス 13"/>
          <p:cNvSpPr txBox="1"/>
          <p:nvPr/>
        </p:nvSpPr>
        <p:spPr>
          <a:xfrm>
            <a:off x="457201" y="5117048"/>
            <a:ext cx="6121399" cy="307777"/>
          </a:xfrm>
          <a:prstGeom prst="rect">
            <a:avLst/>
          </a:prstGeom>
          <a:noFill/>
        </p:spPr>
        <p:txBody>
          <a:bodyPr wrap="square" rtlCol="0">
            <a:spAutoFit/>
          </a:bodyPr>
          <a:lstStyle/>
          <a:p>
            <a:r>
              <a:rPr kumimoji="1" lang="ja-JP" altLang="en-US" sz="1400" dirty="0">
                <a:latin typeface="BIZ UDPゴシック" panose="020B0400000000000000" pitchFamily="50" charset="-128"/>
                <a:ea typeface="BIZ UDPゴシック" panose="020B0400000000000000" pitchFamily="50" charset="-128"/>
              </a:rPr>
              <a:t>５　児童養護施設の子どもの進学率（高等学校卒業後）（各年５月１日現在）</a:t>
            </a:r>
          </a:p>
        </p:txBody>
      </p:sp>
      <p:sp>
        <p:nvSpPr>
          <p:cNvPr id="16" name="テキスト ボックス 15"/>
          <p:cNvSpPr txBox="1"/>
          <p:nvPr/>
        </p:nvSpPr>
        <p:spPr>
          <a:xfrm>
            <a:off x="694686" y="6267450"/>
            <a:ext cx="5601339" cy="400110"/>
          </a:xfrm>
          <a:prstGeom prst="rect">
            <a:avLst/>
          </a:prstGeom>
          <a:noFill/>
        </p:spPr>
        <p:txBody>
          <a:bodyPr wrap="square" rtlCol="0">
            <a:spAutoFit/>
          </a:bodyPr>
          <a:lstStyle/>
          <a:p>
            <a:r>
              <a:rPr lang="en-US" altLang="ja-JP" sz="1000" dirty="0" smtClean="0">
                <a:latin typeface="Meiryo UI" panose="020B0604030504040204" pitchFamily="50" charset="-128"/>
                <a:ea typeface="Meiryo UI" panose="020B0604030504040204" pitchFamily="50" charset="-128"/>
              </a:rPr>
              <a:t>※</a:t>
            </a:r>
            <a:r>
              <a:rPr lang="ja-JP" altLang="en-US" sz="1000" dirty="0">
                <a:latin typeface="Meiryo UI" panose="020B0604030504040204" pitchFamily="50" charset="-128"/>
                <a:ea typeface="Meiryo UI" panose="020B0604030504040204" pitchFamily="50" charset="-128"/>
              </a:rPr>
              <a:t>大阪府数値</a:t>
            </a:r>
            <a:r>
              <a:rPr lang="en-US" altLang="ja-JP" sz="1000" dirty="0">
                <a:latin typeface="Meiryo UI" panose="020B0604030504040204" pitchFamily="50" charset="-128"/>
                <a:ea typeface="Meiryo UI" panose="020B0604030504040204" pitchFamily="50" charset="-128"/>
              </a:rPr>
              <a:t>…</a:t>
            </a:r>
            <a:r>
              <a:rPr lang="ja-JP" altLang="en-US" sz="1000" dirty="0">
                <a:latin typeface="Meiryo UI" panose="020B0604030504040204" pitchFamily="50" charset="-128"/>
                <a:ea typeface="Meiryo UI" panose="020B0604030504040204" pitchFamily="50" charset="-128"/>
              </a:rPr>
              <a:t>家庭支援課調べ、全国数値</a:t>
            </a:r>
            <a:r>
              <a:rPr lang="en-US" altLang="ja-JP" sz="1000" dirty="0">
                <a:latin typeface="Meiryo UI" panose="020B0604030504040204" pitchFamily="50" charset="-128"/>
                <a:ea typeface="Meiryo UI" panose="020B0604030504040204" pitchFamily="50" charset="-128"/>
              </a:rPr>
              <a:t>…</a:t>
            </a:r>
            <a:r>
              <a:rPr lang="ja-JP" altLang="en-US" sz="1000" dirty="0">
                <a:latin typeface="Meiryo UI" panose="020B0604030504040204" pitchFamily="50" charset="-128"/>
                <a:ea typeface="Meiryo UI" panose="020B0604030504040204" pitchFamily="50" charset="-128"/>
              </a:rPr>
              <a:t>厚生労働省子ども家庭局家庭福祉課調べ</a:t>
            </a:r>
          </a:p>
          <a:p>
            <a:r>
              <a:rPr lang="ja-JP" altLang="en-US" sz="1000" dirty="0">
                <a:latin typeface="Meiryo UI" panose="020B0604030504040204" pitchFamily="50" charset="-128"/>
                <a:ea typeface="Meiryo UI" panose="020B0604030504040204" pitchFamily="50" charset="-128"/>
              </a:rPr>
              <a:t>（厚生労働省雇児局家庭福祉課 社会的養護の現況に関する調査</a:t>
            </a:r>
            <a:r>
              <a:rPr lang="ja-JP" altLang="en-US" sz="1000" dirty="0" smtClean="0">
                <a:latin typeface="Meiryo UI" panose="020B0604030504040204" pitchFamily="50" charset="-128"/>
                <a:ea typeface="Meiryo UI" panose="020B0604030504040204" pitchFamily="50" charset="-128"/>
              </a:rPr>
              <a:t>）</a:t>
            </a:r>
            <a:endParaRPr kumimoji="1" lang="ja-JP" altLang="en-US" sz="1000" dirty="0">
              <a:latin typeface="Meiryo UI" panose="020B0604030504040204" pitchFamily="50" charset="-128"/>
              <a:ea typeface="Meiryo UI" panose="020B0604030504040204" pitchFamily="50" charset="-128"/>
            </a:endParaRPr>
          </a:p>
        </p:txBody>
      </p:sp>
      <p:graphicFrame>
        <p:nvGraphicFramePr>
          <p:cNvPr id="5" name="表 4"/>
          <p:cNvGraphicFramePr>
            <a:graphicFrameLocks noGrp="1"/>
          </p:cNvGraphicFramePr>
          <p:nvPr>
            <p:extLst>
              <p:ext uri="{D42A27DB-BD31-4B8C-83A1-F6EECF244321}">
                <p14:modId xmlns:p14="http://schemas.microsoft.com/office/powerpoint/2010/main" val="1479712109"/>
              </p:ext>
            </p:extLst>
          </p:nvPr>
        </p:nvGraphicFramePr>
        <p:xfrm>
          <a:off x="770886" y="5432147"/>
          <a:ext cx="7661920" cy="848638"/>
        </p:xfrm>
        <a:graphic>
          <a:graphicData uri="http://schemas.openxmlformats.org/drawingml/2006/table">
            <a:tbl>
              <a:tblPr firstRow="1" firstCol="1" bandRow="1">
                <a:tableStyleId>{7DF18680-E054-41AD-8BC1-D1AEF772440D}</a:tableStyleId>
              </a:tblPr>
              <a:tblGrid>
                <a:gridCol w="1296039">
                  <a:extLst>
                    <a:ext uri="{9D8B030D-6E8A-4147-A177-3AD203B41FA5}">
                      <a16:colId xmlns:a16="http://schemas.microsoft.com/office/drawing/2014/main" val="598564766"/>
                    </a:ext>
                  </a:extLst>
                </a:gridCol>
                <a:gridCol w="904875">
                  <a:extLst>
                    <a:ext uri="{9D8B030D-6E8A-4147-A177-3AD203B41FA5}">
                      <a16:colId xmlns:a16="http://schemas.microsoft.com/office/drawing/2014/main" val="1380407938"/>
                    </a:ext>
                  </a:extLst>
                </a:gridCol>
                <a:gridCol w="885825">
                  <a:extLst>
                    <a:ext uri="{9D8B030D-6E8A-4147-A177-3AD203B41FA5}">
                      <a16:colId xmlns:a16="http://schemas.microsoft.com/office/drawing/2014/main" val="97722128"/>
                    </a:ext>
                  </a:extLst>
                </a:gridCol>
                <a:gridCol w="923925">
                  <a:extLst>
                    <a:ext uri="{9D8B030D-6E8A-4147-A177-3AD203B41FA5}">
                      <a16:colId xmlns:a16="http://schemas.microsoft.com/office/drawing/2014/main" val="2885680827"/>
                    </a:ext>
                  </a:extLst>
                </a:gridCol>
                <a:gridCol w="923925">
                  <a:extLst>
                    <a:ext uri="{9D8B030D-6E8A-4147-A177-3AD203B41FA5}">
                      <a16:colId xmlns:a16="http://schemas.microsoft.com/office/drawing/2014/main" val="1577664391"/>
                    </a:ext>
                  </a:extLst>
                </a:gridCol>
                <a:gridCol w="895350">
                  <a:extLst>
                    <a:ext uri="{9D8B030D-6E8A-4147-A177-3AD203B41FA5}">
                      <a16:colId xmlns:a16="http://schemas.microsoft.com/office/drawing/2014/main" val="559067842"/>
                    </a:ext>
                  </a:extLst>
                </a:gridCol>
                <a:gridCol w="866775">
                  <a:extLst>
                    <a:ext uri="{9D8B030D-6E8A-4147-A177-3AD203B41FA5}">
                      <a16:colId xmlns:a16="http://schemas.microsoft.com/office/drawing/2014/main" val="2033304384"/>
                    </a:ext>
                  </a:extLst>
                </a:gridCol>
                <a:gridCol w="965206">
                  <a:extLst>
                    <a:ext uri="{9D8B030D-6E8A-4147-A177-3AD203B41FA5}">
                      <a16:colId xmlns:a16="http://schemas.microsoft.com/office/drawing/2014/main" val="2805674357"/>
                    </a:ext>
                  </a:extLst>
                </a:gridCol>
              </a:tblGrid>
              <a:tr h="281026">
                <a:tc>
                  <a:txBody>
                    <a:bodyPr/>
                    <a:lstStyle/>
                    <a:p>
                      <a:pPr algn="ctr">
                        <a:lnSpc>
                          <a:spcPts val="1600"/>
                        </a:lnSpc>
                        <a:spcAft>
                          <a:spcPts val="0"/>
                        </a:spcAft>
                      </a:pPr>
                      <a:r>
                        <a:rPr lang="en-US" sz="1200" kern="100">
                          <a:effectLst/>
                          <a:latin typeface="BIZ UDPゴシック" panose="020B0400000000000000" pitchFamily="50" charset="-128"/>
                          <a:ea typeface="BIZ UDPゴシック" panose="020B0400000000000000" pitchFamily="50" charset="-128"/>
                        </a:rPr>
                        <a:t> </a:t>
                      </a:r>
                      <a:endParaRPr lang="ja-JP" sz="12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sz="1200" kern="100" dirty="0">
                          <a:effectLst/>
                          <a:latin typeface="BIZ UDPゴシック" panose="020B0400000000000000" pitchFamily="50" charset="-128"/>
                          <a:ea typeface="BIZ UDPゴシック" panose="020B0400000000000000" pitchFamily="50" charset="-128"/>
                        </a:rPr>
                        <a:t>H27</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sz="1200" kern="100">
                          <a:effectLst/>
                          <a:latin typeface="BIZ UDPゴシック" panose="020B0400000000000000" pitchFamily="50" charset="-128"/>
                          <a:ea typeface="BIZ UDPゴシック" panose="020B0400000000000000" pitchFamily="50" charset="-128"/>
                        </a:rPr>
                        <a:t>H28</a:t>
                      </a:r>
                      <a:endParaRPr lang="ja-JP" sz="12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sz="1200" kern="100" dirty="0">
                          <a:effectLst/>
                          <a:latin typeface="BIZ UDPゴシック" panose="020B0400000000000000" pitchFamily="50" charset="-128"/>
                          <a:ea typeface="BIZ UDPゴシック" panose="020B0400000000000000" pitchFamily="50" charset="-128"/>
                        </a:rPr>
                        <a:t>H29</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sz="1200" kern="100">
                          <a:effectLst/>
                          <a:latin typeface="BIZ UDPゴシック" panose="020B0400000000000000" pitchFamily="50" charset="-128"/>
                          <a:ea typeface="BIZ UDPゴシック" panose="020B0400000000000000" pitchFamily="50" charset="-128"/>
                        </a:rPr>
                        <a:t>H30</a:t>
                      </a:r>
                      <a:endParaRPr lang="ja-JP" sz="12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sz="1200" kern="100" dirty="0">
                          <a:effectLst/>
                          <a:latin typeface="BIZ UDPゴシック" panose="020B0400000000000000" pitchFamily="50" charset="-128"/>
                          <a:ea typeface="BIZ UDPゴシック" panose="020B0400000000000000" pitchFamily="50" charset="-128"/>
                        </a:rPr>
                        <a:t>R1</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sz="1200" kern="100" dirty="0" smtClean="0">
                          <a:effectLst/>
                          <a:latin typeface="BIZ UDPゴシック" panose="020B0400000000000000" pitchFamily="50" charset="-128"/>
                          <a:ea typeface="BIZ UDPゴシック" panose="020B0400000000000000" pitchFamily="50" charset="-128"/>
                        </a:rPr>
                        <a:t>R2</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sz="1200" kern="100" dirty="0" smtClean="0">
                          <a:effectLst/>
                          <a:latin typeface="BIZ UDPゴシック" panose="020B0400000000000000" pitchFamily="50" charset="-128"/>
                          <a:ea typeface="BIZ UDPゴシック" panose="020B0400000000000000" pitchFamily="50" charset="-128"/>
                        </a:rPr>
                        <a:t>R3</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extLst>
                  <a:ext uri="{0D108BD9-81ED-4DB2-BD59-A6C34878D82A}">
                    <a16:rowId xmlns:a16="http://schemas.microsoft.com/office/drawing/2014/main" val="1218227404"/>
                  </a:ext>
                </a:extLst>
              </a:tr>
              <a:tr h="283806">
                <a:tc>
                  <a:txBody>
                    <a:bodyPr/>
                    <a:lstStyle/>
                    <a:p>
                      <a:pPr algn="l">
                        <a:lnSpc>
                          <a:spcPts val="1600"/>
                        </a:lnSpc>
                        <a:spcAft>
                          <a:spcPts val="0"/>
                        </a:spcAft>
                      </a:pPr>
                      <a:r>
                        <a:rPr lang="ja-JP" sz="1200" kern="100" dirty="0">
                          <a:effectLst/>
                          <a:latin typeface="BIZ UDPゴシック" panose="020B0400000000000000" pitchFamily="50" charset="-128"/>
                          <a:ea typeface="BIZ UDPゴシック" panose="020B0400000000000000" pitchFamily="50" charset="-128"/>
                        </a:rPr>
                        <a:t>全国</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sz="1200" kern="100" dirty="0">
                          <a:effectLst/>
                          <a:latin typeface="BIZ UDPゴシック" panose="020B0400000000000000" pitchFamily="50" charset="-128"/>
                          <a:ea typeface="BIZ UDPゴシック" panose="020B0400000000000000" pitchFamily="50" charset="-128"/>
                        </a:rPr>
                        <a:t>23.3</a:t>
                      </a:r>
                      <a:r>
                        <a:rPr lang="ja-JP" sz="1200" kern="100" dirty="0">
                          <a:effectLst/>
                          <a:latin typeface="BIZ UDPゴシック" panose="020B0400000000000000" pitchFamily="50" charset="-128"/>
                          <a:ea typeface="BIZ UDPゴシック" panose="020B0400000000000000" pitchFamily="50" charset="-128"/>
                        </a:rPr>
                        <a:t>％</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sz="1200" kern="100">
                          <a:effectLst/>
                          <a:latin typeface="BIZ UDPゴシック" panose="020B0400000000000000" pitchFamily="50" charset="-128"/>
                          <a:ea typeface="BIZ UDPゴシック" panose="020B0400000000000000" pitchFamily="50" charset="-128"/>
                        </a:rPr>
                        <a:t>24.0</a:t>
                      </a:r>
                      <a:r>
                        <a:rPr lang="ja-JP" sz="1200" kern="100">
                          <a:effectLst/>
                          <a:latin typeface="BIZ UDPゴシック" panose="020B0400000000000000" pitchFamily="50" charset="-128"/>
                          <a:ea typeface="BIZ UDPゴシック" panose="020B0400000000000000" pitchFamily="50" charset="-128"/>
                        </a:rPr>
                        <a:t>％</a:t>
                      </a:r>
                      <a:endParaRPr lang="ja-JP" sz="12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sz="1200" kern="100">
                          <a:effectLst/>
                          <a:latin typeface="BIZ UDPゴシック" panose="020B0400000000000000" pitchFamily="50" charset="-128"/>
                          <a:ea typeface="BIZ UDPゴシック" panose="020B0400000000000000" pitchFamily="50" charset="-128"/>
                        </a:rPr>
                        <a:t>27.1%</a:t>
                      </a:r>
                      <a:endParaRPr lang="ja-JP" sz="12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sz="1200" kern="100">
                          <a:effectLst/>
                          <a:latin typeface="BIZ UDPゴシック" panose="020B0400000000000000" pitchFamily="50" charset="-128"/>
                          <a:ea typeface="BIZ UDPゴシック" panose="020B0400000000000000" pitchFamily="50" charset="-128"/>
                        </a:rPr>
                        <a:t>30.8%</a:t>
                      </a:r>
                      <a:endParaRPr lang="ja-JP" sz="12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sz="1200" kern="100" dirty="0">
                          <a:effectLst/>
                          <a:latin typeface="BIZ UDPゴシック" panose="020B0400000000000000" pitchFamily="50" charset="-128"/>
                          <a:ea typeface="BIZ UDPゴシック" panose="020B0400000000000000" pitchFamily="50" charset="-128"/>
                        </a:rPr>
                        <a:t>28.3%</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sz="1200" kern="100" dirty="0" smtClean="0">
                          <a:effectLst/>
                          <a:latin typeface="BIZ UDPゴシック" panose="020B0400000000000000" pitchFamily="50" charset="-128"/>
                          <a:ea typeface="BIZ UDPゴシック" panose="020B0400000000000000" pitchFamily="50" charset="-128"/>
                        </a:rPr>
                        <a:t>33.0%</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sz="1200" kern="100" dirty="0" smtClean="0">
                          <a:effectLst/>
                          <a:latin typeface="BIZ UDPゴシック" panose="020B0400000000000000" pitchFamily="50" charset="-128"/>
                          <a:ea typeface="BIZ UDPゴシック" panose="020B0400000000000000" pitchFamily="50" charset="-128"/>
                        </a:rPr>
                        <a:t>-</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extLst>
                  <a:ext uri="{0D108BD9-81ED-4DB2-BD59-A6C34878D82A}">
                    <a16:rowId xmlns:a16="http://schemas.microsoft.com/office/drawing/2014/main" val="1666871085"/>
                  </a:ext>
                </a:extLst>
              </a:tr>
              <a:tr h="283806">
                <a:tc>
                  <a:txBody>
                    <a:bodyPr/>
                    <a:lstStyle/>
                    <a:p>
                      <a:pPr algn="l">
                        <a:lnSpc>
                          <a:spcPts val="1600"/>
                        </a:lnSpc>
                        <a:spcAft>
                          <a:spcPts val="0"/>
                        </a:spcAft>
                      </a:pPr>
                      <a:r>
                        <a:rPr lang="ja-JP" sz="1200" kern="100" dirty="0">
                          <a:effectLst/>
                          <a:latin typeface="BIZ UDPゴシック" panose="020B0400000000000000" pitchFamily="50" charset="-128"/>
                          <a:ea typeface="BIZ UDPゴシック" panose="020B0400000000000000" pitchFamily="50" charset="-128"/>
                        </a:rPr>
                        <a:t>大阪府</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sz="1200" kern="100" dirty="0">
                          <a:effectLst/>
                          <a:latin typeface="BIZ UDPゴシック" panose="020B0400000000000000" pitchFamily="50" charset="-128"/>
                          <a:ea typeface="BIZ UDPゴシック" panose="020B0400000000000000" pitchFamily="50" charset="-128"/>
                        </a:rPr>
                        <a:t>21.9%</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sz="1200" kern="100" dirty="0">
                          <a:effectLst/>
                          <a:latin typeface="BIZ UDPゴシック" panose="020B0400000000000000" pitchFamily="50" charset="-128"/>
                          <a:ea typeface="BIZ UDPゴシック" panose="020B0400000000000000" pitchFamily="50" charset="-128"/>
                        </a:rPr>
                        <a:t>24.6%</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sz="1200" kern="100" dirty="0">
                          <a:effectLst/>
                          <a:latin typeface="BIZ UDPゴシック" panose="020B0400000000000000" pitchFamily="50" charset="-128"/>
                          <a:ea typeface="BIZ UDPゴシック" panose="020B0400000000000000" pitchFamily="50" charset="-128"/>
                        </a:rPr>
                        <a:t>34.0%</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altLang="ja-JP" sz="1200" kern="100" dirty="0" smtClean="0">
                          <a:effectLst/>
                          <a:latin typeface="BIZ UDPゴシック" panose="020B0400000000000000" pitchFamily="50" charset="-128"/>
                          <a:ea typeface="BIZ UDPゴシック" panose="020B0400000000000000" pitchFamily="50" charset="-128"/>
                        </a:rPr>
                        <a:t>32.9</a:t>
                      </a:r>
                      <a:r>
                        <a:rPr lang="en-US" sz="1200" kern="100" dirty="0" smtClean="0">
                          <a:effectLst/>
                          <a:latin typeface="BIZ UDPゴシック" panose="020B0400000000000000" pitchFamily="50" charset="-128"/>
                          <a:ea typeface="BIZ UDPゴシック" panose="020B0400000000000000" pitchFamily="50" charset="-128"/>
                        </a:rPr>
                        <a:t>%</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altLang="ja-JP" sz="1200" kern="100" dirty="0" smtClean="0">
                          <a:effectLst/>
                          <a:latin typeface="BIZ UDPゴシック" panose="020B0400000000000000" pitchFamily="50" charset="-128"/>
                          <a:ea typeface="BIZ UDPゴシック" panose="020B0400000000000000" pitchFamily="50" charset="-128"/>
                        </a:rPr>
                        <a:t>41.8</a:t>
                      </a:r>
                      <a:r>
                        <a:rPr lang="en-US" sz="1200" kern="100" dirty="0" smtClean="0">
                          <a:effectLst/>
                          <a:latin typeface="BIZ UDPゴシック" panose="020B0400000000000000" pitchFamily="50" charset="-128"/>
                          <a:ea typeface="BIZ UDPゴシック" panose="020B0400000000000000" pitchFamily="50" charset="-128"/>
                        </a:rPr>
                        <a:t>%</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sz="1200" kern="100" dirty="0">
                          <a:effectLst/>
                          <a:latin typeface="BIZ UDPゴシック" panose="020B0400000000000000" pitchFamily="50" charset="-128"/>
                          <a:ea typeface="BIZ UDPゴシック" panose="020B0400000000000000" pitchFamily="50" charset="-128"/>
                        </a:rPr>
                        <a:t>47.5%</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sz="1200" kern="100" dirty="0" smtClean="0">
                          <a:effectLst/>
                          <a:latin typeface="BIZ UDPゴシック" panose="020B0400000000000000" pitchFamily="50" charset="-128"/>
                          <a:ea typeface="BIZ UDPゴシック" panose="020B0400000000000000" pitchFamily="50" charset="-128"/>
                        </a:rPr>
                        <a:t>44.1%</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extLst>
                  <a:ext uri="{0D108BD9-81ED-4DB2-BD59-A6C34878D82A}">
                    <a16:rowId xmlns:a16="http://schemas.microsoft.com/office/drawing/2014/main" val="297966051"/>
                  </a:ext>
                </a:extLst>
              </a:tr>
            </a:tbl>
          </a:graphicData>
        </a:graphic>
      </p:graphicFrame>
    </p:spTree>
    <p:extLst>
      <p:ext uri="{BB962C8B-B14F-4D97-AF65-F5344CB8AC3E}">
        <p14:creationId xmlns:p14="http://schemas.microsoft.com/office/powerpoint/2010/main" val="36937480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テキスト ボックス 14"/>
          <p:cNvSpPr txBox="1"/>
          <p:nvPr/>
        </p:nvSpPr>
        <p:spPr>
          <a:xfrm>
            <a:off x="457201" y="437405"/>
            <a:ext cx="5838824" cy="307777"/>
          </a:xfrm>
          <a:prstGeom prst="rect">
            <a:avLst/>
          </a:prstGeom>
          <a:noFill/>
        </p:spPr>
        <p:txBody>
          <a:bodyPr wrap="square" rtlCol="0">
            <a:spAutoFit/>
          </a:bodyPr>
          <a:lstStyle/>
          <a:p>
            <a:r>
              <a:rPr kumimoji="1" lang="ja-JP" altLang="en-US" sz="1400">
                <a:latin typeface="BIZ UDPゴシック" panose="020B0400000000000000" pitchFamily="50" charset="-128"/>
                <a:ea typeface="BIZ UDPゴシック" panose="020B0400000000000000" pitchFamily="50" charset="-128"/>
              </a:rPr>
              <a:t>６　全世帯の子どもの高等学校中退率</a:t>
            </a:r>
            <a:endParaRPr kumimoji="1" lang="ja-JP" altLang="en-US" sz="1400" dirty="0">
              <a:latin typeface="BIZ UDPゴシック" panose="020B0400000000000000" pitchFamily="50" charset="-128"/>
              <a:ea typeface="BIZ UDPゴシック" panose="020B0400000000000000" pitchFamily="50" charset="-128"/>
            </a:endParaRPr>
          </a:p>
        </p:txBody>
      </p:sp>
      <p:sp>
        <p:nvSpPr>
          <p:cNvPr id="12" name="テキスト ボックス 11"/>
          <p:cNvSpPr txBox="1"/>
          <p:nvPr/>
        </p:nvSpPr>
        <p:spPr>
          <a:xfrm>
            <a:off x="694686" y="1748219"/>
            <a:ext cx="4296414" cy="246221"/>
          </a:xfrm>
          <a:prstGeom prst="rect">
            <a:avLst/>
          </a:prstGeom>
          <a:noFill/>
        </p:spPr>
        <p:txBody>
          <a:bodyPr wrap="square" rtlCol="0">
            <a:spAutoFit/>
          </a:bodyPr>
          <a:lstStyle/>
          <a:p>
            <a:r>
              <a:rPr lang="en-US" altLang="ja-JP" sz="1000" dirty="0" smtClean="0">
                <a:latin typeface="Meiryo UI" panose="020B0604030504040204" pitchFamily="50" charset="-128"/>
                <a:ea typeface="Meiryo UI" panose="020B0604030504040204" pitchFamily="50" charset="-128"/>
              </a:rPr>
              <a:t>※</a:t>
            </a:r>
            <a:r>
              <a:rPr lang="ja-JP" altLang="en-US" sz="1000" dirty="0">
                <a:latin typeface="Meiryo UI" panose="020B0604030504040204" pitchFamily="50" charset="-128"/>
                <a:ea typeface="Meiryo UI" panose="020B0604030504040204" pitchFamily="50" charset="-128"/>
              </a:rPr>
              <a:t>児童生徒の問題行動・不登校等生徒指導上の諸課題に関する調査</a:t>
            </a:r>
            <a:endParaRPr kumimoji="1" lang="ja-JP" altLang="en-US" sz="1000" dirty="0">
              <a:latin typeface="Meiryo UI" panose="020B0604030504040204" pitchFamily="50" charset="-128"/>
              <a:ea typeface="Meiryo UI" panose="020B0604030504040204" pitchFamily="50" charset="-128"/>
            </a:endParaRPr>
          </a:p>
        </p:txBody>
      </p:sp>
      <p:sp>
        <p:nvSpPr>
          <p:cNvPr id="14" name="テキスト ボックス 13"/>
          <p:cNvSpPr txBox="1"/>
          <p:nvPr/>
        </p:nvSpPr>
        <p:spPr>
          <a:xfrm>
            <a:off x="457201" y="2054115"/>
            <a:ext cx="6121399" cy="307777"/>
          </a:xfrm>
          <a:prstGeom prst="rect">
            <a:avLst/>
          </a:prstGeom>
          <a:noFill/>
        </p:spPr>
        <p:txBody>
          <a:bodyPr wrap="square" rtlCol="0">
            <a:spAutoFit/>
          </a:bodyPr>
          <a:lstStyle/>
          <a:p>
            <a:r>
              <a:rPr kumimoji="1" lang="en-US" altLang="ja-JP" sz="1400" dirty="0" smtClean="0">
                <a:latin typeface="BIZ UDPゴシック" panose="020B0400000000000000" pitchFamily="50" charset="-128"/>
                <a:ea typeface="BIZ UDPゴシック" panose="020B0400000000000000" pitchFamily="50" charset="-128"/>
              </a:rPr>
              <a:t>7</a:t>
            </a:r>
            <a:r>
              <a:rPr kumimoji="1" lang="ja-JP" altLang="en-US" sz="1400" dirty="0">
                <a:latin typeface="BIZ UDPゴシック" panose="020B0400000000000000" pitchFamily="50" charset="-128"/>
                <a:ea typeface="BIZ UDPゴシック" panose="020B0400000000000000" pitchFamily="50" charset="-128"/>
              </a:rPr>
              <a:t>　全世帯の子どもの高等学校</a:t>
            </a:r>
            <a:r>
              <a:rPr kumimoji="1" lang="ja-JP" altLang="en-US" sz="1400" dirty="0" smtClean="0">
                <a:latin typeface="BIZ UDPゴシック" panose="020B0400000000000000" pitchFamily="50" charset="-128"/>
                <a:ea typeface="BIZ UDPゴシック" panose="020B0400000000000000" pitchFamily="50" charset="-128"/>
              </a:rPr>
              <a:t>中退者数</a:t>
            </a:r>
            <a:endParaRPr kumimoji="1" lang="ja-JP" altLang="en-US" sz="1400" dirty="0">
              <a:latin typeface="BIZ UDPゴシック" panose="020B0400000000000000" pitchFamily="50" charset="-128"/>
              <a:ea typeface="BIZ UDPゴシック" panose="020B0400000000000000" pitchFamily="50" charset="-128"/>
            </a:endParaRPr>
          </a:p>
        </p:txBody>
      </p:sp>
      <p:graphicFrame>
        <p:nvGraphicFramePr>
          <p:cNvPr id="2" name="表 1"/>
          <p:cNvGraphicFramePr>
            <a:graphicFrameLocks noGrp="1"/>
          </p:cNvGraphicFramePr>
          <p:nvPr>
            <p:extLst>
              <p:ext uri="{D42A27DB-BD31-4B8C-83A1-F6EECF244321}">
                <p14:modId xmlns:p14="http://schemas.microsoft.com/office/powerpoint/2010/main" val="2649880924"/>
              </p:ext>
            </p:extLst>
          </p:nvPr>
        </p:nvGraphicFramePr>
        <p:xfrm>
          <a:off x="770884" y="752503"/>
          <a:ext cx="6982467" cy="1021893"/>
        </p:xfrm>
        <a:graphic>
          <a:graphicData uri="http://schemas.openxmlformats.org/drawingml/2006/table">
            <a:tbl>
              <a:tblPr firstRow="1" firstCol="1" bandRow="1">
                <a:tableStyleId>{7DF18680-E054-41AD-8BC1-D1AEF772440D}</a:tableStyleId>
              </a:tblPr>
              <a:tblGrid>
                <a:gridCol w="1553216">
                  <a:extLst>
                    <a:ext uri="{9D8B030D-6E8A-4147-A177-3AD203B41FA5}">
                      <a16:colId xmlns:a16="http://schemas.microsoft.com/office/drawing/2014/main" val="3686131998"/>
                    </a:ext>
                  </a:extLst>
                </a:gridCol>
                <a:gridCol w="1419225">
                  <a:extLst>
                    <a:ext uri="{9D8B030D-6E8A-4147-A177-3AD203B41FA5}">
                      <a16:colId xmlns:a16="http://schemas.microsoft.com/office/drawing/2014/main" val="1060790517"/>
                    </a:ext>
                  </a:extLst>
                </a:gridCol>
                <a:gridCol w="1343025">
                  <a:extLst>
                    <a:ext uri="{9D8B030D-6E8A-4147-A177-3AD203B41FA5}">
                      <a16:colId xmlns:a16="http://schemas.microsoft.com/office/drawing/2014/main" val="811776469"/>
                    </a:ext>
                  </a:extLst>
                </a:gridCol>
                <a:gridCol w="1323975">
                  <a:extLst>
                    <a:ext uri="{9D8B030D-6E8A-4147-A177-3AD203B41FA5}">
                      <a16:colId xmlns:a16="http://schemas.microsoft.com/office/drawing/2014/main" val="1084621478"/>
                    </a:ext>
                  </a:extLst>
                </a:gridCol>
                <a:gridCol w="1343026">
                  <a:extLst>
                    <a:ext uri="{9D8B030D-6E8A-4147-A177-3AD203B41FA5}">
                      <a16:colId xmlns:a16="http://schemas.microsoft.com/office/drawing/2014/main" val="1351292468"/>
                    </a:ext>
                  </a:extLst>
                </a:gridCol>
              </a:tblGrid>
              <a:tr h="340631">
                <a:tc>
                  <a:txBody>
                    <a:bodyPr/>
                    <a:lstStyle/>
                    <a:p>
                      <a:pPr algn="l">
                        <a:lnSpc>
                          <a:spcPts val="1600"/>
                        </a:lnSpc>
                        <a:spcAft>
                          <a:spcPts val="0"/>
                        </a:spcAft>
                      </a:pPr>
                      <a:r>
                        <a:rPr lang="en-US" sz="1200" kern="100" dirty="0">
                          <a:effectLst/>
                          <a:latin typeface="BIZ UDPゴシック" panose="020B0400000000000000" pitchFamily="50" charset="-128"/>
                          <a:ea typeface="BIZ UDPゴシック" panose="020B0400000000000000" pitchFamily="50" charset="-128"/>
                        </a:rPr>
                        <a:t> </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sz="1200" kern="100">
                          <a:effectLst/>
                          <a:latin typeface="BIZ UDPゴシック" panose="020B0400000000000000" pitchFamily="50" charset="-128"/>
                          <a:ea typeface="BIZ UDPゴシック" panose="020B0400000000000000" pitchFamily="50" charset="-128"/>
                        </a:rPr>
                        <a:t>H30</a:t>
                      </a:r>
                      <a:endParaRPr lang="ja-JP" sz="12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sz="1200" kern="100" dirty="0">
                          <a:effectLst/>
                          <a:latin typeface="BIZ UDPゴシック" panose="020B0400000000000000" pitchFamily="50" charset="-128"/>
                          <a:ea typeface="BIZ UDPゴシック" panose="020B0400000000000000" pitchFamily="50" charset="-128"/>
                        </a:rPr>
                        <a:t>R1</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altLang="ja-JP" sz="1200" kern="100" dirty="0" smtClean="0">
                          <a:effectLst/>
                          <a:latin typeface="BIZ UDPゴシック" panose="020B0400000000000000" pitchFamily="50" charset="-128"/>
                          <a:ea typeface="BIZ UDPゴシック" panose="020B0400000000000000" pitchFamily="50" charset="-128"/>
                        </a:rPr>
                        <a:t>R2</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altLang="ja-JP" sz="1200" kern="100" dirty="0" smtClean="0">
                          <a:effectLst/>
                          <a:latin typeface="BIZ UDPゴシック" panose="020B0400000000000000" pitchFamily="50" charset="-128"/>
                          <a:ea typeface="BIZ UDPゴシック" panose="020B0400000000000000" pitchFamily="50" charset="-128"/>
                        </a:rPr>
                        <a:t>R3</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extLst>
                  <a:ext uri="{0D108BD9-81ED-4DB2-BD59-A6C34878D82A}">
                    <a16:rowId xmlns:a16="http://schemas.microsoft.com/office/drawing/2014/main" val="459316240"/>
                  </a:ext>
                </a:extLst>
              </a:tr>
              <a:tr h="340631">
                <a:tc>
                  <a:txBody>
                    <a:bodyPr/>
                    <a:lstStyle/>
                    <a:p>
                      <a:pPr algn="l">
                        <a:lnSpc>
                          <a:spcPts val="1600"/>
                        </a:lnSpc>
                        <a:spcAft>
                          <a:spcPts val="0"/>
                        </a:spcAft>
                      </a:pPr>
                      <a:r>
                        <a:rPr lang="ja-JP" sz="1200" kern="100" dirty="0">
                          <a:effectLst/>
                          <a:latin typeface="BIZ UDPゴシック" panose="020B0400000000000000" pitchFamily="50" charset="-128"/>
                          <a:ea typeface="BIZ UDPゴシック" panose="020B0400000000000000" pitchFamily="50" charset="-128"/>
                        </a:rPr>
                        <a:t>全国</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sz="1200" kern="1200">
                          <a:effectLst/>
                          <a:latin typeface="BIZ UDPゴシック" panose="020B0400000000000000" pitchFamily="50" charset="-128"/>
                          <a:ea typeface="BIZ UDPゴシック" panose="020B0400000000000000" pitchFamily="50" charset="-128"/>
                        </a:rPr>
                        <a:t>1.4%</a:t>
                      </a:r>
                      <a:endParaRPr lang="ja-JP" sz="12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sz="1200" kern="1200">
                          <a:effectLst/>
                          <a:latin typeface="BIZ UDPゴシック" panose="020B0400000000000000" pitchFamily="50" charset="-128"/>
                          <a:ea typeface="BIZ UDPゴシック" panose="020B0400000000000000" pitchFamily="50" charset="-128"/>
                        </a:rPr>
                        <a:t>1.3%</a:t>
                      </a:r>
                      <a:endParaRPr lang="ja-JP" sz="12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altLang="ja-JP" sz="1200" kern="100" dirty="0" smtClean="0">
                          <a:effectLst/>
                          <a:latin typeface="BIZ UDPゴシック" panose="020B0400000000000000" pitchFamily="50" charset="-128"/>
                          <a:ea typeface="BIZ UDPゴシック" panose="020B0400000000000000" pitchFamily="50" charset="-128"/>
                        </a:rPr>
                        <a:t>1.1%</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altLang="ja-JP" sz="1200" kern="100" dirty="0" smtClean="0">
                          <a:effectLst/>
                          <a:latin typeface="BIZ UDPゴシック" panose="020B0400000000000000" pitchFamily="50" charset="-128"/>
                          <a:ea typeface="BIZ UDPゴシック" panose="020B0400000000000000" pitchFamily="50" charset="-128"/>
                        </a:rPr>
                        <a:t>1.2%</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extLst>
                  <a:ext uri="{0D108BD9-81ED-4DB2-BD59-A6C34878D82A}">
                    <a16:rowId xmlns:a16="http://schemas.microsoft.com/office/drawing/2014/main" val="1175304550"/>
                  </a:ext>
                </a:extLst>
              </a:tr>
              <a:tr h="340631">
                <a:tc>
                  <a:txBody>
                    <a:bodyPr/>
                    <a:lstStyle/>
                    <a:p>
                      <a:pPr algn="l">
                        <a:lnSpc>
                          <a:spcPts val="1600"/>
                        </a:lnSpc>
                        <a:spcAft>
                          <a:spcPts val="0"/>
                        </a:spcAft>
                      </a:pPr>
                      <a:r>
                        <a:rPr lang="ja-JP" sz="1200" kern="100" dirty="0">
                          <a:effectLst/>
                          <a:latin typeface="BIZ UDPゴシック" panose="020B0400000000000000" pitchFamily="50" charset="-128"/>
                          <a:ea typeface="BIZ UDPゴシック" panose="020B0400000000000000" pitchFamily="50" charset="-128"/>
                        </a:rPr>
                        <a:t>大阪府</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sz="1200" kern="100">
                          <a:effectLst/>
                          <a:latin typeface="BIZ UDPゴシック" panose="020B0400000000000000" pitchFamily="50" charset="-128"/>
                          <a:ea typeface="BIZ UDPゴシック" panose="020B0400000000000000" pitchFamily="50" charset="-128"/>
                        </a:rPr>
                        <a:t>1.6</a:t>
                      </a:r>
                      <a:r>
                        <a:rPr lang="ja-JP" sz="1200" kern="100">
                          <a:effectLst/>
                          <a:latin typeface="BIZ UDPゴシック" panose="020B0400000000000000" pitchFamily="50" charset="-128"/>
                          <a:ea typeface="BIZ UDPゴシック" panose="020B0400000000000000" pitchFamily="50" charset="-128"/>
                        </a:rPr>
                        <a:t>％</a:t>
                      </a:r>
                      <a:endParaRPr lang="ja-JP" sz="12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sz="1200" kern="100" dirty="0">
                          <a:effectLst/>
                          <a:latin typeface="BIZ UDPゴシック" panose="020B0400000000000000" pitchFamily="50" charset="-128"/>
                          <a:ea typeface="BIZ UDPゴシック" panose="020B0400000000000000" pitchFamily="50" charset="-128"/>
                        </a:rPr>
                        <a:t>1.4%</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altLang="ja-JP" sz="1200" kern="100" dirty="0" smtClean="0">
                          <a:effectLst/>
                          <a:latin typeface="BIZ UDPゴシック" panose="020B0400000000000000" pitchFamily="50" charset="-128"/>
                          <a:ea typeface="BIZ UDPゴシック" panose="020B0400000000000000" pitchFamily="50" charset="-128"/>
                        </a:rPr>
                        <a:t>1.3%</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altLang="ja-JP" sz="1200" kern="100" dirty="0" smtClean="0">
                          <a:effectLst/>
                          <a:latin typeface="BIZ UDPゴシック" panose="020B0400000000000000" pitchFamily="50" charset="-128"/>
                          <a:ea typeface="BIZ UDPゴシック" panose="020B0400000000000000" pitchFamily="50" charset="-128"/>
                        </a:rPr>
                        <a:t>1.5%</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extLst>
                  <a:ext uri="{0D108BD9-81ED-4DB2-BD59-A6C34878D82A}">
                    <a16:rowId xmlns:a16="http://schemas.microsoft.com/office/drawing/2014/main" val="986025739"/>
                  </a:ext>
                </a:extLst>
              </a:tr>
            </a:tbl>
          </a:graphicData>
        </a:graphic>
      </p:graphicFrame>
      <p:graphicFrame>
        <p:nvGraphicFramePr>
          <p:cNvPr id="6" name="表 5"/>
          <p:cNvGraphicFramePr>
            <a:graphicFrameLocks noGrp="1"/>
          </p:cNvGraphicFramePr>
          <p:nvPr>
            <p:extLst>
              <p:ext uri="{D42A27DB-BD31-4B8C-83A1-F6EECF244321}">
                <p14:modId xmlns:p14="http://schemas.microsoft.com/office/powerpoint/2010/main" val="718220218"/>
              </p:ext>
            </p:extLst>
          </p:nvPr>
        </p:nvGraphicFramePr>
        <p:xfrm>
          <a:off x="770887" y="2366217"/>
          <a:ext cx="6982464" cy="1090848"/>
        </p:xfrm>
        <a:graphic>
          <a:graphicData uri="http://schemas.openxmlformats.org/drawingml/2006/table">
            <a:tbl>
              <a:tblPr firstRow="1" firstCol="1" bandRow="1">
                <a:tableStyleId>{7DF18680-E054-41AD-8BC1-D1AEF772440D}</a:tableStyleId>
              </a:tblPr>
              <a:tblGrid>
                <a:gridCol w="1553213">
                  <a:extLst>
                    <a:ext uri="{9D8B030D-6E8A-4147-A177-3AD203B41FA5}">
                      <a16:colId xmlns:a16="http://schemas.microsoft.com/office/drawing/2014/main" val="3868779273"/>
                    </a:ext>
                  </a:extLst>
                </a:gridCol>
                <a:gridCol w="1409700">
                  <a:extLst>
                    <a:ext uri="{9D8B030D-6E8A-4147-A177-3AD203B41FA5}">
                      <a16:colId xmlns:a16="http://schemas.microsoft.com/office/drawing/2014/main" val="1501829799"/>
                    </a:ext>
                  </a:extLst>
                </a:gridCol>
                <a:gridCol w="1362075">
                  <a:extLst>
                    <a:ext uri="{9D8B030D-6E8A-4147-A177-3AD203B41FA5}">
                      <a16:colId xmlns:a16="http://schemas.microsoft.com/office/drawing/2014/main" val="2545305932"/>
                    </a:ext>
                  </a:extLst>
                </a:gridCol>
                <a:gridCol w="1333500">
                  <a:extLst>
                    <a:ext uri="{9D8B030D-6E8A-4147-A177-3AD203B41FA5}">
                      <a16:colId xmlns:a16="http://schemas.microsoft.com/office/drawing/2014/main" val="477330409"/>
                    </a:ext>
                  </a:extLst>
                </a:gridCol>
                <a:gridCol w="1323976">
                  <a:extLst>
                    <a:ext uri="{9D8B030D-6E8A-4147-A177-3AD203B41FA5}">
                      <a16:colId xmlns:a16="http://schemas.microsoft.com/office/drawing/2014/main" val="1827720115"/>
                    </a:ext>
                  </a:extLst>
                </a:gridCol>
              </a:tblGrid>
              <a:tr h="363616">
                <a:tc>
                  <a:txBody>
                    <a:bodyPr/>
                    <a:lstStyle/>
                    <a:p>
                      <a:pPr algn="ctr">
                        <a:lnSpc>
                          <a:spcPts val="1600"/>
                        </a:lnSpc>
                        <a:spcAft>
                          <a:spcPts val="0"/>
                        </a:spcAft>
                      </a:pPr>
                      <a:r>
                        <a:rPr lang="en-US" sz="1200" kern="100">
                          <a:effectLst/>
                          <a:latin typeface="BIZ UDPゴシック" panose="020B0400000000000000" pitchFamily="50" charset="-128"/>
                          <a:ea typeface="BIZ UDPゴシック" panose="020B0400000000000000" pitchFamily="50" charset="-128"/>
                        </a:rPr>
                        <a:t> </a:t>
                      </a:r>
                      <a:endParaRPr lang="ja-JP" sz="12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sz="1200" kern="100">
                          <a:effectLst/>
                          <a:latin typeface="BIZ UDPゴシック" panose="020B0400000000000000" pitchFamily="50" charset="-128"/>
                          <a:ea typeface="BIZ UDPゴシック" panose="020B0400000000000000" pitchFamily="50" charset="-128"/>
                        </a:rPr>
                        <a:t>H30</a:t>
                      </a:r>
                      <a:endParaRPr lang="ja-JP" sz="12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sz="1200" kern="100" dirty="0">
                          <a:effectLst/>
                          <a:latin typeface="BIZ UDPゴシック" panose="020B0400000000000000" pitchFamily="50" charset="-128"/>
                          <a:ea typeface="BIZ UDPゴシック" panose="020B0400000000000000" pitchFamily="50" charset="-128"/>
                        </a:rPr>
                        <a:t>R1</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altLang="ja-JP" sz="1200" kern="100" dirty="0" smtClean="0">
                          <a:effectLst/>
                          <a:latin typeface="BIZ UDPゴシック" panose="020B0400000000000000" pitchFamily="50" charset="-128"/>
                          <a:ea typeface="BIZ UDPゴシック" panose="020B0400000000000000" pitchFamily="50" charset="-128"/>
                          <a:cs typeface="Times New Roman" panose="02020603050405020304" pitchFamily="18" charset="0"/>
                        </a:rPr>
                        <a:t>R2</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altLang="ja-JP" sz="1200" kern="100" dirty="0" smtClean="0">
                          <a:effectLst/>
                          <a:latin typeface="BIZ UDPゴシック" panose="020B0400000000000000" pitchFamily="50" charset="-128"/>
                          <a:ea typeface="BIZ UDPゴシック" panose="020B0400000000000000" pitchFamily="50" charset="-128"/>
                          <a:cs typeface="Times New Roman" panose="02020603050405020304" pitchFamily="18" charset="0"/>
                        </a:rPr>
                        <a:t>R3</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extLst>
                  <a:ext uri="{0D108BD9-81ED-4DB2-BD59-A6C34878D82A}">
                    <a16:rowId xmlns:a16="http://schemas.microsoft.com/office/drawing/2014/main" val="1272054418"/>
                  </a:ext>
                </a:extLst>
              </a:tr>
              <a:tr h="363616">
                <a:tc>
                  <a:txBody>
                    <a:bodyPr/>
                    <a:lstStyle/>
                    <a:p>
                      <a:pPr algn="l">
                        <a:lnSpc>
                          <a:spcPts val="1600"/>
                        </a:lnSpc>
                        <a:spcAft>
                          <a:spcPts val="0"/>
                        </a:spcAft>
                      </a:pPr>
                      <a:r>
                        <a:rPr lang="ja-JP" sz="1200" kern="100" dirty="0">
                          <a:effectLst/>
                          <a:latin typeface="BIZ UDPゴシック" panose="020B0400000000000000" pitchFamily="50" charset="-128"/>
                          <a:ea typeface="BIZ UDPゴシック" panose="020B0400000000000000" pitchFamily="50" charset="-128"/>
                        </a:rPr>
                        <a:t>全国</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sz="1200" kern="1200">
                          <a:effectLst/>
                          <a:latin typeface="BIZ UDPゴシック" panose="020B0400000000000000" pitchFamily="50" charset="-128"/>
                          <a:ea typeface="BIZ UDPゴシック" panose="020B0400000000000000" pitchFamily="50" charset="-128"/>
                        </a:rPr>
                        <a:t>48,594</a:t>
                      </a:r>
                      <a:r>
                        <a:rPr lang="ja-JP" sz="1200" kern="1200">
                          <a:effectLst/>
                          <a:latin typeface="BIZ UDPゴシック" panose="020B0400000000000000" pitchFamily="50" charset="-128"/>
                          <a:ea typeface="BIZ UDPゴシック" panose="020B0400000000000000" pitchFamily="50" charset="-128"/>
                        </a:rPr>
                        <a:t>人</a:t>
                      </a:r>
                      <a:endParaRPr lang="ja-JP" sz="12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sz="1200" kern="1200">
                          <a:effectLst/>
                          <a:latin typeface="BIZ UDPゴシック" panose="020B0400000000000000" pitchFamily="50" charset="-128"/>
                          <a:ea typeface="BIZ UDPゴシック" panose="020B0400000000000000" pitchFamily="50" charset="-128"/>
                        </a:rPr>
                        <a:t>42,882</a:t>
                      </a:r>
                      <a:r>
                        <a:rPr lang="ja-JP" sz="1200" kern="1200">
                          <a:effectLst/>
                          <a:latin typeface="BIZ UDPゴシック" panose="020B0400000000000000" pitchFamily="50" charset="-128"/>
                          <a:ea typeface="BIZ UDPゴシック" panose="020B0400000000000000" pitchFamily="50" charset="-128"/>
                        </a:rPr>
                        <a:t>人</a:t>
                      </a:r>
                      <a:endParaRPr lang="ja-JP" sz="12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altLang="ja-JP" sz="1200" kern="100" dirty="0" smtClean="0">
                          <a:effectLst/>
                          <a:latin typeface="BIZ UDPゴシック" panose="020B0400000000000000" pitchFamily="50" charset="-128"/>
                          <a:ea typeface="BIZ UDPゴシック" panose="020B0400000000000000" pitchFamily="50" charset="-128"/>
                          <a:cs typeface="Times New Roman" panose="02020603050405020304" pitchFamily="18" charset="0"/>
                        </a:rPr>
                        <a:t>34,965</a:t>
                      </a:r>
                      <a:r>
                        <a:rPr lang="ja-JP" altLang="en-US" sz="1200" kern="100" dirty="0" smtClean="0">
                          <a:effectLst/>
                          <a:latin typeface="BIZ UDPゴシック" panose="020B0400000000000000" pitchFamily="50" charset="-128"/>
                          <a:ea typeface="BIZ UDPゴシック" panose="020B0400000000000000" pitchFamily="50" charset="-128"/>
                          <a:cs typeface="Times New Roman" panose="02020603050405020304" pitchFamily="18" charset="0"/>
                        </a:rPr>
                        <a:t>人</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altLang="ja-JP" sz="1200" kern="100" dirty="0" smtClean="0">
                          <a:effectLst/>
                          <a:latin typeface="BIZ UDPゴシック" panose="020B0400000000000000" pitchFamily="50" charset="-128"/>
                          <a:ea typeface="BIZ UDPゴシック" panose="020B0400000000000000" pitchFamily="50" charset="-128"/>
                          <a:cs typeface="Times New Roman" panose="02020603050405020304" pitchFamily="18" charset="0"/>
                        </a:rPr>
                        <a:t>38.928</a:t>
                      </a:r>
                      <a:r>
                        <a:rPr lang="ja-JP" altLang="en-US" sz="1200" kern="100" dirty="0" smtClean="0">
                          <a:effectLst/>
                          <a:latin typeface="BIZ UDPゴシック" panose="020B0400000000000000" pitchFamily="50" charset="-128"/>
                          <a:ea typeface="BIZ UDPゴシック" panose="020B0400000000000000" pitchFamily="50" charset="-128"/>
                          <a:cs typeface="Times New Roman" panose="02020603050405020304" pitchFamily="18" charset="0"/>
                        </a:rPr>
                        <a:t>人</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extLst>
                  <a:ext uri="{0D108BD9-81ED-4DB2-BD59-A6C34878D82A}">
                    <a16:rowId xmlns:a16="http://schemas.microsoft.com/office/drawing/2014/main" val="1292886300"/>
                  </a:ext>
                </a:extLst>
              </a:tr>
              <a:tr h="363616">
                <a:tc>
                  <a:txBody>
                    <a:bodyPr/>
                    <a:lstStyle/>
                    <a:p>
                      <a:pPr algn="l">
                        <a:lnSpc>
                          <a:spcPts val="1600"/>
                        </a:lnSpc>
                        <a:spcAft>
                          <a:spcPts val="0"/>
                        </a:spcAft>
                      </a:pPr>
                      <a:r>
                        <a:rPr lang="ja-JP" sz="1200" kern="100" dirty="0">
                          <a:effectLst/>
                          <a:latin typeface="BIZ UDPゴシック" panose="020B0400000000000000" pitchFamily="50" charset="-128"/>
                          <a:ea typeface="BIZ UDPゴシック" panose="020B0400000000000000" pitchFamily="50" charset="-128"/>
                        </a:rPr>
                        <a:t>大阪府</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sz="1200" kern="100">
                          <a:effectLst/>
                          <a:latin typeface="BIZ UDPゴシック" panose="020B0400000000000000" pitchFamily="50" charset="-128"/>
                          <a:ea typeface="BIZ UDPゴシック" panose="020B0400000000000000" pitchFamily="50" charset="-128"/>
                        </a:rPr>
                        <a:t>3,897</a:t>
                      </a:r>
                      <a:r>
                        <a:rPr lang="ja-JP" sz="1200" kern="100">
                          <a:effectLst/>
                          <a:latin typeface="BIZ UDPゴシック" panose="020B0400000000000000" pitchFamily="50" charset="-128"/>
                          <a:ea typeface="BIZ UDPゴシック" panose="020B0400000000000000" pitchFamily="50" charset="-128"/>
                        </a:rPr>
                        <a:t>人</a:t>
                      </a:r>
                      <a:endParaRPr lang="ja-JP" sz="12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sz="1200" kern="100" dirty="0">
                          <a:effectLst/>
                          <a:latin typeface="BIZ UDPゴシック" panose="020B0400000000000000" pitchFamily="50" charset="-128"/>
                          <a:ea typeface="BIZ UDPゴシック" panose="020B0400000000000000" pitchFamily="50" charset="-128"/>
                        </a:rPr>
                        <a:t>3,329</a:t>
                      </a:r>
                      <a:r>
                        <a:rPr lang="ja-JP" sz="1200" kern="100" dirty="0">
                          <a:effectLst/>
                          <a:latin typeface="BIZ UDPゴシック" panose="020B0400000000000000" pitchFamily="50" charset="-128"/>
                          <a:ea typeface="BIZ UDPゴシック" panose="020B0400000000000000" pitchFamily="50" charset="-128"/>
                        </a:rPr>
                        <a:t>人</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altLang="ja-JP" sz="1200" kern="100" dirty="0" smtClean="0">
                          <a:effectLst/>
                          <a:latin typeface="BIZ UDPゴシック" panose="020B0400000000000000" pitchFamily="50" charset="-128"/>
                          <a:ea typeface="BIZ UDPゴシック" panose="020B0400000000000000" pitchFamily="50" charset="-128"/>
                          <a:cs typeface="Times New Roman" panose="02020603050405020304" pitchFamily="18" charset="0"/>
                        </a:rPr>
                        <a:t>2,970</a:t>
                      </a:r>
                      <a:r>
                        <a:rPr lang="ja-JP" altLang="en-US" sz="1200" kern="100" dirty="0" smtClean="0">
                          <a:effectLst/>
                          <a:latin typeface="BIZ UDPゴシック" panose="020B0400000000000000" pitchFamily="50" charset="-128"/>
                          <a:ea typeface="BIZ UDPゴシック" panose="020B0400000000000000" pitchFamily="50" charset="-128"/>
                          <a:cs typeface="Times New Roman" panose="02020603050405020304" pitchFamily="18" charset="0"/>
                        </a:rPr>
                        <a:t>人</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altLang="ja-JP" sz="1200" kern="100" dirty="0" smtClean="0">
                          <a:effectLst/>
                          <a:latin typeface="BIZ UDPゴシック" panose="020B0400000000000000" pitchFamily="50" charset="-128"/>
                          <a:ea typeface="BIZ UDPゴシック" panose="020B0400000000000000" pitchFamily="50" charset="-128"/>
                          <a:cs typeface="Times New Roman" panose="02020603050405020304" pitchFamily="18" charset="0"/>
                        </a:rPr>
                        <a:t>3,279</a:t>
                      </a:r>
                      <a:r>
                        <a:rPr lang="ja-JP" altLang="en-US" sz="1200" kern="100" dirty="0" smtClean="0">
                          <a:effectLst/>
                          <a:latin typeface="BIZ UDPゴシック" panose="020B0400000000000000" pitchFamily="50" charset="-128"/>
                          <a:ea typeface="BIZ UDPゴシック" panose="020B0400000000000000" pitchFamily="50" charset="-128"/>
                          <a:cs typeface="Times New Roman" panose="02020603050405020304" pitchFamily="18" charset="0"/>
                        </a:rPr>
                        <a:t>人</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extLst>
                  <a:ext uri="{0D108BD9-81ED-4DB2-BD59-A6C34878D82A}">
                    <a16:rowId xmlns:a16="http://schemas.microsoft.com/office/drawing/2014/main" val="318168603"/>
                  </a:ext>
                </a:extLst>
              </a:tr>
            </a:tbl>
          </a:graphicData>
        </a:graphic>
      </p:graphicFrame>
      <p:sp>
        <p:nvSpPr>
          <p:cNvPr id="13" name="テキスト ボックス 12"/>
          <p:cNvSpPr txBox="1"/>
          <p:nvPr/>
        </p:nvSpPr>
        <p:spPr>
          <a:xfrm>
            <a:off x="705417" y="3428328"/>
            <a:ext cx="4296414" cy="246221"/>
          </a:xfrm>
          <a:prstGeom prst="rect">
            <a:avLst/>
          </a:prstGeom>
          <a:noFill/>
        </p:spPr>
        <p:txBody>
          <a:bodyPr wrap="square" rtlCol="0">
            <a:spAutoFit/>
          </a:bodyPr>
          <a:lstStyle/>
          <a:p>
            <a:r>
              <a:rPr lang="en-US" altLang="ja-JP" sz="1000" dirty="0" smtClean="0">
                <a:latin typeface="Meiryo UI" panose="020B0604030504040204" pitchFamily="50" charset="-128"/>
                <a:ea typeface="Meiryo UI" panose="020B0604030504040204" pitchFamily="50" charset="-128"/>
              </a:rPr>
              <a:t>※</a:t>
            </a:r>
            <a:r>
              <a:rPr lang="ja-JP" altLang="en-US" sz="1000" dirty="0">
                <a:latin typeface="Meiryo UI" panose="020B0604030504040204" pitchFamily="50" charset="-128"/>
                <a:ea typeface="Meiryo UI" panose="020B0604030504040204" pitchFamily="50" charset="-128"/>
              </a:rPr>
              <a:t>児童生徒の問題行動・不登校等生徒指導上の諸課題に関する調査</a:t>
            </a:r>
            <a:endParaRPr kumimoji="1" lang="ja-JP" altLang="en-US" sz="10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4588399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テキスト ボックス 14"/>
          <p:cNvSpPr txBox="1"/>
          <p:nvPr/>
        </p:nvSpPr>
        <p:spPr>
          <a:xfrm>
            <a:off x="431443" y="2961665"/>
            <a:ext cx="5838824" cy="307777"/>
          </a:xfrm>
          <a:prstGeom prst="rect">
            <a:avLst/>
          </a:prstGeom>
          <a:noFill/>
        </p:spPr>
        <p:txBody>
          <a:bodyPr wrap="square" rtlCol="0">
            <a:spAutoFit/>
          </a:bodyPr>
          <a:lstStyle/>
          <a:p>
            <a:r>
              <a:rPr kumimoji="1" lang="ja-JP" altLang="en-US" sz="1400" dirty="0">
                <a:latin typeface="BIZ UDPゴシック" panose="020B0400000000000000" pitchFamily="50" charset="-128"/>
                <a:ea typeface="BIZ UDPゴシック" panose="020B0400000000000000" pitchFamily="50" charset="-128"/>
              </a:rPr>
              <a:t>○</a:t>
            </a:r>
            <a:r>
              <a:rPr kumimoji="1" lang="ja-JP" altLang="en-US" sz="1400" dirty="0" smtClean="0">
                <a:latin typeface="BIZ UDPゴシック" panose="020B0400000000000000" pitchFamily="50" charset="-128"/>
                <a:ea typeface="BIZ UDPゴシック" panose="020B0400000000000000" pitchFamily="50" charset="-128"/>
              </a:rPr>
              <a:t>コミュニティソーシャルワーカー</a:t>
            </a:r>
            <a:r>
              <a:rPr kumimoji="1" lang="ja-JP" altLang="en-US" sz="1400" dirty="0">
                <a:latin typeface="BIZ UDPゴシック" panose="020B0400000000000000" pitchFamily="50" charset="-128"/>
                <a:ea typeface="BIZ UDPゴシック" panose="020B0400000000000000" pitchFamily="50" charset="-128"/>
              </a:rPr>
              <a:t>の</a:t>
            </a:r>
            <a:r>
              <a:rPr kumimoji="1" lang="ja-JP" altLang="en-US" sz="1400" dirty="0" smtClean="0">
                <a:latin typeface="BIZ UDPゴシック" panose="020B0400000000000000" pitchFamily="50" charset="-128"/>
                <a:ea typeface="BIZ UDPゴシック" panose="020B0400000000000000" pitchFamily="50" charset="-128"/>
              </a:rPr>
              <a:t>配置人数</a:t>
            </a:r>
            <a:endParaRPr kumimoji="1" lang="ja-JP" altLang="en-US" sz="1400" dirty="0">
              <a:latin typeface="BIZ UDPゴシック" panose="020B0400000000000000" pitchFamily="50" charset="-128"/>
              <a:ea typeface="BIZ UDPゴシック" panose="020B0400000000000000" pitchFamily="50" charset="-128"/>
            </a:endParaRPr>
          </a:p>
        </p:txBody>
      </p:sp>
      <p:graphicFrame>
        <p:nvGraphicFramePr>
          <p:cNvPr id="3" name="表 2"/>
          <p:cNvGraphicFramePr>
            <a:graphicFrameLocks noGrp="1"/>
          </p:cNvGraphicFramePr>
          <p:nvPr>
            <p:extLst>
              <p:ext uri="{D42A27DB-BD31-4B8C-83A1-F6EECF244321}">
                <p14:modId xmlns:p14="http://schemas.microsoft.com/office/powerpoint/2010/main" val="3092389567"/>
              </p:ext>
            </p:extLst>
          </p:nvPr>
        </p:nvGraphicFramePr>
        <p:xfrm>
          <a:off x="821647" y="3290813"/>
          <a:ext cx="7322229" cy="559970"/>
        </p:xfrm>
        <a:graphic>
          <a:graphicData uri="http://schemas.openxmlformats.org/drawingml/2006/table">
            <a:tbl>
              <a:tblPr firstRow="1" bandRow="1">
                <a:tableStyleId>{21E4AEA4-8DFA-4A89-87EB-49C32662AFE0}</a:tableStyleId>
              </a:tblPr>
              <a:tblGrid>
                <a:gridCol w="1254803">
                  <a:extLst>
                    <a:ext uri="{9D8B030D-6E8A-4147-A177-3AD203B41FA5}">
                      <a16:colId xmlns:a16="http://schemas.microsoft.com/office/drawing/2014/main" val="2907701566"/>
                    </a:ext>
                  </a:extLst>
                </a:gridCol>
                <a:gridCol w="1219200">
                  <a:extLst>
                    <a:ext uri="{9D8B030D-6E8A-4147-A177-3AD203B41FA5}">
                      <a16:colId xmlns:a16="http://schemas.microsoft.com/office/drawing/2014/main" val="1689835889"/>
                    </a:ext>
                  </a:extLst>
                </a:gridCol>
                <a:gridCol w="1209675">
                  <a:extLst>
                    <a:ext uri="{9D8B030D-6E8A-4147-A177-3AD203B41FA5}">
                      <a16:colId xmlns:a16="http://schemas.microsoft.com/office/drawing/2014/main" val="181814538"/>
                    </a:ext>
                  </a:extLst>
                </a:gridCol>
                <a:gridCol w="1247775">
                  <a:extLst>
                    <a:ext uri="{9D8B030D-6E8A-4147-A177-3AD203B41FA5}">
                      <a16:colId xmlns:a16="http://schemas.microsoft.com/office/drawing/2014/main" val="1528196379"/>
                    </a:ext>
                  </a:extLst>
                </a:gridCol>
                <a:gridCol w="1228725">
                  <a:extLst>
                    <a:ext uri="{9D8B030D-6E8A-4147-A177-3AD203B41FA5}">
                      <a16:colId xmlns:a16="http://schemas.microsoft.com/office/drawing/2014/main" val="3440798598"/>
                    </a:ext>
                  </a:extLst>
                </a:gridCol>
                <a:gridCol w="1162051">
                  <a:extLst>
                    <a:ext uri="{9D8B030D-6E8A-4147-A177-3AD203B41FA5}">
                      <a16:colId xmlns:a16="http://schemas.microsoft.com/office/drawing/2014/main" val="2937539232"/>
                    </a:ext>
                  </a:extLst>
                </a:gridCol>
              </a:tblGrid>
              <a:tr h="279985">
                <a:tc>
                  <a:txBody>
                    <a:bodyPr/>
                    <a:lstStyle/>
                    <a:p>
                      <a:pPr algn="ctr">
                        <a:lnSpc>
                          <a:spcPts val="1600"/>
                        </a:lnSpc>
                        <a:spcAft>
                          <a:spcPts val="0"/>
                        </a:spcAft>
                      </a:pPr>
                      <a:r>
                        <a:rPr lang="en-US" sz="1200" kern="100" dirty="0">
                          <a:effectLst/>
                          <a:latin typeface="BIZ UDPゴシック" panose="020B0400000000000000" pitchFamily="50" charset="-128"/>
                          <a:ea typeface="BIZ UDPゴシック" panose="020B0400000000000000" pitchFamily="50" charset="-128"/>
                        </a:rPr>
                        <a:t>H28</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sz="1200" kern="100" dirty="0">
                          <a:effectLst/>
                          <a:latin typeface="BIZ UDPゴシック" panose="020B0400000000000000" pitchFamily="50" charset="-128"/>
                          <a:ea typeface="BIZ UDPゴシック" panose="020B0400000000000000" pitchFamily="50" charset="-128"/>
                        </a:rPr>
                        <a:t>H29</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sz="1200" kern="100">
                          <a:effectLst/>
                          <a:latin typeface="BIZ UDPゴシック" panose="020B0400000000000000" pitchFamily="50" charset="-128"/>
                          <a:ea typeface="BIZ UDPゴシック" panose="020B0400000000000000" pitchFamily="50" charset="-128"/>
                        </a:rPr>
                        <a:t>H30</a:t>
                      </a:r>
                      <a:endParaRPr lang="ja-JP" sz="12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sz="1200" kern="100">
                          <a:effectLst/>
                          <a:latin typeface="BIZ UDPゴシック" panose="020B0400000000000000" pitchFamily="50" charset="-128"/>
                          <a:ea typeface="BIZ UDPゴシック" panose="020B0400000000000000" pitchFamily="50" charset="-128"/>
                        </a:rPr>
                        <a:t>R1</a:t>
                      </a:r>
                      <a:endParaRPr lang="ja-JP" sz="12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sz="1200" kern="100" dirty="0">
                          <a:effectLst/>
                          <a:latin typeface="BIZ UDPゴシック" panose="020B0400000000000000" pitchFamily="50" charset="-128"/>
                          <a:ea typeface="BIZ UDPゴシック" panose="020B0400000000000000" pitchFamily="50" charset="-128"/>
                        </a:rPr>
                        <a:t>R2</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sz="1200" kern="100" dirty="0" smtClean="0">
                          <a:effectLst/>
                          <a:latin typeface="BIZ UDPゴシック" panose="020B0400000000000000" pitchFamily="50" charset="-128"/>
                          <a:ea typeface="BIZ UDPゴシック" panose="020B0400000000000000" pitchFamily="50" charset="-128"/>
                        </a:rPr>
                        <a:t>R3</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extLst>
                  <a:ext uri="{0D108BD9-81ED-4DB2-BD59-A6C34878D82A}">
                    <a16:rowId xmlns:a16="http://schemas.microsoft.com/office/drawing/2014/main" val="3750465379"/>
                  </a:ext>
                </a:extLst>
              </a:tr>
              <a:tr h="279985">
                <a:tc>
                  <a:txBody>
                    <a:bodyPr/>
                    <a:lstStyle/>
                    <a:p>
                      <a:pPr algn="ctr">
                        <a:lnSpc>
                          <a:spcPts val="1600"/>
                        </a:lnSpc>
                        <a:spcAft>
                          <a:spcPts val="0"/>
                        </a:spcAft>
                      </a:pPr>
                      <a:r>
                        <a:rPr lang="en-US" sz="1200" kern="100" dirty="0">
                          <a:effectLst/>
                          <a:latin typeface="BIZ UDPゴシック" panose="020B0400000000000000" pitchFamily="50" charset="-128"/>
                          <a:ea typeface="BIZ UDPゴシック" panose="020B0400000000000000" pitchFamily="50" charset="-128"/>
                        </a:rPr>
                        <a:t>155</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sz="1200" kern="100">
                          <a:effectLst/>
                          <a:latin typeface="BIZ UDPゴシック" panose="020B0400000000000000" pitchFamily="50" charset="-128"/>
                          <a:ea typeface="BIZ UDPゴシック" panose="020B0400000000000000" pitchFamily="50" charset="-128"/>
                        </a:rPr>
                        <a:t>160</a:t>
                      </a:r>
                      <a:endParaRPr lang="ja-JP" sz="12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sz="1200" kern="100" dirty="0">
                          <a:effectLst/>
                          <a:latin typeface="BIZ UDPゴシック" panose="020B0400000000000000" pitchFamily="50" charset="-128"/>
                          <a:ea typeface="BIZ UDPゴシック" panose="020B0400000000000000" pitchFamily="50" charset="-128"/>
                        </a:rPr>
                        <a:t>154</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sz="1200" kern="100">
                          <a:effectLst/>
                          <a:latin typeface="BIZ UDPゴシック" panose="020B0400000000000000" pitchFamily="50" charset="-128"/>
                          <a:ea typeface="BIZ UDPゴシック" panose="020B0400000000000000" pitchFamily="50" charset="-128"/>
                        </a:rPr>
                        <a:t>146</a:t>
                      </a:r>
                      <a:endParaRPr lang="ja-JP" sz="12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sz="1200" kern="0" dirty="0" smtClean="0">
                          <a:effectLst/>
                          <a:latin typeface="BIZ UDPゴシック" panose="020B0400000000000000" pitchFamily="50" charset="-128"/>
                          <a:ea typeface="BIZ UDPゴシック" panose="020B0400000000000000" pitchFamily="50" charset="-128"/>
                        </a:rPr>
                        <a:t>134</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altLang="ja-JP" sz="1200" kern="0" dirty="0" smtClean="0">
                          <a:effectLst/>
                          <a:latin typeface="BIZ UDPゴシック" panose="020B0400000000000000" pitchFamily="50" charset="-128"/>
                          <a:ea typeface="BIZ UDPゴシック" panose="020B0400000000000000" pitchFamily="50" charset="-128"/>
                          <a:cs typeface="+mn-cs"/>
                        </a:rPr>
                        <a:t>135</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extLst>
                  <a:ext uri="{0D108BD9-81ED-4DB2-BD59-A6C34878D82A}">
                    <a16:rowId xmlns:a16="http://schemas.microsoft.com/office/drawing/2014/main" val="536787947"/>
                  </a:ext>
                </a:extLst>
              </a:tr>
            </a:tbl>
          </a:graphicData>
        </a:graphic>
      </p:graphicFrame>
      <p:sp>
        <p:nvSpPr>
          <p:cNvPr id="20" name="テキスト ボックス 19"/>
          <p:cNvSpPr txBox="1"/>
          <p:nvPr/>
        </p:nvSpPr>
        <p:spPr>
          <a:xfrm>
            <a:off x="416416" y="3873921"/>
            <a:ext cx="5838824" cy="307777"/>
          </a:xfrm>
          <a:prstGeom prst="rect">
            <a:avLst/>
          </a:prstGeom>
          <a:noFill/>
        </p:spPr>
        <p:txBody>
          <a:bodyPr wrap="square" rtlCol="0">
            <a:spAutoFit/>
          </a:bodyPr>
          <a:lstStyle/>
          <a:p>
            <a:r>
              <a:rPr kumimoji="1" lang="ja-JP" altLang="en-US" sz="1400" dirty="0">
                <a:latin typeface="BIZ UDPゴシック" panose="020B0400000000000000" pitchFamily="50" charset="-128"/>
                <a:ea typeface="BIZ UDPゴシック" panose="020B0400000000000000" pitchFamily="50" charset="-128"/>
              </a:rPr>
              <a:t>○</a:t>
            </a:r>
            <a:r>
              <a:rPr kumimoji="1" lang="ja-JP" altLang="en-US" sz="1400" dirty="0" smtClean="0">
                <a:latin typeface="BIZ UDPゴシック" panose="020B0400000000000000" pitchFamily="50" charset="-128"/>
                <a:ea typeface="BIZ UDPゴシック" panose="020B0400000000000000" pitchFamily="50" charset="-128"/>
              </a:rPr>
              <a:t>スマイルサポーター数</a:t>
            </a:r>
            <a:endParaRPr kumimoji="1" lang="ja-JP" altLang="en-US" sz="1400" dirty="0">
              <a:latin typeface="BIZ UDPゴシック" panose="020B0400000000000000" pitchFamily="50" charset="-128"/>
              <a:ea typeface="BIZ UDPゴシック" panose="020B0400000000000000" pitchFamily="50" charset="-128"/>
            </a:endParaRPr>
          </a:p>
        </p:txBody>
      </p:sp>
      <p:sp>
        <p:nvSpPr>
          <p:cNvPr id="31" name="テキスト ボックス 30"/>
          <p:cNvSpPr txBox="1"/>
          <p:nvPr/>
        </p:nvSpPr>
        <p:spPr>
          <a:xfrm>
            <a:off x="414268" y="4747537"/>
            <a:ext cx="5838824" cy="307777"/>
          </a:xfrm>
          <a:prstGeom prst="rect">
            <a:avLst/>
          </a:prstGeom>
          <a:noFill/>
        </p:spPr>
        <p:txBody>
          <a:bodyPr wrap="square" rtlCol="0">
            <a:spAutoFit/>
          </a:bodyPr>
          <a:lstStyle/>
          <a:p>
            <a:r>
              <a:rPr kumimoji="1" lang="ja-JP" altLang="en-US" sz="1400" dirty="0">
                <a:latin typeface="BIZ UDPゴシック" panose="020B0400000000000000" pitchFamily="50" charset="-128"/>
                <a:ea typeface="BIZ UDPゴシック" panose="020B0400000000000000" pitchFamily="50" charset="-128"/>
              </a:rPr>
              <a:t>○私立幼稚園キンダーカウンセラー事業（園数</a:t>
            </a:r>
            <a:r>
              <a:rPr kumimoji="1" lang="ja-JP" altLang="en-US" sz="1400" dirty="0" smtClean="0">
                <a:latin typeface="BIZ UDPゴシック" panose="020B0400000000000000" pitchFamily="50" charset="-128"/>
                <a:ea typeface="BIZ UDPゴシック" panose="020B0400000000000000" pitchFamily="50" charset="-128"/>
              </a:rPr>
              <a:t>）</a:t>
            </a:r>
            <a:endParaRPr kumimoji="1" lang="ja-JP" altLang="en-US" sz="1400" dirty="0">
              <a:latin typeface="BIZ UDPゴシック" panose="020B0400000000000000" pitchFamily="50" charset="-128"/>
              <a:ea typeface="BIZ UDPゴシック" panose="020B0400000000000000" pitchFamily="50" charset="-128"/>
            </a:endParaRPr>
          </a:p>
        </p:txBody>
      </p:sp>
      <p:sp>
        <p:nvSpPr>
          <p:cNvPr id="33" name="テキスト ボックス 32"/>
          <p:cNvSpPr txBox="1"/>
          <p:nvPr/>
        </p:nvSpPr>
        <p:spPr>
          <a:xfrm>
            <a:off x="431443" y="5703632"/>
            <a:ext cx="7443993" cy="523220"/>
          </a:xfrm>
          <a:prstGeom prst="rect">
            <a:avLst/>
          </a:prstGeom>
          <a:noFill/>
        </p:spPr>
        <p:txBody>
          <a:bodyPr wrap="square" rtlCol="0">
            <a:spAutoFit/>
          </a:bodyPr>
          <a:lstStyle/>
          <a:p>
            <a:r>
              <a:rPr kumimoji="1" lang="ja-JP" altLang="en-US" sz="1400" dirty="0">
                <a:latin typeface="BIZ UDPゴシック" panose="020B0400000000000000" pitchFamily="50" charset="-128"/>
                <a:ea typeface="BIZ UDPゴシック" panose="020B0400000000000000" pitchFamily="50" charset="-128"/>
              </a:rPr>
              <a:t>○子どもの貧困に対する包括的かつ一元的な対応が行われている</a:t>
            </a:r>
            <a:r>
              <a:rPr kumimoji="1" lang="ja-JP" altLang="en-US" sz="1400" dirty="0" smtClean="0">
                <a:latin typeface="BIZ UDPゴシック" panose="020B0400000000000000" pitchFamily="50" charset="-128"/>
                <a:ea typeface="BIZ UDPゴシック" panose="020B0400000000000000" pitchFamily="50" charset="-128"/>
              </a:rPr>
              <a:t>市町村数</a:t>
            </a:r>
            <a:endParaRPr kumimoji="1" lang="en-US" altLang="ja-JP" sz="1400" dirty="0" smtClean="0">
              <a:latin typeface="BIZ UDPゴシック" panose="020B0400000000000000" pitchFamily="50" charset="-128"/>
              <a:ea typeface="BIZ UDPゴシック" panose="020B0400000000000000" pitchFamily="50" charset="-128"/>
            </a:endParaRPr>
          </a:p>
          <a:p>
            <a:r>
              <a:rPr kumimoji="1" lang="ja-JP" altLang="en-US" sz="1400" dirty="0">
                <a:latin typeface="BIZ UDPゴシック" panose="020B0400000000000000" pitchFamily="50" charset="-128"/>
                <a:ea typeface="BIZ UDPゴシック" panose="020B0400000000000000" pitchFamily="50" charset="-128"/>
              </a:rPr>
              <a:t> </a:t>
            </a:r>
            <a:r>
              <a:rPr kumimoji="1" lang="ja-JP" altLang="en-US" sz="1400" dirty="0" smtClean="0">
                <a:latin typeface="BIZ UDPゴシック" panose="020B0400000000000000" pitchFamily="50" charset="-128"/>
                <a:ea typeface="BIZ UDPゴシック" panose="020B0400000000000000" pitchFamily="50" charset="-128"/>
              </a:rPr>
              <a:t>  （子ども</a:t>
            </a:r>
            <a:r>
              <a:rPr kumimoji="1" lang="ja-JP" altLang="en-US" sz="1400" dirty="0">
                <a:latin typeface="BIZ UDPゴシック" panose="020B0400000000000000" pitchFamily="50" charset="-128"/>
                <a:ea typeface="BIZ UDPゴシック" panose="020B0400000000000000" pitchFamily="50" charset="-128"/>
              </a:rPr>
              <a:t>の貧困対策の推進に関する法律に基づく計画を策定している</a:t>
            </a:r>
            <a:r>
              <a:rPr kumimoji="1" lang="ja-JP" altLang="en-US" sz="1400" dirty="0" smtClean="0">
                <a:latin typeface="BIZ UDPゴシック" panose="020B0400000000000000" pitchFamily="50" charset="-128"/>
                <a:ea typeface="BIZ UDPゴシック" panose="020B0400000000000000" pitchFamily="50" charset="-128"/>
              </a:rPr>
              <a:t>市町村数）</a:t>
            </a:r>
            <a:endParaRPr kumimoji="1" lang="ja-JP" altLang="en-US" sz="1400" dirty="0">
              <a:latin typeface="BIZ UDPゴシック" panose="020B0400000000000000" pitchFamily="50" charset="-128"/>
              <a:ea typeface="BIZ UDPゴシック" panose="020B0400000000000000" pitchFamily="50" charset="-128"/>
            </a:endParaRPr>
          </a:p>
        </p:txBody>
      </p:sp>
      <p:sp>
        <p:nvSpPr>
          <p:cNvPr id="35" name="テキスト ボックス 34"/>
          <p:cNvSpPr txBox="1"/>
          <p:nvPr/>
        </p:nvSpPr>
        <p:spPr>
          <a:xfrm>
            <a:off x="188254" y="177580"/>
            <a:ext cx="1352550" cy="307777"/>
          </a:xfrm>
          <a:prstGeom prst="rect">
            <a:avLst/>
          </a:prstGeom>
          <a:noFill/>
        </p:spPr>
        <p:txBody>
          <a:bodyPr wrap="square" rtlCol="0">
            <a:spAutoFit/>
          </a:bodyPr>
          <a:lstStyle/>
          <a:p>
            <a:r>
              <a:rPr kumimoji="1" lang="ja-JP" altLang="en-US" sz="1400" dirty="0" smtClean="0">
                <a:latin typeface="BIZ UDPゴシック" panose="020B0400000000000000" pitchFamily="50" charset="-128"/>
                <a:ea typeface="BIZ UDPゴシック" panose="020B0400000000000000" pitchFamily="50" charset="-128"/>
              </a:rPr>
              <a:t>◆参考指標</a:t>
            </a:r>
            <a:endParaRPr kumimoji="1" lang="ja-JP" altLang="en-US" sz="1400" dirty="0">
              <a:latin typeface="BIZ UDPゴシック" panose="020B0400000000000000" pitchFamily="50" charset="-128"/>
              <a:ea typeface="BIZ UDPゴシック" panose="020B0400000000000000" pitchFamily="50" charset="-128"/>
            </a:endParaRPr>
          </a:p>
        </p:txBody>
      </p:sp>
      <p:sp>
        <p:nvSpPr>
          <p:cNvPr id="36" name="テキスト ボックス 35"/>
          <p:cNvSpPr txBox="1"/>
          <p:nvPr/>
        </p:nvSpPr>
        <p:spPr>
          <a:xfrm>
            <a:off x="457201" y="485659"/>
            <a:ext cx="5524499" cy="307777"/>
          </a:xfrm>
          <a:prstGeom prst="rect">
            <a:avLst/>
          </a:prstGeom>
          <a:noFill/>
        </p:spPr>
        <p:txBody>
          <a:bodyPr wrap="square" rtlCol="0">
            <a:spAutoFit/>
          </a:bodyPr>
          <a:lstStyle/>
          <a:p>
            <a:r>
              <a:rPr kumimoji="1" lang="ja-JP" altLang="en-US" sz="1400" dirty="0">
                <a:latin typeface="BIZ UDPゴシック" panose="020B0400000000000000" pitchFamily="50" charset="-128"/>
                <a:ea typeface="BIZ UDPゴシック" panose="020B0400000000000000" pitchFamily="50" charset="-128"/>
              </a:rPr>
              <a:t>○</a:t>
            </a:r>
            <a:r>
              <a:rPr kumimoji="1" lang="ja-JP" altLang="en-US" sz="1400" dirty="0" smtClean="0">
                <a:latin typeface="BIZ UDPゴシック" panose="020B0400000000000000" pitchFamily="50" charset="-128"/>
                <a:ea typeface="BIZ UDPゴシック" panose="020B0400000000000000" pitchFamily="50" charset="-128"/>
              </a:rPr>
              <a:t>スクールソーシャルワーカー</a:t>
            </a:r>
            <a:r>
              <a:rPr kumimoji="1" lang="ja-JP" altLang="en-US" sz="1400" dirty="0">
                <a:latin typeface="BIZ UDPゴシック" panose="020B0400000000000000" pitchFamily="50" charset="-128"/>
                <a:ea typeface="BIZ UDPゴシック" panose="020B0400000000000000" pitchFamily="50" charset="-128"/>
              </a:rPr>
              <a:t>による対応実績のある学校の</a:t>
            </a:r>
            <a:r>
              <a:rPr kumimoji="1" lang="ja-JP" altLang="en-US" sz="1400" dirty="0" smtClean="0">
                <a:latin typeface="BIZ UDPゴシック" panose="020B0400000000000000" pitchFamily="50" charset="-128"/>
                <a:ea typeface="BIZ UDPゴシック" panose="020B0400000000000000" pitchFamily="50" charset="-128"/>
              </a:rPr>
              <a:t>割合</a:t>
            </a:r>
            <a:endParaRPr kumimoji="1" lang="ja-JP" altLang="en-US" sz="1400" dirty="0">
              <a:latin typeface="BIZ UDPゴシック" panose="020B0400000000000000" pitchFamily="50" charset="-128"/>
              <a:ea typeface="BIZ UDPゴシック" panose="020B0400000000000000" pitchFamily="50" charset="-128"/>
            </a:endParaRPr>
          </a:p>
        </p:txBody>
      </p:sp>
      <p:graphicFrame>
        <p:nvGraphicFramePr>
          <p:cNvPr id="37" name="表 36"/>
          <p:cNvGraphicFramePr>
            <a:graphicFrameLocks noGrp="1"/>
          </p:cNvGraphicFramePr>
          <p:nvPr>
            <p:extLst>
              <p:ext uri="{D42A27DB-BD31-4B8C-83A1-F6EECF244321}">
                <p14:modId xmlns:p14="http://schemas.microsoft.com/office/powerpoint/2010/main" val="969347478"/>
              </p:ext>
            </p:extLst>
          </p:nvPr>
        </p:nvGraphicFramePr>
        <p:xfrm>
          <a:off x="1343026" y="786651"/>
          <a:ext cx="3185948" cy="807651"/>
        </p:xfrm>
        <a:graphic>
          <a:graphicData uri="http://schemas.openxmlformats.org/drawingml/2006/table">
            <a:tbl>
              <a:tblPr firstRow="1" firstCol="1" bandRow="1">
                <a:tableStyleId>{21E4AEA4-8DFA-4A89-87EB-49C32662AFE0}</a:tableStyleId>
              </a:tblPr>
              <a:tblGrid>
                <a:gridCol w="714374">
                  <a:extLst>
                    <a:ext uri="{9D8B030D-6E8A-4147-A177-3AD203B41FA5}">
                      <a16:colId xmlns:a16="http://schemas.microsoft.com/office/drawing/2014/main" val="1320576689"/>
                    </a:ext>
                  </a:extLst>
                </a:gridCol>
                <a:gridCol w="876300">
                  <a:extLst>
                    <a:ext uri="{9D8B030D-6E8A-4147-A177-3AD203B41FA5}">
                      <a16:colId xmlns:a16="http://schemas.microsoft.com/office/drawing/2014/main" val="4041227847"/>
                    </a:ext>
                  </a:extLst>
                </a:gridCol>
                <a:gridCol w="819150">
                  <a:extLst>
                    <a:ext uri="{9D8B030D-6E8A-4147-A177-3AD203B41FA5}">
                      <a16:colId xmlns:a16="http://schemas.microsoft.com/office/drawing/2014/main" val="521685227"/>
                    </a:ext>
                  </a:extLst>
                </a:gridCol>
                <a:gridCol w="776124">
                  <a:extLst>
                    <a:ext uri="{9D8B030D-6E8A-4147-A177-3AD203B41FA5}">
                      <a16:colId xmlns:a16="http://schemas.microsoft.com/office/drawing/2014/main" val="2396597069"/>
                    </a:ext>
                  </a:extLst>
                </a:gridCol>
              </a:tblGrid>
              <a:tr h="269217">
                <a:tc>
                  <a:txBody>
                    <a:bodyPr/>
                    <a:lstStyle/>
                    <a:p>
                      <a:pPr algn="l">
                        <a:lnSpc>
                          <a:spcPts val="1600"/>
                        </a:lnSpc>
                        <a:spcAft>
                          <a:spcPts val="0"/>
                        </a:spcAft>
                      </a:pP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sz="1200" kern="100" dirty="0" smtClean="0">
                          <a:effectLst/>
                          <a:latin typeface="BIZ UDPゴシック" panose="020B0400000000000000" pitchFamily="50" charset="-128"/>
                          <a:ea typeface="BIZ UDPゴシック" panose="020B0400000000000000" pitchFamily="50" charset="-128"/>
                        </a:rPr>
                        <a:t>R1</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sz="1200" kern="100" dirty="0" smtClean="0">
                          <a:effectLst/>
                          <a:latin typeface="BIZ UDPゴシック" panose="020B0400000000000000" pitchFamily="50" charset="-128"/>
                          <a:ea typeface="BIZ UDPゴシック" panose="020B0400000000000000" pitchFamily="50" charset="-128"/>
                        </a:rPr>
                        <a:t>R2</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sz="1200" kern="100" dirty="0" smtClean="0">
                          <a:effectLst/>
                          <a:latin typeface="BIZ UDPゴシック" panose="020B0400000000000000" pitchFamily="50" charset="-128"/>
                          <a:ea typeface="BIZ UDPゴシック" panose="020B0400000000000000" pitchFamily="50" charset="-128"/>
                        </a:rPr>
                        <a:t>R3</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extLst>
                  <a:ext uri="{0D108BD9-81ED-4DB2-BD59-A6C34878D82A}">
                    <a16:rowId xmlns:a16="http://schemas.microsoft.com/office/drawing/2014/main" val="2751224116"/>
                  </a:ext>
                </a:extLst>
              </a:tr>
              <a:tr h="269217">
                <a:tc>
                  <a:txBody>
                    <a:bodyPr/>
                    <a:lstStyle/>
                    <a:p>
                      <a:pPr algn="just">
                        <a:lnSpc>
                          <a:spcPts val="1600"/>
                        </a:lnSpc>
                        <a:spcAft>
                          <a:spcPts val="0"/>
                        </a:spcAft>
                      </a:pPr>
                      <a:r>
                        <a:rPr lang="ja-JP" sz="1200" kern="100" dirty="0">
                          <a:effectLst/>
                          <a:latin typeface="BIZ UDPゴシック" panose="020B0400000000000000" pitchFamily="50" charset="-128"/>
                          <a:ea typeface="BIZ UDPゴシック" panose="020B0400000000000000" pitchFamily="50" charset="-128"/>
                        </a:rPr>
                        <a:t>大阪府</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sz="1200" kern="100" dirty="0" smtClean="0">
                          <a:effectLst/>
                          <a:latin typeface="BIZ UDPゴシック" panose="020B0400000000000000" pitchFamily="50" charset="-128"/>
                          <a:ea typeface="BIZ UDPゴシック" panose="020B0400000000000000" pitchFamily="50" charset="-128"/>
                        </a:rPr>
                        <a:t>67.8%</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sz="1200" kern="100" dirty="0" smtClean="0">
                          <a:effectLst/>
                          <a:latin typeface="BIZ UDPゴシック" panose="020B0400000000000000" pitchFamily="50" charset="-128"/>
                          <a:ea typeface="BIZ UDPゴシック" panose="020B0400000000000000" pitchFamily="50" charset="-128"/>
                        </a:rPr>
                        <a:t>72.6%</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altLang="ja-JP" sz="1200" kern="100" dirty="0" smtClean="0">
                          <a:effectLst/>
                          <a:latin typeface="BIZ UDPゴシック" panose="020B0400000000000000" pitchFamily="50" charset="-128"/>
                          <a:ea typeface="BIZ UDPゴシック" panose="020B0400000000000000" pitchFamily="50" charset="-128"/>
                        </a:rPr>
                        <a:t>77.7</a:t>
                      </a:r>
                      <a:r>
                        <a:rPr lang="en-US" sz="1200" kern="100" dirty="0" smtClean="0">
                          <a:effectLst/>
                          <a:latin typeface="BIZ UDPゴシック" panose="020B0400000000000000" pitchFamily="50" charset="-128"/>
                          <a:ea typeface="BIZ UDPゴシック" panose="020B0400000000000000" pitchFamily="50" charset="-128"/>
                        </a:rPr>
                        <a:t>%</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extLst>
                  <a:ext uri="{0D108BD9-81ED-4DB2-BD59-A6C34878D82A}">
                    <a16:rowId xmlns:a16="http://schemas.microsoft.com/office/drawing/2014/main" val="938073245"/>
                  </a:ext>
                </a:extLst>
              </a:tr>
              <a:tr h="269217">
                <a:tc>
                  <a:txBody>
                    <a:bodyPr/>
                    <a:lstStyle/>
                    <a:p>
                      <a:pPr algn="just">
                        <a:lnSpc>
                          <a:spcPts val="1600"/>
                        </a:lnSpc>
                        <a:spcAft>
                          <a:spcPts val="0"/>
                        </a:spcAft>
                      </a:pPr>
                      <a:r>
                        <a:rPr lang="ja-JP" sz="1200" kern="100" dirty="0">
                          <a:effectLst/>
                          <a:latin typeface="BIZ UDPゴシック" panose="020B0400000000000000" pitchFamily="50" charset="-128"/>
                          <a:ea typeface="BIZ UDPゴシック" panose="020B0400000000000000" pitchFamily="50" charset="-128"/>
                        </a:rPr>
                        <a:t>国</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altLang="ja-JP" sz="1200" kern="100" dirty="0" smtClean="0">
                          <a:effectLst/>
                          <a:latin typeface="BIZ UDPゴシック" panose="020B0400000000000000" pitchFamily="50" charset="-128"/>
                          <a:ea typeface="BIZ UDPゴシック" panose="020B0400000000000000" pitchFamily="50" charset="-128"/>
                        </a:rPr>
                        <a:t>54.2</a:t>
                      </a:r>
                      <a:r>
                        <a:rPr lang="ja-JP" sz="1200" kern="100" dirty="0" smtClean="0">
                          <a:effectLst/>
                          <a:latin typeface="BIZ UDPゴシック" panose="020B0400000000000000" pitchFamily="50" charset="-128"/>
                          <a:ea typeface="BIZ UDPゴシック" panose="020B0400000000000000" pitchFamily="50" charset="-128"/>
                        </a:rPr>
                        <a:t>％</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altLang="ja-JP" sz="1200" kern="100" dirty="0" smtClean="0">
                          <a:effectLst/>
                          <a:latin typeface="BIZ UDPゴシック" panose="020B0400000000000000" pitchFamily="50" charset="-128"/>
                          <a:ea typeface="BIZ UDPゴシック" panose="020B0400000000000000" pitchFamily="50" charset="-128"/>
                          <a:cs typeface="Times New Roman" panose="02020603050405020304" pitchFamily="18" charset="0"/>
                        </a:rPr>
                        <a:t>56.9</a:t>
                      </a:r>
                      <a:r>
                        <a:rPr lang="ja-JP" altLang="en-US" sz="1200" kern="100" dirty="0" smtClean="0">
                          <a:effectLst/>
                          <a:latin typeface="BIZ UDPゴシック" panose="020B0400000000000000" pitchFamily="50" charset="-128"/>
                          <a:ea typeface="BIZ UDPゴシック" panose="020B0400000000000000" pitchFamily="50" charset="-128"/>
                          <a:cs typeface="Times New Roman" panose="02020603050405020304" pitchFamily="18" charset="0"/>
                        </a:rPr>
                        <a:t>％</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altLang="ja-JP" sz="1200" kern="100" dirty="0" smtClean="0">
                          <a:effectLst/>
                          <a:latin typeface="BIZ UDPゴシック" panose="020B0400000000000000" pitchFamily="50" charset="-128"/>
                          <a:ea typeface="BIZ UDPゴシック" panose="020B0400000000000000" pitchFamily="50" charset="-128"/>
                        </a:rPr>
                        <a:t>63.2</a:t>
                      </a:r>
                      <a:r>
                        <a:rPr lang="ja-JP" sz="1200" kern="100" dirty="0" smtClean="0">
                          <a:effectLst/>
                          <a:latin typeface="BIZ UDPゴシック" panose="020B0400000000000000" pitchFamily="50" charset="-128"/>
                          <a:ea typeface="BIZ UDPゴシック" panose="020B0400000000000000" pitchFamily="50" charset="-128"/>
                        </a:rPr>
                        <a:t>％</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extLst>
                  <a:ext uri="{0D108BD9-81ED-4DB2-BD59-A6C34878D82A}">
                    <a16:rowId xmlns:a16="http://schemas.microsoft.com/office/drawing/2014/main" val="349172273"/>
                  </a:ext>
                </a:extLst>
              </a:tr>
            </a:tbl>
          </a:graphicData>
        </a:graphic>
      </p:graphicFrame>
      <p:sp>
        <p:nvSpPr>
          <p:cNvPr id="38" name="テキスト ボックス 37"/>
          <p:cNvSpPr txBox="1"/>
          <p:nvPr/>
        </p:nvSpPr>
        <p:spPr>
          <a:xfrm>
            <a:off x="601573" y="742785"/>
            <a:ext cx="1235714" cy="276999"/>
          </a:xfrm>
          <a:prstGeom prst="rect">
            <a:avLst/>
          </a:prstGeom>
          <a:noFill/>
        </p:spPr>
        <p:txBody>
          <a:bodyPr wrap="square" rtlCol="0">
            <a:spAutoFit/>
          </a:bodyPr>
          <a:lstStyle/>
          <a:p>
            <a:r>
              <a:rPr kumimoji="1" lang="ja-JP" altLang="en-US" sz="1200" dirty="0">
                <a:latin typeface="BIZ UDPゴシック" panose="020B0400000000000000" pitchFamily="50" charset="-128"/>
                <a:ea typeface="BIZ UDPゴシック" panose="020B0400000000000000" pitchFamily="50" charset="-128"/>
              </a:rPr>
              <a:t>（</a:t>
            </a:r>
            <a:r>
              <a:rPr kumimoji="1" lang="ja-JP" altLang="en-US" sz="1200" dirty="0" smtClean="0">
                <a:latin typeface="BIZ UDPゴシック" panose="020B0400000000000000" pitchFamily="50" charset="-128"/>
                <a:ea typeface="BIZ UDPゴシック" panose="020B0400000000000000" pitchFamily="50" charset="-128"/>
              </a:rPr>
              <a:t>小学校）</a:t>
            </a:r>
            <a:endParaRPr kumimoji="1" lang="ja-JP" altLang="en-US" sz="1200" dirty="0">
              <a:latin typeface="BIZ UDPゴシック" panose="020B0400000000000000" pitchFamily="50" charset="-128"/>
              <a:ea typeface="BIZ UDPゴシック" panose="020B0400000000000000" pitchFamily="50" charset="-128"/>
            </a:endParaRPr>
          </a:p>
        </p:txBody>
      </p:sp>
      <p:sp>
        <p:nvSpPr>
          <p:cNvPr id="40" name="テキスト ボックス 39"/>
          <p:cNvSpPr txBox="1"/>
          <p:nvPr/>
        </p:nvSpPr>
        <p:spPr>
          <a:xfrm>
            <a:off x="4608378" y="742785"/>
            <a:ext cx="1046801" cy="276999"/>
          </a:xfrm>
          <a:prstGeom prst="rect">
            <a:avLst/>
          </a:prstGeom>
          <a:noFill/>
        </p:spPr>
        <p:txBody>
          <a:bodyPr wrap="square" rtlCol="0">
            <a:spAutoFit/>
          </a:bodyPr>
          <a:lstStyle/>
          <a:p>
            <a:r>
              <a:rPr kumimoji="1" lang="ja-JP" altLang="en-US" sz="1200" dirty="0" smtClean="0">
                <a:latin typeface="BIZ UDPゴシック" panose="020B0400000000000000" pitchFamily="50" charset="-128"/>
                <a:ea typeface="BIZ UDPゴシック" panose="020B0400000000000000" pitchFamily="50" charset="-128"/>
              </a:rPr>
              <a:t>（</a:t>
            </a:r>
            <a:r>
              <a:rPr kumimoji="1" lang="ja-JP" altLang="en-US" sz="1200" dirty="0">
                <a:latin typeface="BIZ UDPゴシック" panose="020B0400000000000000" pitchFamily="50" charset="-128"/>
                <a:ea typeface="BIZ UDPゴシック" panose="020B0400000000000000" pitchFamily="50" charset="-128"/>
              </a:rPr>
              <a:t>中</a:t>
            </a:r>
            <a:r>
              <a:rPr kumimoji="1" lang="ja-JP" altLang="en-US" sz="1200" dirty="0" smtClean="0">
                <a:latin typeface="BIZ UDPゴシック" panose="020B0400000000000000" pitchFamily="50" charset="-128"/>
                <a:ea typeface="BIZ UDPゴシック" panose="020B0400000000000000" pitchFamily="50" charset="-128"/>
              </a:rPr>
              <a:t>学校）</a:t>
            </a:r>
            <a:endParaRPr kumimoji="1" lang="ja-JP" altLang="en-US" sz="1200" dirty="0">
              <a:latin typeface="BIZ UDPゴシック" panose="020B0400000000000000" pitchFamily="50" charset="-128"/>
              <a:ea typeface="BIZ UDPゴシック" panose="020B0400000000000000" pitchFamily="50" charset="-128"/>
            </a:endParaRPr>
          </a:p>
        </p:txBody>
      </p:sp>
      <p:sp>
        <p:nvSpPr>
          <p:cNvPr id="41" name="テキスト ボックス 40"/>
          <p:cNvSpPr txBox="1"/>
          <p:nvPr/>
        </p:nvSpPr>
        <p:spPr>
          <a:xfrm>
            <a:off x="457201" y="1692266"/>
            <a:ext cx="5524499" cy="307777"/>
          </a:xfrm>
          <a:prstGeom prst="rect">
            <a:avLst/>
          </a:prstGeom>
          <a:noFill/>
        </p:spPr>
        <p:txBody>
          <a:bodyPr wrap="square" rtlCol="0">
            <a:spAutoFit/>
          </a:bodyPr>
          <a:lstStyle/>
          <a:p>
            <a:r>
              <a:rPr kumimoji="1" lang="ja-JP" altLang="en-US" sz="1400" dirty="0">
                <a:latin typeface="BIZ UDPゴシック" panose="020B0400000000000000" pitchFamily="50" charset="-128"/>
                <a:ea typeface="BIZ UDPゴシック" panose="020B0400000000000000" pitchFamily="50" charset="-128"/>
              </a:rPr>
              <a:t>○スクールカウンセラーの</a:t>
            </a:r>
            <a:r>
              <a:rPr kumimoji="1" lang="ja-JP" altLang="en-US" sz="1400" dirty="0" smtClean="0">
                <a:latin typeface="BIZ UDPゴシック" panose="020B0400000000000000" pitchFamily="50" charset="-128"/>
                <a:ea typeface="BIZ UDPゴシック" panose="020B0400000000000000" pitchFamily="50" charset="-128"/>
              </a:rPr>
              <a:t>配置率</a:t>
            </a:r>
            <a:endParaRPr kumimoji="1" lang="ja-JP" altLang="en-US" sz="1400" dirty="0">
              <a:latin typeface="BIZ UDPゴシック" panose="020B0400000000000000" pitchFamily="50" charset="-128"/>
              <a:ea typeface="BIZ UDPゴシック" panose="020B0400000000000000" pitchFamily="50" charset="-128"/>
            </a:endParaRPr>
          </a:p>
        </p:txBody>
      </p:sp>
      <p:graphicFrame>
        <p:nvGraphicFramePr>
          <p:cNvPr id="21" name="表 20"/>
          <p:cNvGraphicFramePr>
            <a:graphicFrameLocks noGrp="1"/>
          </p:cNvGraphicFramePr>
          <p:nvPr>
            <p:extLst>
              <p:ext uri="{D42A27DB-BD31-4B8C-83A1-F6EECF244321}">
                <p14:modId xmlns:p14="http://schemas.microsoft.com/office/powerpoint/2010/main" val="4177084390"/>
              </p:ext>
            </p:extLst>
          </p:nvPr>
        </p:nvGraphicFramePr>
        <p:xfrm>
          <a:off x="5356469" y="797746"/>
          <a:ext cx="3185948" cy="807651"/>
        </p:xfrm>
        <a:graphic>
          <a:graphicData uri="http://schemas.openxmlformats.org/drawingml/2006/table">
            <a:tbl>
              <a:tblPr firstRow="1" firstCol="1" bandRow="1">
                <a:tableStyleId>{21E4AEA4-8DFA-4A89-87EB-49C32662AFE0}</a:tableStyleId>
              </a:tblPr>
              <a:tblGrid>
                <a:gridCol w="714374">
                  <a:extLst>
                    <a:ext uri="{9D8B030D-6E8A-4147-A177-3AD203B41FA5}">
                      <a16:colId xmlns:a16="http://schemas.microsoft.com/office/drawing/2014/main" val="1320576689"/>
                    </a:ext>
                  </a:extLst>
                </a:gridCol>
                <a:gridCol w="876300">
                  <a:extLst>
                    <a:ext uri="{9D8B030D-6E8A-4147-A177-3AD203B41FA5}">
                      <a16:colId xmlns:a16="http://schemas.microsoft.com/office/drawing/2014/main" val="4041227847"/>
                    </a:ext>
                  </a:extLst>
                </a:gridCol>
                <a:gridCol w="819150">
                  <a:extLst>
                    <a:ext uri="{9D8B030D-6E8A-4147-A177-3AD203B41FA5}">
                      <a16:colId xmlns:a16="http://schemas.microsoft.com/office/drawing/2014/main" val="521685227"/>
                    </a:ext>
                  </a:extLst>
                </a:gridCol>
                <a:gridCol w="776124">
                  <a:extLst>
                    <a:ext uri="{9D8B030D-6E8A-4147-A177-3AD203B41FA5}">
                      <a16:colId xmlns:a16="http://schemas.microsoft.com/office/drawing/2014/main" val="2396597069"/>
                    </a:ext>
                  </a:extLst>
                </a:gridCol>
              </a:tblGrid>
              <a:tr h="269217">
                <a:tc>
                  <a:txBody>
                    <a:bodyPr/>
                    <a:lstStyle/>
                    <a:p>
                      <a:pPr algn="l">
                        <a:lnSpc>
                          <a:spcPts val="1600"/>
                        </a:lnSpc>
                        <a:spcAft>
                          <a:spcPts val="0"/>
                        </a:spcAft>
                      </a:pP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sz="1200" kern="100" dirty="0" smtClean="0">
                          <a:effectLst/>
                          <a:latin typeface="BIZ UDPゴシック" panose="020B0400000000000000" pitchFamily="50" charset="-128"/>
                          <a:ea typeface="BIZ UDPゴシック" panose="020B0400000000000000" pitchFamily="50" charset="-128"/>
                        </a:rPr>
                        <a:t>R1</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sz="1200" kern="100" dirty="0" smtClean="0">
                          <a:effectLst/>
                          <a:latin typeface="BIZ UDPゴシック" panose="020B0400000000000000" pitchFamily="50" charset="-128"/>
                          <a:ea typeface="BIZ UDPゴシック" panose="020B0400000000000000" pitchFamily="50" charset="-128"/>
                        </a:rPr>
                        <a:t>R2</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sz="1200" kern="100" dirty="0" smtClean="0">
                          <a:effectLst/>
                          <a:latin typeface="BIZ UDPゴシック" panose="020B0400000000000000" pitchFamily="50" charset="-128"/>
                          <a:ea typeface="BIZ UDPゴシック" panose="020B0400000000000000" pitchFamily="50" charset="-128"/>
                        </a:rPr>
                        <a:t>R3</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extLst>
                  <a:ext uri="{0D108BD9-81ED-4DB2-BD59-A6C34878D82A}">
                    <a16:rowId xmlns:a16="http://schemas.microsoft.com/office/drawing/2014/main" val="2751224116"/>
                  </a:ext>
                </a:extLst>
              </a:tr>
              <a:tr h="269217">
                <a:tc>
                  <a:txBody>
                    <a:bodyPr/>
                    <a:lstStyle/>
                    <a:p>
                      <a:pPr algn="just">
                        <a:lnSpc>
                          <a:spcPts val="1600"/>
                        </a:lnSpc>
                        <a:spcAft>
                          <a:spcPts val="0"/>
                        </a:spcAft>
                      </a:pPr>
                      <a:r>
                        <a:rPr lang="ja-JP" sz="1200" kern="100" dirty="0">
                          <a:effectLst/>
                          <a:latin typeface="BIZ UDPゴシック" panose="020B0400000000000000" pitchFamily="50" charset="-128"/>
                          <a:ea typeface="BIZ UDPゴシック" panose="020B0400000000000000" pitchFamily="50" charset="-128"/>
                        </a:rPr>
                        <a:t>大阪府</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altLang="ja-JP" sz="1200" kern="100" dirty="0" smtClean="0">
                          <a:effectLst/>
                          <a:latin typeface="BIZ UDPゴシック" panose="020B0400000000000000" pitchFamily="50" charset="-128"/>
                          <a:ea typeface="BIZ UDPゴシック" panose="020B0400000000000000" pitchFamily="50" charset="-128"/>
                        </a:rPr>
                        <a:t>58.9</a:t>
                      </a:r>
                      <a:r>
                        <a:rPr lang="en-US" sz="1200" kern="100" dirty="0" smtClean="0">
                          <a:effectLst/>
                          <a:latin typeface="BIZ UDPゴシック" panose="020B0400000000000000" pitchFamily="50" charset="-128"/>
                          <a:ea typeface="BIZ UDPゴシック" panose="020B0400000000000000" pitchFamily="50" charset="-128"/>
                        </a:rPr>
                        <a:t>%</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sz="1200" kern="100" dirty="0" smtClean="0">
                          <a:effectLst/>
                          <a:latin typeface="BIZ UDPゴシック" panose="020B0400000000000000" pitchFamily="50" charset="-128"/>
                          <a:ea typeface="BIZ UDPゴシック" panose="020B0400000000000000" pitchFamily="50" charset="-128"/>
                        </a:rPr>
                        <a:t>68.9%</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sz="1200" kern="100" dirty="0" smtClean="0">
                          <a:effectLst/>
                          <a:latin typeface="BIZ UDPゴシック" panose="020B0400000000000000" pitchFamily="50" charset="-128"/>
                          <a:ea typeface="BIZ UDPゴシック" panose="020B0400000000000000" pitchFamily="50" charset="-128"/>
                        </a:rPr>
                        <a:t>77.0%</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extLst>
                  <a:ext uri="{0D108BD9-81ED-4DB2-BD59-A6C34878D82A}">
                    <a16:rowId xmlns:a16="http://schemas.microsoft.com/office/drawing/2014/main" val="938073245"/>
                  </a:ext>
                </a:extLst>
              </a:tr>
              <a:tr h="269217">
                <a:tc>
                  <a:txBody>
                    <a:bodyPr/>
                    <a:lstStyle/>
                    <a:p>
                      <a:pPr algn="just">
                        <a:lnSpc>
                          <a:spcPts val="1600"/>
                        </a:lnSpc>
                        <a:spcAft>
                          <a:spcPts val="0"/>
                        </a:spcAft>
                      </a:pPr>
                      <a:r>
                        <a:rPr lang="ja-JP" sz="1200" kern="100" dirty="0">
                          <a:effectLst/>
                          <a:latin typeface="BIZ UDPゴシック" panose="020B0400000000000000" pitchFamily="50" charset="-128"/>
                          <a:ea typeface="BIZ UDPゴシック" panose="020B0400000000000000" pitchFamily="50" charset="-128"/>
                        </a:rPr>
                        <a:t>国</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altLang="ja-JP" sz="1200" kern="100" dirty="0" smtClean="0">
                          <a:effectLst/>
                          <a:latin typeface="BIZ UDPゴシック" panose="020B0400000000000000" pitchFamily="50" charset="-128"/>
                          <a:ea typeface="BIZ UDPゴシック" panose="020B0400000000000000" pitchFamily="50" charset="-128"/>
                        </a:rPr>
                        <a:t>59.7</a:t>
                      </a:r>
                      <a:r>
                        <a:rPr lang="ja-JP" sz="1200" kern="100" dirty="0" smtClean="0">
                          <a:effectLst/>
                          <a:latin typeface="BIZ UDPゴシック" panose="020B0400000000000000" pitchFamily="50" charset="-128"/>
                          <a:ea typeface="BIZ UDPゴシック" panose="020B0400000000000000" pitchFamily="50" charset="-128"/>
                        </a:rPr>
                        <a:t>％</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altLang="ja-JP" sz="1200" kern="100" dirty="0" smtClean="0">
                          <a:effectLst/>
                          <a:latin typeface="BIZ UDPゴシック" panose="020B0400000000000000" pitchFamily="50" charset="-128"/>
                          <a:ea typeface="BIZ UDPゴシック" panose="020B0400000000000000" pitchFamily="50" charset="-128"/>
                          <a:cs typeface="Times New Roman" panose="02020603050405020304" pitchFamily="18" charset="0"/>
                        </a:rPr>
                        <a:t>61.7</a:t>
                      </a:r>
                      <a:r>
                        <a:rPr lang="ja-JP" altLang="en-US" sz="1200" kern="100" dirty="0" smtClean="0">
                          <a:effectLst/>
                          <a:latin typeface="BIZ UDPゴシック" panose="020B0400000000000000" pitchFamily="50" charset="-128"/>
                          <a:ea typeface="BIZ UDPゴシック" panose="020B0400000000000000" pitchFamily="50" charset="-128"/>
                          <a:cs typeface="Times New Roman" panose="02020603050405020304" pitchFamily="18" charset="0"/>
                        </a:rPr>
                        <a:t>％</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altLang="ja-JP" sz="1200" kern="100" dirty="0" smtClean="0">
                          <a:effectLst/>
                          <a:latin typeface="BIZ UDPゴシック" panose="020B0400000000000000" pitchFamily="50" charset="-128"/>
                          <a:ea typeface="BIZ UDPゴシック" panose="020B0400000000000000" pitchFamily="50" charset="-128"/>
                        </a:rPr>
                        <a:t>68.1</a:t>
                      </a:r>
                      <a:r>
                        <a:rPr lang="ja-JP" sz="1200" kern="100" dirty="0" smtClean="0">
                          <a:effectLst/>
                          <a:latin typeface="BIZ UDPゴシック" panose="020B0400000000000000" pitchFamily="50" charset="-128"/>
                          <a:ea typeface="BIZ UDPゴシック" panose="020B0400000000000000" pitchFamily="50" charset="-128"/>
                        </a:rPr>
                        <a:t>％</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extLst>
                  <a:ext uri="{0D108BD9-81ED-4DB2-BD59-A6C34878D82A}">
                    <a16:rowId xmlns:a16="http://schemas.microsoft.com/office/drawing/2014/main" val="349172273"/>
                  </a:ext>
                </a:extLst>
              </a:tr>
            </a:tbl>
          </a:graphicData>
        </a:graphic>
      </p:graphicFrame>
      <p:graphicFrame>
        <p:nvGraphicFramePr>
          <p:cNvPr id="22" name="表 21"/>
          <p:cNvGraphicFramePr>
            <a:graphicFrameLocks noGrp="1"/>
          </p:cNvGraphicFramePr>
          <p:nvPr>
            <p:extLst>
              <p:ext uri="{D42A27DB-BD31-4B8C-83A1-F6EECF244321}">
                <p14:modId xmlns:p14="http://schemas.microsoft.com/office/powerpoint/2010/main" val="2739144813"/>
              </p:ext>
            </p:extLst>
          </p:nvPr>
        </p:nvGraphicFramePr>
        <p:xfrm>
          <a:off x="1343026" y="1995472"/>
          <a:ext cx="3185948" cy="807651"/>
        </p:xfrm>
        <a:graphic>
          <a:graphicData uri="http://schemas.openxmlformats.org/drawingml/2006/table">
            <a:tbl>
              <a:tblPr firstRow="1" firstCol="1" bandRow="1">
                <a:tableStyleId>{21E4AEA4-8DFA-4A89-87EB-49C32662AFE0}</a:tableStyleId>
              </a:tblPr>
              <a:tblGrid>
                <a:gridCol w="714374">
                  <a:extLst>
                    <a:ext uri="{9D8B030D-6E8A-4147-A177-3AD203B41FA5}">
                      <a16:colId xmlns:a16="http://schemas.microsoft.com/office/drawing/2014/main" val="1320576689"/>
                    </a:ext>
                  </a:extLst>
                </a:gridCol>
                <a:gridCol w="876300">
                  <a:extLst>
                    <a:ext uri="{9D8B030D-6E8A-4147-A177-3AD203B41FA5}">
                      <a16:colId xmlns:a16="http://schemas.microsoft.com/office/drawing/2014/main" val="4041227847"/>
                    </a:ext>
                  </a:extLst>
                </a:gridCol>
                <a:gridCol w="819150">
                  <a:extLst>
                    <a:ext uri="{9D8B030D-6E8A-4147-A177-3AD203B41FA5}">
                      <a16:colId xmlns:a16="http://schemas.microsoft.com/office/drawing/2014/main" val="521685227"/>
                    </a:ext>
                  </a:extLst>
                </a:gridCol>
                <a:gridCol w="776124">
                  <a:extLst>
                    <a:ext uri="{9D8B030D-6E8A-4147-A177-3AD203B41FA5}">
                      <a16:colId xmlns:a16="http://schemas.microsoft.com/office/drawing/2014/main" val="2396597069"/>
                    </a:ext>
                  </a:extLst>
                </a:gridCol>
              </a:tblGrid>
              <a:tr h="269217">
                <a:tc>
                  <a:txBody>
                    <a:bodyPr/>
                    <a:lstStyle/>
                    <a:p>
                      <a:pPr algn="l">
                        <a:lnSpc>
                          <a:spcPts val="1600"/>
                        </a:lnSpc>
                        <a:spcAft>
                          <a:spcPts val="0"/>
                        </a:spcAft>
                      </a:pP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sz="1200" kern="100" dirty="0" smtClean="0">
                          <a:effectLst/>
                          <a:latin typeface="BIZ UDPゴシック" panose="020B0400000000000000" pitchFamily="50" charset="-128"/>
                          <a:ea typeface="BIZ UDPゴシック" panose="020B0400000000000000" pitchFamily="50" charset="-128"/>
                        </a:rPr>
                        <a:t>R1</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sz="1200" kern="100" dirty="0" smtClean="0">
                          <a:effectLst/>
                          <a:latin typeface="BIZ UDPゴシック" panose="020B0400000000000000" pitchFamily="50" charset="-128"/>
                          <a:ea typeface="BIZ UDPゴシック" panose="020B0400000000000000" pitchFamily="50" charset="-128"/>
                        </a:rPr>
                        <a:t>R2</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sz="1200" kern="100" dirty="0" smtClean="0">
                          <a:effectLst/>
                          <a:latin typeface="BIZ UDPゴシック" panose="020B0400000000000000" pitchFamily="50" charset="-128"/>
                          <a:ea typeface="BIZ UDPゴシック" panose="020B0400000000000000" pitchFamily="50" charset="-128"/>
                        </a:rPr>
                        <a:t>R3</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extLst>
                  <a:ext uri="{0D108BD9-81ED-4DB2-BD59-A6C34878D82A}">
                    <a16:rowId xmlns:a16="http://schemas.microsoft.com/office/drawing/2014/main" val="2751224116"/>
                  </a:ext>
                </a:extLst>
              </a:tr>
              <a:tr h="269217">
                <a:tc>
                  <a:txBody>
                    <a:bodyPr/>
                    <a:lstStyle/>
                    <a:p>
                      <a:pPr algn="just">
                        <a:lnSpc>
                          <a:spcPts val="1600"/>
                        </a:lnSpc>
                        <a:spcAft>
                          <a:spcPts val="0"/>
                        </a:spcAft>
                      </a:pPr>
                      <a:r>
                        <a:rPr lang="ja-JP" sz="1200" kern="100" dirty="0">
                          <a:effectLst/>
                          <a:latin typeface="BIZ UDPゴシック" panose="020B0400000000000000" pitchFamily="50" charset="-128"/>
                          <a:ea typeface="BIZ UDPゴシック" panose="020B0400000000000000" pitchFamily="50" charset="-128"/>
                        </a:rPr>
                        <a:t>大阪府</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sz="1200" kern="100" dirty="0" smtClean="0">
                          <a:effectLst/>
                          <a:latin typeface="BIZ UDPゴシック" panose="020B0400000000000000" pitchFamily="50" charset="-128"/>
                          <a:ea typeface="BIZ UDPゴシック" panose="020B0400000000000000" pitchFamily="50" charset="-128"/>
                        </a:rPr>
                        <a:t>100%</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sz="1200" kern="100" dirty="0" smtClean="0">
                          <a:effectLst/>
                          <a:latin typeface="BIZ UDPゴシック" panose="020B0400000000000000" pitchFamily="50" charset="-128"/>
                          <a:ea typeface="BIZ UDPゴシック" panose="020B0400000000000000" pitchFamily="50" charset="-128"/>
                        </a:rPr>
                        <a:t>100%</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sz="1200" kern="100" dirty="0" smtClean="0">
                          <a:effectLst/>
                          <a:latin typeface="BIZ UDPゴシック" panose="020B0400000000000000" pitchFamily="50" charset="-128"/>
                          <a:ea typeface="BIZ UDPゴシック" panose="020B0400000000000000" pitchFamily="50" charset="-128"/>
                        </a:rPr>
                        <a:t>100%</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extLst>
                  <a:ext uri="{0D108BD9-81ED-4DB2-BD59-A6C34878D82A}">
                    <a16:rowId xmlns:a16="http://schemas.microsoft.com/office/drawing/2014/main" val="938073245"/>
                  </a:ext>
                </a:extLst>
              </a:tr>
              <a:tr h="269217">
                <a:tc>
                  <a:txBody>
                    <a:bodyPr/>
                    <a:lstStyle/>
                    <a:p>
                      <a:pPr algn="just">
                        <a:lnSpc>
                          <a:spcPts val="1600"/>
                        </a:lnSpc>
                        <a:spcAft>
                          <a:spcPts val="0"/>
                        </a:spcAft>
                      </a:pPr>
                      <a:r>
                        <a:rPr lang="ja-JP" sz="1200" kern="100" dirty="0">
                          <a:effectLst/>
                          <a:latin typeface="BIZ UDPゴシック" panose="020B0400000000000000" pitchFamily="50" charset="-128"/>
                          <a:ea typeface="BIZ UDPゴシック" panose="020B0400000000000000" pitchFamily="50" charset="-128"/>
                        </a:rPr>
                        <a:t>国</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altLang="ja-JP" sz="1200" kern="100" dirty="0" smtClean="0">
                          <a:effectLst/>
                          <a:latin typeface="BIZ UDPゴシック" panose="020B0400000000000000" pitchFamily="50" charset="-128"/>
                          <a:ea typeface="BIZ UDPゴシック" panose="020B0400000000000000" pitchFamily="50" charset="-128"/>
                        </a:rPr>
                        <a:t>84.7</a:t>
                      </a:r>
                      <a:r>
                        <a:rPr lang="ja-JP" sz="1200" kern="100" dirty="0" smtClean="0">
                          <a:effectLst/>
                          <a:latin typeface="BIZ UDPゴシック" panose="020B0400000000000000" pitchFamily="50" charset="-128"/>
                          <a:ea typeface="BIZ UDPゴシック" panose="020B0400000000000000" pitchFamily="50" charset="-128"/>
                        </a:rPr>
                        <a:t>％</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altLang="ja-JP" sz="1200" kern="100" dirty="0" smtClean="0">
                          <a:effectLst/>
                          <a:latin typeface="BIZ UDPゴシック" panose="020B0400000000000000" pitchFamily="50" charset="-128"/>
                          <a:ea typeface="BIZ UDPゴシック" panose="020B0400000000000000" pitchFamily="50" charset="-128"/>
                          <a:cs typeface="Times New Roman" panose="02020603050405020304" pitchFamily="18" charset="0"/>
                        </a:rPr>
                        <a:t>86.2</a:t>
                      </a:r>
                      <a:r>
                        <a:rPr lang="ja-JP" altLang="en-US" sz="1200" kern="100" dirty="0" smtClean="0">
                          <a:effectLst/>
                          <a:latin typeface="BIZ UDPゴシック" panose="020B0400000000000000" pitchFamily="50" charset="-128"/>
                          <a:ea typeface="BIZ UDPゴシック" panose="020B0400000000000000" pitchFamily="50" charset="-128"/>
                          <a:cs typeface="Times New Roman" panose="02020603050405020304" pitchFamily="18" charset="0"/>
                        </a:rPr>
                        <a:t>％</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altLang="ja-JP" sz="1200" kern="100" dirty="0" smtClean="0">
                          <a:effectLst/>
                          <a:latin typeface="BIZ UDPゴシック" panose="020B0400000000000000" pitchFamily="50" charset="-128"/>
                          <a:ea typeface="BIZ UDPゴシック" panose="020B0400000000000000" pitchFamily="50" charset="-128"/>
                        </a:rPr>
                        <a:t>89.9</a:t>
                      </a:r>
                      <a:r>
                        <a:rPr lang="ja-JP" sz="1200" kern="100" dirty="0" smtClean="0">
                          <a:effectLst/>
                          <a:latin typeface="BIZ UDPゴシック" panose="020B0400000000000000" pitchFamily="50" charset="-128"/>
                          <a:ea typeface="BIZ UDPゴシック" panose="020B0400000000000000" pitchFamily="50" charset="-128"/>
                        </a:rPr>
                        <a:t>％</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extLst>
                  <a:ext uri="{0D108BD9-81ED-4DB2-BD59-A6C34878D82A}">
                    <a16:rowId xmlns:a16="http://schemas.microsoft.com/office/drawing/2014/main" val="349172273"/>
                  </a:ext>
                </a:extLst>
              </a:tr>
            </a:tbl>
          </a:graphicData>
        </a:graphic>
      </p:graphicFrame>
      <p:sp>
        <p:nvSpPr>
          <p:cNvPr id="23" name="テキスト ボックス 22"/>
          <p:cNvSpPr txBox="1"/>
          <p:nvPr/>
        </p:nvSpPr>
        <p:spPr>
          <a:xfrm>
            <a:off x="601573" y="1951606"/>
            <a:ext cx="1235714" cy="276999"/>
          </a:xfrm>
          <a:prstGeom prst="rect">
            <a:avLst/>
          </a:prstGeom>
          <a:noFill/>
        </p:spPr>
        <p:txBody>
          <a:bodyPr wrap="square" rtlCol="0">
            <a:spAutoFit/>
          </a:bodyPr>
          <a:lstStyle/>
          <a:p>
            <a:r>
              <a:rPr kumimoji="1" lang="ja-JP" altLang="en-US" sz="1200" dirty="0">
                <a:latin typeface="BIZ UDPゴシック" panose="020B0400000000000000" pitchFamily="50" charset="-128"/>
                <a:ea typeface="BIZ UDPゴシック" panose="020B0400000000000000" pitchFamily="50" charset="-128"/>
              </a:rPr>
              <a:t>（</a:t>
            </a:r>
            <a:r>
              <a:rPr kumimoji="1" lang="ja-JP" altLang="en-US" sz="1200" dirty="0" smtClean="0">
                <a:latin typeface="BIZ UDPゴシック" panose="020B0400000000000000" pitchFamily="50" charset="-128"/>
                <a:ea typeface="BIZ UDPゴシック" panose="020B0400000000000000" pitchFamily="50" charset="-128"/>
              </a:rPr>
              <a:t>小学校）</a:t>
            </a:r>
            <a:endParaRPr kumimoji="1" lang="ja-JP" altLang="en-US" sz="1200" dirty="0">
              <a:latin typeface="BIZ UDPゴシック" panose="020B0400000000000000" pitchFamily="50" charset="-128"/>
              <a:ea typeface="BIZ UDPゴシック" panose="020B0400000000000000" pitchFamily="50" charset="-128"/>
            </a:endParaRPr>
          </a:p>
        </p:txBody>
      </p:sp>
      <p:sp>
        <p:nvSpPr>
          <p:cNvPr id="24" name="テキスト ボックス 23"/>
          <p:cNvSpPr txBox="1"/>
          <p:nvPr/>
        </p:nvSpPr>
        <p:spPr>
          <a:xfrm>
            <a:off x="4608378" y="1951606"/>
            <a:ext cx="1046801" cy="276999"/>
          </a:xfrm>
          <a:prstGeom prst="rect">
            <a:avLst/>
          </a:prstGeom>
          <a:noFill/>
        </p:spPr>
        <p:txBody>
          <a:bodyPr wrap="square" rtlCol="0">
            <a:spAutoFit/>
          </a:bodyPr>
          <a:lstStyle/>
          <a:p>
            <a:r>
              <a:rPr kumimoji="1" lang="ja-JP" altLang="en-US" sz="1200" dirty="0" smtClean="0">
                <a:latin typeface="BIZ UDPゴシック" panose="020B0400000000000000" pitchFamily="50" charset="-128"/>
                <a:ea typeface="BIZ UDPゴシック" panose="020B0400000000000000" pitchFamily="50" charset="-128"/>
              </a:rPr>
              <a:t>（</a:t>
            </a:r>
            <a:r>
              <a:rPr kumimoji="1" lang="ja-JP" altLang="en-US" sz="1200" dirty="0">
                <a:latin typeface="BIZ UDPゴシック" panose="020B0400000000000000" pitchFamily="50" charset="-128"/>
                <a:ea typeface="BIZ UDPゴシック" panose="020B0400000000000000" pitchFamily="50" charset="-128"/>
              </a:rPr>
              <a:t>中</a:t>
            </a:r>
            <a:r>
              <a:rPr kumimoji="1" lang="ja-JP" altLang="en-US" sz="1200" dirty="0" smtClean="0">
                <a:latin typeface="BIZ UDPゴシック" panose="020B0400000000000000" pitchFamily="50" charset="-128"/>
                <a:ea typeface="BIZ UDPゴシック" panose="020B0400000000000000" pitchFamily="50" charset="-128"/>
              </a:rPr>
              <a:t>学校）</a:t>
            </a:r>
            <a:endParaRPr kumimoji="1" lang="ja-JP" altLang="en-US" sz="1200" dirty="0">
              <a:latin typeface="BIZ UDPゴシック" panose="020B0400000000000000" pitchFamily="50" charset="-128"/>
              <a:ea typeface="BIZ UDPゴシック" panose="020B0400000000000000" pitchFamily="50" charset="-128"/>
            </a:endParaRPr>
          </a:p>
        </p:txBody>
      </p:sp>
      <p:graphicFrame>
        <p:nvGraphicFramePr>
          <p:cNvPr id="25" name="表 24"/>
          <p:cNvGraphicFramePr>
            <a:graphicFrameLocks noGrp="1"/>
          </p:cNvGraphicFramePr>
          <p:nvPr>
            <p:extLst>
              <p:ext uri="{D42A27DB-BD31-4B8C-83A1-F6EECF244321}">
                <p14:modId xmlns:p14="http://schemas.microsoft.com/office/powerpoint/2010/main" val="4274312015"/>
              </p:ext>
            </p:extLst>
          </p:nvPr>
        </p:nvGraphicFramePr>
        <p:xfrm>
          <a:off x="5356469" y="2006567"/>
          <a:ext cx="3185948" cy="807651"/>
        </p:xfrm>
        <a:graphic>
          <a:graphicData uri="http://schemas.openxmlformats.org/drawingml/2006/table">
            <a:tbl>
              <a:tblPr firstRow="1" firstCol="1" bandRow="1">
                <a:tableStyleId>{21E4AEA4-8DFA-4A89-87EB-49C32662AFE0}</a:tableStyleId>
              </a:tblPr>
              <a:tblGrid>
                <a:gridCol w="714374">
                  <a:extLst>
                    <a:ext uri="{9D8B030D-6E8A-4147-A177-3AD203B41FA5}">
                      <a16:colId xmlns:a16="http://schemas.microsoft.com/office/drawing/2014/main" val="1320576689"/>
                    </a:ext>
                  </a:extLst>
                </a:gridCol>
                <a:gridCol w="876300">
                  <a:extLst>
                    <a:ext uri="{9D8B030D-6E8A-4147-A177-3AD203B41FA5}">
                      <a16:colId xmlns:a16="http://schemas.microsoft.com/office/drawing/2014/main" val="4041227847"/>
                    </a:ext>
                  </a:extLst>
                </a:gridCol>
                <a:gridCol w="819150">
                  <a:extLst>
                    <a:ext uri="{9D8B030D-6E8A-4147-A177-3AD203B41FA5}">
                      <a16:colId xmlns:a16="http://schemas.microsoft.com/office/drawing/2014/main" val="521685227"/>
                    </a:ext>
                  </a:extLst>
                </a:gridCol>
                <a:gridCol w="776124">
                  <a:extLst>
                    <a:ext uri="{9D8B030D-6E8A-4147-A177-3AD203B41FA5}">
                      <a16:colId xmlns:a16="http://schemas.microsoft.com/office/drawing/2014/main" val="2396597069"/>
                    </a:ext>
                  </a:extLst>
                </a:gridCol>
              </a:tblGrid>
              <a:tr h="269217">
                <a:tc>
                  <a:txBody>
                    <a:bodyPr/>
                    <a:lstStyle/>
                    <a:p>
                      <a:pPr algn="l">
                        <a:lnSpc>
                          <a:spcPts val="1600"/>
                        </a:lnSpc>
                        <a:spcAft>
                          <a:spcPts val="0"/>
                        </a:spcAft>
                      </a:pP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sz="1200" kern="100" dirty="0" smtClean="0">
                          <a:effectLst/>
                          <a:latin typeface="BIZ UDPゴシック" panose="020B0400000000000000" pitchFamily="50" charset="-128"/>
                          <a:ea typeface="BIZ UDPゴシック" panose="020B0400000000000000" pitchFamily="50" charset="-128"/>
                        </a:rPr>
                        <a:t>R1</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sz="1200" kern="100" dirty="0" smtClean="0">
                          <a:effectLst/>
                          <a:latin typeface="BIZ UDPゴシック" panose="020B0400000000000000" pitchFamily="50" charset="-128"/>
                          <a:ea typeface="BIZ UDPゴシック" panose="020B0400000000000000" pitchFamily="50" charset="-128"/>
                        </a:rPr>
                        <a:t>R2</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sz="1200" kern="100" dirty="0" smtClean="0">
                          <a:effectLst/>
                          <a:latin typeface="BIZ UDPゴシック" panose="020B0400000000000000" pitchFamily="50" charset="-128"/>
                          <a:ea typeface="BIZ UDPゴシック" panose="020B0400000000000000" pitchFamily="50" charset="-128"/>
                        </a:rPr>
                        <a:t>R3</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extLst>
                  <a:ext uri="{0D108BD9-81ED-4DB2-BD59-A6C34878D82A}">
                    <a16:rowId xmlns:a16="http://schemas.microsoft.com/office/drawing/2014/main" val="2751224116"/>
                  </a:ext>
                </a:extLst>
              </a:tr>
              <a:tr h="269217">
                <a:tc>
                  <a:txBody>
                    <a:bodyPr/>
                    <a:lstStyle/>
                    <a:p>
                      <a:pPr algn="just">
                        <a:lnSpc>
                          <a:spcPts val="1600"/>
                        </a:lnSpc>
                        <a:spcAft>
                          <a:spcPts val="0"/>
                        </a:spcAft>
                      </a:pPr>
                      <a:r>
                        <a:rPr lang="ja-JP" sz="1200" kern="100" dirty="0">
                          <a:effectLst/>
                          <a:latin typeface="BIZ UDPゴシック" panose="020B0400000000000000" pitchFamily="50" charset="-128"/>
                          <a:ea typeface="BIZ UDPゴシック" panose="020B0400000000000000" pitchFamily="50" charset="-128"/>
                        </a:rPr>
                        <a:t>大阪府</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sz="1200" kern="100" dirty="0" smtClean="0">
                          <a:effectLst/>
                          <a:latin typeface="BIZ UDPゴシック" panose="020B0400000000000000" pitchFamily="50" charset="-128"/>
                          <a:ea typeface="BIZ UDPゴシック" panose="020B0400000000000000" pitchFamily="50" charset="-128"/>
                        </a:rPr>
                        <a:t>100%</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sz="1200" kern="100" dirty="0" smtClean="0">
                          <a:effectLst/>
                          <a:latin typeface="BIZ UDPゴシック" panose="020B0400000000000000" pitchFamily="50" charset="-128"/>
                          <a:ea typeface="BIZ UDPゴシック" panose="020B0400000000000000" pitchFamily="50" charset="-128"/>
                        </a:rPr>
                        <a:t>100%</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sz="1200" kern="100" dirty="0" smtClean="0">
                          <a:effectLst/>
                          <a:latin typeface="BIZ UDPゴシック" panose="020B0400000000000000" pitchFamily="50" charset="-128"/>
                          <a:ea typeface="BIZ UDPゴシック" panose="020B0400000000000000" pitchFamily="50" charset="-128"/>
                        </a:rPr>
                        <a:t>100%</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extLst>
                  <a:ext uri="{0D108BD9-81ED-4DB2-BD59-A6C34878D82A}">
                    <a16:rowId xmlns:a16="http://schemas.microsoft.com/office/drawing/2014/main" val="938073245"/>
                  </a:ext>
                </a:extLst>
              </a:tr>
              <a:tr h="269217">
                <a:tc>
                  <a:txBody>
                    <a:bodyPr/>
                    <a:lstStyle/>
                    <a:p>
                      <a:pPr algn="just">
                        <a:lnSpc>
                          <a:spcPts val="1600"/>
                        </a:lnSpc>
                        <a:spcAft>
                          <a:spcPts val="0"/>
                        </a:spcAft>
                      </a:pPr>
                      <a:r>
                        <a:rPr lang="ja-JP" sz="1200" kern="100" dirty="0">
                          <a:effectLst/>
                          <a:latin typeface="BIZ UDPゴシック" panose="020B0400000000000000" pitchFamily="50" charset="-128"/>
                          <a:ea typeface="BIZ UDPゴシック" panose="020B0400000000000000" pitchFamily="50" charset="-128"/>
                        </a:rPr>
                        <a:t>国</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altLang="ja-JP" sz="1200" kern="100" dirty="0" smtClean="0">
                          <a:effectLst/>
                          <a:latin typeface="BIZ UDPゴシック" panose="020B0400000000000000" pitchFamily="50" charset="-128"/>
                          <a:ea typeface="BIZ UDPゴシック" panose="020B0400000000000000" pitchFamily="50" charset="-128"/>
                        </a:rPr>
                        <a:t>91.1</a:t>
                      </a:r>
                      <a:r>
                        <a:rPr lang="ja-JP" sz="1200" kern="100" dirty="0" smtClean="0">
                          <a:effectLst/>
                          <a:latin typeface="BIZ UDPゴシック" panose="020B0400000000000000" pitchFamily="50" charset="-128"/>
                          <a:ea typeface="BIZ UDPゴシック" panose="020B0400000000000000" pitchFamily="50" charset="-128"/>
                        </a:rPr>
                        <a:t>％</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altLang="ja-JP" sz="1200" kern="100" dirty="0" smtClean="0">
                          <a:effectLst/>
                          <a:latin typeface="BIZ UDPゴシック" panose="020B0400000000000000" pitchFamily="50" charset="-128"/>
                          <a:ea typeface="BIZ UDPゴシック" panose="020B0400000000000000" pitchFamily="50" charset="-128"/>
                          <a:cs typeface="Times New Roman" panose="02020603050405020304" pitchFamily="18" charset="0"/>
                        </a:rPr>
                        <a:t>91.8</a:t>
                      </a:r>
                      <a:r>
                        <a:rPr lang="ja-JP" altLang="en-US" sz="1200" kern="100" dirty="0" smtClean="0">
                          <a:effectLst/>
                          <a:latin typeface="BIZ UDPゴシック" panose="020B0400000000000000" pitchFamily="50" charset="-128"/>
                          <a:ea typeface="BIZ UDPゴシック" panose="020B0400000000000000" pitchFamily="50" charset="-128"/>
                          <a:cs typeface="Times New Roman" panose="02020603050405020304" pitchFamily="18" charset="0"/>
                        </a:rPr>
                        <a:t>％</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altLang="ja-JP" sz="1200" kern="100" dirty="0" smtClean="0">
                          <a:effectLst/>
                          <a:latin typeface="BIZ UDPゴシック" panose="020B0400000000000000" pitchFamily="50" charset="-128"/>
                          <a:ea typeface="BIZ UDPゴシック" panose="020B0400000000000000" pitchFamily="50" charset="-128"/>
                        </a:rPr>
                        <a:t>93.6</a:t>
                      </a:r>
                      <a:r>
                        <a:rPr lang="ja-JP" sz="1200" kern="100" dirty="0" smtClean="0">
                          <a:effectLst/>
                          <a:latin typeface="BIZ UDPゴシック" panose="020B0400000000000000" pitchFamily="50" charset="-128"/>
                          <a:ea typeface="BIZ UDPゴシック" panose="020B0400000000000000" pitchFamily="50" charset="-128"/>
                        </a:rPr>
                        <a:t>％</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extLst>
                  <a:ext uri="{0D108BD9-81ED-4DB2-BD59-A6C34878D82A}">
                    <a16:rowId xmlns:a16="http://schemas.microsoft.com/office/drawing/2014/main" val="349172273"/>
                  </a:ext>
                </a:extLst>
              </a:tr>
            </a:tbl>
          </a:graphicData>
        </a:graphic>
      </p:graphicFrame>
      <p:graphicFrame>
        <p:nvGraphicFramePr>
          <p:cNvPr id="26" name="表 25"/>
          <p:cNvGraphicFramePr>
            <a:graphicFrameLocks noGrp="1"/>
          </p:cNvGraphicFramePr>
          <p:nvPr>
            <p:extLst>
              <p:ext uri="{D42A27DB-BD31-4B8C-83A1-F6EECF244321}">
                <p14:modId xmlns:p14="http://schemas.microsoft.com/office/powerpoint/2010/main" val="2873788856"/>
              </p:ext>
            </p:extLst>
          </p:nvPr>
        </p:nvGraphicFramePr>
        <p:xfrm>
          <a:off x="821646" y="4175277"/>
          <a:ext cx="7322229" cy="559970"/>
        </p:xfrm>
        <a:graphic>
          <a:graphicData uri="http://schemas.openxmlformats.org/drawingml/2006/table">
            <a:tbl>
              <a:tblPr firstRow="1" bandRow="1">
                <a:tableStyleId>{21E4AEA4-8DFA-4A89-87EB-49C32662AFE0}</a:tableStyleId>
              </a:tblPr>
              <a:tblGrid>
                <a:gridCol w="1254803">
                  <a:extLst>
                    <a:ext uri="{9D8B030D-6E8A-4147-A177-3AD203B41FA5}">
                      <a16:colId xmlns:a16="http://schemas.microsoft.com/office/drawing/2014/main" val="2907701566"/>
                    </a:ext>
                  </a:extLst>
                </a:gridCol>
                <a:gridCol w="1219200">
                  <a:extLst>
                    <a:ext uri="{9D8B030D-6E8A-4147-A177-3AD203B41FA5}">
                      <a16:colId xmlns:a16="http://schemas.microsoft.com/office/drawing/2014/main" val="1689835889"/>
                    </a:ext>
                  </a:extLst>
                </a:gridCol>
                <a:gridCol w="1209675">
                  <a:extLst>
                    <a:ext uri="{9D8B030D-6E8A-4147-A177-3AD203B41FA5}">
                      <a16:colId xmlns:a16="http://schemas.microsoft.com/office/drawing/2014/main" val="181814538"/>
                    </a:ext>
                  </a:extLst>
                </a:gridCol>
                <a:gridCol w="1247775">
                  <a:extLst>
                    <a:ext uri="{9D8B030D-6E8A-4147-A177-3AD203B41FA5}">
                      <a16:colId xmlns:a16="http://schemas.microsoft.com/office/drawing/2014/main" val="1528196379"/>
                    </a:ext>
                  </a:extLst>
                </a:gridCol>
                <a:gridCol w="1228725">
                  <a:extLst>
                    <a:ext uri="{9D8B030D-6E8A-4147-A177-3AD203B41FA5}">
                      <a16:colId xmlns:a16="http://schemas.microsoft.com/office/drawing/2014/main" val="3440798598"/>
                    </a:ext>
                  </a:extLst>
                </a:gridCol>
                <a:gridCol w="1162051">
                  <a:extLst>
                    <a:ext uri="{9D8B030D-6E8A-4147-A177-3AD203B41FA5}">
                      <a16:colId xmlns:a16="http://schemas.microsoft.com/office/drawing/2014/main" val="2937539232"/>
                    </a:ext>
                  </a:extLst>
                </a:gridCol>
              </a:tblGrid>
              <a:tr h="279985">
                <a:tc>
                  <a:txBody>
                    <a:bodyPr/>
                    <a:lstStyle/>
                    <a:p>
                      <a:pPr algn="ctr">
                        <a:lnSpc>
                          <a:spcPts val="1600"/>
                        </a:lnSpc>
                        <a:spcAft>
                          <a:spcPts val="0"/>
                        </a:spcAft>
                      </a:pPr>
                      <a:r>
                        <a:rPr lang="en-US" sz="1200" kern="100" dirty="0">
                          <a:effectLst/>
                          <a:latin typeface="BIZ UDPゴシック" panose="020B0400000000000000" pitchFamily="50" charset="-128"/>
                          <a:ea typeface="BIZ UDPゴシック" panose="020B0400000000000000" pitchFamily="50" charset="-128"/>
                        </a:rPr>
                        <a:t>H28</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sz="1200" kern="100" dirty="0">
                          <a:effectLst/>
                          <a:latin typeface="BIZ UDPゴシック" panose="020B0400000000000000" pitchFamily="50" charset="-128"/>
                          <a:ea typeface="BIZ UDPゴシック" panose="020B0400000000000000" pitchFamily="50" charset="-128"/>
                        </a:rPr>
                        <a:t>H29</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sz="1200" kern="100">
                          <a:effectLst/>
                          <a:latin typeface="BIZ UDPゴシック" panose="020B0400000000000000" pitchFamily="50" charset="-128"/>
                          <a:ea typeface="BIZ UDPゴシック" panose="020B0400000000000000" pitchFamily="50" charset="-128"/>
                        </a:rPr>
                        <a:t>H30</a:t>
                      </a:r>
                      <a:endParaRPr lang="ja-JP" sz="12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sz="1200" kern="100">
                          <a:effectLst/>
                          <a:latin typeface="BIZ UDPゴシック" panose="020B0400000000000000" pitchFamily="50" charset="-128"/>
                          <a:ea typeface="BIZ UDPゴシック" panose="020B0400000000000000" pitchFamily="50" charset="-128"/>
                        </a:rPr>
                        <a:t>R1</a:t>
                      </a:r>
                      <a:endParaRPr lang="ja-JP" sz="12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sz="1200" kern="100" dirty="0">
                          <a:effectLst/>
                          <a:latin typeface="BIZ UDPゴシック" panose="020B0400000000000000" pitchFamily="50" charset="-128"/>
                          <a:ea typeface="BIZ UDPゴシック" panose="020B0400000000000000" pitchFamily="50" charset="-128"/>
                        </a:rPr>
                        <a:t>R2</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sz="1200" kern="100" dirty="0" smtClean="0">
                          <a:effectLst/>
                          <a:latin typeface="BIZ UDPゴシック" panose="020B0400000000000000" pitchFamily="50" charset="-128"/>
                          <a:ea typeface="BIZ UDPゴシック" panose="020B0400000000000000" pitchFamily="50" charset="-128"/>
                        </a:rPr>
                        <a:t>R3</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extLst>
                  <a:ext uri="{0D108BD9-81ED-4DB2-BD59-A6C34878D82A}">
                    <a16:rowId xmlns:a16="http://schemas.microsoft.com/office/drawing/2014/main" val="3750465379"/>
                  </a:ext>
                </a:extLst>
              </a:tr>
              <a:tr h="279985">
                <a:tc>
                  <a:txBody>
                    <a:bodyPr/>
                    <a:lstStyle/>
                    <a:p>
                      <a:pPr algn="ctr">
                        <a:lnSpc>
                          <a:spcPts val="1600"/>
                        </a:lnSpc>
                        <a:spcAft>
                          <a:spcPts val="0"/>
                        </a:spcAft>
                      </a:pPr>
                      <a:r>
                        <a:rPr lang="en-US" altLang="ja-JP" sz="1200" kern="100" dirty="0" smtClean="0">
                          <a:effectLst/>
                          <a:latin typeface="BIZ UDPゴシック" panose="020B0400000000000000" pitchFamily="50" charset="-128"/>
                          <a:ea typeface="BIZ UDPゴシック" panose="020B0400000000000000" pitchFamily="50" charset="-128"/>
                          <a:cs typeface="+mn-cs"/>
                        </a:rPr>
                        <a:t>1,953</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altLang="ja-JP" sz="1200" kern="100" dirty="0" smtClean="0">
                          <a:effectLst/>
                          <a:latin typeface="BIZ UDPゴシック" panose="020B0400000000000000" pitchFamily="50" charset="-128"/>
                          <a:ea typeface="BIZ UDPゴシック" panose="020B0400000000000000" pitchFamily="50" charset="-128"/>
                          <a:cs typeface="+mn-cs"/>
                        </a:rPr>
                        <a:t>2,138</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altLang="ja-JP" sz="1200" kern="100" dirty="0" smtClean="0">
                          <a:effectLst/>
                          <a:latin typeface="BIZ UDPゴシック" panose="020B0400000000000000" pitchFamily="50" charset="-128"/>
                          <a:ea typeface="BIZ UDPゴシック" panose="020B0400000000000000" pitchFamily="50" charset="-128"/>
                          <a:cs typeface="+mn-cs"/>
                        </a:rPr>
                        <a:t>2,366</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altLang="ja-JP" sz="1200" kern="100" dirty="0" smtClean="0">
                          <a:effectLst/>
                          <a:latin typeface="BIZ UDPゴシック" panose="020B0400000000000000" pitchFamily="50" charset="-128"/>
                          <a:ea typeface="BIZ UDPゴシック" panose="020B0400000000000000" pitchFamily="50" charset="-128"/>
                          <a:cs typeface="+mn-cs"/>
                        </a:rPr>
                        <a:t>2,563</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altLang="ja-JP" sz="1200" kern="0" dirty="0" smtClean="0">
                          <a:effectLst/>
                          <a:latin typeface="BIZ UDPゴシック" panose="020B0400000000000000" pitchFamily="50" charset="-128"/>
                          <a:ea typeface="BIZ UDPゴシック" panose="020B0400000000000000" pitchFamily="50" charset="-128"/>
                          <a:cs typeface="+mn-cs"/>
                        </a:rPr>
                        <a:t>2,563</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altLang="ja-JP" sz="1200" kern="0" dirty="0" smtClean="0">
                          <a:effectLst/>
                          <a:latin typeface="BIZ UDPゴシック" panose="020B0400000000000000" pitchFamily="50" charset="-128"/>
                          <a:ea typeface="BIZ UDPゴシック" panose="020B0400000000000000" pitchFamily="50" charset="-128"/>
                          <a:cs typeface="+mn-cs"/>
                        </a:rPr>
                        <a:t>2,706</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extLst>
                  <a:ext uri="{0D108BD9-81ED-4DB2-BD59-A6C34878D82A}">
                    <a16:rowId xmlns:a16="http://schemas.microsoft.com/office/drawing/2014/main" val="536787947"/>
                  </a:ext>
                </a:extLst>
              </a:tr>
            </a:tbl>
          </a:graphicData>
        </a:graphic>
      </p:graphicFrame>
      <p:graphicFrame>
        <p:nvGraphicFramePr>
          <p:cNvPr id="27" name="表 26"/>
          <p:cNvGraphicFramePr>
            <a:graphicFrameLocks noGrp="1"/>
          </p:cNvGraphicFramePr>
          <p:nvPr>
            <p:extLst>
              <p:ext uri="{D42A27DB-BD31-4B8C-83A1-F6EECF244321}">
                <p14:modId xmlns:p14="http://schemas.microsoft.com/office/powerpoint/2010/main" val="4230397469"/>
              </p:ext>
            </p:extLst>
          </p:nvPr>
        </p:nvGraphicFramePr>
        <p:xfrm>
          <a:off x="821645" y="5073179"/>
          <a:ext cx="7322229" cy="559970"/>
        </p:xfrm>
        <a:graphic>
          <a:graphicData uri="http://schemas.openxmlformats.org/drawingml/2006/table">
            <a:tbl>
              <a:tblPr firstRow="1" bandRow="1">
                <a:tableStyleId>{21E4AEA4-8DFA-4A89-87EB-49C32662AFE0}</a:tableStyleId>
              </a:tblPr>
              <a:tblGrid>
                <a:gridCol w="1254803">
                  <a:extLst>
                    <a:ext uri="{9D8B030D-6E8A-4147-A177-3AD203B41FA5}">
                      <a16:colId xmlns:a16="http://schemas.microsoft.com/office/drawing/2014/main" val="2907701566"/>
                    </a:ext>
                  </a:extLst>
                </a:gridCol>
                <a:gridCol w="1219200">
                  <a:extLst>
                    <a:ext uri="{9D8B030D-6E8A-4147-A177-3AD203B41FA5}">
                      <a16:colId xmlns:a16="http://schemas.microsoft.com/office/drawing/2014/main" val="1689835889"/>
                    </a:ext>
                  </a:extLst>
                </a:gridCol>
                <a:gridCol w="1209675">
                  <a:extLst>
                    <a:ext uri="{9D8B030D-6E8A-4147-A177-3AD203B41FA5}">
                      <a16:colId xmlns:a16="http://schemas.microsoft.com/office/drawing/2014/main" val="181814538"/>
                    </a:ext>
                  </a:extLst>
                </a:gridCol>
                <a:gridCol w="1247775">
                  <a:extLst>
                    <a:ext uri="{9D8B030D-6E8A-4147-A177-3AD203B41FA5}">
                      <a16:colId xmlns:a16="http://schemas.microsoft.com/office/drawing/2014/main" val="1528196379"/>
                    </a:ext>
                  </a:extLst>
                </a:gridCol>
                <a:gridCol w="1228725">
                  <a:extLst>
                    <a:ext uri="{9D8B030D-6E8A-4147-A177-3AD203B41FA5}">
                      <a16:colId xmlns:a16="http://schemas.microsoft.com/office/drawing/2014/main" val="3440798598"/>
                    </a:ext>
                  </a:extLst>
                </a:gridCol>
                <a:gridCol w="1162051">
                  <a:extLst>
                    <a:ext uri="{9D8B030D-6E8A-4147-A177-3AD203B41FA5}">
                      <a16:colId xmlns:a16="http://schemas.microsoft.com/office/drawing/2014/main" val="2937539232"/>
                    </a:ext>
                  </a:extLst>
                </a:gridCol>
              </a:tblGrid>
              <a:tr h="279985">
                <a:tc>
                  <a:txBody>
                    <a:bodyPr/>
                    <a:lstStyle/>
                    <a:p>
                      <a:pPr algn="ctr">
                        <a:lnSpc>
                          <a:spcPts val="1600"/>
                        </a:lnSpc>
                        <a:spcAft>
                          <a:spcPts val="0"/>
                        </a:spcAft>
                      </a:pPr>
                      <a:r>
                        <a:rPr lang="en-US" sz="1200" kern="100" dirty="0">
                          <a:effectLst/>
                          <a:latin typeface="BIZ UDPゴシック" panose="020B0400000000000000" pitchFamily="50" charset="-128"/>
                          <a:ea typeface="BIZ UDPゴシック" panose="020B0400000000000000" pitchFamily="50" charset="-128"/>
                        </a:rPr>
                        <a:t>H28</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sz="1200" kern="100" dirty="0">
                          <a:effectLst/>
                          <a:latin typeface="BIZ UDPゴシック" panose="020B0400000000000000" pitchFamily="50" charset="-128"/>
                          <a:ea typeface="BIZ UDPゴシック" panose="020B0400000000000000" pitchFamily="50" charset="-128"/>
                        </a:rPr>
                        <a:t>H29</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sz="1200" kern="100">
                          <a:effectLst/>
                          <a:latin typeface="BIZ UDPゴシック" panose="020B0400000000000000" pitchFamily="50" charset="-128"/>
                          <a:ea typeface="BIZ UDPゴシック" panose="020B0400000000000000" pitchFamily="50" charset="-128"/>
                        </a:rPr>
                        <a:t>H30</a:t>
                      </a:r>
                      <a:endParaRPr lang="ja-JP" sz="12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sz="1200" kern="100">
                          <a:effectLst/>
                          <a:latin typeface="BIZ UDPゴシック" panose="020B0400000000000000" pitchFamily="50" charset="-128"/>
                          <a:ea typeface="BIZ UDPゴシック" panose="020B0400000000000000" pitchFamily="50" charset="-128"/>
                        </a:rPr>
                        <a:t>R1</a:t>
                      </a:r>
                      <a:endParaRPr lang="ja-JP" sz="12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sz="1200" kern="100" dirty="0">
                          <a:effectLst/>
                          <a:latin typeface="BIZ UDPゴシック" panose="020B0400000000000000" pitchFamily="50" charset="-128"/>
                          <a:ea typeface="BIZ UDPゴシック" panose="020B0400000000000000" pitchFamily="50" charset="-128"/>
                        </a:rPr>
                        <a:t>R2</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sz="1200" kern="100" dirty="0" smtClean="0">
                          <a:effectLst/>
                          <a:latin typeface="BIZ UDPゴシック" panose="020B0400000000000000" pitchFamily="50" charset="-128"/>
                          <a:ea typeface="BIZ UDPゴシック" panose="020B0400000000000000" pitchFamily="50" charset="-128"/>
                        </a:rPr>
                        <a:t>R3</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extLst>
                  <a:ext uri="{0D108BD9-81ED-4DB2-BD59-A6C34878D82A}">
                    <a16:rowId xmlns:a16="http://schemas.microsoft.com/office/drawing/2014/main" val="3750465379"/>
                  </a:ext>
                </a:extLst>
              </a:tr>
              <a:tr h="279985">
                <a:tc>
                  <a:txBody>
                    <a:bodyPr/>
                    <a:lstStyle/>
                    <a:p>
                      <a:pPr algn="ctr">
                        <a:lnSpc>
                          <a:spcPts val="1600"/>
                        </a:lnSpc>
                        <a:spcAft>
                          <a:spcPts val="0"/>
                        </a:spcAft>
                      </a:pPr>
                      <a:r>
                        <a:rPr lang="en-US" altLang="ja-JP" sz="1200" kern="100" dirty="0" smtClean="0">
                          <a:effectLst/>
                          <a:latin typeface="BIZ UDPゴシック" panose="020B0400000000000000" pitchFamily="50" charset="-128"/>
                          <a:ea typeface="BIZ UDPゴシック" panose="020B0400000000000000" pitchFamily="50" charset="-128"/>
                          <a:cs typeface="+mn-cs"/>
                        </a:rPr>
                        <a:t>125</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altLang="ja-JP" sz="1200" kern="100" dirty="0" smtClean="0">
                          <a:effectLst/>
                          <a:latin typeface="BIZ UDPゴシック" panose="020B0400000000000000" pitchFamily="50" charset="-128"/>
                          <a:ea typeface="BIZ UDPゴシック" panose="020B0400000000000000" pitchFamily="50" charset="-128"/>
                          <a:cs typeface="+mn-cs"/>
                        </a:rPr>
                        <a:t>127</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altLang="ja-JP" sz="1200" kern="100" dirty="0" smtClean="0">
                          <a:effectLst/>
                          <a:latin typeface="BIZ UDPゴシック" panose="020B0400000000000000" pitchFamily="50" charset="-128"/>
                          <a:ea typeface="BIZ UDPゴシック" panose="020B0400000000000000" pitchFamily="50" charset="-128"/>
                          <a:cs typeface="+mn-cs"/>
                        </a:rPr>
                        <a:t>127</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altLang="ja-JP" sz="1200" kern="100" dirty="0" smtClean="0">
                          <a:effectLst/>
                          <a:latin typeface="BIZ UDPゴシック" panose="020B0400000000000000" pitchFamily="50" charset="-128"/>
                          <a:ea typeface="BIZ UDPゴシック" panose="020B0400000000000000" pitchFamily="50" charset="-128"/>
                          <a:cs typeface="+mn-cs"/>
                        </a:rPr>
                        <a:t>125</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altLang="ja-JP" sz="1200" kern="0" dirty="0" smtClean="0">
                          <a:effectLst/>
                          <a:latin typeface="BIZ UDPゴシック" panose="020B0400000000000000" pitchFamily="50" charset="-128"/>
                          <a:ea typeface="BIZ UDPゴシック" panose="020B0400000000000000" pitchFamily="50" charset="-128"/>
                          <a:cs typeface="+mn-cs"/>
                        </a:rPr>
                        <a:t>123</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altLang="ja-JP" sz="1200" kern="0" dirty="0" smtClean="0">
                          <a:effectLst/>
                          <a:latin typeface="BIZ UDPゴシック" panose="020B0400000000000000" pitchFamily="50" charset="-128"/>
                          <a:ea typeface="BIZ UDPゴシック" panose="020B0400000000000000" pitchFamily="50" charset="-128"/>
                          <a:cs typeface="+mn-cs"/>
                        </a:rPr>
                        <a:t>127</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extLst>
                  <a:ext uri="{0D108BD9-81ED-4DB2-BD59-A6C34878D82A}">
                    <a16:rowId xmlns:a16="http://schemas.microsoft.com/office/drawing/2014/main" val="536787947"/>
                  </a:ext>
                </a:extLst>
              </a:tr>
            </a:tbl>
          </a:graphicData>
        </a:graphic>
      </p:graphicFrame>
      <p:graphicFrame>
        <p:nvGraphicFramePr>
          <p:cNvPr id="28" name="表 27"/>
          <p:cNvGraphicFramePr>
            <a:graphicFrameLocks noGrp="1"/>
          </p:cNvGraphicFramePr>
          <p:nvPr>
            <p:extLst>
              <p:ext uri="{D42A27DB-BD31-4B8C-83A1-F6EECF244321}">
                <p14:modId xmlns:p14="http://schemas.microsoft.com/office/powerpoint/2010/main" val="294243429"/>
              </p:ext>
            </p:extLst>
          </p:nvPr>
        </p:nvGraphicFramePr>
        <p:xfrm>
          <a:off x="821644" y="6226852"/>
          <a:ext cx="7322229" cy="559970"/>
        </p:xfrm>
        <a:graphic>
          <a:graphicData uri="http://schemas.openxmlformats.org/drawingml/2006/table">
            <a:tbl>
              <a:tblPr firstRow="1" bandRow="1">
                <a:tableStyleId>{21E4AEA4-8DFA-4A89-87EB-49C32662AFE0}</a:tableStyleId>
              </a:tblPr>
              <a:tblGrid>
                <a:gridCol w="1254803">
                  <a:extLst>
                    <a:ext uri="{9D8B030D-6E8A-4147-A177-3AD203B41FA5}">
                      <a16:colId xmlns:a16="http://schemas.microsoft.com/office/drawing/2014/main" val="2907701566"/>
                    </a:ext>
                  </a:extLst>
                </a:gridCol>
                <a:gridCol w="1219200">
                  <a:extLst>
                    <a:ext uri="{9D8B030D-6E8A-4147-A177-3AD203B41FA5}">
                      <a16:colId xmlns:a16="http://schemas.microsoft.com/office/drawing/2014/main" val="1689835889"/>
                    </a:ext>
                  </a:extLst>
                </a:gridCol>
                <a:gridCol w="1209675">
                  <a:extLst>
                    <a:ext uri="{9D8B030D-6E8A-4147-A177-3AD203B41FA5}">
                      <a16:colId xmlns:a16="http://schemas.microsoft.com/office/drawing/2014/main" val="181814538"/>
                    </a:ext>
                  </a:extLst>
                </a:gridCol>
                <a:gridCol w="1247775">
                  <a:extLst>
                    <a:ext uri="{9D8B030D-6E8A-4147-A177-3AD203B41FA5}">
                      <a16:colId xmlns:a16="http://schemas.microsoft.com/office/drawing/2014/main" val="1528196379"/>
                    </a:ext>
                  </a:extLst>
                </a:gridCol>
                <a:gridCol w="1228725">
                  <a:extLst>
                    <a:ext uri="{9D8B030D-6E8A-4147-A177-3AD203B41FA5}">
                      <a16:colId xmlns:a16="http://schemas.microsoft.com/office/drawing/2014/main" val="3440798598"/>
                    </a:ext>
                  </a:extLst>
                </a:gridCol>
                <a:gridCol w="1162051">
                  <a:extLst>
                    <a:ext uri="{9D8B030D-6E8A-4147-A177-3AD203B41FA5}">
                      <a16:colId xmlns:a16="http://schemas.microsoft.com/office/drawing/2014/main" val="2937539232"/>
                    </a:ext>
                  </a:extLst>
                </a:gridCol>
              </a:tblGrid>
              <a:tr h="279985">
                <a:tc>
                  <a:txBody>
                    <a:bodyPr/>
                    <a:lstStyle/>
                    <a:p>
                      <a:pPr algn="ctr">
                        <a:lnSpc>
                          <a:spcPts val="1600"/>
                        </a:lnSpc>
                        <a:spcAft>
                          <a:spcPts val="0"/>
                        </a:spcAft>
                      </a:pPr>
                      <a:r>
                        <a:rPr lang="en-US" sz="1200" kern="100" dirty="0">
                          <a:effectLst/>
                          <a:latin typeface="BIZ UDPゴシック" panose="020B0400000000000000" pitchFamily="50" charset="-128"/>
                          <a:ea typeface="BIZ UDPゴシック" panose="020B0400000000000000" pitchFamily="50" charset="-128"/>
                        </a:rPr>
                        <a:t>H28</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sz="1200" kern="100" dirty="0">
                          <a:effectLst/>
                          <a:latin typeface="BIZ UDPゴシック" panose="020B0400000000000000" pitchFamily="50" charset="-128"/>
                          <a:ea typeface="BIZ UDPゴシック" panose="020B0400000000000000" pitchFamily="50" charset="-128"/>
                        </a:rPr>
                        <a:t>H29</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sz="1200" kern="100">
                          <a:effectLst/>
                          <a:latin typeface="BIZ UDPゴシック" panose="020B0400000000000000" pitchFamily="50" charset="-128"/>
                          <a:ea typeface="BIZ UDPゴシック" panose="020B0400000000000000" pitchFamily="50" charset="-128"/>
                        </a:rPr>
                        <a:t>H30</a:t>
                      </a:r>
                      <a:endParaRPr lang="ja-JP" sz="12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sz="1200" kern="100">
                          <a:effectLst/>
                          <a:latin typeface="BIZ UDPゴシック" panose="020B0400000000000000" pitchFamily="50" charset="-128"/>
                          <a:ea typeface="BIZ UDPゴシック" panose="020B0400000000000000" pitchFamily="50" charset="-128"/>
                        </a:rPr>
                        <a:t>R1</a:t>
                      </a:r>
                      <a:endParaRPr lang="ja-JP" sz="12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sz="1200" kern="100" dirty="0">
                          <a:effectLst/>
                          <a:latin typeface="BIZ UDPゴシック" panose="020B0400000000000000" pitchFamily="50" charset="-128"/>
                          <a:ea typeface="BIZ UDPゴシック" panose="020B0400000000000000" pitchFamily="50" charset="-128"/>
                        </a:rPr>
                        <a:t>R2</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sz="1200" kern="100" dirty="0" smtClean="0">
                          <a:effectLst/>
                          <a:latin typeface="BIZ UDPゴシック" panose="020B0400000000000000" pitchFamily="50" charset="-128"/>
                          <a:ea typeface="BIZ UDPゴシック" panose="020B0400000000000000" pitchFamily="50" charset="-128"/>
                        </a:rPr>
                        <a:t>R3</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extLst>
                  <a:ext uri="{0D108BD9-81ED-4DB2-BD59-A6C34878D82A}">
                    <a16:rowId xmlns:a16="http://schemas.microsoft.com/office/drawing/2014/main" val="3750465379"/>
                  </a:ext>
                </a:extLst>
              </a:tr>
              <a:tr h="279985">
                <a:tc>
                  <a:txBody>
                    <a:bodyPr/>
                    <a:lstStyle/>
                    <a:p>
                      <a:pPr algn="ctr">
                        <a:lnSpc>
                          <a:spcPts val="1600"/>
                        </a:lnSpc>
                        <a:spcAft>
                          <a:spcPts val="0"/>
                        </a:spcAft>
                      </a:pPr>
                      <a:r>
                        <a:rPr lang="en-US" altLang="ja-JP" sz="1200" kern="100" dirty="0" smtClean="0">
                          <a:effectLst/>
                          <a:latin typeface="BIZ UDPゴシック" panose="020B0400000000000000" pitchFamily="50" charset="-128"/>
                          <a:ea typeface="BIZ UDPゴシック" panose="020B0400000000000000" pitchFamily="50" charset="-128"/>
                          <a:cs typeface="+mn-cs"/>
                        </a:rPr>
                        <a:t>3</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altLang="ja-JP" sz="1200" kern="100" dirty="0" smtClean="0">
                          <a:effectLst/>
                          <a:latin typeface="BIZ UDPゴシック" panose="020B0400000000000000" pitchFamily="50" charset="-128"/>
                          <a:ea typeface="BIZ UDPゴシック" panose="020B0400000000000000" pitchFamily="50" charset="-128"/>
                          <a:cs typeface="+mn-cs"/>
                        </a:rPr>
                        <a:t>9</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altLang="ja-JP" sz="1200" kern="100" dirty="0" smtClean="0">
                          <a:effectLst/>
                          <a:latin typeface="BIZ UDPゴシック" panose="020B0400000000000000" pitchFamily="50" charset="-128"/>
                          <a:ea typeface="BIZ UDPゴシック" panose="020B0400000000000000" pitchFamily="50" charset="-128"/>
                          <a:cs typeface="+mn-cs"/>
                        </a:rPr>
                        <a:t>9</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altLang="ja-JP" sz="1200" kern="100" dirty="0" smtClean="0">
                          <a:effectLst/>
                          <a:latin typeface="BIZ UDPゴシック" panose="020B0400000000000000" pitchFamily="50" charset="-128"/>
                          <a:ea typeface="BIZ UDPゴシック" panose="020B0400000000000000" pitchFamily="50" charset="-128"/>
                          <a:cs typeface="+mn-cs"/>
                        </a:rPr>
                        <a:t>30</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altLang="ja-JP" sz="1200" kern="0" dirty="0" smtClean="0">
                          <a:effectLst/>
                          <a:latin typeface="BIZ UDPゴシック" panose="020B0400000000000000" pitchFamily="50" charset="-128"/>
                          <a:ea typeface="BIZ UDPゴシック" panose="020B0400000000000000" pitchFamily="50" charset="-128"/>
                          <a:cs typeface="+mn-cs"/>
                        </a:rPr>
                        <a:t>31</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altLang="ja-JP" sz="1200" kern="100" dirty="0" smtClean="0">
                          <a:effectLst/>
                          <a:latin typeface="BIZ UDPゴシック" panose="020B0400000000000000" pitchFamily="50" charset="-128"/>
                          <a:ea typeface="BIZ UDPゴシック" panose="020B0400000000000000" pitchFamily="50" charset="-128"/>
                          <a:cs typeface="Times New Roman" panose="02020603050405020304" pitchFamily="18" charset="0"/>
                        </a:rPr>
                        <a:t>31</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extLst>
                  <a:ext uri="{0D108BD9-81ED-4DB2-BD59-A6C34878D82A}">
                    <a16:rowId xmlns:a16="http://schemas.microsoft.com/office/drawing/2014/main" val="536787947"/>
                  </a:ext>
                </a:extLst>
              </a:tr>
            </a:tbl>
          </a:graphicData>
        </a:graphic>
      </p:graphicFrame>
    </p:spTree>
    <p:extLst>
      <p:ext uri="{BB962C8B-B14F-4D97-AF65-F5344CB8AC3E}">
        <p14:creationId xmlns:p14="http://schemas.microsoft.com/office/powerpoint/2010/main" val="3731797197"/>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1155</TotalTime>
  <Words>1072</Words>
  <Application>Microsoft Office PowerPoint</Application>
  <PresentationFormat>画面に合わせる (4:3)</PresentationFormat>
  <Paragraphs>325</Paragraphs>
  <Slides>4</Slides>
  <Notes>0</Notes>
  <HiddenSlides>0</HiddenSlides>
  <MMClips>0</MMClips>
  <ScaleCrop>false</ScaleCrop>
  <HeadingPairs>
    <vt:vector size="6" baseType="variant">
      <vt:variant>
        <vt:lpstr>使用されているフォント</vt:lpstr>
      </vt:variant>
      <vt:variant>
        <vt:i4>10</vt:i4>
      </vt:variant>
      <vt:variant>
        <vt:lpstr>テーマ</vt:lpstr>
      </vt:variant>
      <vt:variant>
        <vt:i4>1</vt:i4>
      </vt:variant>
      <vt:variant>
        <vt:lpstr>スライド タイトル</vt:lpstr>
      </vt:variant>
      <vt:variant>
        <vt:i4>4</vt:i4>
      </vt:variant>
    </vt:vector>
  </HeadingPairs>
  <TitlesOfParts>
    <vt:vector size="15" baseType="lpstr">
      <vt:lpstr>BIZ UDPゴシック</vt:lpstr>
      <vt:lpstr>Meiryo UI</vt:lpstr>
      <vt:lpstr>ＭＳ ゴシック</vt:lpstr>
      <vt:lpstr>游ゴシック</vt:lpstr>
      <vt:lpstr>游ゴシック Light</vt:lpstr>
      <vt:lpstr>Arial</vt:lpstr>
      <vt:lpstr>Calibri</vt:lpstr>
      <vt:lpstr>Calibri Light</vt:lpstr>
      <vt:lpstr>Times New Roman</vt:lpstr>
      <vt:lpstr>Wingdings</vt:lpstr>
      <vt:lpstr>Office テーマ</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加藤　美恵</dc:creator>
  <cp:lastModifiedBy>村上　忠史</cp:lastModifiedBy>
  <cp:revision>243</cp:revision>
  <cp:lastPrinted>2023-01-29T23:56:31Z</cp:lastPrinted>
  <dcterms:created xsi:type="dcterms:W3CDTF">2019-08-18T05:37:09Z</dcterms:created>
  <dcterms:modified xsi:type="dcterms:W3CDTF">2023-02-09T05:49:19Z</dcterms:modified>
</cp:coreProperties>
</file>