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2801600" cy="9601200" type="A3"/>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8" autoAdjust="0"/>
    <p:restoredTop sz="94660"/>
  </p:normalViewPr>
  <p:slideViewPr>
    <p:cSldViewPr snapToGrid="0">
      <p:cViewPr varScale="1">
        <p:scale>
          <a:sx n="53" d="100"/>
          <a:sy n="53" d="100"/>
        </p:scale>
        <p:origin x="111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B333563-AA4A-4960-8395-5E1133422B6A}" type="datetimeFigureOut">
              <a:rPr kumimoji="1" lang="ja-JP" altLang="en-US" smtClean="0"/>
              <a:t>2022/2/9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9DA63F-2C2B-410B-8122-08F765B8C8B9}" type="slidenum">
              <a:rPr kumimoji="1" lang="ja-JP" altLang="en-US" smtClean="0"/>
              <a:t>‹#›</a:t>
            </a:fld>
            <a:endParaRPr kumimoji="1" lang="ja-JP" altLang="en-US"/>
          </a:p>
        </p:txBody>
      </p:sp>
    </p:spTree>
    <p:extLst>
      <p:ext uri="{BB962C8B-B14F-4D97-AF65-F5344CB8AC3E}">
        <p14:creationId xmlns:p14="http://schemas.microsoft.com/office/powerpoint/2010/main" val="421148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B333563-AA4A-4960-8395-5E1133422B6A}" type="datetimeFigureOut">
              <a:rPr kumimoji="1" lang="ja-JP" altLang="en-US" smtClean="0"/>
              <a:t>2022/2/9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9DA63F-2C2B-410B-8122-08F765B8C8B9}" type="slidenum">
              <a:rPr kumimoji="1" lang="ja-JP" altLang="en-US" smtClean="0"/>
              <a:t>‹#›</a:t>
            </a:fld>
            <a:endParaRPr kumimoji="1" lang="ja-JP" altLang="en-US"/>
          </a:p>
        </p:txBody>
      </p:sp>
    </p:spTree>
    <p:extLst>
      <p:ext uri="{BB962C8B-B14F-4D97-AF65-F5344CB8AC3E}">
        <p14:creationId xmlns:p14="http://schemas.microsoft.com/office/powerpoint/2010/main" val="828769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B333563-AA4A-4960-8395-5E1133422B6A}" type="datetimeFigureOut">
              <a:rPr kumimoji="1" lang="ja-JP" altLang="en-US" smtClean="0"/>
              <a:t>2022/2/9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9DA63F-2C2B-410B-8122-08F765B8C8B9}" type="slidenum">
              <a:rPr kumimoji="1" lang="ja-JP" altLang="en-US" smtClean="0"/>
              <a:t>‹#›</a:t>
            </a:fld>
            <a:endParaRPr kumimoji="1" lang="ja-JP" altLang="en-US"/>
          </a:p>
        </p:txBody>
      </p:sp>
    </p:spTree>
    <p:extLst>
      <p:ext uri="{BB962C8B-B14F-4D97-AF65-F5344CB8AC3E}">
        <p14:creationId xmlns:p14="http://schemas.microsoft.com/office/powerpoint/2010/main" val="603743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B333563-AA4A-4960-8395-5E1133422B6A}" type="datetimeFigureOut">
              <a:rPr kumimoji="1" lang="ja-JP" altLang="en-US" smtClean="0"/>
              <a:t>2022/2/9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9DA63F-2C2B-410B-8122-08F765B8C8B9}" type="slidenum">
              <a:rPr kumimoji="1" lang="ja-JP" altLang="en-US" smtClean="0"/>
              <a:t>‹#›</a:t>
            </a:fld>
            <a:endParaRPr kumimoji="1" lang="ja-JP" altLang="en-US"/>
          </a:p>
        </p:txBody>
      </p:sp>
    </p:spTree>
    <p:extLst>
      <p:ext uri="{BB962C8B-B14F-4D97-AF65-F5344CB8AC3E}">
        <p14:creationId xmlns:p14="http://schemas.microsoft.com/office/powerpoint/2010/main" val="3425016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B333563-AA4A-4960-8395-5E1133422B6A}" type="datetimeFigureOut">
              <a:rPr kumimoji="1" lang="ja-JP" altLang="en-US" smtClean="0"/>
              <a:t>2022/2/9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9DA63F-2C2B-410B-8122-08F765B8C8B9}" type="slidenum">
              <a:rPr kumimoji="1" lang="ja-JP" altLang="en-US" smtClean="0"/>
              <a:t>‹#›</a:t>
            </a:fld>
            <a:endParaRPr kumimoji="1" lang="ja-JP" altLang="en-US"/>
          </a:p>
        </p:txBody>
      </p:sp>
    </p:spTree>
    <p:extLst>
      <p:ext uri="{BB962C8B-B14F-4D97-AF65-F5344CB8AC3E}">
        <p14:creationId xmlns:p14="http://schemas.microsoft.com/office/powerpoint/2010/main" val="2032818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B333563-AA4A-4960-8395-5E1133422B6A}" type="datetimeFigureOut">
              <a:rPr kumimoji="1" lang="ja-JP" altLang="en-US" smtClean="0"/>
              <a:t>2022/2/9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9DA63F-2C2B-410B-8122-08F765B8C8B9}" type="slidenum">
              <a:rPr kumimoji="1" lang="ja-JP" altLang="en-US" smtClean="0"/>
              <a:t>‹#›</a:t>
            </a:fld>
            <a:endParaRPr kumimoji="1" lang="ja-JP" altLang="en-US"/>
          </a:p>
        </p:txBody>
      </p:sp>
    </p:spTree>
    <p:extLst>
      <p:ext uri="{BB962C8B-B14F-4D97-AF65-F5344CB8AC3E}">
        <p14:creationId xmlns:p14="http://schemas.microsoft.com/office/powerpoint/2010/main" val="4049656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B333563-AA4A-4960-8395-5E1133422B6A}" type="datetimeFigureOut">
              <a:rPr kumimoji="1" lang="ja-JP" altLang="en-US" smtClean="0"/>
              <a:t>2022/2/9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9DA63F-2C2B-410B-8122-08F765B8C8B9}" type="slidenum">
              <a:rPr kumimoji="1" lang="ja-JP" altLang="en-US" smtClean="0"/>
              <a:t>‹#›</a:t>
            </a:fld>
            <a:endParaRPr kumimoji="1" lang="ja-JP" altLang="en-US"/>
          </a:p>
        </p:txBody>
      </p:sp>
    </p:spTree>
    <p:extLst>
      <p:ext uri="{BB962C8B-B14F-4D97-AF65-F5344CB8AC3E}">
        <p14:creationId xmlns:p14="http://schemas.microsoft.com/office/powerpoint/2010/main" val="2982292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B333563-AA4A-4960-8395-5E1133422B6A}" type="datetimeFigureOut">
              <a:rPr kumimoji="1" lang="ja-JP" altLang="en-US" smtClean="0"/>
              <a:t>2022/2/9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9DA63F-2C2B-410B-8122-08F765B8C8B9}" type="slidenum">
              <a:rPr kumimoji="1" lang="ja-JP" altLang="en-US" smtClean="0"/>
              <a:t>‹#›</a:t>
            </a:fld>
            <a:endParaRPr kumimoji="1" lang="ja-JP" altLang="en-US"/>
          </a:p>
        </p:txBody>
      </p:sp>
    </p:spTree>
    <p:extLst>
      <p:ext uri="{BB962C8B-B14F-4D97-AF65-F5344CB8AC3E}">
        <p14:creationId xmlns:p14="http://schemas.microsoft.com/office/powerpoint/2010/main" val="2833382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333563-AA4A-4960-8395-5E1133422B6A}" type="datetimeFigureOut">
              <a:rPr kumimoji="1" lang="ja-JP" altLang="en-US" smtClean="0"/>
              <a:t>2022/2/9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9DA63F-2C2B-410B-8122-08F765B8C8B9}" type="slidenum">
              <a:rPr kumimoji="1" lang="ja-JP" altLang="en-US" smtClean="0"/>
              <a:t>‹#›</a:t>
            </a:fld>
            <a:endParaRPr kumimoji="1" lang="ja-JP" altLang="en-US"/>
          </a:p>
        </p:txBody>
      </p:sp>
    </p:spTree>
    <p:extLst>
      <p:ext uri="{BB962C8B-B14F-4D97-AF65-F5344CB8AC3E}">
        <p14:creationId xmlns:p14="http://schemas.microsoft.com/office/powerpoint/2010/main" val="1461947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B333563-AA4A-4960-8395-5E1133422B6A}" type="datetimeFigureOut">
              <a:rPr kumimoji="1" lang="ja-JP" altLang="en-US" smtClean="0"/>
              <a:t>2022/2/9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9DA63F-2C2B-410B-8122-08F765B8C8B9}" type="slidenum">
              <a:rPr kumimoji="1" lang="ja-JP" altLang="en-US" smtClean="0"/>
              <a:t>‹#›</a:t>
            </a:fld>
            <a:endParaRPr kumimoji="1" lang="ja-JP" altLang="en-US"/>
          </a:p>
        </p:txBody>
      </p:sp>
    </p:spTree>
    <p:extLst>
      <p:ext uri="{BB962C8B-B14F-4D97-AF65-F5344CB8AC3E}">
        <p14:creationId xmlns:p14="http://schemas.microsoft.com/office/powerpoint/2010/main" val="2278910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B333563-AA4A-4960-8395-5E1133422B6A}" type="datetimeFigureOut">
              <a:rPr kumimoji="1" lang="ja-JP" altLang="en-US" smtClean="0"/>
              <a:t>2022/2/9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9DA63F-2C2B-410B-8122-08F765B8C8B9}" type="slidenum">
              <a:rPr kumimoji="1" lang="ja-JP" altLang="en-US" smtClean="0"/>
              <a:t>‹#›</a:t>
            </a:fld>
            <a:endParaRPr kumimoji="1" lang="ja-JP" altLang="en-US"/>
          </a:p>
        </p:txBody>
      </p:sp>
    </p:spTree>
    <p:extLst>
      <p:ext uri="{BB962C8B-B14F-4D97-AF65-F5344CB8AC3E}">
        <p14:creationId xmlns:p14="http://schemas.microsoft.com/office/powerpoint/2010/main" val="1211127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AB333563-AA4A-4960-8395-5E1133422B6A}" type="datetimeFigureOut">
              <a:rPr kumimoji="1" lang="ja-JP" altLang="en-US" smtClean="0"/>
              <a:t>2022/2/9</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8D9DA63F-2C2B-410B-8122-08F765B8C8B9}" type="slidenum">
              <a:rPr kumimoji="1" lang="ja-JP" altLang="en-US" smtClean="0"/>
              <a:t>‹#›</a:t>
            </a:fld>
            <a:endParaRPr kumimoji="1" lang="ja-JP" altLang="en-US"/>
          </a:p>
        </p:txBody>
      </p:sp>
    </p:spTree>
    <p:extLst>
      <p:ext uri="{BB962C8B-B14F-4D97-AF65-F5344CB8AC3E}">
        <p14:creationId xmlns:p14="http://schemas.microsoft.com/office/powerpoint/2010/main" val="17009008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正方形/長方形 57"/>
          <p:cNvSpPr/>
          <p:nvPr/>
        </p:nvSpPr>
        <p:spPr>
          <a:xfrm>
            <a:off x="46561" y="5143731"/>
            <a:ext cx="12612779" cy="439977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46560" y="2980313"/>
            <a:ext cx="12612779" cy="1815882"/>
          </a:xfrm>
          <a:prstGeom prst="rect">
            <a:avLst/>
          </a:prstGeom>
          <a:noFill/>
          <a:ln>
            <a:solidFill>
              <a:schemeClr val="tx1"/>
            </a:solidFill>
          </a:ln>
        </p:spPr>
        <p:txBody>
          <a:bodyPr wrap="square" rtlCol="0">
            <a:spAutoFit/>
          </a:bodyPr>
          <a:lstStyle/>
          <a:p>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①社会的認知度の</a:t>
            </a:r>
            <a:r>
              <a:rPr kumimoji="1" lang="ja-JP" altLang="en-US" sz="1400" b="1" dirty="0">
                <a:latin typeface="Meiryo UI" panose="020B0604030504040204" pitchFamily="50" charset="-128"/>
                <a:ea typeface="Meiryo UI" panose="020B0604030504040204" pitchFamily="50" charset="-128"/>
              </a:rPr>
              <a:t>向上</a:t>
            </a:r>
            <a:r>
              <a:rPr kumimoji="1" lang="ja-JP" altLang="en-US" sz="1400" b="1" dirty="0" smtClean="0">
                <a:latin typeface="Meiryo UI" panose="020B0604030504040204" pitchFamily="50" charset="-128"/>
                <a:ea typeface="Meiryo UI" panose="020B0604030504040204" pitchFamily="50" charset="-128"/>
              </a:rPr>
              <a:t>・ヤングケアラーへの理解促進</a:t>
            </a:r>
            <a:endParaRPr kumimoji="1" lang="en-US" altLang="ja-JP" sz="1400" b="1" dirty="0" smtClean="0">
              <a:latin typeface="Meiryo UI" panose="020B0604030504040204" pitchFamily="50" charset="-128"/>
              <a:ea typeface="Meiryo UI" panose="020B0604030504040204" pitchFamily="50" charset="-128"/>
            </a:endParaRPr>
          </a:p>
          <a:p>
            <a:pPr marL="180975" indent="-180975"/>
            <a:r>
              <a:rPr kumimoji="1" lang="ja-JP" altLang="en-US" sz="14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国調査において、８割以上の中高生がヤングケアラーを知らないと回答。また、知っていても自分自身がヤングケアラー</a:t>
            </a:r>
            <a:r>
              <a:rPr kumimoji="1" lang="ja-JP" altLang="en-US" sz="1200" dirty="0">
                <a:latin typeface="Meiryo UI" panose="020B0604030504040204" pitchFamily="50" charset="-128"/>
                <a:ea typeface="Meiryo UI" panose="020B0604030504040204" pitchFamily="50" charset="-128"/>
              </a:rPr>
              <a:t>である</a:t>
            </a:r>
            <a:r>
              <a:rPr kumimoji="1" lang="ja-JP" altLang="en-US" sz="1200" dirty="0" smtClean="0">
                <a:latin typeface="Meiryo UI" panose="020B0604030504040204" pitchFamily="50" charset="-128"/>
                <a:ea typeface="Meiryo UI" panose="020B0604030504040204" pitchFamily="50" charset="-128"/>
              </a:rPr>
              <a:t>と気付いて</a:t>
            </a:r>
            <a:r>
              <a:rPr kumimoji="1" lang="ja-JP" altLang="en-US" sz="1200" dirty="0">
                <a:latin typeface="Meiryo UI" panose="020B0604030504040204" pitchFamily="50" charset="-128"/>
                <a:ea typeface="Meiryo UI" panose="020B0604030504040204" pitchFamily="50" charset="-128"/>
              </a:rPr>
              <a:t>おらず</a:t>
            </a:r>
            <a:r>
              <a:rPr kumimoji="1" lang="ja-JP" altLang="en-US" sz="1200" dirty="0" smtClean="0">
                <a:latin typeface="Meiryo UI" panose="020B0604030504040204" pitchFamily="50" charset="-128"/>
                <a:ea typeface="Meiryo UI" panose="020B0604030504040204" pitchFamily="50" charset="-128"/>
              </a:rPr>
              <a:t>、相談や支援等につながっていないケースがある。</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②アセスメント手法・コーディネート機能の</a:t>
            </a:r>
            <a:r>
              <a:rPr kumimoji="1" lang="ja-JP" altLang="en-US" sz="1400" b="1" dirty="0">
                <a:latin typeface="Meiryo UI" panose="020B0604030504040204" pitchFamily="50" charset="-128"/>
                <a:ea typeface="Meiryo UI" panose="020B0604030504040204" pitchFamily="50" charset="-128"/>
              </a:rPr>
              <a:t>整備</a:t>
            </a:r>
            <a:endParaRPr kumimoji="1" lang="en-US" altLang="ja-JP" sz="1400" b="1" dirty="0" smtClean="0">
              <a:latin typeface="Meiryo UI" panose="020B0604030504040204" pitchFamily="50" charset="-128"/>
              <a:ea typeface="Meiryo UI" panose="020B0604030504040204" pitchFamily="50" charset="-128"/>
            </a:endParaRPr>
          </a:p>
          <a:p>
            <a:pPr marL="180975" indent="-180975"/>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「家族の世話・お手伝い」と「支援を必要とするヤングケアラー」との線引きが難しく、また、各制度・サービスの狭間に陥りやすく、</a:t>
            </a:r>
            <a:r>
              <a:rPr kumimoji="1" lang="ja-JP" altLang="en-US" sz="1200" dirty="0">
                <a:latin typeface="Meiryo UI" panose="020B0604030504040204" pitchFamily="50" charset="-128"/>
                <a:ea typeface="Meiryo UI" panose="020B0604030504040204" pitchFamily="50" charset="-128"/>
              </a:rPr>
              <a:t>適切</a:t>
            </a:r>
            <a:r>
              <a:rPr kumimoji="1" lang="ja-JP" altLang="en-US" sz="1200" dirty="0" smtClean="0">
                <a:latin typeface="Meiryo UI" panose="020B0604030504040204" pitchFamily="50" charset="-128"/>
                <a:ea typeface="Meiryo UI" panose="020B0604030504040204" pitchFamily="50" charset="-128"/>
              </a:rPr>
              <a:t>な支援策につながっていないケースがある。</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③支援策の充実</a:t>
            </a:r>
            <a:endParaRPr kumimoji="1" lang="en-US" altLang="ja-JP" sz="1400" b="1" dirty="0" smtClean="0">
              <a:latin typeface="Meiryo UI" panose="020B0604030504040204" pitchFamily="50" charset="-128"/>
              <a:ea typeface="Meiryo UI" panose="020B0604030504040204" pitchFamily="50" charset="-128"/>
            </a:endParaRPr>
          </a:p>
          <a:p>
            <a:pPr marL="180975" indent="-180975"/>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ヤングケアラーである子どもだけではなく、世話を受けている家族に対しても支援が必要であり、個々の事案によって課題が異なるとともに、高齢・障がい・生活困窮・ひとり親・病気など多種多様かつ複合的な課題を抱えて</a:t>
            </a:r>
            <a:r>
              <a:rPr kumimoji="1" lang="ja-JP" altLang="en-US" sz="1200" dirty="0">
                <a:latin typeface="Meiryo UI" panose="020B0604030504040204" pitchFamily="50" charset="-128"/>
                <a:ea typeface="Meiryo UI" panose="020B0604030504040204" pitchFamily="50" charset="-128"/>
              </a:rPr>
              <a:t>おり</a:t>
            </a:r>
            <a:r>
              <a:rPr kumimoji="1" lang="ja-JP" altLang="en-US" sz="1200" dirty="0" smtClean="0">
                <a:latin typeface="Meiryo UI" panose="020B0604030504040204" pitchFamily="50" charset="-128"/>
                <a:ea typeface="Meiryo UI" panose="020B0604030504040204" pitchFamily="50" charset="-128"/>
              </a:rPr>
              <a:t>、</a:t>
            </a:r>
            <a:r>
              <a:rPr kumimoji="1" lang="ja-JP" altLang="en-US" sz="1200" smtClean="0">
                <a:latin typeface="Meiryo UI" panose="020B0604030504040204" pitchFamily="50" charset="-128"/>
                <a:ea typeface="Meiryo UI" panose="020B0604030504040204" pitchFamily="50" charset="-128"/>
              </a:rPr>
              <a:t>多岐にわたる</a:t>
            </a:r>
            <a:r>
              <a:rPr kumimoji="1" lang="ja-JP" altLang="en-US" sz="1200" dirty="0" smtClean="0">
                <a:latin typeface="Meiryo UI" panose="020B0604030504040204" pitchFamily="50" charset="-128"/>
                <a:ea typeface="Meiryo UI" panose="020B0604030504040204" pitchFamily="50" charset="-128"/>
              </a:rPr>
              <a:t>支援策が必要である。</a:t>
            </a:r>
            <a:endParaRPr kumimoji="1" lang="en-US" altLang="ja-JP" sz="1200" dirty="0" smtClean="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6076025" y="1372962"/>
            <a:ext cx="6583314" cy="1384995"/>
          </a:xfrm>
          <a:prstGeom prst="rect">
            <a:avLst/>
          </a:prstGeom>
          <a:noFill/>
          <a:ln>
            <a:solidFill>
              <a:schemeClr val="tx1"/>
            </a:solidFill>
          </a:ln>
        </p:spPr>
        <p:txBody>
          <a:bodyPr wrap="square" rtlCol="0">
            <a:spAutoFit/>
          </a:bodyPr>
          <a:lstStyle/>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・令和３年５月　福祉部内に「ヤングケアラー支援方策検討ワーキンググループ」を設置</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・令和３年９月　府立高校における実態調査（教育庁実施）</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⇒令和３年</a:t>
            </a:r>
            <a:r>
              <a:rPr kumimoji="1" lang="en-US" altLang="ja-JP" sz="1200" dirty="0" smtClean="0">
                <a:latin typeface="Meiryo UI" panose="020B0604030504040204" pitchFamily="50" charset="-128"/>
                <a:ea typeface="Meiryo UI" panose="020B0604030504040204" pitchFamily="50" charset="-128"/>
              </a:rPr>
              <a:t>12</a:t>
            </a:r>
            <a:r>
              <a:rPr kumimoji="1" lang="ja-JP" altLang="en-US" sz="1200" dirty="0" smtClean="0">
                <a:latin typeface="Meiryo UI" panose="020B0604030504040204" pitchFamily="50" charset="-128"/>
                <a:ea typeface="Meiryo UI" panose="020B0604030504040204" pitchFamily="50" charset="-128"/>
              </a:rPr>
              <a:t>月に結果の概要を公表。</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・令和３年９月　庁内に「ヤングケアラー支援関係課長会議」を</a:t>
            </a:r>
            <a:r>
              <a:rPr kumimoji="1" lang="ja-JP" altLang="en-US" sz="1200" dirty="0" smtClean="0">
                <a:latin typeface="Meiryo UI" panose="020B0604030504040204" pitchFamily="50" charset="-128"/>
                <a:ea typeface="Meiryo UI" panose="020B0604030504040204" pitchFamily="50" charset="-128"/>
              </a:rPr>
              <a:t>設置</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現在、ヤングケアラー支援に向けた課題や今後の取組みの方向性・具体的取組みについて精査中。</a:t>
            </a:r>
            <a:endParaRPr kumimoji="1" lang="en-US" altLang="ja-JP" sz="1200" b="1" u="sng" dirty="0" smtClean="0">
              <a:latin typeface="Meiryo UI" panose="020B0604030504040204" pitchFamily="50" charset="-128"/>
              <a:ea typeface="Meiryo UI" panose="020B0604030504040204" pitchFamily="50" charset="-128"/>
            </a:endParaRPr>
          </a:p>
          <a:p>
            <a:pPr marL="266700" indent="-266700"/>
            <a:r>
              <a:rPr kumimoji="1" lang="ja-JP" altLang="en-US" sz="1200" b="1" dirty="0">
                <a:latin typeface="Meiryo UI" panose="020B0604030504040204" pitchFamily="50" charset="-128"/>
                <a:ea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rPr>
              <a:t>　　</a:t>
            </a:r>
            <a:r>
              <a:rPr kumimoji="1" lang="ja-JP" altLang="en-US" sz="1200" b="1" u="sng" dirty="0" smtClean="0">
                <a:latin typeface="Meiryo UI" panose="020B0604030504040204" pitchFamily="50" charset="-128"/>
                <a:ea typeface="Meiryo UI" panose="020B0604030504040204" pitchFamily="50" charset="-128"/>
              </a:rPr>
              <a:t>令和３年度中に「ヤングケアラー支援推進指針（仮称）」としてとりまとめ予定。</a:t>
            </a:r>
            <a:endParaRPr kumimoji="1" lang="en-US" altLang="ja-JP" sz="1200" b="1" u="sng" dirty="0" smtClean="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58811" y="1383750"/>
            <a:ext cx="5868000" cy="1384995"/>
          </a:xfrm>
          <a:prstGeom prst="rect">
            <a:avLst/>
          </a:prstGeom>
          <a:noFill/>
          <a:ln>
            <a:solidFill>
              <a:schemeClr val="tx1"/>
            </a:solidFill>
          </a:ln>
        </p:spPr>
        <p:txBody>
          <a:bodyPr wrap="square" rtlCol="0">
            <a:spAutoFit/>
          </a:bodyPr>
          <a:lstStyle/>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・令和３年２月　「ヤングケアラーの実態に関する調査研究」</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（令和２年度子ども・子育て支援推進調査</a:t>
            </a:r>
            <a:r>
              <a:rPr kumimoji="1" lang="ja-JP" altLang="en-US" sz="1200" dirty="0">
                <a:latin typeface="Meiryo UI" panose="020B0604030504040204" pitchFamily="50" charset="-128"/>
                <a:ea typeface="Meiryo UI" panose="020B0604030504040204" pitchFamily="50" charset="-128"/>
              </a:rPr>
              <a:t>研究</a:t>
            </a:r>
            <a:r>
              <a:rPr kumimoji="1" lang="ja-JP" altLang="en-US" sz="1200" dirty="0" smtClean="0">
                <a:latin typeface="Meiryo UI" panose="020B0604030504040204" pitchFamily="50" charset="-128"/>
                <a:ea typeface="Meiryo UI" panose="020B0604030504040204" pitchFamily="50" charset="-128"/>
              </a:rPr>
              <a:t>事業）</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・令和３年３月　厚生労働省・文部科学省共同でプロジェクトチーム立ち上げ</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・令和３年５月　とりまとめ報告</a:t>
            </a:r>
            <a:endParaRPr kumimoji="1" lang="en-US" altLang="ja-JP" sz="1200" dirty="0" smtClean="0">
              <a:latin typeface="Meiryo UI" panose="020B0604030504040204" pitchFamily="50" charset="-128"/>
              <a:ea typeface="Meiryo UI" panose="020B0604030504040204" pitchFamily="50" charset="-128"/>
            </a:endParaRPr>
          </a:p>
          <a:p>
            <a:pPr marL="1076325" indent="-1076325"/>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⇒「早期発見・把握」「支援策の推進」「社会的認知度の向上」の</a:t>
            </a:r>
            <a:endParaRPr kumimoji="1" lang="en-US" altLang="ja-JP" sz="1200" dirty="0" smtClean="0">
              <a:latin typeface="Meiryo UI" panose="020B0604030504040204" pitchFamily="50" charset="-128"/>
              <a:ea typeface="Meiryo UI" panose="020B0604030504040204" pitchFamily="50" charset="-128"/>
            </a:endParaRPr>
          </a:p>
          <a:p>
            <a:pPr marL="1076325" indent="-1076325"/>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３点を取り組むべき施策として位置付け。</a:t>
            </a:r>
            <a:endParaRPr kumimoji="1" lang="en-US" altLang="ja-JP" sz="1200" dirty="0" smtClean="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46561" y="631222"/>
            <a:ext cx="12612777" cy="461665"/>
          </a:xfrm>
          <a:prstGeom prst="rect">
            <a:avLst/>
          </a:prstGeom>
          <a:noFill/>
          <a:ln>
            <a:solidFill>
              <a:schemeClr val="tx1"/>
            </a:solidFill>
          </a:ln>
        </p:spPr>
        <p:txBody>
          <a:bodyPr wrap="square" rtlCol="0">
            <a:spAutoFit/>
          </a:bodyPr>
          <a:lstStyle/>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国のプロジェクトチームにおいて</a:t>
            </a:r>
            <a:r>
              <a:rPr kumimoji="1" lang="ja-JP" altLang="en-US" sz="1200" b="1" u="sng"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「本来大人が担うとされている家事や家族の世話・介護などを日常的に行っている</a:t>
            </a:r>
            <a:r>
              <a:rPr kumimoji="1" lang="en-US" altLang="ja-JP" sz="1200" b="1" u="sng"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18</a:t>
            </a:r>
            <a:r>
              <a:rPr kumimoji="1" lang="ja-JP" altLang="en-US" sz="1200" b="1" u="sng"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歳未満の子ども」</a:t>
            </a:r>
            <a:r>
              <a:rPr kumimoji="1" lang="ja-JP" altLang="en-US" sz="1200" dirty="0" smtClean="0">
                <a:latin typeface="Meiryo UI" panose="020B0604030504040204" pitchFamily="50" charset="-128"/>
                <a:ea typeface="Meiryo UI" panose="020B0604030504040204" pitchFamily="50" charset="-128"/>
              </a:rPr>
              <a:t>とされている。（法令上の定義はない）</a:t>
            </a:r>
            <a:endParaRPr kumimoji="1" lang="en-US" altLang="ja-JP" sz="1200" dirty="0" smtClean="0">
              <a:latin typeface="Meiryo UI" panose="020B0604030504040204" pitchFamily="50" charset="-128"/>
              <a:ea typeface="Meiryo UI" panose="020B0604030504040204" pitchFamily="50" charset="-128"/>
            </a:endParaRPr>
          </a:p>
        </p:txBody>
      </p:sp>
      <p:sp>
        <p:nvSpPr>
          <p:cNvPr id="4" name="額縁 3"/>
          <p:cNvSpPr>
            <a:spLocks/>
          </p:cNvSpPr>
          <p:nvPr/>
        </p:nvSpPr>
        <p:spPr>
          <a:xfrm>
            <a:off x="61883" y="8406"/>
            <a:ext cx="10877697" cy="395435"/>
          </a:xfrm>
          <a:prstGeom prst="bevel">
            <a:avLst/>
          </a:prstGeom>
          <a:solidFill>
            <a:schemeClr val="accent1">
              <a:lumMod val="40000"/>
              <a:lumOff val="60000"/>
            </a:schemeClr>
          </a:solidFill>
          <a:ln w="15875" cap="flat" cmpd="sng" algn="ctr">
            <a:solidFill>
              <a:schemeClr val="accent6">
                <a:lumMod val="75000"/>
              </a:schemeClr>
            </a:solidFill>
            <a:prstDash val="solid"/>
          </a:ln>
          <a:effectLst/>
        </p:spPr>
        <p:txBody>
          <a:bodyPr wrap="square" tIns="36000">
            <a:noAutofit/>
          </a:bodyPr>
          <a:lstStyle/>
          <a:p>
            <a:pPr lvl="1" algn="ctr" fontAlgn="base"/>
            <a:r>
              <a:rPr lang="ja-JP" altLang="en-US" b="1" dirty="0" smtClean="0">
                <a:latin typeface="Meiryo UI" panose="020B0604030504040204" pitchFamily="50" charset="-128"/>
                <a:ea typeface="Meiryo UI" panose="020B0604030504040204" pitchFamily="50" charset="-128"/>
                <a:cs typeface="ＭＳ Ｐゴシック" panose="020B0600070205080204" pitchFamily="50" charset="-128"/>
              </a:rPr>
              <a:t>ヤングケアラー支援について</a:t>
            </a:r>
            <a:endParaRPr lang="ja-JP" altLang="en-US" b="1" dirty="0">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6" name="テキスト ボックス 5"/>
          <p:cNvSpPr txBox="1"/>
          <p:nvPr/>
        </p:nvSpPr>
        <p:spPr>
          <a:xfrm>
            <a:off x="14415" y="447913"/>
            <a:ext cx="2029968" cy="374571"/>
          </a:xfrm>
          <a:prstGeom prst="roundRect">
            <a:avLst/>
          </a:prstGeom>
          <a:solidFill>
            <a:schemeClr val="accent4">
              <a:lumMod val="60000"/>
              <a:lumOff val="40000"/>
            </a:schemeClr>
          </a:solidFill>
          <a:ln w="12700">
            <a:solidFill>
              <a:schemeClr val="tx1"/>
            </a:solidFill>
          </a:ln>
        </p:spPr>
        <p:txBody>
          <a:bodyPr wrap="square" rtlCol="0">
            <a:spAutoFit/>
          </a:bodyPr>
          <a:lstStyle/>
          <a:p>
            <a:r>
              <a:rPr lang="ja-JP" altLang="en-US" sz="16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a:t>
            </a:r>
            <a:r>
              <a:rPr lang="en-US" altLang="ja-JP" sz="16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6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ヤングケアラーとは</a:t>
            </a:r>
            <a:endParaRPr lang="ja-JP" altLang="en-US" sz="16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32039" y="1178177"/>
            <a:ext cx="1324488" cy="374571"/>
          </a:xfrm>
          <a:prstGeom prst="roundRect">
            <a:avLst/>
          </a:prstGeom>
          <a:solidFill>
            <a:schemeClr val="accent4">
              <a:lumMod val="60000"/>
              <a:lumOff val="40000"/>
            </a:schemeClr>
          </a:solidFill>
          <a:ln w="12700">
            <a:solidFill>
              <a:schemeClr val="tx1"/>
            </a:solidFill>
          </a:ln>
        </p:spPr>
        <p:txBody>
          <a:bodyPr wrap="square" rtlCol="0">
            <a:spAutoFit/>
          </a:bodyPr>
          <a:lstStyle/>
          <a:p>
            <a:r>
              <a:rPr lang="ja-JP" altLang="en-US" sz="16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２</a:t>
            </a:r>
            <a:r>
              <a:rPr lang="en-US" altLang="ja-JP" sz="16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6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国</a:t>
            </a:r>
            <a:r>
              <a:rPr lang="ja-JP" altLang="en-US" sz="16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の動き</a:t>
            </a:r>
          </a:p>
        </p:txBody>
      </p:sp>
      <p:sp>
        <p:nvSpPr>
          <p:cNvPr id="10" name="テキスト ボックス 9"/>
          <p:cNvSpPr txBox="1"/>
          <p:nvPr/>
        </p:nvSpPr>
        <p:spPr>
          <a:xfrm>
            <a:off x="6052495" y="1172971"/>
            <a:ext cx="2344091" cy="374571"/>
          </a:xfrm>
          <a:prstGeom prst="roundRect">
            <a:avLst/>
          </a:prstGeom>
          <a:solidFill>
            <a:schemeClr val="accent4">
              <a:lumMod val="60000"/>
              <a:lumOff val="40000"/>
            </a:schemeClr>
          </a:solidFill>
          <a:ln w="12700">
            <a:solidFill>
              <a:schemeClr val="tx1"/>
            </a:solidFill>
          </a:ln>
        </p:spPr>
        <p:txBody>
          <a:bodyPr wrap="square" rtlCol="0">
            <a:spAutoFit/>
          </a:bodyPr>
          <a:lstStyle/>
          <a:p>
            <a:r>
              <a:rPr lang="ja-JP" altLang="en-US" sz="16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３</a:t>
            </a:r>
            <a:r>
              <a:rPr lang="en-US" altLang="ja-JP" sz="16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6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これまでの府の取組み</a:t>
            </a:r>
            <a:endParaRPr lang="ja-JP" altLang="en-US" sz="16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4415" y="2798329"/>
            <a:ext cx="1030614" cy="374571"/>
          </a:xfrm>
          <a:prstGeom prst="roundRect">
            <a:avLst/>
          </a:prstGeom>
          <a:solidFill>
            <a:schemeClr val="accent4">
              <a:lumMod val="60000"/>
              <a:lumOff val="40000"/>
            </a:schemeClr>
          </a:solidFill>
          <a:ln w="12700">
            <a:solidFill>
              <a:schemeClr val="tx1"/>
            </a:solidFill>
          </a:ln>
        </p:spPr>
        <p:txBody>
          <a:bodyPr wrap="square" rtlCol="0">
            <a:spAutoFit/>
          </a:bodyPr>
          <a:lstStyle/>
          <a:p>
            <a:r>
              <a:rPr lang="ja-JP" altLang="en-US" sz="16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４</a:t>
            </a:r>
            <a:r>
              <a:rPr lang="en-US" altLang="ja-JP" sz="16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6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課題</a:t>
            </a:r>
            <a:endParaRPr lang="ja-JP" altLang="en-US" sz="16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14415" y="4845723"/>
            <a:ext cx="3663282" cy="374571"/>
          </a:xfrm>
          <a:prstGeom prst="roundRect">
            <a:avLst/>
          </a:prstGeom>
          <a:solidFill>
            <a:schemeClr val="accent4">
              <a:lumMod val="60000"/>
              <a:lumOff val="40000"/>
            </a:schemeClr>
          </a:solidFill>
          <a:ln w="12700">
            <a:solidFill>
              <a:schemeClr val="tx1"/>
            </a:solidFill>
          </a:ln>
        </p:spPr>
        <p:txBody>
          <a:bodyPr wrap="square" rtlCol="0">
            <a:spAutoFit/>
          </a:bodyPr>
          <a:lstStyle/>
          <a:p>
            <a:r>
              <a:rPr lang="ja-JP" altLang="en-US" sz="16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５</a:t>
            </a:r>
            <a:r>
              <a:rPr lang="en-US" altLang="ja-JP" sz="16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6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今後の方向性・具体的取組み（案）</a:t>
            </a:r>
            <a:endParaRPr lang="ja-JP" altLang="en-US" sz="16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220814" y="5291870"/>
            <a:ext cx="12705902" cy="492443"/>
          </a:xfrm>
          <a:prstGeom prst="rect">
            <a:avLst/>
          </a:prstGeom>
          <a:noFill/>
          <a:ln>
            <a:noFill/>
          </a:ln>
        </p:spPr>
        <p:txBody>
          <a:bodyPr wrap="square" rtlCol="0">
            <a:spAutoFit/>
          </a:bodyPr>
          <a:lstStyle/>
          <a:p>
            <a:r>
              <a:rPr kumimoji="1" lang="ja-JP" altLang="en-US" sz="1300" dirty="0" smtClean="0">
                <a:latin typeface="Meiryo UI" panose="020B0604030504040204" pitchFamily="50" charset="-128"/>
                <a:ea typeface="Meiryo UI" panose="020B0604030504040204" pitchFamily="50" charset="-128"/>
              </a:rPr>
              <a:t> 　子どもや若者が家族の世話のために自身の可能性を</a:t>
            </a:r>
            <a:r>
              <a:rPr kumimoji="1" lang="ja-JP" altLang="en-US" sz="1300" dirty="0">
                <a:latin typeface="Meiryo UI" panose="020B0604030504040204" pitchFamily="50" charset="-128"/>
                <a:ea typeface="Meiryo UI" panose="020B0604030504040204" pitchFamily="50" charset="-128"/>
              </a:rPr>
              <a:t>諦める</a:t>
            </a:r>
            <a:r>
              <a:rPr kumimoji="1" lang="ja-JP" altLang="en-US" sz="1300" dirty="0" smtClean="0">
                <a:latin typeface="Meiryo UI" panose="020B0604030504040204" pitchFamily="50" charset="-128"/>
                <a:ea typeface="Meiryo UI" panose="020B0604030504040204" pitchFamily="50" charset="-128"/>
              </a:rPr>
              <a:t>ことなく、自分の将来を自分で切り開いていくことがかなう社会の実現に向けて、ヤングケアラー本人の気持ちを尊重しつつ、  </a:t>
            </a:r>
            <a:endParaRPr kumimoji="1" lang="en-US" altLang="ja-JP" sz="1300" dirty="0" smtClean="0">
              <a:latin typeface="Meiryo UI" panose="020B0604030504040204" pitchFamily="50" charset="-128"/>
              <a:ea typeface="Meiryo UI" panose="020B0604030504040204" pitchFamily="50" charset="-128"/>
            </a:endParaRPr>
          </a:p>
          <a:p>
            <a:r>
              <a:rPr kumimoji="1" lang="en-US" altLang="ja-JP" sz="1300"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必要なとき、必要な支援が届けられるよう、令和４年度から令和６年度の３年間を重点的な取組みの期間とし、庁内関係部局・市町村等と連携し、取組みを進めていく。</a:t>
            </a:r>
            <a:endParaRPr kumimoji="1" lang="en-US" altLang="ja-JP" sz="1300" dirty="0" smtClean="0">
              <a:latin typeface="Meiryo UI" panose="020B0604030504040204" pitchFamily="50" charset="-128"/>
              <a:ea typeface="Meiryo UI"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3354853925"/>
              </p:ext>
            </p:extLst>
          </p:nvPr>
        </p:nvGraphicFramePr>
        <p:xfrm>
          <a:off x="131963" y="5932452"/>
          <a:ext cx="7562378" cy="3340226"/>
        </p:xfrm>
        <a:graphic>
          <a:graphicData uri="http://schemas.openxmlformats.org/drawingml/2006/table">
            <a:tbl>
              <a:tblPr firstRow="1" bandRow="1">
                <a:tableStyleId>{5C22544A-7EE6-4342-B048-85BDC9FD1C3A}</a:tableStyleId>
              </a:tblPr>
              <a:tblGrid>
                <a:gridCol w="1317696">
                  <a:extLst>
                    <a:ext uri="{9D8B030D-6E8A-4147-A177-3AD203B41FA5}">
                      <a16:colId xmlns:a16="http://schemas.microsoft.com/office/drawing/2014/main" val="3366546102"/>
                    </a:ext>
                  </a:extLst>
                </a:gridCol>
                <a:gridCol w="2386361">
                  <a:extLst>
                    <a:ext uri="{9D8B030D-6E8A-4147-A177-3AD203B41FA5}">
                      <a16:colId xmlns:a16="http://schemas.microsoft.com/office/drawing/2014/main" val="2965817972"/>
                    </a:ext>
                  </a:extLst>
                </a:gridCol>
                <a:gridCol w="3858321">
                  <a:extLst>
                    <a:ext uri="{9D8B030D-6E8A-4147-A177-3AD203B41FA5}">
                      <a16:colId xmlns:a16="http://schemas.microsoft.com/office/drawing/2014/main" val="1873842829"/>
                    </a:ext>
                  </a:extLst>
                </a:gridCol>
              </a:tblGrid>
              <a:tr h="288105">
                <a:tc>
                  <a:txBody>
                    <a:bodyPr/>
                    <a:lstStyle/>
                    <a:p>
                      <a:pPr>
                        <a:lnSpc>
                          <a:spcPts val="1000"/>
                        </a:lnSpc>
                      </a:pP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ts val="1000"/>
                        </a:lnSpc>
                      </a:pPr>
                      <a:r>
                        <a:rPr kumimoji="1" lang="ja-JP" altLang="en-US" sz="1200" dirty="0" smtClean="0">
                          <a:solidFill>
                            <a:schemeClr val="tx1"/>
                          </a:solidFill>
                          <a:latin typeface="Meiryo UI" panose="020B0604030504040204" pitchFamily="50" charset="-128"/>
                          <a:ea typeface="Meiryo UI" panose="020B0604030504040204" pitchFamily="50" charset="-128"/>
                        </a:rPr>
                        <a:t>今後の方向性</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ts val="1000"/>
                        </a:lnSpc>
                      </a:pPr>
                      <a:r>
                        <a:rPr kumimoji="1" lang="ja-JP" altLang="en-US" sz="1200" dirty="0" smtClean="0">
                          <a:solidFill>
                            <a:schemeClr val="tx1"/>
                          </a:solidFill>
                          <a:latin typeface="Meiryo UI" panose="020B0604030504040204" pitchFamily="50" charset="-128"/>
                          <a:ea typeface="Meiryo UI" panose="020B0604030504040204" pitchFamily="50" charset="-128"/>
                        </a:rPr>
                        <a:t>具体的取組み（案）</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603398454"/>
                  </a:ext>
                </a:extLst>
              </a:tr>
              <a:tr h="888568">
                <a:tc>
                  <a:txBody>
                    <a:bodyPr/>
                    <a:lstStyle/>
                    <a:p>
                      <a:pPr marL="72000" indent="-360000" algn="l">
                        <a:lnSpc>
                          <a:spcPts val="1200"/>
                        </a:lnSpc>
                      </a:pPr>
                      <a:r>
                        <a:rPr kumimoji="1" lang="ja-JP" altLang="en-US" sz="1200" b="1" dirty="0" smtClean="0">
                          <a:solidFill>
                            <a:schemeClr val="tx1"/>
                          </a:solidFill>
                          <a:latin typeface="Meiryo UI" panose="020B0604030504040204" pitchFamily="50" charset="-128"/>
                          <a:ea typeface="Meiryo UI" panose="020B0604030504040204" pitchFamily="50" charset="-128"/>
                        </a:rPr>
                        <a:t>①社会的認知度の向上、早期発見・実態把握</a:t>
                      </a:r>
                      <a:endParaRPr kumimoji="1" lang="en-US" altLang="ja-JP" sz="12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地域住民や市町村職員、福祉専門職、教職員等の意識向上を図り、発見頻度を高めるとともに、ヤングケアラー自身の意識醸成を進める。</a:t>
                      </a:r>
                      <a:endParaRPr kumimoji="1" lang="en-US" altLang="ja-JP" sz="12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200" dirty="0" smtClean="0">
                          <a:latin typeface="Meiryo UI" panose="020B0604030504040204" pitchFamily="50" charset="-128"/>
                          <a:ea typeface="Meiryo UI" panose="020B0604030504040204" pitchFamily="50" charset="-128"/>
                        </a:rPr>
                        <a:t>・ヤングケアラー関連フォーラムの開催</a:t>
                      </a:r>
                      <a:endParaRPr kumimoji="1" lang="en-US" altLang="ja-JP" sz="1200" dirty="0" smtClean="0">
                        <a:latin typeface="Meiryo UI" panose="020B0604030504040204" pitchFamily="50" charset="-128"/>
                        <a:ea typeface="Meiryo UI" panose="020B0604030504040204" pitchFamily="50" charset="-128"/>
                      </a:endParaRPr>
                    </a:p>
                    <a:p>
                      <a:pPr>
                        <a:lnSpc>
                          <a:spcPts val="1800"/>
                        </a:lnSpc>
                      </a:pPr>
                      <a:r>
                        <a:rPr kumimoji="1" lang="ja-JP" altLang="en-US" sz="1200" dirty="0" smtClean="0">
                          <a:latin typeface="Meiryo UI" panose="020B0604030504040204" pitchFamily="50" charset="-128"/>
                          <a:ea typeface="Meiryo UI" panose="020B0604030504040204" pitchFamily="50" charset="-128"/>
                        </a:rPr>
                        <a:t>・市町村職員、福祉専門職、教職員向け研修</a:t>
                      </a:r>
                      <a:endParaRPr kumimoji="1" lang="en-US" altLang="ja-JP" sz="1200" dirty="0" smtClean="0">
                        <a:latin typeface="Meiryo UI" panose="020B0604030504040204" pitchFamily="50" charset="-128"/>
                        <a:ea typeface="Meiryo UI" panose="020B0604030504040204" pitchFamily="50" charset="-128"/>
                      </a:endParaRPr>
                    </a:p>
                    <a:p>
                      <a:pPr>
                        <a:lnSpc>
                          <a:spcPts val="1800"/>
                        </a:lnSpc>
                      </a:pPr>
                      <a:r>
                        <a:rPr kumimoji="1" lang="ja-JP" altLang="en-US" sz="1200" dirty="0" smtClean="0">
                          <a:latin typeface="Meiryo UI" panose="020B0604030504040204" pitchFamily="50" charset="-128"/>
                          <a:ea typeface="Meiryo UI" panose="020B0604030504040204" pitchFamily="50" charset="-128"/>
                        </a:rPr>
                        <a:t>・普及啓発用チラシ・リーフレット作成及び配布</a:t>
                      </a:r>
                      <a:endParaRPr kumimoji="1" lang="en-US" altLang="ja-JP"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9799372"/>
                  </a:ext>
                </a:extLst>
              </a:tr>
              <a:tr h="1173513">
                <a:tc>
                  <a:txBody>
                    <a:bodyPr/>
                    <a:lstStyle/>
                    <a:p>
                      <a:pPr marL="85725" marR="0" lvl="0" indent="-85725" algn="l" defTabSz="914400" rtl="0" eaLnBrk="1" fontAlgn="auto" latinLnBrk="0" hangingPunct="1">
                        <a:lnSpc>
                          <a:spcPts val="1200"/>
                        </a:lnSpc>
                        <a:spcBef>
                          <a:spcPts val="0"/>
                        </a:spcBef>
                        <a:spcAft>
                          <a:spcPts val="0"/>
                        </a:spcAft>
                        <a:buClrTx/>
                        <a:buSzTx/>
                        <a:buFontTx/>
                        <a:buNone/>
                        <a:tabLst/>
                        <a:defRPr/>
                      </a:pPr>
                      <a:r>
                        <a:rPr kumimoji="1" lang="ja-JP" altLang="en-US" sz="1200" b="1" dirty="0" smtClean="0">
                          <a:latin typeface="Meiryo UI" panose="020B0604030504040204" pitchFamily="50" charset="-128"/>
                          <a:ea typeface="Meiryo UI" panose="020B0604030504040204" pitchFamily="50" charset="-128"/>
                        </a:rPr>
                        <a:t>②プラットフォームの整備</a:t>
                      </a:r>
                      <a:endParaRPr kumimoji="1" lang="en-US" altLang="ja-JP" sz="1200" b="1"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相談から的確なアセスメント、適切な支援へ切れ目なく繋ぐことができるよう、地域の実情を踏まえた市町村における体制整備を支援する。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5725" indent="-85725">
                        <a:lnSpc>
                          <a:spcPts val="1600"/>
                        </a:lnSpc>
                        <a:spcBef>
                          <a:spcPts val="600"/>
                        </a:spcBef>
                      </a:pPr>
                      <a:r>
                        <a:rPr kumimoji="1" lang="ja-JP" altLang="en-US" sz="1200" dirty="0" smtClean="0">
                          <a:latin typeface="Meiryo UI" panose="020B0604030504040204" pitchFamily="50" charset="-128"/>
                          <a:ea typeface="Meiryo UI" panose="020B0604030504040204" pitchFamily="50" charset="-128"/>
                        </a:rPr>
                        <a:t>・相談窓口の設置やコーディネーター配置の働きかけ</a:t>
                      </a:r>
                      <a:endParaRPr kumimoji="1" lang="en-US" altLang="ja-JP" sz="1200" dirty="0" smtClean="0">
                        <a:latin typeface="Meiryo UI" panose="020B0604030504040204" pitchFamily="50" charset="-128"/>
                        <a:ea typeface="Meiryo UI" panose="020B0604030504040204" pitchFamily="50" charset="-128"/>
                      </a:endParaRPr>
                    </a:p>
                    <a:p>
                      <a:pPr marL="85725" indent="-85725">
                        <a:lnSpc>
                          <a:spcPts val="1600"/>
                        </a:lnSpc>
                      </a:pPr>
                      <a:r>
                        <a:rPr kumimoji="1" lang="ja-JP" altLang="en-US" sz="1200" dirty="0" smtClean="0">
                          <a:latin typeface="Meiryo UI" panose="020B0604030504040204" pitchFamily="50" charset="-128"/>
                          <a:ea typeface="Meiryo UI" panose="020B0604030504040204" pitchFamily="50" charset="-128"/>
                        </a:rPr>
                        <a:t>・市町村でモデルとなるような取組みを支援し、好事例を府内市町村へ展開</a:t>
                      </a:r>
                      <a:endParaRPr kumimoji="1" lang="en-US" altLang="ja-JP" sz="1200" dirty="0" smtClean="0">
                        <a:latin typeface="Meiryo UI" panose="020B0604030504040204" pitchFamily="50" charset="-128"/>
                        <a:ea typeface="Meiryo UI" panose="020B0604030504040204" pitchFamily="50" charset="-128"/>
                      </a:endParaRPr>
                    </a:p>
                    <a:p>
                      <a:pPr marL="85725" indent="-85725">
                        <a:lnSpc>
                          <a:spcPts val="1600"/>
                        </a:lnSpc>
                      </a:pPr>
                      <a:r>
                        <a:rPr kumimoji="1" lang="ja-JP" altLang="en-US" sz="1200" dirty="0" smtClean="0">
                          <a:latin typeface="Meiryo UI" panose="020B0604030504040204" pitchFamily="50" charset="-128"/>
                          <a:ea typeface="Meiryo UI" panose="020B0604030504040204" pitchFamily="50" charset="-128"/>
                        </a:rPr>
                        <a:t>・国で作成予定のヤングケアラー対応マニュアルの市町村への配布</a:t>
                      </a:r>
                      <a:endParaRPr kumimoji="1" lang="en-US" altLang="ja-JP"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65643345"/>
                  </a:ext>
                </a:extLst>
              </a:tr>
              <a:tr h="990040">
                <a:tc>
                  <a:txBody>
                    <a:bodyPr/>
                    <a:lstStyle/>
                    <a:p>
                      <a:pPr marL="85725" marR="0" lvl="0" indent="-85725" algn="l" defTabSz="914400" rtl="0" eaLnBrk="1" fontAlgn="auto" latinLnBrk="0" hangingPunct="1">
                        <a:lnSpc>
                          <a:spcPts val="1000"/>
                        </a:lnSpc>
                        <a:spcBef>
                          <a:spcPts val="0"/>
                        </a:spcBef>
                        <a:spcAft>
                          <a:spcPts val="0"/>
                        </a:spcAft>
                        <a:buClrTx/>
                        <a:buSzTx/>
                        <a:buFontTx/>
                        <a:buNone/>
                        <a:tabLst/>
                        <a:defRPr/>
                      </a:pPr>
                      <a:r>
                        <a:rPr kumimoji="1" lang="ja-JP" altLang="en-US" sz="1200" b="1" dirty="0" smtClean="0">
                          <a:latin typeface="Meiryo UI" panose="020B0604030504040204" pitchFamily="50" charset="-128"/>
                          <a:ea typeface="Meiryo UI" panose="020B0604030504040204" pitchFamily="50" charset="-128"/>
                        </a:rPr>
                        <a:t>③支援策の充実</a:t>
                      </a:r>
                      <a:endParaRPr kumimoji="1" lang="en-US" altLang="ja-JP" sz="1200" b="1"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既存のサービス・支援策により対応するほか、既存のサービス等では対応できない課題への支援策を検討する。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300"/>
                        </a:lnSpc>
                      </a:pPr>
                      <a:r>
                        <a:rPr kumimoji="1" lang="ja-JP" altLang="en-US" sz="1200" dirty="0" smtClean="0">
                          <a:latin typeface="Meiryo UI" panose="020B0604030504040204" pitchFamily="50" charset="-128"/>
                          <a:ea typeface="Meiryo UI" panose="020B0604030504040204" pitchFamily="50" charset="-128"/>
                        </a:rPr>
                        <a:t>・事業所等への実態調査及びヒアリング</a:t>
                      </a:r>
                      <a:endParaRPr kumimoji="1" lang="en-US" altLang="ja-JP" sz="300" dirty="0" smtClean="0">
                        <a:latin typeface="Meiryo UI" panose="020B0604030504040204" pitchFamily="50" charset="-128"/>
                        <a:ea typeface="Meiryo UI" panose="020B0604030504040204" pitchFamily="50" charset="-128"/>
                      </a:endParaRPr>
                    </a:p>
                    <a:p>
                      <a:pPr>
                        <a:lnSpc>
                          <a:spcPts val="1300"/>
                        </a:lnSpc>
                      </a:pPr>
                      <a:r>
                        <a:rPr kumimoji="1" lang="ja-JP" altLang="en-US" sz="1200" dirty="0" smtClean="0">
                          <a:latin typeface="Meiryo UI" panose="020B0604030504040204" pitchFamily="50" charset="-128"/>
                          <a:ea typeface="Meiryo UI" panose="020B0604030504040204" pitchFamily="50" charset="-128"/>
                        </a:rPr>
                        <a:t>・スクールカウンセラー</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スクールソーシャルワーカーの配置拡充</a:t>
                      </a:r>
                      <a:endParaRPr kumimoji="1" lang="en-US" altLang="ja-JP" sz="1200" dirty="0" smtClean="0">
                        <a:latin typeface="Meiryo UI" panose="020B0604030504040204" pitchFamily="50" charset="-128"/>
                        <a:ea typeface="Meiryo UI" panose="020B0604030504040204" pitchFamily="50" charset="-128"/>
                      </a:endParaRPr>
                    </a:p>
                    <a:p>
                      <a:pPr marL="85725" indent="-85725">
                        <a:lnSpc>
                          <a:spcPts val="1300"/>
                        </a:lnSpc>
                      </a:pPr>
                      <a:r>
                        <a:rPr kumimoji="1" lang="ja-JP" altLang="en-US" sz="1200" dirty="0" smtClean="0">
                          <a:latin typeface="Meiryo UI" panose="020B0604030504040204" pitchFamily="50" charset="-128"/>
                          <a:ea typeface="Meiryo UI" panose="020B0604030504040204" pitchFamily="50" charset="-128"/>
                        </a:rPr>
                        <a:t>・市町村のヤングケアラー支援体制の構築に向けた支援</a:t>
                      </a:r>
                      <a:endParaRPr kumimoji="1" lang="en-US" altLang="ja-JP" sz="1200" dirty="0" smtClean="0">
                        <a:latin typeface="Meiryo UI" panose="020B0604030504040204" pitchFamily="50" charset="-128"/>
                        <a:ea typeface="Meiryo UI" panose="020B0604030504040204" pitchFamily="50" charset="-128"/>
                      </a:endParaRPr>
                    </a:p>
                    <a:p>
                      <a:pPr>
                        <a:lnSpc>
                          <a:spcPts val="1300"/>
                        </a:lnSpc>
                      </a:pPr>
                      <a:r>
                        <a:rPr kumimoji="1" lang="ja-JP" altLang="en-US" sz="1200" dirty="0" smtClean="0">
                          <a:latin typeface="Meiryo UI" panose="020B0604030504040204" pitchFamily="50" charset="-128"/>
                          <a:ea typeface="Meiryo UI" panose="020B0604030504040204" pitchFamily="50" charset="-128"/>
                        </a:rPr>
                        <a:t>・ヤングケアラーを支援する</a:t>
                      </a:r>
                      <a:r>
                        <a:rPr kumimoji="1" lang="en-US" altLang="ja-JP" sz="1200" dirty="0" smtClean="0">
                          <a:latin typeface="Meiryo UI" panose="020B0604030504040204" pitchFamily="50" charset="-128"/>
                          <a:ea typeface="Meiryo UI" panose="020B0604030504040204" pitchFamily="50" charset="-128"/>
                        </a:rPr>
                        <a:t>NPO</a:t>
                      </a:r>
                      <a:r>
                        <a:rPr kumimoji="1" lang="ja-JP" altLang="en-US" sz="1200" dirty="0" smtClean="0">
                          <a:latin typeface="Meiryo UI" panose="020B0604030504040204" pitchFamily="50" charset="-128"/>
                          <a:ea typeface="Meiryo UI" panose="020B0604030504040204" pitchFamily="50" charset="-128"/>
                        </a:rPr>
                        <a:t>法人等の掘り起こし</a:t>
                      </a:r>
                      <a:endParaRPr kumimoji="1" lang="en-US" altLang="ja-JP"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65371197"/>
                  </a:ext>
                </a:extLst>
              </a:tr>
            </a:tbl>
          </a:graphicData>
        </a:graphic>
      </p:graphicFrame>
      <p:grpSp>
        <p:nvGrpSpPr>
          <p:cNvPr id="40" name="グループ化 39"/>
          <p:cNvGrpSpPr/>
          <p:nvPr/>
        </p:nvGrpSpPr>
        <p:grpSpPr>
          <a:xfrm>
            <a:off x="7748022" y="5983573"/>
            <a:ext cx="4847502" cy="3255143"/>
            <a:chOff x="7739406" y="6065923"/>
            <a:chExt cx="4815832" cy="3162063"/>
          </a:xfrm>
        </p:grpSpPr>
        <p:sp>
          <p:nvSpPr>
            <p:cNvPr id="41" name="上カーブ矢印 40"/>
            <p:cNvSpPr/>
            <p:nvPr/>
          </p:nvSpPr>
          <p:spPr>
            <a:xfrm rot="16915863">
              <a:off x="11661595" y="7143547"/>
              <a:ext cx="926359" cy="860926"/>
            </a:xfrm>
            <a:prstGeom prst="curvedUpArrow">
              <a:avLst>
                <a:gd name="adj1" fmla="val 8909"/>
                <a:gd name="adj2" fmla="val 28492"/>
                <a:gd name="adj3" fmla="val 25601"/>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2" name="右カーブ矢印 41"/>
            <p:cNvSpPr/>
            <p:nvPr/>
          </p:nvSpPr>
          <p:spPr>
            <a:xfrm rot="21151137">
              <a:off x="7739406" y="7158708"/>
              <a:ext cx="974080" cy="960635"/>
            </a:xfrm>
            <a:prstGeom prst="curvedRightArrow">
              <a:avLst>
                <a:gd name="adj1" fmla="val 9240"/>
                <a:gd name="adj2" fmla="val 32797"/>
                <a:gd name="adj3" fmla="val 30511"/>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44" name="グループ化 43"/>
            <p:cNvGrpSpPr/>
            <p:nvPr/>
          </p:nvGrpSpPr>
          <p:grpSpPr>
            <a:xfrm>
              <a:off x="7885879" y="6065923"/>
              <a:ext cx="4582020" cy="3162063"/>
              <a:chOff x="7647901" y="6299250"/>
              <a:chExt cx="4582020" cy="3162063"/>
            </a:xfrm>
          </p:grpSpPr>
          <p:grpSp>
            <p:nvGrpSpPr>
              <p:cNvPr id="47" name="グループ化 46"/>
              <p:cNvGrpSpPr/>
              <p:nvPr/>
            </p:nvGrpSpPr>
            <p:grpSpPr>
              <a:xfrm>
                <a:off x="7647901" y="6299250"/>
                <a:ext cx="4582020" cy="2332215"/>
                <a:chOff x="3644580" y="5391383"/>
                <a:chExt cx="3282159" cy="970490"/>
              </a:xfrm>
              <a:noFill/>
            </p:grpSpPr>
            <p:grpSp>
              <p:nvGrpSpPr>
                <p:cNvPr id="53" name="グループ化 52"/>
                <p:cNvGrpSpPr/>
                <p:nvPr/>
              </p:nvGrpSpPr>
              <p:grpSpPr>
                <a:xfrm>
                  <a:off x="3644580" y="5391383"/>
                  <a:ext cx="3282159" cy="970490"/>
                  <a:chOff x="3511501" y="4102561"/>
                  <a:chExt cx="4583931" cy="1575875"/>
                </a:xfrm>
                <a:grpFill/>
              </p:grpSpPr>
              <p:sp>
                <p:nvSpPr>
                  <p:cNvPr id="55" name="楕円 54"/>
                  <p:cNvSpPr/>
                  <p:nvPr/>
                </p:nvSpPr>
                <p:spPr>
                  <a:xfrm>
                    <a:off x="4001058" y="4391098"/>
                    <a:ext cx="3594938" cy="497729"/>
                  </a:xfrm>
                  <a:prstGeom prst="ellipse">
                    <a:avLst/>
                  </a:prstGeom>
                  <a:solidFill>
                    <a:schemeClr val="accent6">
                      <a:lumMod val="40000"/>
                      <a:lumOff val="60000"/>
                    </a:schemeClr>
                  </a:solidFill>
                  <a:ln w="190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accent6">
                            <a:lumMod val="75000"/>
                          </a:schemeClr>
                        </a:solidFill>
                        <a:latin typeface="メイリオ" panose="020B0604030504040204" pitchFamily="50" charset="-128"/>
                        <a:ea typeface="メイリオ" panose="020B0604030504040204" pitchFamily="50" charset="-128"/>
                      </a:rPr>
                      <a:t>プラットフォーム</a:t>
                    </a:r>
                    <a:endParaRPr kumimoji="1" lang="ja-JP" altLang="en-US" sz="1100" dirty="0">
                      <a:solidFill>
                        <a:schemeClr val="accent6">
                          <a:lumMod val="75000"/>
                        </a:schemeClr>
                      </a:solidFill>
                      <a:latin typeface="メイリオ" panose="020B0604030504040204" pitchFamily="50" charset="-128"/>
                      <a:ea typeface="メイリオ" panose="020B0604030504040204" pitchFamily="50" charset="-128"/>
                    </a:endParaRPr>
                  </a:p>
                </p:txBody>
              </p:sp>
              <p:sp>
                <p:nvSpPr>
                  <p:cNvPr id="56" name="テキスト ボックス 55"/>
                  <p:cNvSpPr txBox="1"/>
                  <p:nvPr/>
                </p:nvSpPr>
                <p:spPr>
                  <a:xfrm>
                    <a:off x="3511501" y="4240616"/>
                    <a:ext cx="1556892" cy="272723"/>
                  </a:xfrm>
                  <a:prstGeom prst="rect">
                    <a:avLst/>
                  </a:prstGeom>
                  <a:solidFill>
                    <a:schemeClr val="bg1"/>
                  </a:solidFill>
                  <a:ln>
                    <a:solidFill>
                      <a:schemeClr val="tx1"/>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関係</a:t>
                    </a:r>
                    <a:r>
                      <a:rPr kumimoji="1" lang="ja-JP" altLang="en-US" sz="1050" dirty="0" smtClean="0">
                        <a:latin typeface="Meiryo UI" panose="020B0604030504040204" pitchFamily="50" charset="-128"/>
                        <a:ea typeface="Meiryo UI" panose="020B0604030504040204" pitchFamily="50" charset="-128"/>
                      </a:rPr>
                      <a:t>機関</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smtClean="0">
                        <a:latin typeface="Meiryo UI" panose="020B0604030504040204" pitchFamily="50" charset="-128"/>
                        <a:ea typeface="Meiryo UI" panose="020B0604030504040204" pitchFamily="50" charset="-128"/>
                      </a:rPr>
                      <a:t>（地域包括</a:t>
                    </a:r>
                    <a:r>
                      <a:rPr kumimoji="1" lang="ja-JP" altLang="en-US" sz="1050" dirty="0">
                        <a:latin typeface="Meiryo UI" panose="020B0604030504040204" pitchFamily="50" charset="-128"/>
                        <a:ea typeface="Meiryo UI" panose="020B0604030504040204" pitchFamily="50" charset="-128"/>
                      </a:rPr>
                      <a:t>センター</a:t>
                    </a:r>
                    <a:r>
                      <a:rPr kumimoji="1" lang="ja-JP" altLang="en-US" sz="1050" dirty="0" smtClean="0">
                        <a:latin typeface="Meiryo UI" panose="020B0604030504040204" pitchFamily="50" charset="-128"/>
                        <a:ea typeface="Meiryo UI" panose="020B0604030504040204" pitchFamily="50" charset="-128"/>
                      </a:rPr>
                      <a:t>等）</a:t>
                    </a:r>
                    <a:endParaRPr kumimoji="1" lang="ja-JP" altLang="en-US" sz="1050" dirty="0">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6986504" y="4415959"/>
                    <a:ext cx="1108928" cy="180304"/>
                  </a:xfrm>
                  <a:prstGeom prst="rect">
                    <a:avLst/>
                  </a:prstGeom>
                  <a:solidFill>
                    <a:schemeClr val="bg1"/>
                  </a:solidFill>
                  <a:ln>
                    <a:solidFill>
                      <a:schemeClr val="tx1"/>
                    </a:solidFill>
                  </a:ln>
                </p:spPr>
                <p:txBody>
                  <a:bodyPr wrap="square" rtlCol="0">
                    <a:spAutoFit/>
                  </a:bodyPr>
                  <a:lstStyle/>
                  <a:p>
                    <a:pPr algn="ctr"/>
                    <a:r>
                      <a:rPr kumimoji="1" lang="ja-JP" altLang="en-US" sz="1050" dirty="0" smtClean="0">
                        <a:latin typeface="Meiryo UI" panose="020B0604030504040204" pitchFamily="50" charset="-128"/>
                        <a:ea typeface="Meiryo UI" panose="020B0604030504040204" pitchFamily="50" charset="-128"/>
                      </a:rPr>
                      <a:t>福祉事業所等</a:t>
                    </a:r>
                    <a:endParaRPr kumimoji="1" lang="ja-JP" altLang="en-US" sz="1050" dirty="0">
                      <a:latin typeface="Meiryo UI" panose="020B0604030504040204" pitchFamily="50" charset="-128"/>
                      <a:ea typeface="Meiryo UI" panose="020B0604030504040204" pitchFamily="50" charset="-128"/>
                    </a:endParaRPr>
                  </a:p>
                </p:txBody>
              </p:sp>
              <p:sp>
                <p:nvSpPr>
                  <p:cNvPr id="59" name="テキスト ボックス 58"/>
                  <p:cNvSpPr txBox="1"/>
                  <p:nvPr/>
                </p:nvSpPr>
                <p:spPr>
                  <a:xfrm>
                    <a:off x="6639189" y="4695423"/>
                    <a:ext cx="700082" cy="175001"/>
                  </a:xfrm>
                  <a:prstGeom prst="rect">
                    <a:avLst/>
                  </a:prstGeom>
                  <a:solidFill>
                    <a:schemeClr val="bg1"/>
                  </a:solidFill>
                  <a:ln>
                    <a:solidFill>
                      <a:schemeClr val="tx1"/>
                    </a:solidFill>
                  </a:ln>
                </p:spPr>
                <p:txBody>
                  <a:bodyPr wrap="square" rtlCol="0">
                    <a:spAutoFit/>
                  </a:bodyPr>
                  <a:lstStyle/>
                  <a:p>
                    <a:pPr algn="ctr"/>
                    <a:r>
                      <a:rPr kumimoji="1" lang="en-US" altLang="ja-JP" sz="1050" dirty="0" smtClean="0">
                        <a:latin typeface="Meiryo UI" panose="020B0604030504040204" pitchFamily="50" charset="-128"/>
                        <a:ea typeface="Meiryo UI" panose="020B0604030504040204" pitchFamily="50" charset="-128"/>
                      </a:rPr>
                      <a:t>NPO</a:t>
                    </a:r>
                    <a:r>
                      <a:rPr kumimoji="1" lang="ja-JP" altLang="en-US" sz="1050" dirty="0" smtClean="0">
                        <a:latin typeface="Meiryo UI" panose="020B0604030504040204" pitchFamily="50" charset="-128"/>
                        <a:ea typeface="Meiryo UI" panose="020B0604030504040204" pitchFamily="50" charset="-128"/>
                      </a:rPr>
                      <a:t>等</a:t>
                    </a:r>
                    <a:endParaRPr kumimoji="1" lang="en-US" altLang="ja-JP" sz="1050" dirty="0" smtClean="0">
                      <a:latin typeface="Meiryo UI" panose="020B0604030504040204" pitchFamily="50" charset="-128"/>
                      <a:ea typeface="Meiryo UI" panose="020B0604030504040204" pitchFamily="50" charset="-128"/>
                    </a:endParaRPr>
                  </a:p>
                </p:txBody>
              </p:sp>
              <p:sp>
                <p:nvSpPr>
                  <p:cNvPr id="60" name="テキスト ボックス 59"/>
                  <p:cNvSpPr txBox="1"/>
                  <p:nvPr/>
                </p:nvSpPr>
                <p:spPr>
                  <a:xfrm>
                    <a:off x="5229726" y="4102561"/>
                    <a:ext cx="1611804" cy="378783"/>
                  </a:xfrm>
                  <a:prstGeom prst="rect">
                    <a:avLst/>
                  </a:prstGeom>
                  <a:solidFill>
                    <a:schemeClr val="bg1"/>
                  </a:solidFill>
                  <a:ln>
                    <a:solidFill>
                      <a:schemeClr val="tx1"/>
                    </a:solidFill>
                  </a:ln>
                </p:spPr>
                <p:txBody>
                  <a:bodyPr wrap="square" rtlCol="0">
                    <a:spAutoFit/>
                  </a:bodyPr>
                  <a:lstStyle/>
                  <a:p>
                    <a:pPr algn="ctr"/>
                    <a:r>
                      <a:rPr kumimoji="1" lang="ja-JP" altLang="en-US" sz="1050" dirty="0" smtClean="0">
                        <a:latin typeface="Meiryo UI" panose="020B0604030504040204" pitchFamily="50" charset="-128"/>
                        <a:ea typeface="Meiryo UI" panose="020B0604030504040204" pitchFamily="50" charset="-128"/>
                      </a:rPr>
                      <a:t>福祉専門職等</a:t>
                    </a:r>
                    <a:endParaRPr kumimoji="1" lang="en-US" altLang="ja-JP" sz="1050" dirty="0" smtClean="0">
                      <a:latin typeface="Meiryo UI" panose="020B0604030504040204" pitchFamily="50" charset="-128"/>
                      <a:ea typeface="Meiryo UI" panose="020B0604030504040204" pitchFamily="50" charset="-128"/>
                    </a:endParaRPr>
                  </a:p>
                  <a:p>
                    <a:pPr algn="ctr"/>
                    <a:r>
                      <a:rPr kumimoji="1" lang="ja-JP" altLang="en-US" sz="1050" dirty="0" smtClean="0">
                        <a:latin typeface="Meiryo UI" panose="020B0604030504040204" pitchFamily="50" charset="-128"/>
                        <a:ea typeface="Meiryo UI" panose="020B0604030504040204" pitchFamily="50" charset="-128"/>
                      </a:rPr>
                      <a:t>（コミュニティソーシャルワーカー・ケアマネージャー等）</a:t>
                    </a:r>
                    <a:endParaRPr kumimoji="1" lang="ja-JP" altLang="en-US" sz="1050" dirty="0">
                      <a:latin typeface="Meiryo UI" panose="020B0604030504040204" pitchFamily="50" charset="-128"/>
                      <a:ea typeface="Meiryo UI" panose="020B0604030504040204" pitchFamily="50" charset="-128"/>
                    </a:endParaRPr>
                  </a:p>
                </p:txBody>
              </p:sp>
              <p:sp>
                <p:nvSpPr>
                  <p:cNvPr id="61" name="台形 60"/>
                  <p:cNvSpPr/>
                  <p:nvPr/>
                </p:nvSpPr>
                <p:spPr>
                  <a:xfrm>
                    <a:off x="4356464" y="4888832"/>
                    <a:ext cx="2931955" cy="789604"/>
                  </a:xfrm>
                  <a:prstGeom prst="trapezoid">
                    <a:avLst/>
                  </a:prstGeom>
                  <a:grp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a:p>
                </p:txBody>
              </p:sp>
              <p:sp>
                <p:nvSpPr>
                  <p:cNvPr id="62" name="テキスト ボックス 61"/>
                  <p:cNvSpPr txBox="1"/>
                  <p:nvPr/>
                </p:nvSpPr>
                <p:spPr>
                  <a:xfrm>
                    <a:off x="4949916" y="4739985"/>
                    <a:ext cx="1560309" cy="190910"/>
                  </a:xfrm>
                  <a:prstGeom prst="rect">
                    <a:avLst/>
                  </a:prstGeom>
                  <a:solidFill>
                    <a:schemeClr val="bg1"/>
                  </a:solidFill>
                  <a:ln w="38100" cmpd="dbl">
                    <a:solidFill>
                      <a:schemeClr val="tx1"/>
                    </a:solidFill>
                  </a:ln>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市町村</a:t>
                    </a:r>
                    <a:endParaRPr kumimoji="1" lang="ja-JP" altLang="en-US" sz="1200" dirty="0">
                      <a:latin typeface="Meiryo UI" panose="020B0604030504040204" pitchFamily="50" charset="-128"/>
                      <a:ea typeface="Meiryo UI" panose="020B0604030504040204" pitchFamily="50" charset="-128"/>
                    </a:endParaRPr>
                  </a:p>
                </p:txBody>
              </p:sp>
              <p:sp>
                <p:nvSpPr>
                  <p:cNvPr id="63" name="テキスト ボックス 62"/>
                  <p:cNvSpPr txBox="1"/>
                  <p:nvPr/>
                </p:nvSpPr>
                <p:spPr>
                  <a:xfrm>
                    <a:off x="5625498" y="4984956"/>
                    <a:ext cx="325746" cy="618834"/>
                  </a:xfrm>
                  <a:prstGeom prst="rect">
                    <a:avLst/>
                  </a:prstGeom>
                  <a:grpFill/>
                  <a:ln>
                    <a:solidFill>
                      <a:schemeClr val="tx1"/>
                    </a:solidFill>
                  </a:ln>
                </p:spPr>
                <p:txBody>
                  <a:bodyPr vert="eaVert" wrap="square" rtlCol="0">
                    <a:spAutoFit/>
                  </a:bodyPr>
                  <a:lstStyle/>
                  <a:p>
                    <a:pPr algn="ctr"/>
                    <a:r>
                      <a:rPr kumimoji="1" lang="ja-JP" altLang="en-US" sz="1050" dirty="0" smtClean="0">
                        <a:latin typeface="Meiryo UI" panose="020B0604030504040204" pitchFamily="50" charset="-128"/>
                        <a:ea typeface="Meiryo UI" panose="020B0604030504040204" pitchFamily="50" charset="-128"/>
                      </a:rPr>
                      <a:t>アセスメント</a:t>
                    </a:r>
                    <a:endParaRPr kumimoji="1" lang="ja-JP" altLang="en-US" sz="1050" dirty="0">
                      <a:latin typeface="Meiryo UI" panose="020B0604030504040204" pitchFamily="50" charset="-128"/>
                      <a:ea typeface="Meiryo UI" panose="020B0604030504040204" pitchFamily="50" charset="-128"/>
                    </a:endParaRPr>
                  </a:p>
                </p:txBody>
              </p:sp>
              <p:sp>
                <p:nvSpPr>
                  <p:cNvPr id="64" name="テキスト ボックス 63"/>
                  <p:cNvSpPr txBox="1"/>
                  <p:nvPr/>
                </p:nvSpPr>
                <p:spPr>
                  <a:xfrm>
                    <a:off x="6536997" y="4984956"/>
                    <a:ext cx="325746" cy="618834"/>
                  </a:xfrm>
                  <a:prstGeom prst="rect">
                    <a:avLst/>
                  </a:prstGeom>
                  <a:grpFill/>
                  <a:ln>
                    <a:solidFill>
                      <a:schemeClr val="tx1"/>
                    </a:solidFill>
                  </a:ln>
                </p:spPr>
                <p:txBody>
                  <a:bodyPr vert="eaVert" wrap="square" rtlCol="0">
                    <a:spAutoFit/>
                  </a:bodyPr>
                  <a:lstStyle/>
                  <a:p>
                    <a:pPr algn="ctr"/>
                    <a:r>
                      <a:rPr kumimoji="1" lang="ja-JP" altLang="en-US" sz="1050" dirty="0" smtClean="0">
                        <a:latin typeface="Meiryo UI" panose="020B0604030504040204" pitchFamily="50" charset="-128"/>
                        <a:ea typeface="Meiryo UI" panose="020B0604030504040204" pitchFamily="50" charset="-128"/>
                      </a:rPr>
                      <a:t>つなぎ</a:t>
                    </a:r>
                    <a:endParaRPr kumimoji="1" lang="ja-JP" altLang="en-US" sz="1050" dirty="0">
                      <a:latin typeface="Meiryo UI" panose="020B0604030504040204" pitchFamily="50" charset="-128"/>
                      <a:ea typeface="Meiryo UI" panose="020B0604030504040204" pitchFamily="50" charset="-128"/>
                    </a:endParaRPr>
                  </a:p>
                </p:txBody>
              </p:sp>
              <p:sp>
                <p:nvSpPr>
                  <p:cNvPr id="65" name="テキスト ボックス 64"/>
                  <p:cNvSpPr txBox="1"/>
                  <p:nvPr/>
                </p:nvSpPr>
                <p:spPr>
                  <a:xfrm>
                    <a:off x="4742648" y="4984956"/>
                    <a:ext cx="325746" cy="618835"/>
                  </a:xfrm>
                  <a:prstGeom prst="rect">
                    <a:avLst/>
                  </a:prstGeom>
                  <a:grpFill/>
                  <a:ln>
                    <a:solidFill>
                      <a:schemeClr val="tx1"/>
                    </a:solidFill>
                  </a:ln>
                </p:spPr>
                <p:txBody>
                  <a:bodyPr vert="eaVert" wrap="square" rtlCol="0">
                    <a:spAutoFit/>
                  </a:bodyPr>
                  <a:lstStyle/>
                  <a:p>
                    <a:pPr algn="ctr"/>
                    <a:r>
                      <a:rPr kumimoji="1" lang="ja-JP" altLang="en-US" sz="1050" dirty="0" smtClean="0">
                        <a:latin typeface="Meiryo UI" panose="020B0604030504040204" pitchFamily="50" charset="-128"/>
                        <a:ea typeface="Meiryo UI" panose="020B0604030504040204" pitchFamily="50" charset="-128"/>
                      </a:rPr>
                      <a:t>相　談</a:t>
                    </a:r>
                    <a:endParaRPr kumimoji="1" lang="en-US" altLang="ja-JP" sz="1050" dirty="0" smtClean="0">
                      <a:latin typeface="Meiryo UI" panose="020B0604030504040204" pitchFamily="50" charset="-128"/>
                      <a:ea typeface="Meiryo UI" panose="020B0604030504040204" pitchFamily="50" charset="-128"/>
                    </a:endParaRPr>
                  </a:p>
                </p:txBody>
              </p:sp>
            </p:grpSp>
            <p:sp>
              <p:nvSpPr>
                <p:cNvPr id="54" name="テキスト ボックス 53"/>
                <p:cNvSpPr txBox="1"/>
                <p:nvPr/>
              </p:nvSpPr>
              <p:spPr>
                <a:xfrm>
                  <a:off x="3730254" y="5684331"/>
                  <a:ext cx="500901" cy="111039"/>
                </a:xfrm>
                <a:prstGeom prst="rect">
                  <a:avLst/>
                </a:prstGeom>
                <a:solidFill>
                  <a:schemeClr val="bg1"/>
                </a:solidFill>
                <a:ln>
                  <a:solidFill>
                    <a:schemeClr val="tx1"/>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学校</a:t>
                  </a:r>
                  <a:endParaRPr kumimoji="1" lang="en-US" altLang="ja-JP" sz="1050" dirty="0" smtClean="0">
                    <a:latin typeface="Meiryo UI" panose="020B0604030504040204" pitchFamily="50" charset="-128"/>
                    <a:ea typeface="Meiryo UI" panose="020B0604030504040204" pitchFamily="50" charset="-128"/>
                  </a:endParaRPr>
                </a:p>
              </p:txBody>
            </p:sp>
          </p:grpSp>
          <p:sp>
            <p:nvSpPr>
              <p:cNvPr id="48" name="ストライプ矢印 47"/>
              <p:cNvSpPr/>
              <p:nvPr/>
            </p:nvSpPr>
            <p:spPr>
              <a:xfrm rot="16200000">
                <a:off x="9679889" y="7402281"/>
                <a:ext cx="371310" cy="3008664"/>
              </a:xfrm>
              <a:prstGeom prst="stripedRightArrow">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accent6">
                        <a:lumMod val="75000"/>
                      </a:schemeClr>
                    </a:solidFill>
                    <a:latin typeface="Meiryo UI" panose="020B0604030504040204" pitchFamily="50" charset="-128"/>
                    <a:ea typeface="Meiryo UI" panose="020B0604030504040204" pitchFamily="50" charset="-128"/>
                  </a:rPr>
                  <a:t>バックアップ</a:t>
                </a:r>
                <a:endParaRPr kumimoji="1" lang="ja-JP" altLang="en-US" sz="1200" dirty="0">
                  <a:solidFill>
                    <a:schemeClr val="accent6">
                      <a:lumMod val="75000"/>
                    </a:schemeClr>
                  </a:solidFill>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8220070" y="9207397"/>
                <a:ext cx="3290948" cy="253916"/>
              </a:xfrm>
              <a:prstGeom prst="rect">
                <a:avLst/>
              </a:prstGeom>
              <a:solidFill>
                <a:schemeClr val="bg1"/>
              </a:solidFill>
              <a:ln>
                <a:solidFill>
                  <a:schemeClr val="tx1"/>
                </a:solidFill>
              </a:ln>
            </p:spPr>
            <p:txBody>
              <a:bodyPr wrap="square" rtlCol="0">
                <a:spAutoFit/>
              </a:bodyPr>
              <a:lstStyle/>
              <a:p>
                <a:r>
                  <a:rPr kumimoji="1" lang="ja-JP" altLang="en-US" sz="1050" dirty="0" smtClean="0">
                    <a:latin typeface="Meiryo UI" panose="020B0604030504040204" pitchFamily="50" charset="-128"/>
                    <a:ea typeface="Meiryo UI" panose="020B0604030504040204" pitchFamily="50" charset="-128"/>
                  </a:rPr>
                  <a:t>大　阪　府</a:t>
                </a:r>
                <a:endParaRPr kumimoji="1" lang="en-US" altLang="ja-JP" sz="1050" dirty="0" smtClean="0">
                  <a:latin typeface="Meiryo UI" panose="020B0604030504040204" pitchFamily="50" charset="-128"/>
                  <a:ea typeface="Meiryo UI" panose="020B0604030504040204" pitchFamily="50" charset="-128"/>
                </a:endParaRPr>
              </a:p>
            </p:txBody>
          </p:sp>
          <p:sp>
            <p:nvSpPr>
              <p:cNvPr id="50" name="テキスト ボックス 49"/>
              <p:cNvSpPr txBox="1"/>
              <p:nvPr/>
            </p:nvSpPr>
            <p:spPr>
              <a:xfrm>
                <a:off x="8852933" y="9201409"/>
                <a:ext cx="3011771" cy="246221"/>
              </a:xfrm>
              <a:prstGeom prst="rect">
                <a:avLst/>
              </a:prstGeom>
              <a:noFill/>
              <a:ln>
                <a:noFill/>
              </a:ln>
            </p:spPr>
            <p:txBody>
              <a:bodyPr wrap="square" rtlCol="0">
                <a:spAutoFit/>
              </a:bodyPr>
              <a:lstStyle/>
              <a:p>
                <a:r>
                  <a:rPr kumimoji="1" lang="ja-JP" altLang="en-US" sz="1000" dirty="0" smtClean="0">
                    <a:latin typeface="Meiryo UI" panose="020B0604030504040204" pitchFamily="50" charset="-128"/>
                    <a:ea typeface="Meiryo UI" panose="020B0604030504040204" pitchFamily="50" charset="-128"/>
                  </a:rPr>
                  <a:t>　認知度の向上／人材の育成／情報提供　など</a:t>
                </a:r>
                <a:endParaRPr kumimoji="1" lang="en-US" altLang="ja-JP" sz="1000" dirty="0" smtClean="0">
                  <a:latin typeface="Meiryo UI" panose="020B0604030504040204" pitchFamily="50" charset="-128"/>
                  <a:ea typeface="Meiryo UI" panose="020B0604030504040204" pitchFamily="50" charset="-128"/>
                </a:endParaRPr>
              </a:p>
            </p:txBody>
          </p:sp>
          <p:sp>
            <p:nvSpPr>
              <p:cNvPr id="51" name="テキスト ボックス 50"/>
              <p:cNvSpPr txBox="1"/>
              <p:nvPr/>
            </p:nvSpPr>
            <p:spPr>
              <a:xfrm>
                <a:off x="7727369" y="7685905"/>
                <a:ext cx="346249" cy="871022"/>
              </a:xfrm>
              <a:prstGeom prst="rect">
                <a:avLst/>
              </a:prstGeom>
              <a:solidFill>
                <a:schemeClr val="bg1"/>
              </a:solidFill>
              <a:ln>
                <a:solidFill>
                  <a:schemeClr val="tx1"/>
                </a:solidFill>
              </a:ln>
            </p:spPr>
            <p:txBody>
              <a:bodyPr vert="eaVert" wrap="square" rtlCol="0">
                <a:spAutoFit/>
              </a:bodyPr>
              <a:lstStyle/>
              <a:p>
                <a:pPr algn="ctr"/>
                <a:r>
                  <a:rPr kumimoji="1" lang="ja-JP" altLang="en-US" sz="1050" dirty="0" smtClean="0">
                    <a:latin typeface="Meiryo UI" panose="020B0604030504040204" pitchFamily="50" charset="-128"/>
                    <a:ea typeface="Meiryo UI" panose="020B0604030504040204" pitchFamily="50" charset="-128"/>
                  </a:rPr>
                  <a:t>発　見</a:t>
                </a:r>
                <a:endParaRPr kumimoji="1" lang="en-US" altLang="ja-JP" sz="1050" dirty="0" smtClean="0">
                  <a:latin typeface="Meiryo UI" panose="020B0604030504040204" pitchFamily="50" charset="-128"/>
                  <a:ea typeface="Meiryo UI" panose="020B0604030504040204" pitchFamily="50" charset="-128"/>
                </a:endParaRPr>
              </a:p>
            </p:txBody>
          </p:sp>
          <p:sp>
            <p:nvSpPr>
              <p:cNvPr id="52" name="テキスト ボックス 51"/>
              <p:cNvSpPr txBox="1"/>
              <p:nvPr/>
            </p:nvSpPr>
            <p:spPr>
              <a:xfrm>
                <a:off x="11725397" y="7745872"/>
                <a:ext cx="346249" cy="871022"/>
              </a:xfrm>
              <a:prstGeom prst="rect">
                <a:avLst/>
              </a:prstGeom>
              <a:solidFill>
                <a:schemeClr val="bg1"/>
              </a:solidFill>
              <a:ln>
                <a:solidFill>
                  <a:schemeClr val="tx1"/>
                </a:solidFill>
              </a:ln>
            </p:spPr>
            <p:txBody>
              <a:bodyPr vert="eaVert" wrap="square" rtlCol="0">
                <a:spAutoFit/>
              </a:bodyPr>
              <a:lstStyle/>
              <a:p>
                <a:pPr algn="ctr"/>
                <a:r>
                  <a:rPr kumimoji="1" lang="ja-JP" altLang="en-US" sz="1050" dirty="0" smtClean="0">
                    <a:latin typeface="Meiryo UI" panose="020B0604030504040204" pitchFamily="50" charset="-128"/>
                    <a:ea typeface="Meiryo UI" panose="020B0604030504040204" pitchFamily="50" charset="-128"/>
                  </a:rPr>
                  <a:t>支　援</a:t>
                </a:r>
                <a:endParaRPr kumimoji="1" lang="en-US" altLang="ja-JP" sz="1050" dirty="0" smtClean="0">
                  <a:latin typeface="Meiryo UI" panose="020B0604030504040204" pitchFamily="50" charset="-128"/>
                  <a:ea typeface="Meiryo UI" panose="020B0604030504040204" pitchFamily="50" charset="-128"/>
                </a:endParaRPr>
              </a:p>
            </p:txBody>
          </p:sp>
        </p:grpSp>
        <p:sp>
          <p:nvSpPr>
            <p:cNvPr id="45" name="右矢印 44"/>
            <p:cNvSpPr/>
            <p:nvPr/>
          </p:nvSpPr>
          <p:spPr>
            <a:xfrm>
              <a:off x="9507306" y="7760969"/>
              <a:ext cx="391074" cy="17722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右矢印 45"/>
            <p:cNvSpPr/>
            <p:nvPr/>
          </p:nvSpPr>
          <p:spPr>
            <a:xfrm>
              <a:off x="10430087" y="7787722"/>
              <a:ext cx="391074" cy="17722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3" name="Text Box 168"/>
          <p:cNvSpPr txBox="1">
            <a:spLocks noChangeArrowheads="1"/>
          </p:cNvSpPr>
          <p:nvPr/>
        </p:nvSpPr>
        <p:spPr bwMode="auto">
          <a:xfrm>
            <a:off x="11150469" y="34617"/>
            <a:ext cx="1534269" cy="378203"/>
          </a:xfrm>
          <a:prstGeom prst="rect">
            <a:avLst/>
          </a:prstGeom>
          <a:solidFill>
            <a:srgbClr val="FFFFFF"/>
          </a:solidFill>
          <a:ln w="28575">
            <a:solidFill>
              <a:srgbClr val="000000"/>
            </a:solidFill>
            <a:miter lim="800000"/>
            <a:headEnd/>
            <a:tailEnd/>
          </a:ln>
        </p:spPr>
        <p:txBody>
          <a:bodyPr vert="horz" wrap="square" lIns="74295" tIns="8890" rIns="74295" bIns="8890" numCol="1" anchor="ctr" anchorCtr="0" compatLnSpc="1">
            <a:prstTxWarp prst="textNoShape">
              <a:avLst/>
            </a:prstTxWarp>
          </a:bodyPr>
          <a:lstStyle/>
          <a:p>
            <a:pPr algn="ctr" eaLnBrk="0" fontAlgn="base" hangingPunct="0">
              <a:spcBef>
                <a:spcPct val="0"/>
              </a:spcBef>
              <a:spcAft>
                <a:spcPct val="0"/>
              </a:spcAft>
            </a:pPr>
            <a:r>
              <a:rPr kumimoji="0" lang="ja-JP" altLang="en-US" sz="2000" dirty="0" smtClean="0">
                <a:latin typeface="Meiryo UI" panose="020B0604030504040204" pitchFamily="50" charset="-128"/>
                <a:ea typeface="Meiryo UI" panose="020B0604030504040204" pitchFamily="50" charset="-128"/>
              </a:rPr>
              <a:t>参考</a:t>
            </a:r>
            <a:r>
              <a:rPr kumimoji="0" lang="ja-JP" altLang="en-US" sz="2000" dirty="0" smtClean="0">
                <a:latin typeface="Meiryo UI" panose="020B0604030504040204" pitchFamily="50" charset="-128"/>
                <a:ea typeface="Meiryo UI" panose="020B0604030504040204" pitchFamily="50" charset="-128"/>
              </a:rPr>
              <a:t>資料２</a:t>
            </a:r>
            <a:endParaRPr kumimoji="0" lang="ja-JP"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490811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237</TotalTime>
  <Words>845</Words>
  <Application>Microsoft Office PowerPoint</Application>
  <PresentationFormat>A3 297x420 mm</PresentationFormat>
  <Paragraphs>67</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ＭＳ Ｐゴシック</vt:lpstr>
      <vt:lpstr>メイリオ</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瀨藤　茉仁子</dc:creator>
  <cp:lastModifiedBy>濱野　素子</cp:lastModifiedBy>
  <cp:revision>38</cp:revision>
  <cp:lastPrinted>2022-02-09T09:25:34Z</cp:lastPrinted>
  <dcterms:created xsi:type="dcterms:W3CDTF">2022-01-13T04:11:44Z</dcterms:created>
  <dcterms:modified xsi:type="dcterms:W3CDTF">2022-02-09T09:25:49Z</dcterms:modified>
</cp:coreProperties>
</file>