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sldIdLst>
    <p:sldId id="268" r:id="rId2"/>
    <p:sldId id="283" r:id="rId3"/>
    <p:sldId id="270" r:id="rId4"/>
    <p:sldId id="272" r:id="rId5"/>
    <p:sldId id="276" r:id="rId6"/>
    <p:sldId id="269" r:id="rId7"/>
    <p:sldId id="275" r:id="rId8"/>
    <p:sldId id="263" r:id="rId9"/>
    <p:sldId id="278" r:id="rId10"/>
    <p:sldId id="284" r:id="rId11"/>
    <p:sldId id="280" r:id="rId12"/>
    <p:sldId id="281" r:id="rId1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35" autoAdjust="0"/>
    <p:restoredTop sz="94660"/>
  </p:normalViewPr>
  <p:slideViewPr>
    <p:cSldViewPr>
      <p:cViewPr varScale="1">
        <p:scale>
          <a:sx n="70" d="100"/>
          <a:sy n="70" d="100"/>
        </p:scale>
        <p:origin x="137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F203A367-33D8-45C4-A92A-091E8EF5EB8F}" type="datetimeFigureOut">
              <a:rPr kumimoji="1" lang="ja-JP" altLang="en-US" smtClean="0"/>
              <a:t>2022/2/9</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83FF2905-D8C4-4719-8101-FC175302DB3E}" type="slidenum">
              <a:rPr kumimoji="1" lang="ja-JP" altLang="en-US" smtClean="0"/>
              <a:t>‹#›</a:t>
            </a:fld>
            <a:endParaRPr kumimoji="1" lang="ja-JP" altLang="en-US"/>
          </a:p>
        </p:txBody>
      </p:sp>
    </p:spTree>
    <p:extLst>
      <p:ext uri="{BB962C8B-B14F-4D97-AF65-F5344CB8AC3E}">
        <p14:creationId xmlns:p14="http://schemas.microsoft.com/office/powerpoint/2010/main" val="24971285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83FF2905-D8C4-4719-8101-FC175302DB3E}" type="slidenum">
              <a:rPr kumimoji="1" lang="ja-JP" altLang="en-US" smtClean="0"/>
              <a:t>1</a:t>
            </a:fld>
            <a:endParaRPr kumimoji="1" lang="ja-JP" altLang="en-US"/>
          </a:p>
        </p:txBody>
      </p:sp>
    </p:spTree>
    <p:extLst>
      <p:ext uri="{BB962C8B-B14F-4D97-AF65-F5344CB8AC3E}">
        <p14:creationId xmlns:p14="http://schemas.microsoft.com/office/powerpoint/2010/main" val="1980017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FC5772D-D2F1-4FF0-9B9C-542E87192417}" type="datetime1">
              <a:rPr kumimoji="1" lang="ja-JP" altLang="en-US" smtClean="0"/>
              <a:t>2022/2/9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2BBA9C1-82E5-4757-BFA3-CB23F3F1648E}" type="datetime1">
              <a:rPr kumimoji="1" lang="ja-JP" altLang="en-US" smtClean="0"/>
              <a:t>2022/2/9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C7F364F-BEE7-4D09-A4A8-48FB89125B2D}" type="datetime1">
              <a:rPr kumimoji="1" lang="ja-JP" altLang="en-US" smtClean="0"/>
              <a:t>2022/2/9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F2515AA-5865-4AAC-BFF3-794252A6395D}" type="datetime1">
              <a:rPr kumimoji="1" lang="ja-JP" altLang="en-US" smtClean="0"/>
              <a:t>2022/2/9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416EA40-BE14-49E9-8D66-119EFEF68DA0}" type="datetime1">
              <a:rPr kumimoji="1" lang="ja-JP" altLang="en-US" smtClean="0"/>
              <a:t>2022/2/9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F21335DA-D259-4A3A-AD2D-8F4E3EFAB7DC}" type="datetime1">
              <a:rPr kumimoji="1" lang="ja-JP" altLang="en-US" smtClean="0"/>
              <a:t>2022/2/9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817BD5E0-B859-4620-901C-53CF1D6D0342}" type="datetime1">
              <a:rPr kumimoji="1" lang="ja-JP" altLang="en-US" smtClean="0"/>
              <a:t>2022/2/9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2226139B-01BE-4E99-BEF1-D5EEAEC44AC7}" type="datetime1">
              <a:rPr kumimoji="1" lang="ja-JP" altLang="en-US" smtClean="0"/>
              <a:t>2022/2/9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524CE2F6-5363-45BE-9CE2-94974A6C0D07}" type="datetime1">
              <a:rPr kumimoji="1" lang="ja-JP" altLang="en-US" smtClean="0"/>
              <a:t>2022/2/9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DD3C1AC2-8B08-4A7E-8520-EB132DD4132E}" type="datetime1">
              <a:rPr kumimoji="1" lang="ja-JP" altLang="en-US" smtClean="0"/>
              <a:t>2022/2/9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FBEA730F-27A3-49EB-92ED-F29258E5A97A}" type="datetime1">
              <a:rPr kumimoji="1" lang="ja-JP" altLang="en-US" smtClean="0"/>
              <a:t>2022/2/9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6710C2-2731-4D00-ADE6-CFCB2C68C869}" type="datetime1">
              <a:rPr kumimoji="1" lang="ja-JP" altLang="en-US" smtClean="0"/>
              <a:t>2022/2/9</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3068960"/>
            <a:ext cx="8856984" cy="720080"/>
          </a:xfrm>
        </p:spPr>
        <p:txBody>
          <a:bodyPr>
            <a:normAutofit fontScale="90000"/>
          </a:bodyPr>
          <a:lstStyle/>
          <a:p>
            <a:r>
              <a:rPr lang="ja-JP" altLang="en-US" dirty="0" smtClean="0"/>
              <a:t>関係法規等</a:t>
            </a:r>
            <a:endParaRPr kumimoji="1" lang="ja-JP" altLang="en-US" dirty="0"/>
          </a:p>
        </p:txBody>
      </p:sp>
      <p:sp>
        <p:nvSpPr>
          <p:cNvPr id="6" name="正方形/長方形 5"/>
          <p:cNvSpPr/>
          <p:nvPr/>
        </p:nvSpPr>
        <p:spPr>
          <a:xfrm>
            <a:off x="7092280" y="227615"/>
            <a:ext cx="1876075" cy="68110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rPr>
              <a:t>参考</a:t>
            </a:r>
            <a:r>
              <a:rPr kumimoji="1" lang="ja-JP" altLang="en-US" sz="2000" b="1" dirty="0" smtClean="0">
                <a:solidFill>
                  <a:schemeClr val="tx1"/>
                </a:solidFill>
              </a:rPr>
              <a:t>資料１</a:t>
            </a:r>
            <a:endParaRPr lang="en-US" altLang="ja-JP" sz="2000" b="1" dirty="0" smtClean="0">
              <a:solidFill>
                <a:schemeClr val="tx1"/>
              </a:solidFill>
            </a:endParaRPr>
          </a:p>
        </p:txBody>
      </p:sp>
    </p:spTree>
    <p:extLst>
      <p:ext uri="{BB962C8B-B14F-4D97-AF65-F5344CB8AC3E}">
        <p14:creationId xmlns:p14="http://schemas.microsoft.com/office/powerpoint/2010/main" val="25563783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27270" y="1052736"/>
            <a:ext cx="8637218" cy="4464496"/>
          </a:xfrm>
        </p:spPr>
        <p:txBody>
          <a:bodyPr>
            <a:normAutofit/>
          </a:bodyPr>
          <a:lstStyle/>
          <a:p>
            <a:pPr marL="0" indent="0">
              <a:buNone/>
            </a:pPr>
            <a:r>
              <a:rPr lang="ja-JP" altLang="en-US" sz="1400" dirty="0">
                <a:latin typeface="HG丸ｺﾞｼｯｸM-PRO"/>
                <a:ea typeface="HG丸ｺﾞｼｯｸM-PRO"/>
                <a:cs typeface="HG丸ｺﾞｼｯｸM-PRO"/>
              </a:rPr>
              <a:t>３　都道府県子ども・子育て支援事業支援計画においては、前項各号に掲げる事項のほか、次に掲げ</a:t>
            </a:r>
          </a:p>
          <a:p>
            <a:pPr marL="0" indent="0">
              <a:buNone/>
            </a:pPr>
            <a:r>
              <a:rPr lang="ja-JP" altLang="en-US" sz="1400" dirty="0">
                <a:latin typeface="HG丸ｺﾞｼｯｸM-PRO"/>
                <a:ea typeface="HG丸ｺﾞｼｯｸM-PRO"/>
                <a:cs typeface="HG丸ｺﾞｼｯｸM-PRO"/>
              </a:rPr>
              <a:t>　</a:t>
            </a:r>
            <a:r>
              <a:rPr lang="ja-JP" altLang="en-US" sz="1400" dirty="0" err="1">
                <a:latin typeface="HG丸ｺﾞｼｯｸM-PRO"/>
                <a:ea typeface="HG丸ｺﾞｼｯｸM-PRO"/>
                <a:cs typeface="HG丸ｺﾞｼｯｸM-PRO"/>
              </a:rPr>
              <a:t>る</a:t>
            </a:r>
            <a:r>
              <a:rPr lang="ja-JP" altLang="en-US" sz="1400" dirty="0">
                <a:latin typeface="HG丸ｺﾞｼｯｸM-PRO"/>
                <a:ea typeface="HG丸ｺﾞｼｯｸM-PRO"/>
                <a:cs typeface="HG丸ｺﾞｼｯｸM-PRO"/>
              </a:rPr>
              <a:t>事項について定めるよう努めるものとする。</a:t>
            </a:r>
          </a:p>
          <a:p>
            <a:pPr marL="0" indent="0">
              <a:buNone/>
            </a:pPr>
            <a:r>
              <a:rPr lang="ja-JP" altLang="en-US" sz="1400" dirty="0">
                <a:latin typeface="HG丸ｺﾞｼｯｸM-PRO"/>
                <a:ea typeface="HG丸ｺﾞｼｯｸM-PRO"/>
                <a:cs typeface="HG丸ｺﾞｼｯｸM-PRO"/>
              </a:rPr>
              <a:t>一　市町村の区域を超えた広域的な見地から行う調整に関する事項</a:t>
            </a:r>
          </a:p>
          <a:p>
            <a:pPr marL="0" indent="0">
              <a:buNone/>
            </a:pPr>
            <a:r>
              <a:rPr lang="ja-JP" altLang="en-US" sz="1400" dirty="0">
                <a:latin typeface="HG丸ｺﾞｼｯｸM-PRO"/>
                <a:ea typeface="HG丸ｺﾞｼｯｸM-PRO"/>
                <a:cs typeface="HG丸ｺﾞｼｯｸM-PRO"/>
              </a:rPr>
              <a:t>二　教育・保育情報の公表に関する事項</a:t>
            </a:r>
          </a:p>
          <a:p>
            <a:pPr marL="0" indent="0">
              <a:buNone/>
            </a:pPr>
            <a:r>
              <a:rPr lang="ja-JP" altLang="en-US" sz="1400" dirty="0">
                <a:latin typeface="HG丸ｺﾞｼｯｸM-PRO"/>
                <a:ea typeface="HG丸ｺﾞｼｯｸM-PRO"/>
                <a:cs typeface="HG丸ｺﾞｼｯｸM-PRO"/>
              </a:rPr>
              <a:t>三　労働者の職業生活と家庭生活との両立が図られるようにするために必要な雇用環境の整備に関す</a:t>
            </a:r>
          </a:p>
          <a:p>
            <a:pPr marL="0" indent="0">
              <a:buNone/>
            </a:pPr>
            <a:r>
              <a:rPr lang="ja-JP" altLang="en-US" sz="1400" dirty="0">
                <a:latin typeface="HG丸ｺﾞｼｯｸM-PRO"/>
                <a:ea typeface="HG丸ｺﾞｼｯｸM-PRO"/>
                <a:cs typeface="HG丸ｺﾞｼｯｸM-PRO"/>
              </a:rPr>
              <a:t>　</a:t>
            </a:r>
            <a:r>
              <a:rPr lang="ja-JP" altLang="en-US" sz="1400" dirty="0" err="1">
                <a:latin typeface="HG丸ｺﾞｼｯｸM-PRO"/>
                <a:ea typeface="HG丸ｺﾞｼｯｸM-PRO"/>
                <a:cs typeface="HG丸ｺﾞｼｯｸM-PRO"/>
              </a:rPr>
              <a:t>る</a:t>
            </a:r>
            <a:r>
              <a:rPr lang="ja-JP" altLang="en-US" sz="1400" dirty="0">
                <a:latin typeface="HG丸ｺﾞｼｯｸM-PRO"/>
                <a:ea typeface="HG丸ｺﾞｼｯｸM-PRO"/>
                <a:cs typeface="HG丸ｺﾞｼｯｸM-PRO"/>
              </a:rPr>
              <a:t>施策との連携に関する事項</a:t>
            </a:r>
          </a:p>
          <a:p>
            <a:pPr marL="0" indent="0">
              <a:buNone/>
            </a:pPr>
            <a:r>
              <a:rPr lang="ja-JP" altLang="en-US" sz="1400" dirty="0">
                <a:latin typeface="HG丸ｺﾞｼｯｸM-PRO"/>
                <a:ea typeface="HG丸ｺﾞｼｯｸM-PRO"/>
                <a:cs typeface="HG丸ｺﾞｼｯｸM-PRO"/>
              </a:rPr>
              <a:t>４　都道府県子ども・子育て支援事業支援計画は、社会福祉法第百八条第一項に規定する都道府県地</a:t>
            </a:r>
          </a:p>
          <a:p>
            <a:pPr marL="0" indent="0">
              <a:buNone/>
            </a:pPr>
            <a:r>
              <a:rPr lang="ja-JP" altLang="en-US" sz="1400" dirty="0">
                <a:latin typeface="HG丸ｺﾞｼｯｸM-PRO"/>
                <a:ea typeface="HG丸ｺﾞｼｯｸM-PRO"/>
                <a:cs typeface="HG丸ｺﾞｼｯｸM-PRO"/>
              </a:rPr>
              <a:t>　域福祉支援計画、教育基本法第十七条第二項の規定により都道府県が定める教育振興基本計画その　</a:t>
            </a:r>
          </a:p>
          <a:p>
            <a:pPr marL="0" indent="0">
              <a:buNone/>
            </a:pPr>
            <a:r>
              <a:rPr lang="ja-JP" altLang="en-US" sz="1400" dirty="0">
                <a:latin typeface="HG丸ｺﾞｼｯｸM-PRO"/>
                <a:ea typeface="HG丸ｺﾞｼｯｸM-PRO"/>
                <a:cs typeface="HG丸ｺﾞｼｯｸM-PRO"/>
              </a:rPr>
              <a:t>　他の法律の規定による計画であって子どもの福祉又は教育に関する事項を定めるものと調和が保</a:t>
            </a:r>
            <a:r>
              <a:rPr lang="ja-JP" altLang="en-US" sz="1400" dirty="0" err="1">
                <a:latin typeface="HG丸ｺﾞｼｯｸM-PRO"/>
                <a:ea typeface="HG丸ｺﾞｼｯｸM-PRO"/>
                <a:cs typeface="HG丸ｺﾞｼｯｸM-PRO"/>
              </a:rPr>
              <a:t>た</a:t>
            </a:r>
            <a:endParaRPr lang="ja-JP" altLang="en-US" sz="1400" dirty="0">
              <a:latin typeface="HG丸ｺﾞｼｯｸM-PRO"/>
              <a:ea typeface="HG丸ｺﾞｼｯｸM-PRO"/>
              <a:cs typeface="HG丸ｺﾞｼｯｸM-PRO"/>
            </a:endParaRPr>
          </a:p>
          <a:p>
            <a:pPr marL="0" indent="0">
              <a:buNone/>
            </a:pPr>
            <a:r>
              <a:rPr lang="ja-JP" altLang="en-US" sz="1400" dirty="0">
                <a:latin typeface="HG丸ｺﾞｼｯｸM-PRO"/>
                <a:ea typeface="HG丸ｺﾞｼｯｸM-PRO"/>
                <a:cs typeface="HG丸ｺﾞｼｯｸM-PRO"/>
              </a:rPr>
              <a:t>　</a:t>
            </a:r>
            <a:r>
              <a:rPr lang="ja-JP" altLang="en-US" sz="1400" dirty="0" err="1">
                <a:latin typeface="HG丸ｺﾞｼｯｸM-PRO"/>
                <a:ea typeface="HG丸ｺﾞｼｯｸM-PRO"/>
                <a:cs typeface="HG丸ｺﾞｼｯｸM-PRO"/>
              </a:rPr>
              <a:t>れた</a:t>
            </a:r>
            <a:r>
              <a:rPr lang="ja-JP" altLang="en-US" sz="1400" dirty="0">
                <a:latin typeface="HG丸ｺﾞｼｯｸM-PRO"/>
                <a:ea typeface="HG丸ｺﾞｼｯｸM-PRO"/>
                <a:cs typeface="HG丸ｺﾞｼｯｸM-PRO"/>
              </a:rPr>
              <a:t>ものでなければならない。</a:t>
            </a:r>
          </a:p>
          <a:p>
            <a:pPr marL="0" indent="0">
              <a:buNone/>
            </a:pPr>
            <a:r>
              <a:rPr lang="ja-JP" altLang="en-US" sz="1400" dirty="0">
                <a:latin typeface="HG丸ｺﾞｼｯｸM-PRO"/>
                <a:ea typeface="HG丸ｺﾞｼｯｸM-PRO"/>
                <a:cs typeface="HG丸ｺﾞｼｯｸM-PRO"/>
              </a:rPr>
              <a:t>５　都道府県は、都道府県子ども・子育て支援事業支援計画を定め、又は変更しようとするときは、</a:t>
            </a:r>
          </a:p>
          <a:p>
            <a:pPr marL="0" indent="0">
              <a:buNone/>
            </a:pPr>
            <a:r>
              <a:rPr lang="ja-JP" altLang="en-US" sz="1400" dirty="0">
                <a:latin typeface="HG丸ｺﾞｼｯｸM-PRO"/>
                <a:ea typeface="HG丸ｺﾞｼｯｸM-PRO"/>
                <a:cs typeface="HG丸ｺﾞｼｯｸM-PRO"/>
              </a:rPr>
              <a:t>　あらかじめ、第七十七条第四項の審議会その他の合議制の機関を設置している場合にあってはその　</a:t>
            </a:r>
          </a:p>
          <a:p>
            <a:pPr marL="0" indent="0">
              <a:buNone/>
            </a:pPr>
            <a:r>
              <a:rPr lang="ja-JP" altLang="en-US" sz="1400" dirty="0">
                <a:latin typeface="HG丸ｺﾞｼｯｸM-PRO"/>
                <a:ea typeface="HG丸ｺﾞｼｯｸM-PRO"/>
                <a:cs typeface="HG丸ｺﾞｼｯｸM-PRO"/>
              </a:rPr>
              <a:t>　意見を、その他の場合にあっては子どもの保護者その他子ども・子育て支援に係る当事者の意見を</a:t>
            </a:r>
          </a:p>
          <a:p>
            <a:pPr marL="0" indent="0">
              <a:buNone/>
            </a:pPr>
            <a:r>
              <a:rPr lang="ja-JP" altLang="en-US" sz="1400" dirty="0">
                <a:latin typeface="HG丸ｺﾞｼｯｸM-PRO"/>
                <a:ea typeface="HG丸ｺﾞｼｯｸM-PRO"/>
                <a:cs typeface="HG丸ｺﾞｼｯｸM-PRO"/>
              </a:rPr>
              <a:t>　聴かなければならない。</a:t>
            </a:r>
          </a:p>
          <a:p>
            <a:pPr marL="0" indent="0">
              <a:buNone/>
            </a:pPr>
            <a:r>
              <a:rPr lang="ja-JP" altLang="en-US" sz="1400" dirty="0">
                <a:latin typeface="HG丸ｺﾞｼｯｸM-PRO"/>
                <a:ea typeface="HG丸ｺﾞｼｯｸM-PRO"/>
                <a:cs typeface="HG丸ｺﾞｼｯｸM-PRO"/>
              </a:rPr>
              <a:t>６　都道府県は、都道府県子ども・子育て支援事業支援計画を定め、又は変更したときは、遅滞なく、</a:t>
            </a:r>
          </a:p>
          <a:p>
            <a:pPr marL="0" indent="0">
              <a:buNone/>
            </a:pPr>
            <a:r>
              <a:rPr lang="ja-JP" altLang="en-US" sz="1400" dirty="0">
                <a:latin typeface="HG丸ｺﾞｼｯｸM-PRO"/>
                <a:ea typeface="HG丸ｺﾞｼｯｸM-PRO"/>
                <a:cs typeface="HG丸ｺﾞｼｯｸM-PRO"/>
              </a:rPr>
              <a:t>　これを内閣総理大臣に提出しなければならない。</a:t>
            </a:r>
          </a:p>
          <a:p>
            <a:pPr marL="0" indent="0">
              <a:buNone/>
            </a:pPr>
            <a:endParaRPr lang="ja-JP" altLang="ja-JP" sz="1400" dirty="0">
              <a:latin typeface="HG丸ｺﾞｼｯｸM-PRO"/>
              <a:ea typeface="HG丸ｺﾞｼｯｸM-PRO"/>
              <a:cs typeface="HG丸ｺﾞｼｯｸM-PRO"/>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10</a:t>
            </a:fld>
            <a:endParaRPr kumimoji="1" lang="ja-JP" altLang="en-US"/>
          </a:p>
        </p:txBody>
      </p:sp>
    </p:spTree>
    <p:extLst>
      <p:ext uri="{BB962C8B-B14F-4D97-AF65-F5344CB8AC3E}">
        <p14:creationId xmlns:p14="http://schemas.microsoft.com/office/powerpoint/2010/main" val="24588342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9512" y="404664"/>
            <a:ext cx="8712056" cy="3600400"/>
          </a:xfrm>
          <a:prstGeom prst="rect">
            <a:avLst/>
          </a:prstGeom>
          <a:noFill/>
          <a:ln>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lnSpc>
                <a:spcPct val="150000"/>
              </a:lnSpc>
            </a:pPr>
            <a:r>
              <a:rPr lang="zh-CN" altLang="en-US" sz="1400" b="1" dirty="0" smtClean="0">
                <a:solidFill>
                  <a:srgbClr val="000000"/>
                </a:solidFill>
                <a:latin typeface="HGS創英角ｺﾞｼｯｸUB" pitchFamily="50" charset="-128"/>
                <a:ea typeface="HGS創英角ｺﾞｼｯｸUB" pitchFamily="50" charset="-128"/>
              </a:rPr>
              <a:t>○</a:t>
            </a:r>
            <a:r>
              <a:rPr lang="ja-JP" altLang="en-US" sz="1400" b="1" dirty="0" smtClean="0">
                <a:solidFill>
                  <a:srgbClr val="000000"/>
                </a:solidFill>
                <a:latin typeface="HGS創英角ｺﾞｼｯｸUB" pitchFamily="50" charset="-128"/>
                <a:ea typeface="HGS創英角ｺﾞｼｯｸUB" pitchFamily="50" charset="-128"/>
              </a:rPr>
              <a:t>子ども・若者育成支援推進法（抜粋）</a:t>
            </a:r>
            <a:endParaRPr lang="en-US" altLang="zh-CN" sz="1400" b="1" dirty="0">
              <a:solidFill>
                <a:srgbClr val="000000"/>
              </a:solidFill>
              <a:latin typeface="HGS創英角ｺﾞｼｯｸUB" pitchFamily="50" charset="-128"/>
              <a:ea typeface="HGS創英角ｺﾞｼｯｸUB" pitchFamily="50" charset="-128"/>
            </a:endParaRPr>
          </a:p>
          <a:p>
            <a:endParaRPr lang="en-US" altLang="ja-JP" sz="1400" dirty="0" smtClean="0">
              <a:solidFill>
                <a:srgbClr val="000000"/>
              </a:solidFill>
            </a:endParaRPr>
          </a:p>
          <a:p>
            <a:endParaRPr lang="en-US" altLang="ja-JP" sz="1400" dirty="0">
              <a:solidFill>
                <a:srgbClr val="000000"/>
              </a:solidFill>
            </a:endParaRPr>
          </a:p>
          <a:p>
            <a:r>
              <a:rPr lang="ja-JP" altLang="ja-JP" sz="1400" dirty="0" smtClean="0">
                <a:solidFill>
                  <a:srgbClr val="000000"/>
                </a:solidFill>
                <a:latin typeface="HG丸ｺﾞｼｯｸM-PRO"/>
                <a:ea typeface="HG丸ｺﾞｼｯｸM-PRO"/>
                <a:cs typeface="HG丸ｺﾞｼｯｸM-PRO"/>
              </a:rPr>
              <a:t>（</a:t>
            </a:r>
            <a:r>
              <a:rPr lang="ja-JP" altLang="ja-JP" sz="1400" dirty="0">
                <a:solidFill>
                  <a:srgbClr val="000000"/>
                </a:solidFill>
                <a:latin typeface="HG丸ｺﾞｼｯｸM-PRO"/>
                <a:ea typeface="HG丸ｺﾞｼｯｸM-PRO"/>
                <a:cs typeface="HG丸ｺﾞｼｯｸM-PRO"/>
              </a:rPr>
              <a:t>都道府県子ども・若者計画等）</a:t>
            </a:r>
          </a:p>
          <a:p>
            <a:r>
              <a:rPr lang="ja-JP" altLang="ja-JP" sz="1400" dirty="0">
                <a:solidFill>
                  <a:srgbClr val="000000"/>
                </a:solidFill>
                <a:latin typeface="HG丸ｺﾞｼｯｸM-PRO"/>
                <a:ea typeface="HG丸ｺﾞｼｯｸM-PRO"/>
                <a:cs typeface="HG丸ｺﾞｼｯｸM-PRO"/>
              </a:rPr>
              <a:t>第九条</a:t>
            </a:r>
            <a:r>
              <a:rPr lang="en-US" altLang="ja-JP" sz="1400" dirty="0">
                <a:solidFill>
                  <a:srgbClr val="000000"/>
                </a:solidFill>
                <a:latin typeface="HG丸ｺﾞｼｯｸM-PRO"/>
                <a:ea typeface="HG丸ｺﾞｼｯｸM-PRO"/>
                <a:cs typeface="HG丸ｺﾞｼｯｸM-PRO"/>
              </a:rPr>
              <a:t> </a:t>
            </a:r>
            <a:r>
              <a:rPr lang="ja-JP" altLang="ja-JP" sz="1400" dirty="0">
                <a:solidFill>
                  <a:srgbClr val="000000"/>
                </a:solidFill>
                <a:latin typeface="HG丸ｺﾞｼｯｸM-PRO"/>
                <a:ea typeface="HG丸ｺﾞｼｯｸM-PRO"/>
                <a:cs typeface="HG丸ｺﾞｼｯｸM-PRO"/>
              </a:rPr>
              <a:t>　都道府県は、子ども・若者育成支援推進大綱を勘案して、当該都道府県の区域内における子</a:t>
            </a:r>
            <a:r>
              <a:rPr lang="ja-JP" altLang="ja-JP" sz="1400" dirty="0" smtClean="0">
                <a:solidFill>
                  <a:srgbClr val="000000"/>
                </a:solidFill>
                <a:latin typeface="HG丸ｺﾞｼｯｸM-PRO"/>
                <a:ea typeface="HG丸ｺﾞｼｯｸM-PRO"/>
                <a:cs typeface="HG丸ｺﾞｼｯｸM-PRO"/>
              </a:rPr>
              <a:t>ど</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も</a:t>
            </a:r>
            <a:r>
              <a:rPr lang="ja-JP" altLang="ja-JP" sz="1400" dirty="0">
                <a:solidFill>
                  <a:srgbClr val="000000"/>
                </a:solidFill>
                <a:latin typeface="HG丸ｺﾞｼｯｸM-PRO"/>
                <a:ea typeface="HG丸ｺﾞｼｯｸM-PRO"/>
                <a:cs typeface="HG丸ｺﾞｼｯｸM-PRO"/>
              </a:rPr>
              <a:t>・若者育成支援についての計画（以下この条において「都道府県子ども・若者計画」という。）を</a:t>
            </a:r>
            <a:r>
              <a:rPr lang="ja-JP" altLang="ja-JP" sz="1400" dirty="0" smtClean="0">
                <a:solidFill>
                  <a:srgbClr val="000000"/>
                </a:solidFill>
                <a:latin typeface="HG丸ｺﾞｼｯｸM-PRO"/>
                <a:ea typeface="HG丸ｺﾞｼｯｸM-PRO"/>
                <a:cs typeface="HG丸ｺﾞｼｯｸM-PRO"/>
              </a:rPr>
              <a:t>作成する</a:t>
            </a:r>
            <a:r>
              <a:rPr lang="ja-JP" altLang="ja-JP" sz="1400" dirty="0">
                <a:solidFill>
                  <a:srgbClr val="000000"/>
                </a:solidFill>
                <a:latin typeface="HG丸ｺﾞｼｯｸM-PRO"/>
                <a:ea typeface="HG丸ｺﾞｼｯｸM-PRO"/>
                <a:cs typeface="HG丸ｺﾞｼｯｸM-PRO"/>
              </a:rPr>
              <a:t>よう努めるものとする。</a:t>
            </a:r>
          </a:p>
          <a:p>
            <a:endParaRPr lang="en-US" altLang="ja-JP" sz="1400" dirty="0" smtClean="0">
              <a:solidFill>
                <a:srgbClr val="000000"/>
              </a:solidFill>
              <a:latin typeface="HG丸ｺﾞｼｯｸM-PRO"/>
              <a:ea typeface="HG丸ｺﾞｼｯｸM-PRO"/>
              <a:cs typeface="HG丸ｺﾞｼｯｸM-PRO"/>
            </a:endParaRPr>
          </a:p>
          <a:p>
            <a:r>
              <a:rPr lang="ja-JP" altLang="ja-JP" sz="1400" dirty="0" smtClean="0">
                <a:solidFill>
                  <a:srgbClr val="000000"/>
                </a:solidFill>
                <a:latin typeface="HG丸ｺﾞｼｯｸM-PRO"/>
                <a:ea typeface="HG丸ｺﾞｼｯｸM-PRO"/>
                <a:cs typeface="HG丸ｺﾞｼｯｸM-PRO"/>
              </a:rPr>
              <a:t>２</a:t>
            </a:r>
            <a:r>
              <a:rPr lang="en-US" altLang="ja-JP" sz="1400" dirty="0">
                <a:solidFill>
                  <a:srgbClr val="000000"/>
                </a:solidFill>
                <a:latin typeface="HG丸ｺﾞｼｯｸM-PRO"/>
                <a:ea typeface="HG丸ｺﾞｼｯｸM-PRO"/>
                <a:cs typeface="HG丸ｺﾞｼｯｸM-PRO"/>
              </a:rPr>
              <a:t> </a:t>
            </a:r>
            <a:r>
              <a:rPr lang="ja-JP" altLang="ja-JP" sz="1400" dirty="0">
                <a:solidFill>
                  <a:srgbClr val="000000"/>
                </a:solidFill>
                <a:latin typeface="HG丸ｺﾞｼｯｸM-PRO"/>
                <a:ea typeface="HG丸ｺﾞｼｯｸM-PRO"/>
                <a:cs typeface="HG丸ｺﾞｼｯｸM-PRO"/>
              </a:rPr>
              <a:t>　市町村は、子ども・若者育成支援推進大綱（都道府県子ども・若者計画が作成されているときは、</a:t>
            </a:r>
            <a:r>
              <a:rPr lang="ja-JP" altLang="ja-JP" sz="1400" dirty="0" smtClean="0">
                <a:solidFill>
                  <a:srgbClr val="000000"/>
                </a:solidFill>
                <a:latin typeface="HG丸ｺﾞｼｯｸM-PRO"/>
                <a:ea typeface="HG丸ｺﾞｼｯｸM-PRO"/>
                <a:cs typeface="HG丸ｺﾞｼｯｸM-PRO"/>
              </a:rPr>
              <a:t>子</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ども</a:t>
            </a:r>
            <a:r>
              <a:rPr lang="ja-JP" altLang="ja-JP" sz="1400" dirty="0">
                <a:solidFill>
                  <a:srgbClr val="000000"/>
                </a:solidFill>
                <a:latin typeface="HG丸ｺﾞｼｯｸM-PRO"/>
                <a:ea typeface="HG丸ｺﾞｼｯｸM-PRO"/>
                <a:cs typeface="HG丸ｺﾞｼｯｸM-PRO"/>
              </a:rPr>
              <a:t>・若者育成支援推進大綱及び都道府県子ども・若者計画）を勘案して、当該市町村の区域内に</a:t>
            </a:r>
            <a:r>
              <a:rPr lang="ja-JP" altLang="ja-JP" sz="1400" dirty="0" smtClean="0">
                <a:solidFill>
                  <a:srgbClr val="000000"/>
                </a:solidFill>
                <a:latin typeface="HG丸ｺﾞｼｯｸM-PRO"/>
                <a:ea typeface="HG丸ｺﾞｼｯｸM-PRO"/>
                <a:cs typeface="HG丸ｺﾞｼｯｸM-PRO"/>
              </a:rPr>
              <a:t>おける子ども</a:t>
            </a:r>
            <a:r>
              <a:rPr lang="ja-JP" altLang="ja-JP" sz="1400" dirty="0">
                <a:solidFill>
                  <a:srgbClr val="000000"/>
                </a:solidFill>
                <a:latin typeface="HG丸ｺﾞｼｯｸM-PRO"/>
                <a:ea typeface="HG丸ｺﾞｼｯｸM-PRO"/>
                <a:cs typeface="HG丸ｺﾞｼｯｸM-PRO"/>
              </a:rPr>
              <a:t>・若者育成支援についての計画（次項において「市町村子ども・若者計画」という。）を作成</a:t>
            </a:r>
            <a:r>
              <a:rPr lang="ja-JP" altLang="ja-JP" sz="1400" dirty="0" smtClean="0">
                <a:solidFill>
                  <a:srgbClr val="000000"/>
                </a:solidFill>
                <a:latin typeface="HG丸ｺﾞｼｯｸM-PRO"/>
                <a:ea typeface="HG丸ｺﾞｼｯｸM-PRO"/>
                <a:cs typeface="HG丸ｺﾞｼｯｸM-PRO"/>
              </a:rPr>
              <a:t>するよう</a:t>
            </a:r>
            <a:r>
              <a:rPr lang="ja-JP" altLang="ja-JP" sz="1400" dirty="0">
                <a:solidFill>
                  <a:srgbClr val="000000"/>
                </a:solidFill>
                <a:latin typeface="HG丸ｺﾞｼｯｸM-PRO"/>
                <a:ea typeface="HG丸ｺﾞｼｯｸM-PRO"/>
                <a:cs typeface="HG丸ｺﾞｼｯｸM-PRO"/>
              </a:rPr>
              <a:t>努めるものとする。</a:t>
            </a:r>
          </a:p>
          <a:p>
            <a:endParaRPr lang="en-US" altLang="ja-JP" sz="1400" dirty="0" smtClean="0">
              <a:solidFill>
                <a:srgbClr val="000000"/>
              </a:solidFill>
              <a:latin typeface="HG丸ｺﾞｼｯｸM-PRO"/>
              <a:ea typeface="HG丸ｺﾞｼｯｸM-PRO"/>
              <a:cs typeface="HG丸ｺﾞｼｯｸM-PRO"/>
            </a:endParaRPr>
          </a:p>
          <a:p>
            <a:r>
              <a:rPr lang="ja-JP" altLang="ja-JP" sz="1400" dirty="0" smtClean="0">
                <a:solidFill>
                  <a:srgbClr val="000000"/>
                </a:solidFill>
                <a:latin typeface="HG丸ｺﾞｼｯｸM-PRO"/>
                <a:ea typeface="HG丸ｺﾞｼｯｸM-PRO"/>
                <a:cs typeface="HG丸ｺﾞｼｯｸM-PRO"/>
              </a:rPr>
              <a:t>３</a:t>
            </a:r>
            <a:r>
              <a:rPr lang="en-US" altLang="ja-JP" sz="1400" dirty="0">
                <a:solidFill>
                  <a:srgbClr val="000000"/>
                </a:solidFill>
                <a:latin typeface="HG丸ｺﾞｼｯｸM-PRO"/>
                <a:ea typeface="HG丸ｺﾞｼｯｸM-PRO"/>
                <a:cs typeface="HG丸ｺﾞｼｯｸM-PRO"/>
              </a:rPr>
              <a:t> </a:t>
            </a:r>
            <a:r>
              <a:rPr lang="ja-JP" altLang="ja-JP" sz="1400" dirty="0">
                <a:solidFill>
                  <a:srgbClr val="000000"/>
                </a:solidFill>
                <a:latin typeface="HG丸ｺﾞｼｯｸM-PRO"/>
                <a:ea typeface="HG丸ｺﾞｼｯｸM-PRO"/>
                <a:cs typeface="HG丸ｺﾞｼｯｸM-PRO"/>
              </a:rPr>
              <a:t>　都道府県又は市町村は、都道府県子ども・若者計画又は市町村子ども・若者計画を作成したときは</a:t>
            </a:r>
            <a:r>
              <a:rPr lang="ja-JP" altLang="ja-JP" sz="1400" dirty="0" smtClean="0">
                <a:solidFill>
                  <a:srgbClr val="000000"/>
                </a:solidFill>
                <a:latin typeface="HG丸ｺﾞｼｯｸM-PRO"/>
                <a:ea typeface="HG丸ｺﾞｼｯｸM-PRO"/>
                <a:cs typeface="HG丸ｺﾞｼｯｸM-PRO"/>
              </a:rPr>
              <a:t>、</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遅滞</a:t>
            </a:r>
            <a:r>
              <a:rPr lang="ja-JP" altLang="ja-JP" sz="1400" dirty="0">
                <a:solidFill>
                  <a:srgbClr val="000000"/>
                </a:solidFill>
                <a:latin typeface="HG丸ｺﾞｼｯｸM-PRO"/>
                <a:ea typeface="HG丸ｺﾞｼｯｸM-PRO"/>
                <a:cs typeface="HG丸ｺﾞｼｯｸM-PRO"/>
              </a:rPr>
              <a:t>なく、これを公表しなければならない。これを変更したときも、同様とする。</a:t>
            </a:r>
          </a:p>
          <a:p>
            <a:pPr lvl="0">
              <a:lnSpc>
                <a:spcPct val="150000"/>
              </a:lnSpc>
            </a:pPr>
            <a:endParaRPr lang="en-US" altLang="ja-JP" sz="1300" dirty="0">
              <a:solidFill>
                <a:prstClr val="black"/>
              </a:solidFill>
              <a:latin typeface="HG丸ｺﾞｼｯｸM-PRO" pitchFamily="50" charset="-128"/>
              <a:ea typeface="HG丸ｺﾞｼｯｸM-PRO" pitchFamily="50" charset="-128"/>
            </a:endParaRPr>
          </a:p>
          <a:p>
            <a:pPr>
              <a:lnSpc>
                <a:spcPct val="150000"/>
              </a:lnSpc>
            </a:pPr>
            <a:endParaRPr kumimoji="1" lang="en-US" altLang="ja-JP" sz="1300" dirty="0" smtClean="0">
              <a:solidFill>
                <a:schemeClr val="tx1"/>
              </a:solidFill>
              <a:latin typeface="HG丸ｺﾞｼｯｸM-PRO" pitchFamily="50" charset="-128"/>
              <a:ea typeface="HG丸ｺﾞｼｯｸM-PRO"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11</a:t>
            </a:fld>
            <a:endParaRPr kumimoji="1" lang="ja-JP" altLang="en-US"/>
          </a:p>
        </p:txBody>
      </p:sp>
      <p:sp>
        <p:nvSpPr>
          <p:cNvPr id="5" name="コンテンツ プレースホルダー 2"/>
          <p:cNvSpPr>
            <a:spLocks noGrp="1"/>
          </p:cNvSpPr>
          <p:nvPr>
            <p:ph idx="1"/>
          </p:nvPr>
        </p:nvSpPr>
        <p:spPr>
          <a:xfrm>
            <a:off x="179512" y="4149080"/>
            <a:ext cx="8712056" cy="2376264"/>
          </a:xfrm>
        </p:spPr>
        <p:txBody>
          <a:bodyPr>
            <a:normAutofit fontScale="92500"/>
          </a:bodyPr>
          <a:lstStyle/>
          <a:p>
            <a:pPr marL="0" indent="0">
              <a:lnSpc>
                <a:spcPct val="150000"/>
              </a:lnSpc>
              <a:spcBef>
                <a:spcPts val="0"/>
              </a:spcBef>
              <a:buNone/>
            </a:pPr>
            <a:r>
              <a:rPr lang="ja-JP" altLang="en-US" sz="1500" b="1" dirty="0" smtClean="0">
                <a:solidFill>
                  <a:prstClr val="black"/>
                </a:solidFill>
                <a:latin typeface="HGS創英角ｺﾞｼｯｸUB" pitchFamily="50" charset="-128"/>
                <a:ea typeface="HGS創英角ｺﾞｼｯｸUB" pitchFamily="50" charset="-128"/>
              </a:rPr>
              <a:t>○子どもの貧困対策の推進に関する法律（</a:t>
            </a:r>
            <a:r>
              <a:rPr lang="ja-JP" altLang="en-US" sz="1500" b="1" dirty="0">
                <a:solidFill>
                  <a:prstClr val="black"/>
                </a:solidFill>
                <a:latin typeface="HGS創英角ｺﾞｼｯｸUB" pitchFamily="50" charset="-128"/>
                <a:ea typeface="HGS創英角ｺﾞｼｯｸUB" pitchFamily="50" charset="-128"/>
              </a:rPr>
              <a:t>抜粋）</a:t>
            </a:r>
            <a:endParaRPr lang="ja-JP" altLang="en-US" sz="1300" b="1" dirty="0">
              <a:solidFill>
                <a:prstClr val="black"/>
              </a:solidFill>
              <a:latin typeface="HGS創英角ｺﾞｼｯｸUB" pitchFamily="50" charset="-128"/>
              <a:ea typeface="HGS創英角ｺﾞｼｯｸUB" pitchFamily="50" charset="-128"/>
            </a:endParaRPr>
          </a:p>
          <a:p>
            <a:pPr marL="0" indent="0">
              <a:lnSpc>
                <a:spcPct val="150000"/>
              </a:lnSpc>
              <a:spcBef>
                <a:spcPts val="0"/>
              </a:spcBef>
              <a:buNone/>
            </a:pPr>
            <a:endParaRPr lang="en-US" altLang="ja-JP" sz="1300" dirty="0" smtClean="0">
              <a:solidFill>
                <a:prstClr val="black"/>
              </a:solidFill>
              <a:latin typeface="HG丸ｺﾞｼｯｸM-PRO" pitchFamily="50" charset="-128"/>
              <a:ea typeface="HG丸ｺﾞｼｯｸM-PRO" pitchFamily="50" charset="-128"/>
            </a:endParaRPr>
          </a:p>
          <a:p>
            <a:pPr marL="0" indent="0">
              <a:buNone/>
            </a:pPr>
            <a:r>
              <a:rPr lang="en-US" altLang="ja-JP" sz="1400" dirty="0">
                <a:latin typeface="HG丸ｺﾞｼｯｸM-PRO"/>
                <a:ea typeface="HG丸ｺﾞｼｯｸM-PRO"/>
                <a:cs typeface="HG丸ｺﾞｼｯｸM-PRO"/>
              </a:rPr>
              <a:t>(</a:t>
            </a:r>
            <a:r>
              <a:rPr lang="ja-JP" altLang="en-US" sz="1400" dirty="0">
                <a:latin typeface="HG丸ｺﾞｼｯｸM-PRO"/>
                <a:ea typeface="HG丸ｺﾞｼｯｸM-PRO"/>
                <a:cs typeface="HG丸ｺﾞｼｯｸM-PRO"/>
              </a:rPr>
              <a:t>都道府県計画等</a:t>
            </a:r>
            <a:r>
              <a:rPr lang="en-US" altLang="ja-JP" sz="1400" dirty="0" smtClean="0">
                <a:latin typeface="HG丸ｺﾞｼｯｸM-PRO"/>
                <a:ea typeface="HG丸ｺﾞｼｯｸM-PRO"/>
                <a:cs typeface="HG丸ｺﾞｼｯｸM-PRO"/>
              </a:rPr>
              <a:t>)</a:t>
            </a:r>
            <a:endParaRPr lang="en-US" altLang="ja-JP" sz="1400" dirty="0">
              <a:latin typeface="HG丸ｺﾞｼｯｸM-PRO"/>
              <a:ea typeface="HG丸ｺﾞｼｯｸM-PRO"/>
              <a:cs typeface="HG丸ｺﾞｼｯｸM-PRO"/>
            </a:endParaRPr>
          </a:p>
          <a:p>
            <a:pPr marL="0" indent="0">
              <a:buNone/>
            </a:pPr>
            <a:r>
              <a:rPr lang="ja-JP" altLang="en-US" sz="1400" dirty="0">
                <a:latin typeface="HG丸ｺﾞｼｯｸM-PRO"/>
                <a:ea typeface="HG丸ｺﾞｼｯｸM-PRO"/>
                <a:cs typeface="HG丸ｺﾞｼｯｸM-PRO"/>
              </a:rPr>
              <a:t>第九条　都道府県は、大綱を勘案して、当該都道府県における子どもの貧困対策についての計画</a:t>
            </a:r>
            <a:r>
              <a:rPr lang="en-US" altLang="ja-JP" sz="1400" dirty="0">
                <a:latin typeface="HG丸ｺﾞｼｯｸM-PRO"/>
                <a:ea typeface="HG丸ｺﾞｼｯｸM-PRO"/>
                <a:cs typeface="HG丸ｺﾞｼｯｸM-PRO"/>
              </a:rPr>
              <a:t>(</a:t>
            </a:r>
            <a:r>
              <a:rPr lang="ja-JP" altLang="en-US" sz="1400" dirty="0">
                <a:latin typeface="HG丸ｺﾞｼｯｸM-PRO"/>
                <a:ea typeface="HG丸ｺﾞｼｯｸM-PRO"/>
                <a:cs typeface="HG丸ｺﾞｼｯｸM-PRO"/>
              </a:rPr>
              <a:t>次項及び第三項</a:t>
            </a:r>
            <a:r>
              <a:rPr lang="ja-JP" altLang="en-US" sz="1400" dirty="0" smtClean="0">
                <a:latin typeface="HG丸ｺﾞｼｯｸM-PRO"/>
                <a:ea typeface="HG丸ｺﾞｼｯｸM-PRO"/>
                <a:cs typeface="HG丸ｺﾞｼｯｸM-PRO"/>
              </a:rPr>
              <a:t>に</a:t>
            </a:r>
            <a:endParaRPr lang="en-US" altLang="ja-JP" sz="1400" dirty="0" smtClean="0">
              <a:latin typeface="HG丸ｺﾞｼｯｸM-PRO"/>
              <a:ea typeface="HG丸ｺﾞｼｯｸM-PRO"/>
              <a:cs typeface="HG丸ｺﾞｼｯｸM-PRO"/>
            </a:endParaRPr>
          </a:p>
          <a:p>
            <a:pPr marL="0" indent="0">
              <a:buNone/>
            </a:pPr>
            <a:r>
              <a:rPr lang="ja-JP" altLang="en-US" sz="1400" dirty="0">
                <a:latin typeface="HG丸ｺﾞｼｯｸM-PRO"/>
                <a:ea typeface="HG丸ｺﾞｼｯｸM-PRO"/>
                <a:cs typeface="HG丸ｺﾞｼｯｸM-PRO"/>
              </a:rPr>
              <a:t>　</a:t>
            </a:r>
            <a:r>
              <a:rPr lang="ja-JP" altLang="en-US" sz="1400" dirty="0" smtClean="0">
                <a:latin typeface="HG丸ｺﾞｼｯｸM-PRO"/>
                <a:ea typeface="HG丸ｺﾞｼｯｸM-PRO"/>
                <a:cs typeface="HG丸ｺﾞｼｯｸM-PRO"/>
              </a:rPr>
              <a:t>おいて</a:t>
            </a:r>
            <a:r>
              <a:rPr lang="ja-JP" altLang="en-US" sz="1400" dirty="0">
                <a:latin typeface="HG丸ｺﾞｼｯｸM-PRO"/>
                <a:ea typeface="HG丸ｺﾞｼｯｸM-PRO"/>
                <a:cs typeface="HG丸ｺﾞｼｯｸM-PRO"/>
              </a:rPr>
              <a:t>「都道府県計画」という。</a:t>
            </a:r>
            <a:r>
              <a:rPr lang="en-US" altLang="ja-JP" sz="1400" dirty="0">
                <a:latin typeface="HG丸ｺﾞｼｯｸM-PRO"/>
                <a:ea typeface="HG丸ｺﾞｼｯｸM-PRO"/>
                <a:cs typeface="HG丸ｺﾞｼｯｸM-PRO"/>
              </a:rPr>
              <a:t>)</a:t>
            </a:r>
            <a:r>
              <a:rPr lang="ja-JP" altLang="en-US" sz="1400" dirty="0">
                <a:latin typeface="HG丸ｺﾞｼｯｸM-PRO"/>
                <a:ea typeface="HG丸ｺﾞｼｯｸM-PRO"/>
                <a:cs typeface="HG丸ｺﾞｼｯｸM-PRO"/>
              </a:rPr>
              <a:t>を定めるよう努めるものとする。</a:t>
            </a:r>
          </a:p>
          <a:p>
            <a:pPr marL="0" indent="0">
              <a:buNone/>
            </a:pPr>
            <a:r>
              <a:rPr lang="ja-JP" altLang="en-US" sz="1400" dirty="0" smtClean="0">
                <a:latin typeface="HG丸ｺﾞｼｯｸM-PRO"/>
                <a:ea typeface="HG丸ｺﾞｼｯｸM-PRO"/>
                <a:cs typeface="HG丸ｺﾞｼｯｸM-PRO"/>
              </a:rPr>
              <a:t>２</a:t>
            </a:r>
            <a:r>
              <a:rPr lang="ja-JP" altLang="en-US" sz="1400" dirty="0">
                <a:latin typeface="HG丸ｺﾞｼｯｸM-PRO"/>
                <a:ea typeface="HG丸ｺﾞｼｯｸM-PRO"/>
                <a:cs typeface="HG丸ｺﾞｼｯｸM-PRO"/>
              </a:rPr>
              <a:t>　市町村は、大綱</a:t>
            </a:r>
            <a:r>
              <a:rPr lang="en-US" altLang="ja-JP" sz="1400" dirty="0">
                <a:latin typeface="HG丸ｺﾞｼｯｸM-PRO"/>
                <a:ea typeface="HG丸ｺﾞｼｯｸM-PRO"/>
                <a:cs typeface="HG丸ｺﾞｼｯｸM-PRO"/>
              </a:rPr>
              <a:t>(</a:t>
            </a:r>
            <a:r>
              <a:rPr lang="ja-JP" altLang="en-US" sz="1400" dirty="0">
                <a:latin typeface="HG丸ｺﾞｼｯｸM-PRO"/>
                <a:ea typeface="HG丸ｺﾞｼｯｸM-PRO"/>
                <a:cs typeface="HG丸ｺﾞｼｯｸM-PRO"/>
              </a:rPr>
              <a:t>都道府県計画が定められているときは、大綱及び都道府県計画</a:t>
            </a:r>
            <a:r>
              <a:rPr lang="en-US" altLang="ja-JP" sz="1400" dirty="0">
                <a:latin typeface="HG丸ｺﾞｼｯｸM-PRO"/>
                <a:ea typeface="HG丸ｺﾞｼｯｸM-PRO"/>
                <a:cs typeface="HG丸ｺﾞｼｯｸM-PRO"/>
              </a:rPr>
              <a:t>)</a:t>
            </a:r>
            <a:r>
              <a:rPr lang="ja-JP" altLang="en-US" sz="1400" dirty="0">
                <a:latin typeface="HG丸ｺﾞｼｯｸM-PRO"/>
                <a:ea typeface="HG丸ｺﾞｼｯｸM-PRO"/>
                <a:cs typeface="HG丸ｺﾞｼｯｸM-PRO"/>
              </a:rPr>
              <a:t>を勘案して、当該市町村に</a:t>
            </a:r>
            <a:r>
              <a:rPr lang="ja-JP" altLang="en-US" sz="1400" dirty="0" err="1" smtClean="0">
                <a:latin typeface="HG丸ｺﾞｼｯｸM-PRO"/>
                <a:ea typeface="HG丸ｺﾞｼｯｸM-PRO"/>
                <a:cs typeface="HG丸ｺﾞｼｯｸM-PRO"/>
              </a:rPr>
              <a:t>お</a:t>
            </a:r>
            <a:endParaRPr lang="en-US" altLang="ja-JP" sz="1400" dirty="0" smtClean="0">
              <a:latin typeface="HG丸ｺﾞｼｯｸM-PRO"/>
              <a:ea typeface="HG丸ｺﾞｼｯｸM-PRO"/>
              <a:cs typeface="HG丸ｺﾞｼｯｸM-PRO"/>
            </a:endParaRPr>
          </a:p>
          <a:p>
            <a:pPr marL="0" indent="0">
              <a:buNone/>
            </a:pPr>
            <a:r>
              <a:rPr lang="ja-JP" altLang="en-US" sz="1400" dirty="0">
                <a:latin typeface="HG丸ｺﾞｼｯｸM-PRO"/>
                <a:ea typeface="HG丸ｺﾞｼｯｸM-PRO"/>
                <a:cs typeface="HG丸ｺﾞｼｯｸM-PRO"/>
              </a:rPr>
              <a:t>　</a:t>
            </a:r>
            <a:r>
              <a:rPr lang="ja-JP" altLang="en-US" sz="1400" dirty="0" smtClean="0">
                <a:latin typeface="HG丸ｺﾞｼｯｸM-PRO"/>
                <a:ea typeface="HG丸ｺﾞｼｯｸM-PRO"/>
                <a:cs typeface="HG丸ｺﾞｼｯｸM-PRO"/>
              </a:rPr>
              <a:t>ける</a:t>
            </a:r>
            <a:r>
              <a:rPr lang="ja-JP" altLang="en-US" sz="1400" dirty="0">
                <a:latin typeface="HG丸ｺﾞｼｯｸM-PRO"/>
                <a:ea typeface="HG丸ｺﾞｼｯｸM-PRO"/>
                <a:cs typeface="HG丸ｺﾞｼｯｸM-PRO"/>
              </a:rPr>
              <a:t>子どもの貧困対策についての計画</a:t>
            </a:r>
            <a:r>
              <a:rPr lang="en-US" altLang="ja-JP" sz="1400" dirty="0">
                <a:latin typeface="HG丸ｺﾞｼｯｸM-PRO"/>
                <a:ea typeface="HG丸ｺﾞｼｯｸM-PRO"/>
                <a:cs typeface="HG丸ｺﾞｼｯｸM-PRO"/>
              </a:rPr>
              <a:t>(</a:t>
            </a:r>
            <a:r>
              <a:rPr lang="ja-JP" altLang="en-US" sz="1400" dirty="0">
                <a:latin typeface="HG丸ｺﾞｼｯｸM-PRO"/>
                <a:ea typeface="HG丸ｺﾞｼｯｸM-PRO"/>
                <a:cs typeface="HG丸ｺﾞｼｯｸM-PRO"/>
              </a:rPr>
              <a:t>次項において「市町村計画」という。</a:t>
            </a:r>
            <a:r>
              <a:rPr lang="en-US" altLang="ja-JP" sz="1400" dirty="0">
                <a:latin typeface="HG丸ｺﾞｼｯｸM-PRO"/>
                <a:ea typeface="HG丸ｺﾞｼｯｸM-PRO"/>
                <a:cs typeface="HG丸ｺﾞｼｯｸM-PRO"/>
              </a:rPr>
              <a:t>)</a:t>
            </a:r>
            <a:r>
              <a:rPr lang="ja-JP" altLang="en-US" sz="1400" dirty="0">
                <a:latin typeface="HG丸ｺﾞｼｯｸM-PRO"/>
                <a:ea typeface="HG丸ｺﾞｼｯｸM-PRO"/>
                <a:cs typeface="HG丸ｺﾞｼｯｸM-PRO"/>
              </a:rPr>
              <a:t>を定めるよう努めるものとする。</a:t>
            </a:r>
          </a:p>
          <a:p>
            <a:pPr marL="0" indent="0">
              <a:buNone/>
            </a:pPr>
            <a:r>
              <a:rPr lang="ja-JP" altLang="en-US" sz="1400" dirty="0" smtClean="0">
                <a:latin typeface="HG丸ｺﾞｼｯｸM-PRO"/>
                <a:ea typeface="HG丸ｺﾞｼｯｸM-PRO"/>
                <a:cs typeface="HG丸ｺﾞｼｯｸM-PRO"/>
              </a:rPr>
              <a:t>３</a:t>
            </a:r>
            <a:r>
              <a:rPr lang="ja-JP" altLang="en-US" sz="1400" dirty="0">
                <a:latin typeface="HG丸ｺﾞｼｯｸM-PRO"/>
                <a:ea typeface="HG丸ｺﾞｼｯｸM-PRO"/>
                <a:cs typeface="HG丸ｺﾞｼｯｸM-PRO"/>
              </a:rPr>
              <a:t>　都道府県又は市町村は、都道府県計画又は市町村計画を定め、又は変更したときは、遅滞なく、これを公表</a:t>
            </a:r>
            <a:r>
              <a:rPr lang="ja-JP" altLang="en-US" sz="1400" dirty="0" smtClean="0">
                <a:latin typeface="HG丸ｺﾞｼｯｸM-PRO"/>
                <a:ea typeface="HG丸ｺﾞｼｯｸM-PRO"/>
                <a:cs typeface="HG丸ｺﾞｼｯｸM-PRO"/>
              </a:rPr>
              <a:t>し</a:t>
            </a:r>
            <a:endParaRPr lang="en-US" altLang="ja-JP" sz="1400" dirty="0" smtClean="0">
              <a:latin typeface="HG丸ｺﾞｼｯｸM-PRO"/>
              <a:ea typeface="HG丸ｺﾞｼｯｸM-PRO"/>
              <a:cs typeface="HG丸ｺﾞｼｯｸM-PRO"/>
            </a:endParaRPr>
          </a:p>
          <a:p>
            <a:pPr marL="0" indent="0">
              <a:buNone/>
            </a:pPr>
            <a:r>
              <a:rPr lang="ja-JP" altLang="en-US" sz="1400" dirty="0">
                <a:latin typeface="HG丸ｺﾞｼｯｸM-PRO"/>
                <a:ea typeface="HG丸ｺﾞｼｯｸM-PRO"/>
                <a:cs typeface="HG丸ｺﾞｼｯｸM-PRO"/>
              </a:rPr>
              <a:t>　</a:t>
            </a:r>
            <a:r>
              <a:rPr lang="ja-JP" altLang="en-US" sz="1400" dirty="0" smtClean="0">
                <a:latin typeface="HG丸ｺﾞｼｯｸM-PRO"/>
                <a:ea typeface="HG丸ｺﾞｼｯｸM-PRO"/>
                <a:cs typeface="HG丸ｺﾞｼｯｸM-PRO"/>
              </a:rPr>
              <a:t>なければ</a:t>
            </a:r>
            <a:r>
              <a:rPr lang="ja-JP" altLang="en-US" sz="1400" dirty="0">
                <a:latin typeface="HG丸ｺﾞｼｯｸM-PRO"/>
                <a:ea typeface="HG丸ｺﾞｼｯｸM-PRO"/>
                <a:cs typeface="HG丸ｺﾞｼｯｸM-PRO"/>
              </a:rPr>
              <a:t>ならない</a:t>
            </a:r>
            <a:r>
              <a:rPr lang="ja-JP" altLang="en-US" sz="1400" dirty="0" smtClean="0">
                <a:latin typeface="HG丸ｺﾞｼｯｸM-PRO"/>
                <a:ea typeface="HG丸ｺﾞｼｯｸM-PRO"/>
                <a:cs typeface="HG丸ｺﾞｼｯｸM-PRO"/>
              </a:rPr>
              <a:t>。</a:t>
            </a:r>
            <a:endParaRPr lang="ja-JP" altLang="en-US" sz="1400" dirty="0">
              <a:latin typeface="HG丸ｺﾞｼｯｸM-PRO"/>
              <a:ea typeface="HG丸ｺﾞｼｯｸM-PRO"/>
              <a:cs typeface="HG丸ｺﾞｼｯｸM-PRO"/>
            </a:endParaRPr>
          </a:p>
        </p:txBody>
      </p:sp>
    </p:spTree>
    <p:extLst>
      <p:ext uri="{BB962C8B-B14F-4D97-AF65-F5344CB8AC3E}">
        <p14:creationId xmlns:p14="http://schemas.microsoft.com/office/powerpoint/2010/main" val="980375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27270" y="116632"/>
            <a:ext cx="8637218" cy="6480720"/>
          </a:xfrm>
        </p:spPr>
        <p:txBody>
          <a:bodyPr>
            <a:normAutofit fontScale="92500"/>
          </a:bodyPr>
          <a:lstStyle/>
          <a:p>
            <a:pPr marL="0" indent="0">
              <a:lnSpc>
                <a:spcPct val="150000"/>
              </a:lnSpc>
              <a:spcBef>
                <a:spcPts val="0"/>
              </a:spcBef>
              <a:buNone/>
            </a:pPr>
            <a:r>
              <a:rPr lang="ja-JP" altLang="en-US" sz="1500" b="1" dirty="0" smtClean="0">
                <a:solidFill>
                  <a:prstClr val="black"/>
                </a:solidFill>
                <a:latin typeface="HGS創英角ｺﾞｼｯｸUB" pitchFamily="50" charset="-128"/>
                <a:ea typeface="HGS創英角ｺﾞｼｯｸUB" pitchFamily="50" charset="-128"/>
              </a:rPr>
              <a:t>○次世代育成支援対策推進法（</a:t>
            </a:r>
            <a:r>
              <a:rPr lang="ja-JP" altLang="en-US" sz="1500" b="1" dirty="0">
                <a:solidFill>
                  <a:prstClr val="black"/>
                </a:solidFill>
                <a:latin typeface="HGS創英角ｺﾞｼｯｸUB" pitchFamily="50" charset="-128"/>
                <a:ea typeface="HGS創英角ｺﾞｼｯｸUB" pitchFamily="50" charset="-128"/>
              </a:rPr>
              <a:t>抜粋）</a:t>
            </a:r>
            <a:endParaRPr lang="ja-JP" altLang="en-US" sz="1300" b="1" dirty="0">
              <a:solidFill>
                <a:prstClr val="black"/>
              </a:solidFill>
              <a:latin typeface="HGS創英角ｺﾞｼｯｸUB" pitchFamily="50" charset="-128"/>
              <a:ea typeface="HGS創英角ｺﾞｼｯｸUB" pitchFamily="50" charset="-128"/>
            </a:endParaRPr>
          </a:p>
          <a:p>
            <a:pPr marL="0" indent="0">
              <a:lnSpc>
                <a:spcPct val="150000"/>
              </a:lnSpc>
              <a:spcBef>
                <a:spcPts val="0"/>
              </a:spcBef>
              <a:buNone/>
            </a:pPr>
            <a:endParaRPr lang="en-US" altLang="ja-JP" sz="1300" dirty="0" smtClean="0">
              <a:solidFill>
                <a:prstClr val="black"/>
              </a:solidFill>
              <a:latin typeface="HG丸ｺﾞｼｯｸM-PRO" pitchFamily="50" charset="-128"/>
              <a:ea typeface="HG丸ｺﾞｼｯｸM-PRO" pitchFamily="50" charset="-128"/>
            </a:endParaRPr>
          </a:p>
          <a:p>
            <a:pPr marL="0" indent="0">
              <a:buNone/>
            </a:pPr>
            <a:r>
              <a:rPr lang="ja-JP" altLang="ja-JP" sz="1400" dirty="0" smtClean="0">
                <a:latin typeface="HG丸ｺﾞｼｯｸM-PRO"/>
                <a:ea typeface="HG丸ｺﾞｼｯｸM-PRO"/>
                <a:cs typeface="HG丸ｺﾞｼｯｸM-PRO"/>
              </a:rPr>
              <a:t>（</a:t>
            </a:r>
            <a:r>
              <a:rPr lang="ja-JP" altLang="ja-JP" sz="1400" dirty="0">
                <a:latin typeface="HG丸ｺﾞｼｯｸM-PRO"/>
                <a:ea typeface="HG丸ｺﾞｼｯｸM-PRO"/>
                <a:cs typeface="HG丸ｺﾞｼｯｸM-PRO"/>
              </a:rPr>
              <a:t>都道府県行動計画）</a:t>
            </a:r>
          </a:p>
          <a:p>
            <a:pPr marL="0" indent="0">
              <a:buNone/>
            </a:pPr>
            <a:r>
              <a:rPr lang="ja-JP" altLang="ja-JP" sz="1400" dirty="0">
                <a:latin typeface="HG丸ｺﾞｼｯｸM-PRO"/>
                <a:ea typeface="HG丸ｺﾞｼｯｸM-PRO"/>
                <a:cs typeface="HG丸ｺﾞｼｯｸM-PRO"/>
              </a:rPr>
              <a:t>第九条</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都道府県は、行動計画策定指針に即して、五年ごとに、当該都道府県の事務及び事業に関し、</a:t>
            </a:r>
            <a:r>
              <a:rPr lang="ja-JP" altLang="ja-JP" sz="1400" dirty="0" smtClean="0">
                <a:latin typeface="HG丸ｺﾞｼｯｸM-PRO"/>
                <a:ea typeface="HG丸ｺﾞｼｯｸM-PRO"/>
                <a:cs typeface="HG丸ｺﾞｼｯｸM-PRO"/>
              </a:rPr>
              <a:t>五</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年</a:t>
            </a:r>
            <a:r>
              <a:rPr lang="ja-JP" altLang="ja-JP" sz="1400" dirty="0">
                <a:latin typeface="HG丸ｺﾞｼｯｸM-PRO"/>
                <a:ea typeface="HG丸ｺﾞｼｯｸM-PRO"/>
                <a:cs typeface="HG丸ｺﾞｼｯｸM-PRO"/>
              </a:rPr>
              <a:t>を一期として、地域における子育ての支援、保護を要する子どもの養育環境の整備、母性並びに</a:t>
            </a:r>
            <a:r>
              <a:rPr lang="ja-JP" altLang="ja-JP" sz="1400" dirty="0" smtClean="0">
                <a:latin typeface="HG丸ｺﾞｼｯｸM-PRO"/>
                <a:ea typeface="HG丸ｺﾞｼｯｸM-PRO"/>
                <a:cs typeface="HG丸ｺﾞｼｯｸM-PRO"/>
              </a:rPr>
              <a:t>乳児</a:t>
            </a:r>
            <a:r>
              <a:rPr lang="ja-JP" altLang="en-US" sz="1400" dirty="0" smtClean="0">
                <a:latin typeface="HG丸ｺﾞｼｯｸM-PRO"/>
                <a:ea typeface="HG丸ｺﾞｼｯｸM-PRO"/>
                <a:cs typeface="HG丸ｺﾞｼｯｸM-PRO"/>
              </a:rPr>
              <a:t>　</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及び</a:t>
            </a:r>
            <a:r>
              <a:rPr lang="ja-JP" altLang="ja-JP" sz="1400" dirty="0">
                <a:latin typeface="HG丸ｺﾞｼｯｸM-PRO"/>
                <a:ea typeface="HG丸ｺﾞｼｯｸM-PRO"/>
                <a:cs typeface="HG丸ｺﾞｼｯｸM-PRO"/>
              </a:rPr>
              <a:t>幼児の健康の確保及び増進、子どもの心身の健やかな成長に資する教育環境の整備、子どもを</a:t>
            </a:r>
            <a:r>
              <a:rPr lang="ja-JP" altLang="ja-JP" sz="1400" dirty="0" smtClean="0">
                <a:latin typeface="HG丸ｺﾞｼｯｸM-PRO"/>
                <a:ea typeface="HG丸ｺﾞｼｯｸM-PRO"/>
                <a:cs typeface="HG丸ｺﾞｼｯｸM-PRO"/>
              </a:rPr>
              <a:t>育成</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する</a:t>
            </a:r>
            <a:r>
              <a:rPr lang="ja-JP" altLang="ja-JP" sz="1400" dirty="0">
                <a:latin typeface="HG丸ｺﾞｼｯｸM-PRO"/>
                <a:ea typeface="HG丸ｺﾞｼｯｸM-PRO"/>
                <a:cs typeface="HG丸ｺﾞｼｯｸM-PRO"/>
              </a:rPr>
              <a:t>家庭に適した良質な住宅及び良好な居住環境の確保、職業生活と家庭生活との両立の推進その他</a:t>
            </a:r>
            <a:r>
              <a:rPr lang="ja-JP" altLang="ja-JP" sz="1400" dirty="0" smtClean="0">
                <a:latin typeface="HG丸ｺﾞｼｯｸM-PRO"/>
                <a:ea typeface="HG丸ｺﾞｼｯｸM-PRO"/>
                <a:cs typeface="HG丸ｺﾞｼｯｸM-PRO"/>
              </a:rPr>
              <a:t>の</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次</a:t>
            </a:r>
            <a:r>
              <a:rPr lang="ja-JP" altLang="ja-JP" sz="1400" dirty="0">
                <a:latin typeface="HG丸ｺﾞｼｯｸM-PRO"/>
                <a:ea typeface="HG丸ｺﾞｼｯｸM-PRO"/>
                <a:cs typeface="HG丸ｺﾞｼｯｸM-PRO"/>
              </a:rPr>
              <a:t>世代育成支援対策の実施に関する計画（以下「都道府県行動計画」という。）を策定することができる。</a:t>
            </a:r>
          </a:p>
          <a:p>
            <a:pPr marL="0" indent="0">
              <a:buNone/>
            </a:pPr>
            <a:r>
              <a:rPr lang="ja-JP" altLang="ja-JP" sz="1400" dirty="0">
                <a:latin typeface="HG丸ｺﾞｼｯｸM-PRO"/>
                <a:ea typeface="HG丸ｺﾞｼｯｸM-PRO"/>
                <a:cs typeface="HG丸ｺﾞｼｯｸM-PRO"/>
              </a:rPr>
              <a:t>２</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都道府県行動計画においては、次に掲げる事項を定めるものとする。</a:t>
            </a:r>
          </a:p>
          <a:p>
            <a:pPr marL="0" indent="0">
              <a:buNone/>
            </a:pPr>
            <a:r>
              <a:rPr lang="ja-JP" altLang="ja-JP" sz="1400" dirty="0">
                <a:latin typeface="HG丸ｺﾞｼｯｸM-PRO"/>
                <a:ea typeface="HG丸ｺﾞｼｯｸM-PRO"/>
                <a:cs typeface="HG丸ｺﾞｼｯｸM-PRO"/>
              </a:rPr>
              <a:t>一</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次世代育成支援対策の実施により達成しようとする目標</a:t>
            </a:r>
          </a:p>
          <a:p>
            <a:pPr marL="0" indent="0">
              <a:buNone/>
            </a:pPr>
            <a:r>
              <a:rPr lang="ja-JP" altLang="ja-JP" sz="1400" dirty="0">
                <a:latin typeface="HG丸ｺﾞｼｯｸM-PRO"/>
                <a:ea typeface="HG丸ｺﾞｼｯｸM-PRO"/>
                <a:cs typeface="HG丸ｺﾞｼｯｸM-PRO"/>
              </a:rPr>
              <a:t>二</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実施しようとする次世代育成支援対策の内容及びその実施時期</a:t>
            </a:r>
          </a:p>
          <a:p>
            <a:pPr marL="0" indent="0">
              <a:buNone/>
            </a:pPr>
            <a:r>
              <a:rPr lang="ja-JP" altLang="ja-JP" sz="1400" dirty="0">
                <a:latin typeface="HG丸ｺﾞｼｯｸM-PRO"/>
                <a:ea typeface="HG丸ｺﾞｼｯｸM-PRO"/>
                <a:cs typeface="HG丸ｺﾞｼｯｸM-PRO"/>
              </a:rPr>
              <a:t>三</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次世代育成支援対策を実施する市町村を支援するための措置の内容及びその実施時期</a:t>
            </a:r>
          </a:p>
          <a:p>
            <a:pPr marL="0" indent="0">
              <a:buNone/>
            </a:pPr>
            <a:r>
              <a:rPr lang="ja-JP" altLang="ja-JP" sz="1400" dirty="0">
                <a:latin typeface="HG丸ｺﾞｼｯｸM-PRO"/>
                <a:ea typeface="HG丸ｺﾞｼｯｸM-PRO"/>
                <a:cs typeface="HG丸ｺﾞｼｯｸM-PRO"/>
              </a:rPr>
              <a:t>３</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都道府県は、都道府県行動計画を策定し、又は変更しようとするときは、あらかじめ、住民の意見を反映</a:t>
            </a:r>
            <a:r>
              <a:rPr lang="ja-JP" altLang="ja-JP" sz="1400" dirty="0" smtClean="0">
                <a:latin typeface="HG丸ｺﾞｼｯｸM-PRO"/>
                <a:ea typeface="HG丸ｺﾞｼｯｸM-PRO"/>
                <a:cs typeface="HG丸ｺﾞｼｯｸM-PRO"/>
              </a:rPr>
              <a:t>さ</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せる</a:t>
            </a:r>
            <a:r>
              <a:rPr lang="ja-JP" altLang="ja-JP" sz="1400" dirty="0">
                <a:latin typeface="HG丸ｺﾞｼｯｸM-PRO"/>
                <a:ea typeface="HG丸ｺﾞｼｯｸM-PRO"/>
                <a:cs typeface="HG丸ｺﾞｼｯｸM-PRO"/>
              </a:rPr>
              <a:t>ために必要な措置を講ずるものとする。</a:t>
            </a:r>
          </a:p>
          <a:p>
            <a:pPr marL="0" indent="0">
              <a:buNone/>
            </a:pPr>
            <a:r>
              <a:rPr lang="ja-JP" altLang="ja-JP" sz="1400" dirty="0">
                <a:latin typeface="HG丸ｺﾞｼｯｸM-PRO"/>
                <a:ea typeface="HG丸ｺﾞｼｯｸM-PRO"/>
                <a:cs typeface="HG丸ｺﾞｼｯｸM-PRO"/>
              </a:rPr>
              <a:t>４</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都道府県は、都道府県行動計画を策定し、又は変更しようとするときは、あらかじめ、事業主、労働者</a:t>
            </a:r>
            <a:r>
              <a:rPr lang="ja-JP" altLang="ja-JP" sz="1400" dirty="0" smtClean="0">
                <a:latin typeface="HG丸ｺﾞｼｯｸM-PRO"/>
                <a:ea typeface="HG丸ｺﾞｼｯｸM-PRO"/>
                <a:cs typeface="HG丸ｺﾞｼｯｸM-PRO"/>
              </a:rPr>
              <a:t>その</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他</a:t>
            </a:r>
            <a:r>
              <a:rPr lang="ja-JP" altLang="ja-JP" sz="1400" dirty="0">
                <a:latin typeface="HG丸ｺﾞｼｯｸM-PRO"/>
                <a:ea typeface="HG丸ｺﾞｼｯｸM-PRO"/>
                <a:cs typeface="HG丸ｺﾞｼｯｸM-PRO"/>
              </a:rPr>
              <a:t>の関係者の意見を反映させるために必要な措置を講ずるよう努めなければならない。</a:t>
            </a:r>
          </a:p>
          <a:p>
            <a:pPr marL="0" indent="0">
              <a:buNone/>
            </a:pPr>
            <a:r>
              <a:rPr lang="ja-JP" altLang="ja-JP" sz="1400" dirty="0">
                <a:latin typeface="HG丸ｺﾞｼｯｸM-PRO"/>
                <a:ea typeface="HG丸ｺﾞｼｯｸM-PRO"/>
                <a:cs typeface="HG丸ｺﾞｼｯｸM-PRO"/>
              </a:rPr>
              <a:t>５</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都道府県は、都道府県行動計画を策定し、又は変更したときは、遅滞なく、これを公表するよう努めると</a:t>
            </a:r>
            <a:r>
              <a:rPr lang="ja-JP" altLang="ja-JP" sz="1400" dirty="0" smtClean="0">
                <a:latin typeface="HG丸ｺﾞｼｯｸM-PRO"/>
                <a:ea typeface="HG丸ｺﾞｼｯｸM-PRO"/>
                <a:cs typeface="HG丸ｺﾞｼｯｸM-PRO"/>
              </a:rPr>
              <a:t>と</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もに</a:t>
            </a:r>
            <a:r>
              <a:rPr lang="ja-JP" altLang="ja-JP" sz="1400" dirty="0">
                <a:latin typeface="HG丸ｺﾞｼｯｸM-PRO"/>
                <a:ea typeface="HG丸ｺﾞｼｯｸM-PRO"/>
                <a:cs typeface="HG丸ｺﾞｼｯｸM-PRO"/>
              </a:rPr>
              <a:t>、主務大臣に提出しなければならない。</a:t>
            </a:r>
          </a:p>
          <a:p>
            <a:pPr marL="0" indent="0">
              <a:buNone/>
            </a:pPr>
            <a:r>
              <a:rPr lang="ja-JP" altLang="ja-JP" sz="1400" dirty="0">
                <a:latin typeface="HG丸ｺﾞｼｯｸM-PRO"/>
                <a:ea typeface="HG丸ｺﾞｼｯｸM-PRO"/>
                <a:cs typeface="HG丸ｺﾞｼｯｸM-PRO"/>
              </a:rPr>
              <a:t>６</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都道府県は、都道府県行動計画を策定したときは、おおむね一年に一回、都道府県行動計画に基づく措置</a:t>
            </a:r>
            <a:r>
              <a:rPr lang="ja-JP" altLang="ja-JP" sz="1400" dirty="0" smtClean="0">
                <a:latin typeface="HG丸ｺﾞｼｯｸM-PRO"/>
                <a:ea typeface="HG丸ｺﾞｼｯｸM-PRO"/>
                <a:cs typeface="HG丸ｺﾞｼｯｸM-PRO"/>
              </a:rPr>
              <a:t>の</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実施</a:t>
            </a:r>
            <a:r>
              <a:rPr lang="ja-JP" altLang="ja-JP" sz="1400" dirty="0">
                <a:latin typeface="HG丸ｺﾞｼｯｸM-PRO"/>
                <a:ea typeface="HG丸ｺﾞｼｯｸM-PRO"/>
                <a:cs typeface="HG丸ｺﾞｼｯｸM-PRO"/>
              </a:rPr>
              <a:t>の状況を公表するよう努めるものとする。</a:t>
            </a:r>
          </a:p>
          <a:p>
            <a:pPr marL="0" indent="0">
              <a:buNone/>
            </a:pPr>
            <a:r>
              <a:rPr lang="ja-JP" altLang="ja-JP" sz="1400" dirty="0">
                <a:latin typeface="HG丸ｺﾞｼｯｸM-PRO"/>
                <a:ea typeface="HG丸ｺﾞｼｯｸM-PRO"/>
                <a:cs typeface="HG丸ｺﾞｼｯｸM-PRO"/>
              </a:rPr>
              <a:t>７</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都道府県は、都道府県行動計画を策定したときは、定期的に、都道府県行動計画に基づく措置の実施の</a:t>
            </a:r>
            <a:r>
              <a:rPr lang="ja-JP" altLang="ja-JP" sz="1400" dirty="0" smtClean="0">
                <a:latin typeface="HG丸ｺﾞｼｯｸM-PRO"/>
                <a:ea typeface="HG丸ｺﾞｼｯｸM-PRO"/>
                <a:cs typeface="HG丸ｺﾞｼｯｸM-PRO"/>
              </a:rPr>
              <a:t>状況</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に</a:t>
            </a:r>
            <a:r>
              <a:rPr lang="ja-JP" altLang="ja-JP" sz="1400" dirty="0">
                <a:latin typeface="HG丸ｺﾞｼｯｸM-PRO"/>
                <a:ea typeface="HG丸ｺﾞｼｯｸM-PRO"/>
                <a:cs typeface="HG丸ｺﾞｼｯｸM-PRO"/>
              </a:rPr>
              <a:t>関する評価を行い、都道府県行動計画に検討を加え、必要があると認めるときは、これを変更すること</a:t>
            </a:r>
            <a:r>
              <a:rPr lang="ja-JP" altLang="ja-JP" sz="1400" dirty="0" smtClean="0">
                <a:latin typeface="HG丸ｺﾞｼｯｸM-PRO"/>
                <a:ea typeface="HG丸ｺﾞｼｯｸM-PRO"/>
                <a:cs typeface="HG丸ｺﾞｼｯｸM-PRO"/>
              </a:rPr>
              <a:t>その他</a:t>
            </a:r>
            <a:r>
              <a:rPr lang="ja-JP" altLang="en-US" sz="1400" dirty="0" smtClean="0">
                <a:latin typeface="HG丸ｺﾞｼｯｸM-PRO"/>
                <a:ea typeface="HG丸ｺﾞｼｯｸM-PRO"/>
                <a:cs typeface="HG丸ｺﾞｼｯｸM-PRO"/>
              </a:rPr>
              <a:t>　</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の</a:t>
            </a:r>
            <a:r>
              <a:rPr lang="ja-JP" altLang="ja-JP" sz="1400" dirty="0">
                <a:latin typeface="HG丸ｺﾞｼｯｸM-PRO"/>
                <a:ea typeface="HG丸ｺﾞｼｯｸM-PRO"/>
                <a:cs typeface="HG丸ｺﾞｼｯｸM-PRO"/>
              </a:rPr>
              <a:t>必要な措置を講ずるよう努めなければならない。</a:t>
            </a:r>
          </a:p>
          <a:p>
            <a:pPr marL="0" indent="0">
              <a:buNone/>
            </a:pPr>
            <a:r>
              <a:rPr lang="ja-JP" altLang="ja-JP" sz="1400" dirty="0">
                <a:latin typeface="HG丸ｺﾞｼｯｸM-PRO"/>
                <a:ea typeface="HG丸ｺﾞｼｯｸM-PRO"/>
                <a:cs typeface="HG丸ｺﾞｼｯｸM-PRO"/>
              </a:rPr>
              <a:t>８</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都道府県は、都道府県行動計画の策定及び都道府県行動計画に基づく措置の実施に関して特に必要がある</a:t>
            </a:r>
            <a:r>
              <a:rPr lang="ja-JP" altLang="ja-JP" sz="1400" dirty="0" smtClean="0">
                <a:latin typeface="HG丸ｺﾞｼｯｸM-PRO"/>
                <a:ea typeface="HG丸ｺﾞｼｯｸM-PRO"/>
                <a:cs typeface="HG丸ｺﾞｼｯｸM-PRO"/>
              </a:rPr>
              <a:t>と</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認める</a:t>
            </a:r>
            <a:r>
              <a:rPr lang="ja-JP" altLang="ja-JP" sz="1400" dirty="0">
                <a:latin typeface="HG丸ｺﾞｼｯｸM-PRO"/>
                <a:ea typeface="HG丸ｺﾞｼｯｸM-PRO"/>
                <a:cs typeface="HG丸ｺﾞｼｯｸM-PRO"/>
              </a:rPr>
              <a:t>ときは、市町村、事業主その他の関係者に対して調査を実施するため必要な協力を求めることができる。 </a:t>
            </a: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12</a:t>
            </a:fld>
            <a:endParaRPr kumimoji="1" lang="ja-JP" altLang="en-US"/>
          </a:p>
        </p:txBody>
      </p:sp>
    </p:spTree>
    <p:extLst>
      <p:ext uri="{BB962C8B-B14F-4D97-AF65-F5344CB8AC3E}">
        <p14:creationId xmlns:p14="http://schemas.microsoft.com/office/powerpoint/2010/main" val="1480033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2</a:t>
            </a:fld>
            <a:endParaRPr kumimoji="1" lang="ja-JP" altLang="en-US"/>
          </a:p>
        </p:txBody>
      </p:sp>
    </p:spTree>
    <p:extLst>
      <p:ext uri="{BB962C8B-B14F-4D97-AF65-F5344CB8AC3E}">
        <p14:creationId xmlns:p14="http://schemas.microsoft.com/office/powerpoint/2010/main" val="3434030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68456" y="188640"/>
            <a:ext cx="8208000" cy="5924699"/>
          </a:xfrm>
          <a:prstGeom prst="rect">
            <a:avLst/>
          </a:prstGeom>
        </p:spPr>
        <p:txBody>
          <a:bodyPr wrap="square">
            <a:spAutoFit/>
          </a:bodyPr>
          <a:lstStyle/>
          <a:p>
            <a:r>
              <a:rPr lang="ja-JP" altLang="en-US" sz="1400" dirty="0" smtClean="0">
                <a:latin typeface="HGS創英角ｺﾞｼｯｸUB" panose="020B0900000000000000" pitchFamily="50" charset="-128"/>
                <a:ea typeface="HGS創英角ｺﾞｼｯｸUB" panose="020B0900000000000000" pitchFamily="50" charset="-128"/>
              </a:rPr>
              <a:t>〇　</a:t>
            </a:r>
            <a:r>
              <a:rPr lang="ja-JP" altLang="ja-JP" sz="1400" dirty="0" smtClean="0">
                <a:latin typeface="HGS創英角ｺﾞｼｯｸUB" panose="020B0900000000000000" pitchFamily="50" charset="-128"/>
                <a:ea typeface="HGS創英角ｺﾞｼｯｸUB" panose="020B0900000000000000" pitchFamily="50" charset="-128"/>
              </a:rPr>
              <a:t>大阪府</a:t>
            </a:r>
            <a:r>
              <a:rPr lang="ja-JP" altLang="ja-JP" sz="1400" dirty="0">
                <a:latin typeface="HGS創英角ｺﾞｼｯｸUB" panose="020B0900000000000000" pitchFamily="50" charset="-128"/>
                <a:ea typeface="HGS創英角ｺﾞｼｯｸUB" panose="020B0900000000000000" pitchFamily="50" charset="-128"/>
              </a:rPr>
              <a:t>子ども施策審議会条例</a:t>
            </a:r>
          </a:p>
          <a:p>
            <a:endParaRPr lang="en-US" altLang="ja-JP" sz="1400" dirty="0" smtClean="0"/>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設置）</a:t>
            </a:r>
          </a:p>
          <a:p>
            <a:r>
              <a:rPr lang="ja-JP" altLang="ja-JP" sz="1300" dirty="0">
                <a:latin typeface="HG丸ｺﾞｼｯｸM-PRO" panose="020F0600000000000000" pitchFamily="50" charset="-128"/>
                <a:ea typeface="HG丸ｺﾞｼｯｸM-PRO" panose="020F0600000000000000" pitchFamily="50" charset="-128"/>
              </a:rPr>
              <a:t>第一条　就学前の子どもに関する教育、保育等の総合的な提供の推進に関する法律（平成十八年法律第七十七号。以下「法」という。）第二十五条に規定する審議会その他の合議制の機関として、大阪府子ども施策審議会（以下「審議会」という。）を置く。</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所掌事務）</a:t>
            </a:r>
          </a:p>
          <a:p>
            <a:r>
              <a:rPr lang="ja-JP" altLang="ja-JP" sz="1300" dirty="0">
                <a:latin typeface="HG丸ｺﾞｼｯｸM-PRO" panose="020F0600000000000000" pitchFamily="50" charset="-128"/>
                <a:ea typeface="HG丸ｺﾞｼｯｸM-PRO" panose="020F0600000000000000" pitchFamily="50" charset="-128"/>
              </a:rPr>
              <a:t>第二条　審議会は、法第二十五条に規定する事項について調査審議するほか、次に掲げる事項について調査審議する。</a:t>
            </a:r>
          </a:p>
          <a:p>
            <a:r>
              <a:rPr lang="ja-JP" altLang="ja-JP" sz="1300" dirty="0">
                <a:latin typeface="HG丸ｺﾞｼｯｸM-PRO" panose="020F0600000000000000" pitchFamily="50" charset="-128"/>
                <a:ea typeface="HG丸ｺﾞｼｯｸM-PRO" panose="020F0600000000000000" pitchFamily="50" charset="-128"/>
              </a:rPr>
              <a:t>一　子ども・子育て支援法（平成二十四年法律第六十五号）第六十二条第五項に規定する事項並びに同法第七十七条第四項第二号に規定する子ども・子育て支援に関する施策の総合的かつ計画的な推進に関し必要な事項及び当該施策の実施状況</a:t>
            </a:r>
          </a:p>
          <a:p>
            <a:r>
              <a:rPr lang="ja-JP" altLang="ja-JP" sz="1300" dirty="0">
                <a:latin typeface="HG丸ｺﾞｼｯｸM-PRO" panose="020F0600000000000000" pitchFamily="50" charset="-128"/>
                <a:ea typeface="HG丸ｺﾞｼｯｸM-PRO" panose="020F0600000000000000" pitchFamily="50" charset="-128"/>
              </a:rPr>
              <a:t>二　大阪府子ども条例（平成十九年大阪府条例第五号）第十条第二項（同条第四項において準用する場合を含む。）に規定する事項及び同条例第一条に規定する子ども施策（大阪府子どもを虐待から守る条例（平成二十二年大阪府条例第百五号）第四条第一項に規定する虐待防止施策を含む。）の総合的かつ計画的な推進についての重要事項</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組織）</a:t>
            </a:r>
          </a:p>
          <a:p>
            <a:r>
              <a:rPr lang="ja-JP" altLang="ja-JP" sz="1300" dirty="0">
                <a:latin typeface="HG丸ｺﾞｼｯｸM-PRO" panose="020F0600000000000000" pitchFamily="50" charset="-128"/>
                <a:ea typeface="HG丸ｺﾞｼｯｸM-PRO" panose="020F0600000000000000" pitchFamily="50" charset="-128"/>
              </a:rPr>
              <a:t>第三条　審議会は、委員二十人以内で組織する。</a:t>
            </a:r>
          </a:p>
          <a:p>
            <a:r>
              <a:rPr lang="ja-JP" altLang="ja-JP" sz="1300" dirty="0">
                <a:latin typeface="HG丸ｺﾞｼｯｸM-PRO" panose="020F0600000000000000" pitchFamily="50" charset="-128"/>
                <a:ea typeface="HG丸ｺﾞｼｯｸM-PRO" panose="020F0600000000000000" pitchFamily="50" charset="-128"/>
              </a:rPr>
              <a:t>２　委員は、学識経験のある者のうちから、知事が任命する。</a:t>
            </a:r>
          </a:p>
          <a:p>
            <a:r>
              <a:rPr lang="ja-JP" altLang="ja-JP" sz="1300" dirty="0">
                <a:latin typeface="HG丸ｺﾞｼｯｸM-PRO" panose="020F0600000000000000" pitchFamily="50" charset="-128"/>
                <a:ea typeface="HG丸ｺﾞｼｯｸM-PRO" panose="020F0600000000000000" pitchFamily="50" charset="-128"/>
              </a:rPr>
              <a:t>３　委員の任期は、二年とする。ただし、補欠の委員の任期は、前任者の残任期間とする。</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専門委員）</a:t>
            </a:r>
          </a:p>
          <a:p>
            <a:r>
              <a:rPr lang="ja-JP" altLang="ja-JP" sz="1300" dirty="0">
                <a:latin typeface="HG丸ｺﾞｼｯｸM-PRO" panose="020F0600000000000000" pitchFamily="50" charset="-128"/>
                <a:ea typeface="HG丸ｺﾞｼｯｸM-PRO" panose="020F0600000000000000" pitchFamily="50" charset="-128"/>
              </a:rPr>
              <a:t>第四条　審議会に、専門の事項を調査審議させるため必要があるときは、専門委員若干人を置くことができる。</a:t>
            </a:r>
          </a:p>
          <a:p>
            <a:r>
              <a:rPr lang="ja-JP" altLang="ja-JP" sz="1300" dirty="0">
                <a:latin typeface="HG丸ｺﾞｼｯｸM-PRO" panose="020F0600000000000000" pitchFamily="50" charset="-128"/>
                <a:ea typeface="HG丸ｺﾞｼｯｸM-PRO" panose="020F0600000000000000" pitchFamily="50" charset="-128"/>
              </a:rPr>
              <a:t>２　専門委員は、知事が任命する。</a:t>
            </a:r>
          </a:p>
          <a:p>
            <a:r>
              <a:rPr lang="ja-JP" altLang="ja-JP" sz="1300" dirty="0">
                <a:latin typeface="HG丸ｺﾞｼｯｸM-PRO" panose="020F0600000000000000" pitchFamily="50" charset="-128"/>
                <a:ea typeface="HG丸ｺﾞｼｯｸM-PRO" panose="020F0600000000000000" pitchFamily="50" charset="-128"/>
              </a:rPr>
              <a:t>３　専門委員は、当該専門の事項に関する調査審議が終了したときは、解任されるものとする。</a:t>
            </a:r>
          </a:p>
          <a:p>
            <a:endParaRPr lang="en-US" altLang="ja-JP" sz="1300" dirty="0" smtClean="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3</a:t>
            </a:fld>
            <a:endParaRPr kumimoji="1" lang="ja-JP" altLang="en-US"/>
          </a:p>
        </p:txBody>
      </p:sp>
    </p:spTree>
    <p:extLst>
      <p:ext uri="{BB962C8B-B14F-4D97-AF65-F5344CB8AC3E}">
        <p14:creationId xmlns:p14="http://schemas.microsoft.com/office/powerpoint/2010/main" val="1958248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68456" y="406231"/>
            <a:ext cx="8208000" cy="6232475"/>
          </a:xfrm>
          <a:prstGeom prst="rect">
            <a:avLst/>
          </a:prstGeom>
        </p:spPr>
        <p:txBody>
          <a:bodyPr wrap="square">
            <a:spAutoFit/>
          </a:bodyPr>
          <a:lstStyle/>
          <a:p>
            <a:r>
              <a:rPr lang="ja-JP" altLang="ja-JP" sz="1300" dirty="0">
                <a:latin typeface="HG丸ｺﾞｼｯｸM-PRO" panose="020F0600000000000000" pitchFamily="50" charset="-128"/>
                <a:ea typeface="HG丸ｺﾞｼｯｸM-PRO" panose="020F0600000000000000" pitchFamily="50" charset="-128"/>
              </a:rPr>
              <a:t>（会長）</a:t>
            </a:r>
          </a:p>
          <a:p>
            <a:r>
              <a:rPr lang="ja-JP" altLang="ja-JP" sz="1300" dirty="0">
                <a:latin typeface="HG丸ｺﾞｼｯｸM-PRO" panose="020F0600000000000000" pitchFamily="50" charset="-128"/>
                <a:ea typeface="HG丸ｺﾞｼｯｸM-PRO" panose="020F0600000000000000" pitchFamily="50" charset="-128"/>
              </a:rPr>
              <a:t>第五条　審議会に会長を置き、委員の互選によってこれを定める。</a:t>
            </a:r>
          </a:p>
          <a:p>
            <a:r>
              <a:rPr lang="ja-JP" altLang="ja-JP" sz="1300" dirty="0">
                <a:latin typeface="HG丸ｺﾞｼｯｸM-PRO" panose="020F0600000000000000" pitchFamily="50" charset="-128"/>
                <a:ea typeface="HG丸ｺﾞｼｯｸM-PRO" panose="020F0600000000000000" pitchFamily="50" charset="-128"/>
              </a:rPr>
              <a:t>２　会長は、会務を総理する。</a:t>
            </a:r>
          </a:p>
          <a:p>
            <a:r>
              <a:rPr lang="ja-JP" altLang="ja-JP" sz="1300" dirty="0">
                <a:latin typeface="HG丸ｺﾞｼｯｸM-PRO" panose="020F0600000000000000" pitchFamily="50" charset="-128"/>
                <a:ea typeface="HG丸ｺﾞｼｯｸM-PRO" panose="020F0600000000000000" pitchFamily="50" charset="-128"/>
              </a:rPr>
              <a:t>３　会長に事故があるときは、会長があらかじめ指名する委員が、その職務を代理する。</a:t>
            </a:r>
          </a:p>
          <a:p>
            <a:endParaRPr lang="en-US" altLang="ja-JP" sz="1300" dirty="0">
              <a:latin typeface="HG丸ｺﾞｼｯｸM-PRO" panose="020F0600000000000000" pitchFamily="50" charset="-128"/>
              <a:ea typeface="HG丸ｺﾞｼｯｸM-PRO" panose="020F0600000000000000" pitchFamily="50" charset="-128"/>
            </a:endParaRPr>
          </a:p>
          <a:p>
            <a:r>
              <a:rPr lang="ja-JP" altLang="ja-JP" sz="1300" dirty="0">
                <a:latin typeface="HG丸ｺﾞｼｯｸM-PRO" panose="020F0600000000000000" pitchFamily="50" charset="-128"/>
                <a:ea typeface="HG丸ｺﾞｼｯｸM-PRO" panose="020F0600000000000000" pitchFamily="50" charset="-128"/>
              </a:rPr>
              <a:t>（会議）</a:t>
            </a:r>
          </a:p>
          <a:p>
            <a:r>
              <a:rPr lang="ja-JP" altLang="ja-JP" sz="1300" dirty="0">
                <a:latin typeface="HG丸ｺﾞｼｯｸM-PRO" panose="020F0600000000000000" pitchFamily="50" charset="-128"/>
                <a:ea typeface="HG丸ｺﾞｼｯｸM-PRO" panose="020F0600000000000000" pitchFamily="50" charset="-128"/>
              </a:rPr>
              <a:t>第六条　審議会の会議は、会長が招集し、会長がその議長となる。</a:t>
            </a:r>
          </a:p>
          <a:p>
            <a:r>
              <a:rPr lang="ja-JP" altLang="ja-JP" sz="1300" dirty="0">
                <a:latin typeface="HG丸ｺﾞｼｯｸM-PRO" panose="020F0600000000000000" pitchFamily="50" charset="-128"/>
                <a:ea typeface="HG丸ｺﾞｼｯｸM-PRO" panose="020F0600000000000000" pitchFamily="50" charset="-128"/>
              </a:rPr>
              <a:t>２　審議会は、委員の過半数が出席しなければ会議を開くことができない。</a:t>
            </a:r>
          </a:p>
          <a:p>
            <a:r>
              <a:rPr lang="ja-JP" altLang="ja-JP" sz="1300" dirty="0">
                <a:latin typeface="HG丸ｺﾞｼｯｸM-PRO" panose="020F0600000000000000" pitchFamily="50" charset="-128"/>
                <a:ea typeface="HG丸ｺﾞｼｯｸM-PRO" panose="020F0600000000000000" pitchFamily="50" charset="-128"/>
              </a:rPr>
              <a:t>３　審議会の議事は、出席委員の過半数で決し、可否同数のときは、議長の決するところによる。</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部会）</a:t>
            </a:r>
          </a:p>
          <a:p>
            <a:r>
              <a:rPr lang="ja-JP" altLang="ja-JP" sz="1300" dirty="0">
                <a:latin typeface="HG丸ｺﾞｼｯｸM-PRO" panose="020F0600000000000000" pitchFamily="50" charset="-128"/>
                <a:ea typeface="HG丸ｺﾞｼｯｸM-PRO" panose="020F0600000000000000" pitchFamily="50" charset="-128"/>
              </a:rPr>
              <a:t>第七条　審議会に、必要に応じて部会を置くことができる。</a:t>
            </a:r>
          </a:p>
          <a:p>
            <a:r>
              <a:rPr lang="ja-JP" altLang="ja-JP" sz="1300" dirty="0">
                <a:latin typeface="HG丸ｺﾞｼｯｸM-PRO" panose="020F0600000000000000" pitchFamily="50" charset="-128"/>
                <a:ea typeface="HG丸ｺﾞｼｯｸM-PRO" panose="020F0600000000000000" pitchFamily="50" charset="-128"/>
              </a:rPr>
              <a:t>２　部会に属する委員及び専門委員は、会長が指名する。</a:t>
            </a:r>
          </a:p>
          <a:p>
            <a:r>
              <a:rPr lang="ja-JP" altLang="ja-JP" sz="1300" dirty="0">
                <a:latin typeface="HG丸ｺﾞｼｯｸM-PRO" panose="020F0600000000000000" pitchFamily="50" charset="-128"/>
                <a:ea typeface="HG丸ｺﾞｼｯｸM-PRO" panose="020F0600000000000000" pitchFamily="50" charset="-128"/>
              </a:rPr>
              <a:t>３　部会に部会長を置き、会長が指名する委員又は専門委員がこれに当たる。</a:t>
            </a:r>
          </a:p>
          <a:p>
            <a:r>
              <a:rPr lang="ja-JP" altLang="ja-JP" sz="1300" dirty="0">
                <a:latin typeface="HG丸ｺﾞｼｯｸM-PRO" panose="020F0600000000000000" pitchFamily="50" charset="-128"/>
                <a:ea typeface="HG丸ｺﾞｼｯｸM-PRO" panose="020F0600000000000000" pitchFamily="50" charset="-128"/>
              </a:rPr>
              <a:t>４　部会長は、部会の会務を掌理し、部会における審議の状況及び結果を審議会に報告する。</a:t>
            </a:r>
          </a:p>
          <a:p>
            <a:r>
              <a:rPr lang="ja-JP" altLang="ja-JP" sz="1300" dirty="0">
                <a:latin typeface="HG丸ｺﾞｼｯｸM-PRO" panose="020F0600000000000000" pitchFamily="50" charset="-128"/>
                <a:ea typeface="HG丸ｺﾞｼｯｸM-PRO" panose="020F0600000000000000" pitchFamily="50" charset="-128"/>
              </a:rPr>
              <a:t>５　前条の規定にかかわらず、審議会は、その定めるところにより、部会の決議をもって審議会の決議とすることができる。</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報酬）</a:t>
            </a:r>
          </a:p>
          <a:p>
            <a:r>
              <a:rPr lang="ja-JP" altLang="ja-JP" sz="1300" dirty="0">
                <a:latin typeface="HG丸ｺﾞｼｯｸM-PRO" panose="020F0600000000000000" pitchFamily="50" charset="-128"/>
                <a:ea typeface="HG丸ｺﾞｼｯｸM-PRO" panose="020F0600000000000000" pitchFamily="50" charset="-128"/>
              </a:rPr>
              <a:t>第八条　審議会の委員及び専門委員（以下「委員等」という。）の報酬の額は、日額九千六百円とする。</a:t>
            </a:r>
          </a:p>
          <a:p>
            <a:r>
              <a:rPr lang="ja-JP" altLang="ja-JP" sz="1300" dirty="0">
                <a:latin typeface="HG丸ｺﾞｼｯｸM-PRO" panose="020F0600000000000000" pitchFamily="50" charset="-128"/>
                <a:ea typeface="HG丸ｺﾞｼｯｸM-PRO" panose="020F0600000000000000" pitchFamily="50" charset="-128"/>
              </a:rPr>
              <a:t>２　前項の報酬は、出席日数に応じて、その都度支給する。</a:t>
            </a:r>
          </a:p>
          <a:p>
            <a:pPr marL="127000" indent="-127000" algn="just">
              <a:lnSpc>
                <a:spcPct val="150000"/>
              </a:lnSpc>
              <a:spcAft>
                <a:spcPts val="0"/>
              </a:spcAft>
            </a:pPr>
            <a:endParaRPr lang="en-US" altLang="ja-JP" sz="1400" kern="100" dirty="0" smtClean="0">
              <a:latin typeface="HG丸ｺﾞｼｯｸM-PRO" pitchFamily="50" charset="-128"/>
              <a:ea typeface="HG丸ｺﾞｼｯｸM-PRO" pitchFamily="50" charset="-128"/>
              <a:cs typeface="ＭＳ 明朝"/>
            </a:endParaRPr>
          </a:p>
          <a:p>
            <a:r>
              <a:rPr lang="ja-JP" altLang="ja-JP" sz="1400" dirty="0"/>
              <a:t>（</a:t>
            </a:r>
            <a:r>
              <a:rPr lang="ja-JP" altLang="ja-JP" sz="1300" dirty="0">
                <a:latin typeface="HG丸ｺﾞｼｯｸM-PRO" panose="020F0600000000000000" pitchFamily="50" charset="-128"/>
                <a:ea typeface="HG丸ｺﾞｼｯｸM-PRO" panose="020F0600000000000000" pitchFamily="50" charset="-128"/>
              </a:rPr>
              <a:t>費用弁償）</a:t>
            </a:r>
          </a:p>
          <a:p>
            <a:r>
              <a:rPr lang="ja-JP" altLang="ja-JP" sz="1300" dirty="0">
                <a:latin typeface="HG丸ｺﾞｼｯｸM-PRO" panose="020F0600000000000000" pitchFamily="50" charset="-128"/>
                <a:ea typeface="HG丸ｺﾞｼｯｸM-PRO" panose="020F0600000000000000" pitchFamily="50" charset="-128"/>
              </a:rPr>
              <a:t>第九条　委員等の費用弁償の額は、職員の旅費に関する条例（昭和四十年大阪府条例第三十七号）による指定職等の職務にある者以外の者の額相当額とする。</a:t>
            </a:r>
          </a:p>
          <a:p>
            <a:r>
              <a:rPr lang="ja-JP" altLang="ja-JP" sz="1300" dirty="0">
                <a:latin typeface="HG丸ｺﾞｼｯｸM-PRO" panose="020F0600000000000000" pitchFamily="50" charset="-128"/>
                <a:ea typeface="HG丸ｺﾞｼｯｸM-PRO" panose="020F0600000000000000" pitchFamily="50" charset="-128"/>
              </a:rPr>
              <a:t>２　前項の費用弁償の支給についての路程は、住所地の市町村から起算する。</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支給方法）</a:t>
            </a:r>
          </a:p>
          <a:p>
            <a:r>
              <a:rPr lang="ja-JP" altLang="ja-JP" sz="1300" dirty="0">
                <a:latin typeface="HG丸ｺﾞｼｯｸM-PRO" panose="020F0600000000000000" pitchFamily="50" charset="-128"/>
                <a:ea typeface="HG丸ｺﾞｼｯｸM-PRO" panose="020F0600000000000000" pitchFamily="50" charset="-128"/>
              </a:rPr>
              <a:t>第十条　委員等の報酬及び費用弁償の支給方法に関し、この条例に定めがない事項については、常勤の職員の例による</a:t>
            </a:r>
            <a:r>
              <a:rPr lang="ja-JP" altLang="ja-JP" sz="1300" dirty="0" smtClean="0">
                <a:latin typeface="HG丸ｺﾞｼｯｸM-PRO" panose="020F0600000000000000" pitchFamily="50" charset="-128"/>
                <a:ea typeface="HG丸ｺﾞｼｯｸM-PRO" panose="020F0600000000000000" pitchFamily="50" charset="-128"/>
              </a:rPr>
              <a:t>。</a:t>
            </a:r>
            <a:endParaRPr lang="en-US" altLang="ja-JP" sz="1400" kern="100" dirty="0">
              <a:latin typeface="HG丸ｺﾞｼｯｸM-PRO" pitchFamily="50" charset="-128"/>
              <a:ea typeface="HG丸ｺﾞｼｯｸM-PRO" pitchFamily="50" charset="-128"/>
              <a:cs typeface="ＭＳ 明朝"/>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4</a:t>
            </a:fld>
            <a:endParaRPr kumimoji="1" lang="ja-JP" altLang="en-US"/>
          </a:p>
        </p:txBody>
      </p:sp>
    </p:spTree>
    <p:extLst>
      <p:ext uri="{BB962C8B-B14F-4D97-AF65-F5344CB8AC3E}">
        <p14:creationId xmlns:p14="http://schemas.microsoft.com/office/powerpoint/2010/main" val="3678869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68456" y="406231"/>
            <a:ext cx="8208000" cy="4093428"/>
          </a:xfrm>
          <a:prstGeom prst="rect">
            <a:avLst/>
          </a:prstGeom>
        </p:spPr>
        <p:txBody>
          <a:bodyPr wrap="square">
            <a:spAutoFit/>
          </a:bodyPr>
          <a:lstStyle/>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委任）</a:t>
            </a:r>
          </a:p>
          <a:p>
            <a:r>
              <a:rPr lang="ja-JP" altLang="ja-JP" sz="1300" dirty="0">
                <a:latin typeface="HG丸ｺﾞｼｯｸM-PRO" panose="020F0600000000000000" pitchFamily="50" charset="-128"/>
                <a:ea typeface="HG丸ｺﾞｼｯｸM-PRO" panose="020F0600000000000000" pitchFamily="50" charset="-128"/>
              </a:rPr>
              <a:t>第十一条　この条例に定めるもののほか、審議会に関し必要な事項は、知事が定める。</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附</a:t>
            </a:r>
            <a:r>
              <a:rPr lang="ja-JP" altLang="ja-JP" sz="1300" dirty="0">
                <a:latin typeface="HG丸ｺﾞｼｯｸM-PRO" panose="020F0600000000000000" pitchFamily="50" charset="-128"/>
                <a:ea typeface="HG丸ｺﾞｼｯｸM-PRO" panose="020F0600000000000000" pitchFamily="50" charset="-128"/>
              </a:rPr>
              <a:t>　</a:t>
            </a:r>
            <a:r>
              <a:rPr lang="ja-JP" altLang="ja-JP" sz="1300" dirty="0" smtClean="0">
                <a:latin typeface="HG丸ｺﾞｼｯｸM-PRO" panose="020F0600000000000000" pitchFamily="50" charset="-128"/>
                <a:ea typeface="HG丸ｺﾞｼｯｸM-PRO" panose="020F0600000000000000" pitchFamily="50" charset="-128"/>
              </a:rPr>
              <a:t>則</a:t>
            </a:r>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施行期日）</a:t>
            </a:r>
          </a:p>
          <a:p>
            <a:r>
              <a:rPr lang="ja-JP" altLang="ja-JP" sz="1300" dirty="0">
                <a:latin typeface="HG丸ｺﾞｼｯｸM-PRO" panose="020F0600000000000000" pitchFamily="50" charset="-128"/>
                <a:ea typeface="HG丸ｺﾞｼｯｸM-PRO" panose="020F0600000000000000" pitchFamily="50" charset="-128"/>
              </a:rPr>
              <a:t>１　この条例は、公布の日から施行する。</a:t>
            </a:r>
          </a:p>
          <a:p>
            <a:r>
              <a:rPr lang="ja-JP" altLang="ja-JP" sz="1300" dirty="0">
                <a:latin typeface="HG丸ｺﾞｼｯｸM-PRO" panose="020F0600000000000000" pitchFamily="50" charset="-128"/>
                <a:ea typeface="HG丸ｺﾞｼｯｸM-PRO" panose="020F0600000000000000" pitchFamily="50" charset="-128"/>
              </a:rPr>
              <a:t>（大阪府附属機関条例の一部改正）</a:t>
            </a:r>
          </a:p>
          <a:p>
            <a:r>
              <a:rPr lang="ja-JP" altLang="ja-JP" sz="1300" dirty="0">
                <a:latin typeface="HG丸ｺﾞｼｯｸM-PRO" panose="020F0600000000000000" pitchFamily="50" charset="-128"/>
                <a:ea typeface="HG丸ｺﾞｼｯｸM-PRO" panose="020F0600000000000000" pitchFamily="50" charset="-128"/>
              </a:rPr>
              <a:t>２　大阪府附属機関条例（昭和二十七年大阪府条例第三十九号）の一部を次のように改正する。</a:t>
            </a:r>
          </a:p>
          <a:p>
            <a:r>
              <a:rPr lang="ja-JP" altLang="en-US" sz="1300" dirty="0" smtClean="0">
                <a:latin typeface="HG丸ｺﾞｼｯｸM-PRO" panose="020F0600000000000000" pitchFamily="50" charset="-128"/>
                <a:ea typeface="HG丸ｺﾞｼｯｸM-PRO" panose="020F0600000000000000" pitchFamily="50" charset="-128"/>
              </a:rPr>
              <a:t>　　</a:t>
            </a:r>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次のよう〕略</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経過措置）</a:t>
            </a:r>
          </a:p>
          <a:p>
            <a:r>
              <a:rPr lang="ja-JP" altLang="ja-JP" sz="1300" dirty="0">
                <a:latin typeface="HG丸ｺﾞｼｯｸM-PRO" panose="020F0600000000000000" pitchFamily="50" charset="-128"/>
                <a:ea typeface="HG丸ｺﾞｼｯｸM-PRO" panose="020F0600000000000000" pitchFamily="50" charset="-128"/>
              </a:rPr>
              <a:t>３　この条例の施行の日の前日において改正前の大阪府附属機関条例の規定による大阪府子ども施策審議会の委員又は専門委員である者は、この条例の施行の日において第三条第二項又は第四条第二項の規定により大阪府子ども施策審議会の委員又は専門委員に任命されたものとみなし、当該委員の任期は、第三条第三項本文の規定にかかわらず、平成二十七年七月五日までとする</a:t>
            </a:r>
            <a:r>
              <a:rPr lang="ja-JP" altLang="ja-JP" sz="1300" dirty="0" smtClean="0">
                <a:latin typeface="HG丸ｺﾞｼｯｸM-PRO" panose="020F0600000000000000" pitchFamily="50" charset="-128"/>
                <a:ea typeface="HG丸ｺﾞｼｯｸM-PRO" panose="020F0600000000000000" pitchFamily="50" charset="-128"/>
              </a:rPr>
              <a:t>。</a:t>
            </a:r>
            <a:endParaRPr lang="en-US" altLang="ja-JP" sz="1300" dirty="0" smtClean="0">
              <a:latin typeface="HG丸ｺﾞｼｯｸM-PRO" panose="020F0600000000000000" pitchFamily="50" charset="-128"/>
              <a:ea typeface="HG丸ｺﾞｼｯｸM-PRO" panose="020F0600000000000000" pitchFamily="50" charset="-128"/>
            </a:endParaRP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en-US" sz="1300" dirty="0" smtClean="0">
                <a:latin typeface="HG丸ｺﾞｼｯｸM-PRO" panose="020F0600000000000000" pitchFamily="50" charset="-128"/>
                <a:ea typeface="HG丸ｺﾞｼｯｸM-PRO" panose="020F0600000000000000" pitchFamily="50" charset="-128"/>
              </a:rPr>
              <a:t>附</a:t>
            </a:r>
            <a:r>
              <a:rPr lang="ja-JP" altLang="en-US" sz="1300" dirty="0">
                <a:latin typeface="HG丸ｺﾞｼｯｸM-PRO" panose="020F0600000000000000" pitchFamily="50" charset="-128"/>
                <a:ea typeface="HG丸ｺﾞｼｯｸM-PRO" panose="020F0600000000000000" pitchFamily="50" charset="-128"/>
              </a:rPr>
              <a:t>　則</a:t>
            </a:r>
            <a:r>
              <a:rPr lang="en-US" altLang="ja-JP" sz="1300" dirty="0">
                <a:latin typeface="HG丸ｺﾞｼｯｸM-PRO" panose="020F0600000000000000" pitchFamily="50" charset="-128"/>
                <a:ea typeface="HG丸ｺﾞｼｯｸM-PRO" panose="020F0600000000000000" pitchFamily="50" charset="-128"/>
              </a:rPr>
              <a:t>(</a:t>
            </a:r>
            <a:r>
              <a:rPr lang="ja-JP" altLang="en-US" sz="1300" dirty="0">
                <a:latin typeface="HG丸ｺﾞｼｯｸM-PRO" panose="020F0600000000000000" pitchFamily="50" charset="-128"/>
                <a:ea typeface="HG丸ｺﾞｼｯｸM-PRO" panose="020F0600000000000000" pitchFamily="50" charset="-128"/>
              </a:rPr>
              <a:t>平成二八年条例第九号</a:t>
            </a:r>
            <a:r>
              <a:rPr lang="en-US" altLang="ja-JP" sz="1300" dirty="0">
                <a:latin typeface="HG丸ｺﾞｼｯｸM-PRO" panose="020F0600000000000000" pitchFamily="50" charset="-128"/>
                <a:ea typeface="HG丸ｺﾞｼｯｸM-PRO" panose="020F0600000000000000" pitchFamily="50" charset="-128"/>
              </a:rPr>
              <a:t>)</a:t>
            </a:r>
          </a:p>
          <a:p>
            <a:r>
              <a:rPr lang="ja-JP" altLang="en-US" sz="1300" dirty="0" smtClean="0">
                <a:latin typeface="HG丸ｺﾞｼｯｸM-PRO" panose="020F0600000000000000" pitchFamily="50" charset="-128"/>
                <a:ea typeface="HG丸ｺﾞｼｯｸM-PRO" panose="020F0600000000000000" pitchFamily="50" charset="-128"/>
              </a:rPr>
              <a:t>この</a:t>
            </a:r>
            <a:r>
              <a:rPr lang="ja-JP" altLang="en-US" sz="1300" dirty="0">
                <a:latin typeface="HG丸ｺﾞｼｯｸM-PRO" panose="020F0600000000000000" pitchFamily="50" charset="-128"/>
                <a:ea typeface="HG丸ｺﾞｼｯｸM-PRO" panose="020F0600000000000000" pitchFamily="50" charset="-128"/>
              </a:rPr>
              <a:t>条例は、平成二十八年四月一日から施行する。</a:t>
            </a:r>
          </a:p>
          <a:p>
            <a:endParaRPr lang="ja-JP" altLang="ja-JP" sz="1300" dirty="0" smtClean="0">
              <a:latin typeface="HG丸ｺﾞｼｯｸM-PRO" panose="020F0600000000000000" pitchFamily="50" charset="-128"/>
              <a:ea typeface="HG丸ｺﾞｼｯｸM-PRO" panose="020F0600000000000000" pitchFamily="50" charset="-128"/>
            </a:endParaRPr>
          </a:p>
          <a:p>
            <a:r>
              <a:rPr lang="en-US" altLang="ja-JP" sz="1300" dirty="0">
                <a:latin typeface="HG丸ｺﾞｼｯｸM-PRO" panose="020F0600000000000000" pitchFamily="50" charset="-128"/>
                <a:ea typeface="HG丸ｺﾞｼｯｸM-PRO" panose="020F0600000000000000" pitchFamily="50" charset="-128"/>
              </a:rPr>
              <a:t> </a:t>
            </a:r>
            <a:endParaRPr lang="ja-JP" altLang="ja-JP" sz="1300" dirty="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5</a:t>
            </a:fld>
            <a:endParaRPr kumimoji="1" lang="ja-JP" altLang="en-US"/>
          </a:p>
        </p:txBody>
      </p:sp>
    </p:spTree>
    <p:extLst>
      <p:ext uri="{BB962C8B-B14F-4D97-AF65-F5344CB8AC3E}">
        <p14:creationId xmlns:p14="http://schemas.microsoft.com/office/powerpoint/2010/main" val="943256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27270" y="476672"/>
            <a:ext cx="8637218" cy="5472608"/>
          </a:xfrm>
        </p:spPr>
        <p:txBody>
          <a:bodyPr>
            <a:normAutofit/>
          </a:bodyPr>
          <a:lstStyle/>
          <a:p>
            <a:pPr marL="0" lvl="0" indent="0">
              <a:lnSpc>
                <a:spcPct val="150000"/>
              </a:lnSpc>
              <a:spcBef>
                <a:spcPts val="0"/>
              </a:spcBef>
              <a:buNone/>
            </a:pPr>
            <a:r>
              <a:rPr lang="ja-JP" altLang="en-US" sz="1400" b="1" dirty="0">
                <a:solidFill>
                  <a:prstClr val="black"/>
                </a:solidFill>
                <a:latin typeface="HGS創英角ｺﾞｼｯｸUB" pitchFamily="50" charset="-128"/>
                <a:ea typeface="HGS創英角ｺﾞｼｯｸUB" pitchFamily="50" charset="-128"/>
              </a:rPr>
              <a:t>○大阪府子ども条例（抜粋）</a:t>
            </a:r>
            <a:endParaRPr lang="ja-JP" altLang="en-US" sz="1200" b="1" dirty="0">
              <a:solidFill>
                <a:prstClr val="black"/>
              </a:solidFill>
              <a:latin typeface="HGS創英角ｺﾞｼｯｸUB" pitchFamily="50" charset="-128"/>
              <a:ea typeface="HGS創英角ｺﾞｼｯｸUB" pitchFamily="50" charset="-128"/>
            </a:endParaRPr>
          </a:p>
          <a:p>
            <a:pPr marL="0" lvl="0" indent="0">
              <a:lnSpc>
                <a:spcPct val="150000"/>
              </a:lnSpc>
              <a:spcBef>
                <a:spcPts val="0"/>
              </a:spcBef>
              <a:buNone/>
            </a:pPr>
            <a:endParaRPr lang="en-US" altLang="ja-JP" sz="1300" dirty="0" smtClean="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smtClean="0">
                <a:solidFill>
                  <a:prstClr val="black"/>
                </a:solidFill>
                <a:latin typeface="HG丸ｺﾞｼｯｸM-PRO" pitchFamily="50" charset="-128"/>
                <a:ea typeface="HG丸ｺﾞｼｯｸM-PRO" pitchFamily="50" charset="-128"/>
              </a:rPr>
              <a:t>（</a:t>
            </a:r>
            <a:r>
              <a:rPr lang="ja-JP" altLang="en-US" sz="1300" dirty="0">
                <a:solidFill>
                  <a:prstClr val="black"/>
                </a:solidFill>
                <a:latin typeface="HG丸ｺﾞｼｯｸM-PRO" pitchFamily="50" charset="-128"/>
                <a:ea typeface="HG丸ｺﾞｼｯｸM-PRO" pitchFamily="50" charset="-128"/>
              </a:rPr>
              <a:t>目的）</a:t>
            </a: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第一条　この条例は、子どもの尊厳を守り、健やかな成長を支えることに関し、基本理念を定め、府、保護者</a:t>
            </a:r>
            <a:r>
              <a:rPr lang="ja-JP" altLang="en-US" sz="1300" dirty="0" smtClean="0">
                <a:solidFill>
                  <a:prstClr val="black"/>
                </a:solidFill>
                <a:latin typeface="HG丸ｺﾞｼｯｸM-PRO" pitchFamily="50" charset="-128"/>
                <a:ea typeface="HG丸ｺﾞｼｯｸM-PRO" pitchFamily="50" charset="-128"/>
              </a:rPr>
              <a:t>、</a:t>
            </a:r>
            <a:endParaRPr lang="en-US" altLang="ja-JP" sz="1300" dirty="0" smtClean="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学校</a:t>
            </a:r>
            <a:r>
              <a:rPr lang="ja-JP" altLang="en-US" sz="1300" dirty="0">
                <a:solidFill>
                  <a:prstClr val="black"/>
                </a:solidFill>
                <a:latin typeface="HG丸ｺﾞｼｯｸM-PRO" pitchFamily="50" charset="-128"/>
                <a:ea typeface="HG丸ｺﾞｼｯｸM-PRO" pitchFamily="50" charset="-128"/>
              </a:rPr>
              <a:t>等、事業者及び府民の責務を明らかにするとともに、府の施策について必要な事項を定めることにより</a:t>
            </a:r>
            <a:r>
              <a:rPr lang="ja-JP" altLang="en-US" sz="1300" dirty="0" smtClean="0">
                <a:solidFill>
                  <a:prstClr val="black"/>
                </a:solidFill>
                <a:latin typeface="HG丸ｺﾞｼｯｸM-PRO" pitchFamily="50" charset="-128"/>
                <a:ea typeface="HG丸ｺﾞｼｯｸM-PRO" pitchFamily="50" charset="-128"/>
              </a:rPr>
              <a:t>、</a:t>
            </a:r>
            <a:endParaRPr lang="en-US" altLang="ja-JP" sz="1300" dirty="0" smtClean="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子ども</a:t>
            </a:r>
            <a:r>
              <a:rPr lang="ja-JP" altLang="en-US" sz="1300" dirty="0">
                <a:solidFill>
                  <a:prstClr val="black"/>
                </a:solidFill>
                <a:latin typeface="HG丸ｺﾞｼｯｸM-PRO" pitchFamily="50" charset="-128"/>
                <a:ea typeface="HG丸ｺﾞｼｯｸM-PRO" pitchFamily="50" charset="-128"/>
              </a:rPr>
              <a:t>の尊厳を守り、健やかな成長を支えることに関する施策（以下「子ども施策」という。）を総合的</a:t>
            </a:r>
            <a:r>
              <a:rPr lang="ja-JP" altLang="en-US" sz="1300" dirty="0" smtClean="0">
                <a:solidFill>
                  <a:prstClr val="black"/>
                </a:solidFill>
                <a:latin typeface="HG丸ｺﾞｼｯｸM-PRO" pitchFamily="50" charset="-128"/>
                <a:ea typeface="HG丸ｺﾞｼｯｸM-PRO" pitchFamily="50" charset="-128"/>
              </a:rPr>
              <a:t>か</a:t>
            </a:r>
            <a:endParaRPr lang="en-US" altLang="ja-JP" sz="1300" dirty="0" smtClean="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a:t>
            </a:r>
            <a:r>
              <a:rPr lang="ja-JP" altLang="en-US" sz="1300" dirty="0" err="1" smtClean="0">
                <a:solidFill>
                  <a:prstClr val="black"/>
                </a:solidFill>
                <a:latin typeface="HG丸ｺﾞｼｯｸM-PRO" pitchFamily="50" charset="-128"/>
                <a:ea typeface="HG丸ｺﾞｼｯｸM-PRO" pitchFamily="50" charset="-128"/>
              </a:rPr>
              <a:t>つ</a:t>
            </a:r>
            <a:r>
              <a:rPr lang="ja-JP" altLang="en-US" sz="1300" dirty="0">
                <a:solidFill>
                  <a:prstClr val="black"/>
                </a:solidFill>
                <a:latin typeface="HG丸ｺﾞｼｯｸM-PRO" pitchFamily="50" charset="-128"/>
                <a:ea typeface="HG丸ｺﾞｼｯｸM-PRO" pitchFamily="50" charset="-128"/>
              </a:rPr>
              <a:t>計画的に推進し、もってすべての子どもが社会全体で見守られながら、健やかに成長することができる</a:t>
            </a:r>
            <a:r>
              <a:rPr lang="ja-JP" altLang="en-US" sz="1300" dirty="0" smtClean="0">
                <a:solidFill>
                  <a:prstClr val="black"/>
                </a:solidFill>
                <a:latin typeface="HG丸ｺﾞｼｯｸM-PRO" pitchFamily="50" charset="-128"/>
                <a:ea typeface="HG丸ｺﾞｼｯｸM-PRO" pitchFamily="50" charset="-128"/>
              </a:rPr>
              <a:t>社</a:t>
            </a:r>
            <a:endParaRPr lang="en-US" altLang="ja-JP" sz="1300" dirty="0" smtClean="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会</a:t>
            </a:r>
            <a:r>
              <a:rPr lang="ja-JP" altLang="en-US" sz="1300" dirty="0">
                <a:solidFill>
                  <a:prstClr val="black"/>
                </a:solidFill>
                <a:latin typeface="HG丸ｺﾞｼｯｸM-PRO" pitchFamily="50" charset="-128"/>
                <a:ea typeface="HG丸ｺﾞｼｯｸM-PRO" pitchFamily="50" charset="-128"/>
              </a:rPr>
              <a:t>の実現に資することを目的とする。</a:t>
            </a:r>
          </a:p>
          <a:p>
            <a:pPr marL="0" lvl="0" indent="0">
              <a:lnSpc>
                <a:spcPct val="150000"/>
              </a:lnSpc>
              <a:spcBef>
                <a:spcPts val="0"/>
              </a:spcBef>
              <a:buNone/>
            </a:pPr>
            <a:endParaRPr lang="en-US" altLang="ja-JP" sz="1300" dirty="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（計画の策定等）</a:t>
            </a: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第十条　知事は、次に掲げる事項を定めた子ども施策を総合的かつ計画的に推進するための計画を策定する</a:t>
            </a:r>
            <a:r>
              <a:rPr lang="ja-JP" altLang="en-US" sz="1300" dirty="0" smtClean="0">
                <a:solidFill>
                  <a:prstClr val="black"/>
                </a:solidFill>
                <a:latin typeface="HG丸ｺﾞｼｯｸM-PRO" pitchFamily="50" charset="-128"/>
                <a:ea typeface="HG丸ｺﾞｼｯｸM-PRO" pitchFamily="50" charset="-128"/>
              </a:rPr>
              <a:t>も</a:t>
            </a:r>
            <a:endParaRPr lang="en-US" altLang="ja-JP" sz="1300" dirty="0" smtClean="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の</a:t>
            </a:r>
            <a:r>
              <a:rPr lang="ja-JP" altLang="en-US" sz="1300" dirty="0">
                <a:solidFill>
                  <a:prstClr val="black"/>
                </a:solidFill>
                <a:latin typeface="HG丸ｺﾞｼｯｸM-PRO" pitchFamily="50" charset="-128"/>
                <a:ea typeface="HG丸ｺﾞｼｯｸM-PRO" pitchFamily="50" charset="-128"/>
              </a:rPr>
              <a:t>とする。</a:t>
            </a: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一　総合的かつ長期的に講ずべき子ども施策の大綱</a:t>
            </a: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二　前号に掲げるもののほか、子ども施策を総合的かつ計画的に推進するために必要な事項</a:t>
            </a: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２　知事は、前項の計画を策定するに当たっては、あらかじめ、大阪府子ども施策審議会の意見を</a:t>
            </a:r>
            <a:r>
              <a:rPr lang="ja-JP" altLang="en-US" sz="1300" dirty="0" err="1">
                <a:solidFill>
                  <a:prstClr val="black"/>
                </a:solidFill>
                <a:latin typeface="HG丸ｺﾞｼｯｸM-PRO" pitchFamily="50" charset="-128"/>
                <a:ea typeface="HG丸ｺﾞｼｯｸM-PRO" pitchFamily="50" charset="-128"/>
              </a:rPr>
              <a:t>聴くとと</a:t>
            </a:r>
            <a:r>
              <a:rPr lang="ja-JP" altLang="en-US" sz="1300" dirty="0" err="1" smtClean="0">
                <a:solidFill>
                  <a:prstClr val="black"/>
                </a:solidFill>
                <a:latin typeface="HG丸ｺﾞｼｯｸM-PRO" pitchFamily="50" charset="-128"/>
                <a:ea typeface="HG丸ｺﾞｼｯｸM-PRO" pitchFamily="50" charset="-128"/>
              </a:rPr>
              <a:t>も</a:t>
            </a:r>
            <a:endParaRPr lang="en-US" altLang="ja-JP" sz="1300" dirty="0" smtClean="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に</a:t>
            </a:r>
            <a:r>
              <a:rPr lang="ja-JP" altLang="en-US" sz="1300" dirty="0">
                <a:solidFill>
                  <a:prstClr val="black"/>
                </a:solidFill>
                <a:latin typeface="HG丸ｺﾞｼｯｸM-PRO" pitchFamily="50" charset="-128"/>
                <a:ea typeface="HG丸ｺﾞｼｯｸM-PRO" pitchFamily="50" charset="-128"/>
              </a:rPr>
              <a:t>、子どもを含めた府民の意見を反映させるための適切な措置を講ずるものとする。</a:t>
            </a:r>
            <a:endParaRPr lang="en-US" altLang="ja-JP" sz="1300" dirty="0">
              <a:solidFill>
                <a:prstClr val="black"/>
              </a:solidFill>
              <a:latin typeface="HG丸ｺﾞｼｯｸM-PRO" pitchFamily="50" charset="-128"/>
              <a:ea typeface="HG丸ｺﾞｼｯｸM-PRO" pitchFamily="50" charset="-128"/>
            </a:endParaRPr>
          </a:p>
          <a:p>
            <a:endParaRPr kumimoji="1" lang="ja-JP" altLang="en-US" sz="1200" dirty="0">
              <a:latin typeface="HG丸ｺﾞｼｯｸM-PRO" pitchFamily="50" charset="-128"/>
              <a:ea typeface="HG丸ｺﾞｼｯｸM-PRO"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6</a:t>
            </a:fld>
            <a:endParaRPr kumimoji="1" lang="ja-JP" altLang="en-US"/>
          </a:p>
        </p:txBody>
      </p:sp>
    </p:spTree>
    <p:extLst>
      <p:ext uri="{BB962C8B-B14F-4D97-AF65-F5344CB8AC3E}">
        <p14:creationId xmlns:p14="http://schemas.microsoft.com/office/powerpoint/2010/main" val="1401037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24440" y="548680"/>
            <a:ext cx="8208000" cy="6120680"/>
          </a:xfrm>
          <a:prstGeom prst="rect">
            <a:avLst/>
          </a:prstGeom>
          <a:noFill/>
          <a:ln>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50000"/>
              </a:lnSpc>
            </a:pPr>
            <a:r>
              <a:rPr lang="ja-JP" altLang="en-US" sz="1400" b="1" dirty="0" smtClean="0">
                <a:solidFill>
                  <a:schemeClr val="tx1"/>
                </a:solidFill>
                <a:latin typeface="HGS創英角ｺﾞｼｯｸUB" pitchFamily="50" charset="-128"/>
                <a:ea typeface="HGS創英角ｺﾞｼｯｸUB" pitchFamily="50" charset="-128"/>
              </a:rPr>
              <a:t>○大阪府子どもを虐待から守る条例（抜粋）</a:t>
            </a:r>
          </a:p>
          <a:p>
            <a:pPr>
              <a:lnSpc>
                <a:spcPct val="150000"/>
              </a:lnSpc>
            </a:pP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smtClean="0">
                <a:solidFill>
                  <a:schemeClr val="tx1"/>
                </a:solidFill>
                <a:latin typeface="HG丸ｺﾞｼｯｸM-PRO" pitchFamily="50" charset="-128"/>
                <a:ea typeface="HG丸ｺﾞｼｯｸM-PRO" pitchFamily="50" charset="-128"/>
              </a:rPr>
              <a:t>（目的）</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smtClean="0">
                <a:solidFill>
                  <a:schemeClr val="tx1"/>
                </a:solidFill>
                <a:latin typeface="HG丸ｺﾞｼｯｸM-PRO" pitchFamily="50" charset="-128"/>
                <a:ea typeface="HG丸ｺﾞｼｯｸM-PRO" pitchFamily="50" charset="-128"/>
              </a:rPr>
              <a:t>第一条　この条例は、子どもを虐待から守ることについて、基本理念を定め、府の責務を明らかにすると</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a:solidFill>
                  <a:schemeClr val="tx1"/>
                </a:solidFill>
                <a:latin typeface="HG丸ｺﾞｼｯｸM-PRO" pitchFamily="50" charset="-128"/>
                <a:ea typeface="HG丸ｺﾞｼｯｸM-PRO" pitchFamily="50" charset="-128"/>
              </a:rPr>
              <a:t>　</a:t>
            </a:r>
            <a:r>
              <a:rPr lang="ja-JP" altLang="en-US" sz="1300" dirty="0" smtClean="0">
                <a:solidFill>
                  <a:schemeClr val="tx1"/>
                </a:solidFill>
                <a:latin typeface="HG丸ｺﾞｼｯｸM-PRO" pitchFamily="50" charset="-128"/>
                <a:ea typeface="HG丸ｺﾞｼｯｸM-PRO" pitchFamily="50" charset="-128"/>
              </a:rPr>
              <a:t>ともに、子ども</a:t>
            </a:r>
            <a:r>
              <a:rPr lang="ja-JP" altLang="en-US" sz="1300" smtClean="0">
                <a:solidFill>
                  <a:schemeClr val="tx1"/>
                </a:solidFill>
                <a:latin typeface="HG丸ｺﾞｼｯｸM-PRO" pitchFamily="50" charset="-128"/>
                <a:ea typeface="HG丸ｺﾞｼｯｸM-PRO" pitchFamily="50" charset="-128"/>
              </a:rPr>
              <a:t>を虐待</a:t>
            </a:r>
            <a:r>
              <a:rPr lang="ja-JP" altLang="en-US" sz="1300" dirty="0" smtClean="0">
                <a:solidFill>
                  <a:schemeClr val="tx1"/>
                </a:solidFill>
                <a:latin typeface="HG丸ｺﾞｼｯｸM-PRO" pitchFamily="50" charset="-128"/>
                <a:ea typeface="HG丸ｺﾞｼｯｸM-PRO" pitchFamily="50" charset="-128"/>
              </a:rPr>
              <a:t>から守ることに関する施策の基本となる事項を定めることにより、市町村や府民、</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a:solidFill>
                  <a:schemeClr val="tx1"/>
                </a:solidFill>
                <a:latin typeface="HG丸ｺﾞｼｯｸM-PRO" pitchFamily="50" charset="-128"/>
                <a:ea typeface="HG丸ｺﾞｼｯｸM-PRO" pitchFamily="50" charset="-128"/>
              </a:rPr>
              <a:t>　</a:t>
            </a:r>
            <a:r>
              <a:rPr lang="ja-JP" altLang="en-US" sz="1300" dirty="0" smtClean="0">
                <a:solidFill>
                  <a:schemeClr val="tx1"/>
                </a:solidFill>
                <a:latin typeface="HG丸ｺﾞｼｯｸM-PRO" pitchFamily="50" charset="-128"/>
                <a:ea typeface="HG丸ｺﾞｼｯｸM-PRO" pitchFamily="50" charset="-128"/>
              </a:rPr>
              <a:t>保護者等とともに、当該施策を総合的かつ計画的に推進し、もって子どもの人権が尊重され、かつ、子</a:t>
            </a:r>
            <a:r>
              <a:rPr lang="ja-JP" altLang="en-US" sz="1300" dirty="0" err="1" smtClean="0">
                <a:solidFill>
                  <a:schemeClr val="tx1"/>
                </a:solidFill>
                <a:latin typeface="HG丸ｺﾞｼｯｸM-PRO" pitchFamily="50" charset="-128"/>
                <a:ea typeface="HG丸ｺﾞｼｯｸM-PRO" pitchFamily="50" charset="-128"/>
              </a:rPr>
              <a:t>ど</a:t>
            </a:r>
            <a:endParaRPr lang="en-US" altLang="ja-JP" sz="1300" dirty="0">
              <a:solidFill>
                <a:schemeClr val="tx1"/>
              </a:solidFill>
              <a:latin typeface="HG丸ｺﾞｼｯｸM-PRO" pitchFamily="50" charset="-128"/>
              <a:ea typeface="HG丸ｺﾞｼｯｸM-PRO" pitchFamily="50" charset="-128"/>
            </a:endParaRPr>
          </a:p>
          <a:p>
            <a:pPr>
              <a:lnSpc>
                <a:spcPct val="150000"/>
              </a:lnSpc>
            </a:pPr>
            <a:r>
              <a:rPr lang="ja-JP" altLang="en-US" sz="1300" dirty="0" smtClean="0">
                <a:solidFill>
                  <a:schemeClr val="tx1"/>
                </a:solidFill>
                <a:latin typeface="HG丸ｺﾞｼｯｸM-PRO" pitchFamily="50" charset="-128"/>
                <a:ea typeface="HG丸ｺﾞｼｯｸM-PRO" pitchFamily="50" charset="-128"/>
              </a:rPr>
              <a:t>　もが健やかに成長することができる社会の実現に寄与することを目的とする。</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smtClean="0">
                <a:solidFill>
                  <a:schemeClr val="tx1"/>
                </a:solidFill>
                <a:latin typeface="HG丸ｺﾞｼｯｸM-PRO" pitchFamily="50" charset="-128"/>
                <a:ea typeface="HG丸ｺﾞｼｯｸM-PRO" pitchFamily="50" charset="-128"/>
              </a:rPr>
              <a:t>（府の責務）</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smtClean="0">
                <a:solidFill>
                  <a:schemeClr val="tx1"/>
                </a:solidFill>
                <a:latin typeface="HG丸ｺﾞｼｯｸM-PRO" pitchFamily="50" charset="-128"/>
                <a:ea typeface="HG丸ｺﾞｼｯｸM-PRO" pitchFamily="50" charset="-128"/>
              </a:rPr>
              <a:t>第四条　府は、前条に定める基本理念</a:t>
            </a:r>
            <a:r>
              <a:rPr lang="en-US" altLang="ja-JP" sz="1300" dirty="0" smtClean="0">
                <a:solidFill>
                  <a:schemeClr val="tx1"/>
                </a:solidFill>
                <a:latin typeface="HG丸ｺﾞｼｯｸM-PRO" pitchFamily="50" charset="-128"/>
                <a:ea typeface="HG丸ｺﾞｼｯｸM-PRO" pitchFamily="50" charset="-128"/>
              </a:rPr>
              <a:t>(</a:t>
            </a:r>
            <a:r>
              <a:rPr lang="ja-JP" altLang="en-US" sz="1300" dirty="0" smtClean="0">
                <a:solidFill>
                  <a:schemeClr val="tx1"/>
                </a:solidFill>
                <a:latin typeface="HG丸ｺﾞｼｯｸM-PRO" pitchFamily="50" charset="-128"/>
                <a:ea typeface="HG丸ｺﾞｼｯｸM-PRO" pitchFamily="50" charset="-128"/>
              </a:rPr>
              <a:t>以下「基本理念」という。</a:t>
            </a:r>
            <a:r>
              <a:rPr lang="en-US" altLang="ja-JP" sz="1300" dirty="0" smtClean="0">
                <a:solidFill>
                  <a:schemeClr val="tx1"/>
                </a:solidFill>
                <a:latin typeface="HG丸ｺﾞｼｯｸM-PRO" pitchFamily="50" charset="-128"/>
                <a:ea typeface="HG丸ｺﾞｼｯｸM-PRO" pitchFamily="50" charset="-128"/>
              </a:rPr>
              <a:t>)</a:t>
            </a:r>
            <a:r>
              <a:rPr lang="ja-JP" altLang="en-US" sz="1300" dirty="0" smtClean="0">
                <a:solidFill>
                  <a:schemeClr val="tx1"/>
                </a:solidFill>
                <a:latin typeface="HG丸ｺﾞｼｯｸM-PRO" pitchFamily="50" charset="-128"/>
                <a:ea typeface="HG丸ｺﾞｼｯｸM-PRO" pitchFamily="50" charset="-128"/>
              </a:rPr>
              <a:t>にのっとり、子どもを虐待から守ること</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a:solidFill>
                  <a:schemeClr val="tx1"/>
                </a:solidFill>
                <a:latin typeface="HG丸ｺﾞｼｯｸM-PRO" pitchFamily="50" charset="-128"/>
                <a:ea typeface="HG丸ｺﾞｼｯｸM-PRO" pitchFamily="50" charset="-128"/>
              </a:rPr>
              <a:t>　</a:t>
            </a:r>
            <a:r>
              <a:rPr lang="ja-JP" altLang="en-US" sz="1300" dirty="0" smtClean="0">
                <a:solidFill>
                  <a:schemeClr val="tx1"/>
                </a:solidFill>
                <a:latin typeface="HG丸ｺﾞｼｯｸM-PRO" pitchFamily="50" charset="-128"/>
                <a:ea typeface="HG丸ｺﾞｼｯｸM-PRO" pitchFamily="50" charset="-128"/>
              </a:rPr>
              <a:t>に関する施策</a:t>
            </a:r>
            <a:r>
              <a:rPr lang="en-US" altLang="ja-JP" sz="1300" dirty="0" smtClean="0">
                <a:solidFill>
                  <a:schemeClr val="tx1"/>
                </a:solidFill>
                <a:latin typeface="HG丸ｺﾞｼｯｸM-PRO" pitchFamily="50" charset="-128"/>
                <a:ea typeface="HG丸ｺﾞｼｯｸM-PRO" pitchFamily="50" charset="-128"/>
              </a:rPr>
              <a:t>(</a:t>
            </a:r>
            <a:r>
              <a:rPr lang="ja-JP" altLang="en-US" sz="1300" dirty="0" smtClean="0">
                <a:solidFill>
                  <a:schemeClr val="tx1"/>
                </a:solidFill>
                <a:latin typeface="HG丸ｺﾞｼｯｸM-PRO" pitchFamily="50" charset="-128"/>
                <a:ea typeface="HG丸ｺﾞｼｯｸM-PRO" pitchFamily="50" charset="-128"/>
              </a:rPr>
              <a:t>以下「虐待防止施策」という。</a:t>
            </a:r>
            <a:r>
              <a:rPr lang="en-US" altLang="ja-JP" sz="1300" dirty="0" smtClean="0">
                <a:solidFill>
                  <a:schemeClr val="tx1"/>
                </a:solidFill>
                <a:latin typeface="HG丸ｺﾞｼｯｸM-PRO" pitchFamily="50" charset="-128"/>
                <a:ea typeface="HG丸ｺﾞｼｯｸM-PRO" pitchFamily="50" charset="-128"/>
              </a:rPr>
              <a:t>)</a:t>
            </a:r>
            <a:r>
              <a:rPr lang="ja-JP" altLang="en-US" sz="1300" dirty="0" smtClean="0">
                <a:solidFill>
                  <a:schemeClr val="tx1"/>
                </a:solidFill>
                <a:latin typeface="HG丸ｺﾞｼｯｸM-PRO" pitchFamily="50" charset="-128"/>
                <a:ea typeface="HG丸ｺﾞｼｯｸM-PRO" pitchFamily="50" charset="-128"/>
              </a:rPr>
              <a:t>を策定し、これを実施しなければならない。</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smtClean="0">
                <a:solidFill>
                  <a:schemeClr val="tx1"/>
                </a:solidFill>
                <a:latin typeface="HG丸ｺﾞｼｯｸM-PRO" pitchFamily="50" charset="-128"/>
                <a:ea typeface="HG丸ｺﾞｼｯｸM-PRO" pitchFamily="50" charset="-128"/>
              </a:rPr>
              <a:t>（基本計画）</a:t>
            </a:r>
            <a:endParaRPr lang="en-US" altLang="ja-JP" sz="1300" dirty="0">
              <a:solidFill>
                <a:schemeClr val="tx1"/>
              </a:solidFill>
              <a:latin typeface="HG丸ｺﾞｼｯｸM-PRO" pitchFamily="50" charset="-128"/>
              <a:ea typeface="HG丸ｺﾞｼｯｸM-PRO" pitchFamily="50" charset="-128"/>
            </a:endParaRPr>
          </a:p>
          <a:p>
            <a:pPr>
              <a:lnSpc>
                <a:spcPct val="150000"/>
              </a:lnSpc>
            </a:pPr>
            <a:r>
              <a:rPr lang="ja-JP" altLang="en-US" sz="1300" dirty="0">
                <a:solidFill>
                  <a:schemeClr val="tx1"/>
                </a:solidFill>
                <a:latin typeface="HG丸ｺﾞｼｯｸM-PRO" pitchFamily="50" charset="-128"/>
                <a:ea typeface="HG丸ｺﾞｼｯｸM-PRO" pitchFamily="50" charset="-128"/>
              </a:rPr>
              <a:t>第八条　知事は、虐待防止施策を総合的かつ計画的に推進するため、大阪府子ども条例</a:t>
            </a:r>
            <a:r>
              <a:rPr lang="en-US" altLang="ja-JP" sz="1300" dirty="0">
                <a:solidFill>
                  <a:schemeClr val="tx1"/>
                </a:solidFill>
                <a:latin typeface="HG丸ｺﾞｼｯｸM-PRO" pitchFamily="50" charset="-128"/>
                <a:ea typeface="HG丸ｺﾞｼｯｸM-PRO" pitchFamily="50" charset="-128"/>
              </a:rPr>
              <a:t>(</a:t>
            </a:r>
            <a:r>
              <a:rPr lang="ja-JP" altLang="en-US" sz="1300" dirty="0">
                <a:solidFill>
                  <a:schemeClr val="tx1"/>
                </a:solidFill>
                <a:latin typeface="HG丸ｺﾞｼｯｸM-PRO" pitchFamily="50" charset="-128"/>
                <a:ea typeface="HG丸ｺﾞｼｯｸM-PRO" pitchFamily="50" charset="-128"/>
              </a:rPr>
              <a:t>平成十九年大阪府</a:t>
            </a:r>
            <a:r>
              <a:rPr lang="ja-JP" altLang="en-US" sz="1300" dirty="0" smtClean="0">
                <a:solidFill>
                  <a:schemeClr val="tx1"/>
                </a:solidFill>
                <a:latin typeface="HG丸ｺﾞｼｯｸM-PRO" pitchFamily="50" charset="-128"/>
                <a:ea typeface="HG丸ｺﾞｼｯｸM-PRO" pitchFamily="50" charset="-128"/>
              </a:rPr>
              <a:t>条</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a:solidFill>
                  <a:schemeClr val="tx1"/>
                </a:solidFill>
                <a:latin typeface="HG丸ｺﾞｼｯｸM-PRO" pitchFamily="50" charset="-128"/>
                <a:ea typeface="HG丸ｺﾞｼｯｸM-PRO" pitchFamily="50" charset="-128"/>
              </a:rPr>
              <a:t>　</a:t>
            </a:r>
            <a:r>
              <a:rPr lang="ja-JP" altLang="en-US" sz="1300" dirty="0" smtClean="0">
                <a:solidFill>
                  <a:schemeClr val="tx1"/>
                </a:solidFill>
                <a:latin typeface="HG丸ｺﾞｼｯｸM-PRO" pitchFamily="50" charset="-128"/>
                <a:ea typeface="HG丸ｺﾞｼｯｸM-PRO" pitchFamily="50" charset="-128"/>
              </a:rPr>
              <a:t>例</a:t>
            </a:r>
            <a:r>
              <a:rPr lang="ja-JP" altLang="en-US" sz="1300" dirty="0">
                <a:solidFill>
                  <a:schemeClr val="tx1"/>
                </a:solidFill>
                <a:latin typeface="HG丸ｺﾞｼｯｸM-PRO" pitchFamily="50" charset="-128"/>
                <a:ea typeface="HG丸ｺﾞｼｯｸM-PRO" pitchFamily="50" charset="-128"/>
              </a:rPr>
              <a:t>第五号</a:t>
            </a:r>
            <a:r>
              <a:rPr lang="en-US" altLang="ja-JP" sz="1300" dirty="0">
                <a:solidFill>
                  <a:schemeClr val="tx1"/>
                </a:solidFill>
                <a:latin typeface="HG丸ｺﾞｼｯｸM-PRO" pitchFamily="50" charset="-128"/>
                <a:ea typeface="HG丸ｺﾞｼｯｸM-PRO" pitchFamily="50" charset="-128"/>
              </a:rPr>
              <a:t>)</a:t>
            </a:r>
            <a:r>
              <a:rPr lang="ja-JP" altLang="en-US" sz="1300" dirty="0">
                <a:solidFill>
                  <a:schemeClr val="tx1"/>
                </a:solidFill>
                <a:latin typeface="HG丸ｺﾞｼｯｸM-PRO" pitchFamily="50" charset="-128"/>
                <a:ea typeface="HG丸ｺﾞｼｯｸM-PRO" pitchFamily="50" charset="-128"/>
              </a:rPr>
              <a:t>第十条第一項に基づき策定する計画に、次に掲げる事項を盛り込まなければならない。</a:t>
            </a:r>
          </a:p>
          <a:p>
            <a:pPr>
              <a:lnSpc>
                <a:spcPct val="150000"/>
              </a:lnSpc>
            </a:pPr>
            <a:r>
              <a:rPr lang="ja-JP" altLang="en-US" sz="1300" dirty="0" smtClean="0">
                <a:solidFill>
                  <a:schemeClr val="tx1"/>
                </a:solidFill>
                <a:latin typeface="HG丸ｺﾞｼｯｸM-PRO" pitchFamily="50" charset="-128"/>
                <a:ea typeface="HG丸ｺﾞｼｯｸM-PRO" pitchFamily="50" charset="-128"/>
              </a:rPr>
              <a:t>　一</a:t>
            </a:r>
            <a:r>
              <a:rPr lang="ja-JP" altLang="en-US" sz="1300" dirty="0">
                <a:solidFill>
                  <a:schemeClr val="tx1"/>
                </a:solidFill>
                <a:latin typeface="HG丸ｺﾞｼｯｸM-PRO" pitchFamily="50" charset="-128"/>
                <a:ea typeface="HG丸ｺﾞｼｯｸM-PRO" pitchFamily="50" charset="-128"/>
              </a:rPr>
              <a:t>　子どもを虐待から守ることに関する目標及び虐待防止施策についての基本的な方針</a:t>
            </a:r>
          </a:p>
          <a:p>
            <a:pPr>
              <a:lnSpc>
                <a:spcPct val="150000"/>
              </a:lnSpc>
            </a:pPr>
            <a:r>
              <a:rPr lang="ja-JP" altLang="en-US" sz="1300" dirty="0" smtClean="0">
                <a:solidFill>
                  <a:schemeClr val="tx1"/>
                </a:solidFill>
                <a:latin typeface="HG丸ｺﾞｼｯｸM-PRO" pitchFamily="50" charset="-128"/>
                <a:ea typeface="HG丸ｺﾞｼｯｸM-PRO" pitchFamily="50" charset="-128"/>
              </a:rPr>
              <a:t>　二</a:t>
            </a:r>
            <a:r>
              <a:rPr lang="ja-JP" altLang="en-US" sz="1300" dirty="0">
                <a:solidFill>
                  <a:schemeClr val="tx1"/>
                </a:solidFill>
                <a:latin typeface="HG丸ｺﾞｼｯｸM-PRO" pitchFamily="50" charset="-128"/>
                <a:ea typeface="HG丸ｺﾞｼｯｸM-PRO" pitchFamily="50" charset="-128"/>
              </a:rPr>
              <a:t>　前号に掲げるもののほか、虐待防止施策を総合的かつ計画的に推進するために必要な</a:t>
            </a:r>
            <a:r>
              <a:rPr lang="ja-JP" altLang="en-US" sz="1300" dirty="0" smtClean="0">
                <a:solidFill>
                  <a:schemeClr val="tx1"/>
                </a:solidFill>
                <a:latin typeface="HG丸ｺﾞｼｯｸM-PRO" pitchFamily="50" charset="-128"/>
                <a:ea typeface="HG丸ｺﾞｼｯｸM-PRO" pitchFamily="50" charset="-128"/>
              </a:rPr>
              <a:t>事項</a:t>
            </a:r>
            <a:endParaRPr lang="ja-JP" altLang="en-US" sz="1300" dirty="0">
              <a:solidFill>
                <a:schemeClr val="tx1"/>
              </a:solidFill>
              <a:latin typeface="HG丸ｺﾞｼｯｸM-PRO" pitchFamily="50" charset="-128"/>
              <a:ea typeface="HG丸ｺﾞｼｯｸM-PRO"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7</a:t>
            </a:fld>
            <a:endParaRPr kumimoji="1" lang="ja-JP" altLang="en-US"/>
          </a:p>
        </p:txBody>
      </p:sp>
    </p:spTree>
    <p:extLst>
      <p:ext uri="{BB962C8B-B14F-4D97-AF65-F5344CB8AC3E}">
        <p14:creationId xmlns:p14="http://schemas.microsoft.com/office/powerpoint/2010/main" val="29701041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9512" y="116632"/>
            <a:ext cx="8712056" cy="6552728"/>
          </a:xfrm>
          <a:prstGeom prst="rect">
            <a:avLst/>
          </a:prstGeom>
          <a:noFill/>
          <a:ln>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lnSpc>
                <a:spcPct val="150000"/>
              </a:lnSpc>
            </a:pPr>
            <a:r>
              <a:rPr lang="zh-CN" altLang="en-US" sz="1400" b="1" dirty="0" smtClean="0">
                <a:solidFill>
                  <a:prstClr val="black"/>
                </a:solidFill>
                <a:latin typeface="HGS創英角ｺﾞｼｯｸUB" pitchFamily="50" charset="-128"/>
                <a:ea typeface="HGS創英角ｺﾞｼｯｸUB" pitchFamily="50" charset="-128"/>
              </a:rPr>
              <a:t>○</a:t>
            </a:r>
            <a:r>
              <a:rPr lang="zh-CN" altLang="en-US" sz="1400" b="1" dirty="0">
                <a:solidFill>
                  <a:prstClr val="black"/>
                </a:solidFill>
                <a:latin typeface="HGS創英角ｺﾞｼｯｸUB" pitchFamily="50" charset="-128"/>
                <a:ea typeface="HGS創英角ｺﾞｼｯｸUB" pitchFamily="50" charset="-128"/>
              </a:rPr>
              <a:t>大阪府青少年健全育成</a:t>
            </a:r>
            <a:r>
              <a:rPr lang="zh-CN" altLang="en-US" sz="1400" b="1" dirty="0" smtClean="0">
                <a:solidFill>
                  <a:prstClr val="black"/>
                </a:solidFill>
                <a:latin typeface="HGS創英角ｺﾞｼｯｸUB" pitchFamily="50" charset="-128"/>
                <a:ea typeface="HGS創英角ｺﾞｼｯｸUB" pitchFamily="50" charset="-128"/>
              </a:rPr>
              <a:t>条例</a:t>
            </a:r>
            <a:r>
              <a:rPr lang="ja-JP" altLang="en-US" sz="1400" b="1" dirty="0" smtClean="0">
                <a:solidFill>
                  <a:prstClr val="black"/>
                </a:solidFill>
                <a:latin typeface="HGS創英角ｺﾞｼｯｸUB" pitchFamily="50" charset="-128"/>
                <a:ea typeface="HGS創英角ｺﾞｼｯｸUB" pitchFamily="50" charset="-128"/>
              </a:rPr>
              <a:t>（抜粋）</a:t>
            </a:r>
            <a:endParaRPr lang="en-US" altLang="zh-CN" sz="1400" b="1" dirty="0">
              <a:solidFill>
                <a:prstClr val="black"/>
              </a:solidFill>
              <a:latin typeface="HGS創英角ｺﾞｼｯｸUB" pitchFamily="50" charset="-128"/>
              <a:ea typeface="HGS創英角ｺﾞｼｯｸUB" pitchFamily="50" charset="-128"/>
            </a:endParaRP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（目的）</a:t>
            </a:r>
            <a:endParaRPr lang="en-US" altLang="ja-JP" sz="1300" dirty="0">
              <a:solidFill>
                <a:prstClr val="black"/>
              </a:solidFill>
              <a:latin typeface="HG丸ｺﾞｼｯｸM-PRO" pitchFamily="50" charset="-128"/>
              <a:ea typeface="HG丸ｺﾞｼｯｸM-PRO" pitchFamily="50" charset="-128"/>
            </a:endParaRPr>
          </a:p>
          <a:p>
            <a:pPr lvl="0">
              <a:lnSpc>
                <a:spcPct val="150000"/>
              </a:lnSpc>
            </a:pPr>
            <a:r>
              <a:rPr lang="ja-JP" altLang="en-US" sz="1300" dirty="0">
                <a:solidFill>
                  <a:prstClr val="black"/>
                </a:solidFill>
                <a:latin typeface="HG丸ｺﾞｼｯｸM-PRO" pitchFamily="50" charset="-128"/>
                <a:ea typeface="HG丸ｺﾞｼｯｸM-PRO" pitchFamily="50" charset="-128"/>
              </a:rPr>
              <a:t>第一条　この条例は、青少年の健全な育成に関する基本理念を明らかにするとともに、府の基本施策を</a:t>
            </a:r>
            <a:r>
              <a:rPr lang="ja-JP" altLang="en-US" sz="1300" dirty="0" smtClean="0">
                <a:solidFill>
                  <a:prstClr val="black"/>
                </a:solidFill>
                <a:latin typeface="HG丸ｺﾞｼｯｸM-PRO" pitchFamily="50" charset="-128"/>
                <a:ea typeface="HG丸ｺﾞｼｯｸM-PRO" pitchFamily="50" charset="-128"/>
              </a:rPr>
              <a:t>定めてこれ</a:t>
            </a:r>
            <a:endParaRPr lang="en-US" altLang="ja-JP" sz="1300" dirty="0" smtClean="0">
              <a:solidFill>
                <a:prstClr val="black"/>
              </a:solidFill>
              <a:latin typeface="HG丸ｺﾞｼｯｸM-PRO" pitchFamily="50" charset="-128"/>
              <a:ea typeface="HG丸ｺﾞｼｯｸM-PRO" pitchFamily="50" charset="-128"/>
            </a:endParaRPr>
          </a:p>
          <a:p>
            <a:pPr lvl="0">
              <a:lnSpc>
                <a:spcPct val="150000"/>
              </a:lnSpc>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を</a:t>
            </a:r>
            <a:r>
              <a:rPr lang="ja-JP" altLang="en-US" sz="1300" dirty="0">
                <a:solidFill>
                  <a:prstClr val="black"/>
                </a:solidFill>
                <a:latin typeface="HG丸ｺﾞｼｯｸM-PRO" pitchFamily="50" charset="-128"/>
                <a:ea typeface="HG丸ｺﾞｼｯｸM-PRO" pitchFamily="50" charset="-128"/>
              </a:rPr>
              <a:t>推進し</a:t>
            </a:r>
            <a:r>
              <a:rPr lang="ja-JP" altLang="en-US" sz="1300" dirty="0" smtClean="0">
                <a:solidFill>
                  <a:prstClr val="black"/>
                </a:solidFill>
                <a:latin typeface="HG丸ｺﾞｼｯｸM-PRO" pitchFamily="50" charset="-128"/>
                <a:ea typeface="HG丸ｺﾞｼｯｸM-PRO" pitchFamily="50" charset="-128"/>
              </a:rPr>
              <a:t>、青少年</a:t>
            </a:r>
            <a:r>
              <a:rPr lang="ja-JP" altLang="en-US" sz="1300" dirty="0">
                <a:solidFill>
                  <a:prstClr val="black"/>
                </a:solidFill>
                <a:latin typeface="HG丸ｺﾞｼｯｸM-PRO" pitchFamily="50" charset="-128"/>
                <a:ea typeface="HG丸ｺﾞｼｯｸM-PRO" pitchFamily="50" charset="-128"/>
              </a:rPr>
              <a:t>を取り巻く社会環境を整備し、及び青少年をその健全な成長を阻害する行為</a:t>
            </a:r>
            <a:r>
              <a:rPr lang="ja-JP" altLang="en-US" sz="1300" dirty="0" smtClean="0">
                <a:solidFill>
                  <a:prstClr val="black"/>
                </a:solidFill>
                <a:latin typeface="HG丸ｺﾞｼｯｸM-PRO" pitchFamily="50" charset="-128"/>
                <a:ea typeface="HG丸ｺﾞｼｯｸM-PRO" pitchFamily="50" charset="-128"/>
              </a:rPr>
              <a:t>から保護</a:t>
            </a:r>
            <a:r>
              <a:rPr lang="ja-JP" altLang="en-US" sz="1300" dirty="0">
                <a:solidFill>
                  <a:prstClr val="black"/>
                </a:solidFill>
                <a:latin typeface="HG丸ｺﾞｼｯｸM-PRO" pitchFamily="50" charset="-128"/>
                <a:ea typeface="HG丸ｺﾞｼｯｸM-PRO" pitchFamily="50" charset="-128"/>
              </a:rPr>
              <a:t>し、も</a:t>
            </a:r>
            <a:r>
              <a:rPr lang="ja-JP" altLang="en-US" sz="1300" dirty="0" err="1" smtClean="0">
                <a:solidFill>
                  <a:prstClr val="black"/>
                </a:solidFill>
                <a:latin typeface="HG丸ｺﾞｼｯｸM-PRO" pitchFamily="50" charset="-128"/>
                <a:ea typeface="HG丸ｺﾞｼｯｸM-PRO" pitchFamily="50" charset="-128"/>
              </a:rPr>
              <a:t>っ</a:t>
            </a:r>
            <a:endParaRPr lang="en-US" altLang="ja-JP" sz="1300" dirty="0" smtClean="0">
              <a:solidFill>
                <a:prstClr val="black"/>
              </a:solidFill>
              <a:latin typeface="HG丸ｺﾞｼｯｸM-PRO" pitchFamily="50" charset="-128"/>
              <a:ea typeface="HG丸ｺﾞｼｯｸM-PRO" pitchFamily="50" charset="-128"/>
            </a:endParaRPr>
          </a:p>
          <a:p>
            <a:pPr lvl="0">
              <a:lnSpc>
                <a:spcPct val="150000"/>
              </a:lnSpc>
            </a:pPr>
            <a:r>
              <a:rPr lang="ja-JP" altLang="en-US" sz="1300" dirty="0">
                <a:solidFill>
                  <a:prstClr val="black"/>
                </a:solidFill>
                <a:latin typeface="HG丸ｺﾞｼｯｸM-PRO" pitchFamily="50" charset="-128"/>
                <a:ea typeface="HG丸ｺﾞｼｯｸM-PRO" pitchFamily="50" charset="-128"/>
              </a:rPr>
              <a:t>　</a:t>
            </a:r>
            <a:r>
              <a:rPr lang="ja-JP" altLang="en-US" sz="1300" dirty="0" err="1" smtClean="0">
                <a:solidFill>
                  <a:prstClr val="black"/>
                </a:solidFill>
                <a:latin typeface="HG丸ｺﾞｼｯｸM-PRO" pitchFamily="50" charset="-128"/>
                <a:ea typeface="HG丸ｺﾞｼｯｸM-PRO" pitchFamily="50" charset="-128"/>
              </a:rPr>
              <a:t>て</a:t>
            </a:r>
            <a:r>
              <a:rPr lang="ja-JP" altLang="en-US" sz="1300" dirty="0">
                <a:solidFill>
                  <a:prstClr val="black"/>
                </a:solidFill>
                <a:latin typeface="HG丸ｺﾞｼｯｸM-PRO" pitchFamily="50" charset="-128"/>
                <a:ea typeface="HG丸ｺﾞｼｯｸM-PRO" pitchFamily="50" charset="-128"/>
              </a:rPr>
              <a:t>青少年の健全な育成を図ることを目的とする。</a:t>
            </a: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（府</a:t>
            </a:r>
            <a:r>
              <a:rPr lang="ja-JP" altLang="en-US" sz="1300" dirty="0">
                <a:solidFill>
                  <a:prstClr val="black"/>
                </a:solidFill>
                <a:latin typeface="HG丸ｺﾞｼｯｸM-PRO" pitchFamily="50" charset="-128"/>
                <a:ea typeface="HG丸ｺﾞｼｯｸM-PRO" pitchFamily="50" charset="-128"/>
              </a:rPr>
              <a:t>の</a:t>
            </a:r>
            <a:r>
              <a:rPr lang="ja-JP" altLang="en-US" sz="1300" dirty="0" smtClean="0">
                <a:solidFill>
                  <a:prstClr val="black"/>
                </a:solidFill>
                <a:latin typeface="HG丸ｺﾞｼｯｸM-PRO" pitchFamily="50" charset="-128"/>
                <a:ea typeface="HG丸ｺﾞｼｯｸM-PRO" pitchFamily="50" charset="-128"/>
              </a:rPr>
              <a:t>責務）</a:t>
            </a:r>
            <a:endParaRPr lang="en-US" altLang="ja-JP" sz="1300" dirty="0">
              <a:solidFill>
                <a:prstClr val="black"/>
              </a:solidFill>
              <a:latin typeface="HG丸ｺﾞｼｯｸM-PRO" pitchFamily="50" charset="-128"/>
              <a:ea typeface="HG丸ｺﾞｼｯｸM-PRO" pitchFamily="50" charset="-128"/>
            </a:endParaRPr>
          </a:p>
          <a:p>
            <a:pPr lvl="0">
              <a:lnSpc>
                <a:spcPct val="150000"/>
              </a:lnSpc>
            </a:pPr>
            <a:r>
              <a:rPr lang="ja-JP" altLang="en-US" sz="1300" dirty="0">
                <a:solidFill>
                  <a:prstClr val="black"/>
                </a:solidFill>
                <a:latin typeface="HG丸ｺﾞｼｯｸM-PRO" pitchFamily="50" charset="-128"/>
                <a:ea typeface="HG丸ｺﾞｼｯｸM-PRO" pitchFamily="50" charset="-128"/>
              </a:rPr>
              <a:t>第四条　府は、青少年の自主性を尊重し、及び市町村と連絡調整を緊密に行いつつ、青少年の健全な育成</a:t>
            </a:r>
            <a:r>
              <a:rPr lang="ja-JP" altLang="en-US" sz="1300" dirty="0" smtClean="0">
                <a:solidFill>
                  <a:prstClr val="black"/>
                </a:solidFill>
                <a:latin typeface="HG丸ｺﾞｼｯｸM-PRO" pitchFamily="50" charset="-128"/>
                <a:ea typeface="HG丸ｺﾞｼｯｸM-PRO" pitchFamily="50" charset="-128"/>
              </a:rPr>
              <a:t>に関する</a:t>
            </a:r>
            <a:endParaRPr lang="en-US" altLang="ja-JP" sz="1300" dirty="0" smtClean="0">
              <a:solidFill>
                <a:prstClr val="black"/>
              </a:solidFill>
              <a:latin typeface="HG丸ｺﾞｼｯｸM-PRO" pitchFamily="50" charset="-128"/>
              <a:ea typeface="HG丸ｺﾞｼｯｸM-PRO" pitchFamily="50" charset="-128"/>
            </a:endParaRPr>
          </a:p>
          <a:p>
            <a:pPr lvl="0">
              <a:lnSpc>
                <a:spcPct val="150000"/>
              </a:lnSpc>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総合的</a:t>
            </a:r>
            <a:r>
              <a:rPr lang="ja-JP" altLang="en-US" sz="1300" dirty="0">
                <a:solidFill>
                  <a:prstClr val="black"/>
                </a:solidFill>
                <a:latin typeface="HG丸ｺﾞｼｯｸM-PRO" pitchFamily="50" charset="-128"/>
                <a:ea typeface="HG丸ｺﾞｼｯｸM-PRO" pitchFamily="50" charset="-128"/>
              </a:rPr>
              <a:t>な</a:t>
            </a:r>
            <a:r>
              <a:rPr lang="ja-JP" altLang="en-US" sz="1300" dirty="0" smtClean="0">
                <a:solidFill>
                  <a:prstClr val="black"/>
                </a:solidFill>
                <a:latin typeface="HG丸ｺﾞｼｯｸM-PRO" pitchFamily="50" charset="-128"/>
                <a:ea typeface="HG丸ｺﾞｼｯｸM-PRO" pitchFamily="50" charset="-128"/>
              </a:rPr>
              <a:t>施策</a:t>
            </a:r>
            <a:r>
              <a:rPr lang="ja-JP" altLang="en-US" sz="1300" dirty="0">
                <a:solidFill>
                  <a:prstClr val="black"/>
                </a:solidFill>
                <a:latin typeface="HG丸ｺﾞｼｯｸM-PRO" pitchFamily="50" charset="-128"/>
                <a:ea typeface="HG丸ｺﾞｼｯｸM-PRO" pitchFamily="50" charset="-128"/>
              </a:rPr>
              <a:t>を策定し、及びこれを実施するものとする。</a:t>
            </a:r>
          </a:p>
          <a:p>
            <a:pPr lvl="0">
              <a:lnSpc>
                <a:spcPct val="150000"/>
              </a:lnSpc>
            </a:pPr>
            <a:r>
              <a:rPr lang="en-US" altLang="ja-JP" sz="1300" dirty="0">
                <a:solidFill>
                  <a:prstClr val="black"/>
                </a:solidFill>
                <a:latin typeface="HG丸ｺﾞｼｯｸM-PRO" pitchFamily="50" charset="-128"/>
                <a:ea typeface="HG丸ｺﾞｼｯｸM-PRO" pitchFamily="50" charset="-128"/>
              </a:rPr>
              <a:t>2</a:t>
            </a: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（略）</a:t>
            </a:r>
            <a:endParaRPr lang="en-US" altLang="ja-JP" sz="1300" dirty="0" smtClean="0">
              <a:solidFill>
                <a:prstClr val="black"/>
              </a:solidFill>
              <a:latin typeface="HG丸ｺﾞｼｯｸM-PRO" pitchFamily="50" charset="-128"/>
              <a:ea typeface="HG丸ｺﾞｼｯｸM-PRO" pitchFamily="50" charset="-128"/>
            </a:endParaRPr>
          </a:p>
          <a:p>
            <a:pPr lvl="0">
              <a:lnSpc>
                <a:spcPct val="150000"/>
              </a:lnSpc>
            </a:pPr>
            <a:r>
              <a:rPr lang="en-US" altLang="ja-JP" sz="1300" dirty="0" smtClean="0">
                <a:solidFill>
                  <a:prstClr val="black"/>
                </a:solidFill>
                <a:latin typeface="HG丸ｺﾞｼｯｸM-PRO" pitchFamily="50" charset="-128"/>
                <a:ea typeface="HG丸ｺﾞｼｯｸM-PRO" pitchFamily="50" charset="-128"/>
              </a:rPr>
              <a:t>(</a:t>
            </a:r>
            <a:r>
              <a:rPr lang="ja-JP" altLang="en-US" sz="1300" dirty="0">
                <a:solidFill>
                  <a:prstClr val="black"/>
                </a:solidFill>
                <a:latin typeface="HG丸ｺﾞｼｯｸM-PRO" pitchFamily="50" charset="-128"/>
                <a:ea typeface="HG丸ｺﾞｼｯｸM-PRO" pitchFamily="50" charset="-128"/>
              </a:rPr>
              <a:t>府の基本施策等</a:t>
            </a:r>
            <a:r>
              <a:rPr lang="en-US" altLang="ja-JP" sz="1300" dirty="0">
                <a:solidFill>
                  <a:prstClr val="black"/>
                </a:solidFill>
                <a:latin typeface="HG丸ｺﾞｼｯｸM-PRO" pitchFamily="50" charset="-128"/>
                <a:ea typeface="HG丸ｺﾞｼｯｸM-PRO" pitchFamily="50" charset="-128"/>
              </a:rPr>
              <a:t>)</a:t>
            </a:r>
          </a:p>
          <a:p>
            <a:pPr lvl="0">
              <a:lnSpc>
                <a:spcPct val="150000"/>
              </a:lnSpc>
            </a:pPr>
            <a:r>
              <a:rPr lang="ja-JP" altLang="en-US" sz="1300" dirty="0">
                <a:solidFill>
                  <a:prstClr val="black"/>
                </a:solidFill>
                <a:latin typeface="HG丸ｺﾞｼｯｸM-PRO" pitchFamily="50" charset="-128"/>
                <a:ea typeface="HG丸ｺﾞｼｯｸM-PRO" pitchFamily="50" charset="-128"/>
              </a:rPr>
              <a:t>第八条　府は、第一条の目的を達成するため、次に掲げる事項に関する施策を実施するものとする。</a:t>
            </a: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　一</a:t>
            </a:r>
            <a:r>
              <a:rPr lang="ja-JP" altLang="en-US" sz="1300" dirty="0">
                <a:solidFill>
                  <a:prstClr val="black"/>
                </a:solidFill>
                <a:latin typeface="HG丸ｺﾞｼｯｸM-PRO" pitchFamily="50" charset="-128"/>
                <a:ea typeface="HG丸ｺﾞｼｯｸM-PRO" pitchFamily="50" charset="-128"/>
              </a:rPr>
              <a:t>　青少年が互いに友情や連帯を深めるようスポーツ、文化及び社会参加の活動を促すこと</a:t>
            </a:r>
            <a:r>
              <a:rPr lang="ja-JP" altLang="en-US" sz="1300" dirty="0" smtClean="0">
                <a:solidFill>
                  <a:prstClr val="black"/>
                </a:solidFill>
                <a:latin typeface="HG丸ｺﾞｼｯｸM-PRO" pitchFamily="50" charset="-128"/>
                <a:ea typeface="HG丸ｺﾞｼｯｸM-PRO" pitchFamily="50" charset="-128"/>
              </a:rPr>
              <a:t>。　</a:t>
            </a:r>
            <a:endParaRPr lang="ja-JP" altLang="en-US" sz="1300" dirty="0">
              <a:solidFill>
                <a:prstClr val="black"/>
              </a:solidFill>
              <a:latin typeface="HG丸ｺﾞｼｯｸM-PRO" pitchFamily="50" charset="-128"/>
              <a:ea typeface="HG丸ｺﾞｼｯｸM-PRO" pitchFamily="50" charset="-128"/>
            </a:endParaRP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　二</a:t>
            </a:r>
            <a:r>
              <a:rPr lang="ja-JP" altLang="en-US" sz="1300" dirty="0">
                <a:solidFill>
                  <a:prstClr val="black"/>
                </a:solidFill>
                <a:latin typeface="HG丸ｺﾞｼｯｸM-PRO" pitchFamily="50" charset="-128"/>
                <a:ea typeface="HG丸ｺﾞｼｯｸM-PRO" pitchFamily="50" charset="-128"/>
              </a:rPr>
              <a:t>　青少年が諸外国の青少年と友好を深め、その視野を広げるよう国際交流を盛んにすること。</a:t>
            </a: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　三</a:t>
            </a:r>
            <a:r>
              <a:rPr lang="ja-JP" altLang="en-US" sz="1300" dirty="0">
                <a:solidFill>
                  <a:prstClr val="black"/>
                </a:solidFill>
                <a:latin typeface="HG丸ｺﾞｼｯｸM-PRO" pitchFamily="50" charset="-128"/>
                <a:ea typeface="HG丸ｺﾞｼｯｸM-PRO" pitchFamily="50" charset="-128"/>
              </a:rPr>
              <a:t>　青少年が健やかに育つよう心の通った地域社会づくりを進めること。</a:t>
            </a: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　四</a:t>
            </a:r>
            <a:r>
              <a:rPr lang="ja-JP" altLang="en-US" sz="1300" dirty="0">
                <a:solidFill>
                  <a:prstClr val="black"/>
                </a:solidFill>
                <a:latin typeface="HG丸ｺﾞｼｯｸM-PRO" pitchFamily="50" charset="-128"/>
                <a:ea typeface="HG丸ｺﾞｼｯｸM-PRO" pitchFamily="50" charset="-128"/>
              </a:rPr>
              <a:t>　青少年が愛情をもってはぐくまれ、豊かな心を養うようあたたかな家庭づくりを助けること。</a:t>
            </a: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　五</a:t>
            </a:r>
            <a:r>
              <a:rPr lang="ja-JP" altLang="en-US" sz="1300" dirty="0">
                <a:solidFill>
                  <a:prstClr val="black"/>
                </a:solidFill>
                <a:latin typeface="HG丸ｺﾞｼｯｸM-PRO" pitchFamily="50" charset="-128"/>
                <a:ea typeface="HG丸ｺﾞｼｯｸM-PRO" pitchFamily="50" charset="-128"/>
              </a:rPr>
              <a:t>　青少年が自然と親しむ場や身近に集う場を整備し、その活用を図ること。</a:t>
            </a:r>
          </a:p>
          <a:p>
            <a:pPr lvl="0" algn="dist">
              <a:lnSpc>
                <a:spcPct val="150000"/>
              </a:lnSpc>
            </a:pPr>
            <a:r>
              <a:rPr lang="ja-JP" altLang="en-US" sz="1300" dirty="0" smtClean="0">
                <a:solidFill>
                  <a:prstClr val="black"/>
                </a:solidFill>
                <a:latin typeface="HG丸ｺﾞｼｯｸM-PRO" pitchFamily="50" charset="-128"/>
                <a:ea typeface="HG丸ｺﾞｼｯｸM-PRO" pitchFamily="50" charset="-128"/>
              </a:rPr>
              <a:t>　六</a:t>
            </a:r>
            <a:r>
              <a:rPr lang="ja-JP" altLang="en-US" sz="1300" dirty="0">
                <a:solidFill>
                  <a:prstClr val="black"/>
                </a:solidFill>
                <a:latin typeface="HG丸ｺﾞｼｯｸM-PRO" pitchFamily="50" charset="-128"/>
                <a:ea typeface="HG丸ｺﾞｼｯｸM-PRO" pitchFamily="50" charset="-128"/>
              </a:rPr>
              <a:t>　青少年が情報社会において自律性や自主性をもって対応できるようにするための取組を推し進める</a:t>
            </a:r>
            <a:r>
              <a:rPr lang="ja-JP" altLang="en-US" sz="1300" dirty="0" err="1" smtClean="0">
                <a:solidFill>
                  <a:prstClr val="black"/>
                </a:solidFill>
                <a:latin typeface="HG丸ｺﾞｼｯｸM-PRO" pitchFamily="50" charset="-128"/>
                <a:ea typeface="HG丸ｺﾞｼｯｸM-PRO" pitchFamily="50" charset="-128"/>
              </a:rPr>
              <a:t>こ</a:t>
            </a:r>
            <a:endParaRPr lang="en-US" altLang="ja-JP" sz="1300" dirty="0" smtClean="0">
              <a:solidFill>
                <a:prstClr val="black"/>
              </a:solidFill>
              <a:latin typeface="HG丸ｺﾞｼｯｸM-PRO" pitchFamily="50" charset="-128"/>
              <a:ea typeface="HG丸ｺﾞｼｯｸM-PRO" pitchFamily="50" charset="-128"/>
            </a:endParaRPr>
          </a:p>
          <a:p>
            <a:pPr lvl="0">
              <a:lnSpc>
                <a:spcPct val="150000"/>
              </a:lnSpc>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　と</a:t>
            </a:r>
            <a:r>
              <a:rPr lang="ja-JP" altLang="en-US" sz="1300" dirty="0">
                <a:solidFill>
                  <a:prstClr val="black"/>
                </a:solidFill>
                <a:latin typeface="HG丸ｺﾞｼｯｸM-PRO" pitchFamily="50" charset="-128"/>
                <a:ea typeface="HG丸ｺﾞｼｯｸM-PRO" pitchFamily="50" charset="-128"/>
              </a:rPr>
              <a:t>。</a:t>
            </a: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　七</a:t>
            </a:r>
            <a:r>
              <a:rPr lang="ja-JP" altLang="en-US" sz="1300" dirty="0">
                <a:solidFill>
                  <a:prstClr val="black"/>
                </a:solidFill>
                <a:latin typeface="HG丸ｺﾞｼｯｸM-PRO" pitchFamily="50" charset="-128"/>
                <a:ea typeface="HG丸ｺﾞｼｯｸM-PRO" pitchFamily="50" charset="-128"/>
              </a:rPr>
              <a:t>　青少年の健やかな成長にふさわしい環境をつくり、青少年の非行を未然に防ぐための活動を</a:t>
            </a:r>
            <a:r>
              <a:rPr lang="ja-JP" altLang="en-US" sz="1300" dirty="0" smtClean="0">
                <a:solidFill>
                  <a:prstClr val="black"/>
                </a:solidFill>
                <a:latin typeface="HG丸ｺﾞｼｯｸM-PRO" pitchFamily="50" charset="-128"/>
                <a:ea typeface="HG丸ｺﾞｼｯｸM-PRO" pitchFamily="50" charset="-128"/>
              </a:rPr>
              <a:t>推し進めること</a:t>
            </a:r>
            <a:r>
              <a:rPr lang="ja-JP" altLang="en-US" sz="1300" dirty="0">
                <a:solidFill>
                  <a:prstClr val="black"/>
                </a:solidFill>
                <a:latin typeface="HG丸ｺﾞｼｯｸM-PRO" pitchFamily="50" charset="-128"/>
                <a:ea typeface="HG丸ｺﾞｼｯｸM-PRO" pitchFamily="50" charset="-128"/>
              </a:rPr>
              <a:t>。</a:t>
            </a: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　八</a:t>
            </a:r>
            <a:r>
              <a:rPr lang="ja-JP" altLang="en-US" sz="1300" dirty="0">
                <a:solidFill>
                  <a:prstClr val="black"/>
                </a:solidFill>
                <a:latin typeface="HG丸ｺﾞｼｯｸM-PRO" pitchFamily="50" charset="-128"/>
                <a:ea typeface="HG丸ｺﾞｼｯｸM-PRO" pitchFamily="50" charset="-128"/>
              </a:rPr>
              <a:t>　青少年の規範意識を醸成するための取組を推し進めること。</a:t>
            </a:r>
          </a:p>
          <a:p>
            <a:pPr lvl="0">
              <a:lnSpc>
                <a:spcPct val="150000"/>
              </a:lnSpc>
            </a:pPr>
            <a:r>
              <a:rPr lang="en-US" altLang="ja-JP" sz="1300" dirty="0">
                <a:solidFill>
                  <a:prstClr val="black"/>
                </a:solidFill>
                <a:latin typeface="HG丸ｺﾞｼｯｸM-PRO" pitchFamily="50" charset="-128"/>
                <a:ea typeface="HG丸ｺﾞｼｯｸM-PRO" pitchFamily="50" charset="-128"/>
              </a:rPr>
              <a:t>2</a:t>
            </a:r>
            <a:r>
              <a:rPr lang="ja-JP" altLang="en-US" sz="1300" dirty="0">
                <a:solidFill>
                  <a:prstClr val="black"/>
                </a:solidFill>
                <a:latin typeface="HG丸ｺﾞｼｯｸM-PRO" pitchFamily="50" charset="-128"/>
                <a:ea typeface="HG丸ｺﾞｼｯｸM-PRO" pitchFamily="50" charset="-128"/>
              </a:rPr>
              <a:t>　知事は、前項の施策の実施についての総合的な計画を策定しなければならない</a:t>
            </a:r>
            <a:r>
              <a:rPr lang="ja-JP" altLang="en-US" sz="1300" dirty="0" smtClean="0">
                <a:solidFill>
                  <a:prstClr val="black"/>
                </a:solidFill>
                <a:latin typeface="HG丸ｺﾞｼｯｸM-PRO" pitchFamily="50" charset="-128"/>
                <a:ea typeface="HG丸ｺﾞｼｯｸM-PRO" pitchFamily="50" charset="-128"/>
              </a:rPr>
              <a:t>。</a:t>
            </a:r>
            <a:endParaRPr lang="en-US" altLang="ja-JP" sz="1300" dirty="0">
              <a:solidFill>
                <a:prstClr val="black"/>
              </a:solidFill>
              <a:latin typeface="HG丸ｺﾞｼｯｸM-PRO" pitchFamily="50" charset="-128"/>
              <a:ea typeface="HG丸ｺﾞｼｯｸM-PRO" pitchFamily="50" charset="-128"/>
            </a:endParaRPr>
          </a:p>
          <a:p>
            <a:pPr lvl="0">
              <a:lnSpc>
                <a:spcPct val="150000"/>
              </a:lnSpc>
            </a:pPr>
            <a:endParaRPr lang="en-US" altLang="ja-JP" sz="1300" dirty="0">
              <a:solidFill>
                <a:prstClr val="black"/>
              </a:solidFill>
              <a:latin typeface="HG丸ｺﾞｼｯｸM-PRO" pitchFamily="50" charset="-128"/>
              <a:ea typeface="HG丸ｺﾞｼｯｸM-PRO" pitchFamily="50" charset="-128"/>
            </a:endParaRPr>
          </a:p>
          <a:p>
            <a:pPr>
              <a:lnSpc>
                <a:spcPct val="150000"/>
              </a:lnSpc>
            </a:pPr>
            <a:endParaRPr kumimoji="1" lang="en-US" altLang="ja-JP" sz="1300" dirty="0" smtClean="0">
              <a:solidFill>
                <a:schemeClr val="tx1"/>
              </a:solidFill>
              <a:latin typeface="HG丸ｺﾞｼｯｸM-PRO" pitchFamily="50" charset="-128"/>
              <a:ea typeface="HG丸ｺﾞｼｯｸM-PRO"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8</a:t>
            </a:fld>
            <a:endParaRPr kumimoji="1" lang="ja-JP" altLang="en-US"/>
          </a:p>
        </p:txBody>
      </p:sp>
    </p:spTree>
    <p:extLst>
      <p:ext uri="{BB962C8B-B14F-4D97-AF65-F5344CB8AC3E}">
        <p14:creationId xmlns:p14="http://schemas.microsoft.com/office/powerpoint/2010/main" val="2683308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27270" y="476672"/>
            <a:ext cx="8637218" cy="5879678"/>
          </a:xfrm>
        </p:spPr>
        <p:txBody>
          <a:bodyPr>
            <a:normAutofit/>
          </a:bodyPr>
          <a:lstStyle/>
          <a:p>
            <a:pPr marL="0" lvl="0" indent="0">
              <a:lnSpc>
                <a:spcPct val="150000"/>
              </a:lnSpc>
              <a:spcBef>
                <a:spcPts val="0"/>
              </a:spcBef>
              <a:buNone/>
            </a:pPr>
            <a:r>
              <a:rPr lang="ja-JP" altLang="en-US" sz="1400" b="1" dirty="0" smtClean="0">
                <a:solidFill>
                  <a:prstClr val="black"/>
                </a:solidFill>
                <a:latin typeface="HGS創英角ｺﾞｼｯｸUB" pitchFamily="50" charset="-128"/>
                <a:ea typeface="HGS創英角ｺﾞｼｯｸUB" pitchFamily="50" charset="-128"/>
              </a:rPr>
              <a:t>○子ども・子育て支援法（</a:t>
            </a:r>
            <a:r>
              <a:rPr lang="ja-JP" altLang="en-US" sz="1400" b="1" dirty="0">
                <a:solidFill>
                  <a:prstClr val="black"/>
                </a:solidFill>
                <a:latin typeface="HGS創英角ｺﾞｼｯｸUB" pitchFamily="50" charset="-128"/>
                <a:ea typeface="HGS創英角ｺﾞｼｯｸUB" pitchFamily="50" charset="-128"/>
              </a:rPr>
              <a:t>抜粋）</a:t>
            </a:r>
            <a:endParaRPr lang="ja-JP" altLang="en-US" sz="1200" b="1" dirty="0">
              <a:solidFill>
                <a:prstClr val="black"/>
              </a:solidFill>
              <a:latin typeface="HGS創英角ｺﾞｼｯｸUB" pitchFamily="50" charset="-128"/>
              <a:ea typeface="HGS創英角ｺﾞｼｯｸUB" pitchFamily="50" charset="-128"/>
            </a:endParaRPr>
          </a:p>
          <a:p>
            <a:pPr marL="0" lvl="0" indent="0">
              <a:lnSpc>
                <a:spcPct val="150000"/>
              </a:lnSpc>
              <a:spcBef>
                <a:spcPts val="0"/>
              </a:spcBef>
              <a:buNone/>
            </a:pPr>
            <a:endParaRPr lang="en-US" altLang="ja-JP" sz="1300" dirty="0" smtClean="0">
              <a:solidFill>
                <a:prstClr val="black"/>
              </a:solidFill>
              <a:latin typeface="HG丸ｺﾞｼｯｸM-PRO" pitchFamily="50" charset="-128"/>
              <a:ea typeface="HG丸ｺﾞｼｯｸM-PRO" pitchFamily="50" charset="-128"/>
            </a:endParaRPr>
          </a:p>
          <a:p>
            <a:pPr marL="0" indent="0">
              <a:buNone/>
            </a:pPr>
            <a:r>
              <a:rPr lang="ja-JP" altLang="ja-JP" sz="1400" dirty="0" smtClean="0">
                <a:latin typeface="HG丸ｺﾞｼｯｸM-PRO"/>
                <a:ea typeface="HG丸ｺﾞｼｯｸM-PRO"/>
                <a:cs typeface="HG丸ｺﾞｼｯｸM-PRO"/>
              </a:rPr>
              <a:t>（</a:t>
            </a:r>
            <a:r>
              <a:rPr lang="ja-JP" altLang="ja-JP" sz="1400" dirty="0">
                <a:latin typeface="HG丸ｺﾞｼｯｸM-PRO"/>
                <a:ea typeface="HG丸ｺﾞｼｯｸM-PRO"/>
                <a:cs typeface="HG丸ｺﾞｼｯｸM-PRO"/>
              </a:rPr>
              <a:t>都道府県子ども・子育て支援事業支援計画）</a:t>
            </a:r>
          </a:p>
          <a:p>
            <a:pPr marL="0" indent="0">
              <a:buNone/>
            </a:pPr>
            <a:r>
              <a:rPr lang="ja-JP" altLang="ja-JP" sz="1400" dirty="0">
                <a:latin typeface="HG丸ｺﾞｼｯｸM-PRO"/>
                <a:ea typeface="HG丸ｺﾞｼｯｸM-PRO"/>
                <a:cs typeface="HG丸ｺﾞｼｯｸM-PRO"/>
              </a:rPr>
              <a:t>第六十二条 　都道府県は、基本指針に即して、五年を一期とする教育・保育及び地域子ども・子育て</a:t>
            </a:r>
            <a:r>
              <a:rPr lang="ja-JP" altLang="ja-JP" sz="1400" dirty="0" smtClean="0">
                <a:latin typeface="HG丸ｺﾞｼｯｸM-PRO"/>
                <a:ea typeface="HG丸ｺﾞｼｯｸM-PRO"/>
                <a:cs typeface="HG丸ｺﾞｼｯｸM-PRO"/>
              </a:rPr>
              <a:t>支援</a:t>
            </a:r>
            <a:r>
              <a:rPr lang="ja-JP" altLang="en-US" sz="1400" dirty="0" smtClean="0">
                <a:latin typeface="HG丸ｺﾞｼｯｸM-PRO"/>
                <a:ea typeface="HG丸ｺﾞｼｯｸM-PRO"/>
                <a:cs typeface="HG丸ｺﾞｼｯｸM-PRO"/>
              </a:rPr>
              <a:t>　</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事業</a:t>
            </a:r>
            <a:r>
              <a:rPr lang="ja-JP" altLang="ja-JP" sz="1400" dirty="0">
                <a:latin typeface="HG丸ｺﾞｼｯｸM-PRO"/>
                <a:ea typeface="HG丸ｺﾞｼｯｸM-PRO"/>
                <a:cs typeface="HG丸ｺﾞｼｯｸM-PRO"/>
              </a:rPr>
              <a:t>の提供体制の確保その他この法律に基づく業務の円滑な実施に関する計画（以下「都道府県子</a:t>
            </a:r>
            <a:r>
              <a:rPr lang="ja-JP" altLang="ja-JP" sz="1400" dirty="0" smtClean="0">
                <a:latin typeface="HG丸ｺﾞｼｯｸM-PRO"/>
                <a:ea typeface="HG丸ｺﾞｼｯｸM-PRO"/>
                <a:cs typeface="HG丸ｺﾞｼｯｸM-PRO"/>
              </a:rPr>
              <a:t>ど</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も</a:t>
            </a:r>
            <a:r>
              <a:rPr lang="ja-JP" altLang="ja-JP" sz="1400" dirty="0">
                <a:latin typeface="HG丸ｺﾞｼｯｸM-PRO"/>
                <a:ea typeface="HG丸ｺﾞｼｯｸM-PRO"/>
                <a:cs typeface="HG丸ｺﾞｼｯｸM-PRO"/>
              </a:rPr>
              <a:t>・子育て支援事業支援計画」という。）を定めるものとする。</a:t>
            </a:r>
          </a:p>
          <a:p>
            <a:pPr marL="0" indent="0">
              <a:buNone/>
            </a:pPr>
            <a:endParaRPr lang="en-US" altLang="ja-JP" sz="1400" dirty="0" smtClean="0">
              <a:latin typeface="HG丸ｺﾞｼｯｸM-PRO"/>
              <a:ea typeface="HG丸ｺﾞｼｯｸM-PRO"/>
              <a:cs typeface="HG丸ｺﾞｼｯｸM-PRO"/>
            </a:endParaRPr>
          </a:p>
          <a:p>
            <a:pPr>
              <a:buAutoNum type="arabicDbPlain" startAt="2"/>
            </a:pPr>
            <a:r>
              <a:rPr lang="ja-JP" altLang="ja-JP" sz="1400" dirty="0" smtClean="0">
                <a:latin typeface="HG丸ｺﾞｼｯｸM-PRO"/>
                <a:ea typeface="HG丸ｺﾞｼｯｸM-PRO"/>
                <a:cs typeface="HG丸ｺﾞｼｯｸM-PRO"/>
              </a:rPr>
              <a:t>都道府県</a:t>
            </a:r>
            <a:r>
              <a:rPr lang="ja-JP" altLang="ja-JP" sz="1400" dirty="0">
                <a:latin typeface="HG丸ｺﾞｼｯｸM-PRO"/>
                <a:ea typeface="HG丸ｺﾞｼｯｸM-PRO"/>
                <a:cs typeface="HG丸ｺﾞｼｯｸM-PRO"/>
              </a:rPr>
              <a:t>子ども・子育て支援事業支援計画においては、次に掲げる事項を定めるものとする</a:t>
            </a:r>
            <a:r>
              <a:rPr lang="ja-JP" altLang="ja-JP" sz="1400" dirty="0" smtClean="0">
                <a:latin typeface="HG丸ｺﾞｼｯｸM-PRO"/>
                <a:ea typeface="HG丸ｺﾞｼｯｸM-PRO"/>
                <a:cs typeface="HG丸ｺﾞｼｯｸM-PRO"/>
              </a:rPr>
              <a:t>。</a:t>
            </a:r>
            <a:endParaRPr lang="en-US" altLang="ja-JP" sz="1400" dirty="0" smtClean="0">
              <a:latin typeface="HG丸ｺﾞｼｯｸM-PRO"/>
              <a:ea typeface="HG丸ｺﾞｼｯｸM-PRO"/>
              <a:cs typeface="HG丸ｺﾞｼｯｸM-PRO"/>
            </a:endParaRPr>
          </a:p>
          <a:p>
            <a:pPr marL="0" indent="0">
              <a:buNone/>
            </a:pPr>
            <a:r>
              <a:rPr lang="ja-JP" altLang="en-US" sz="1400" dirty="0" smtClean="0">
                <a:latin typeface="HG丸ｺﾞｼｯｸM-PRO"/>
                <a:ea typeface="HG丸ｺﾞｼｯｸM-PRO"/>
                <a:cs typeface="HG丸ｺﾞｼｯｸM-PRO"/>
              </a:rPr>
              <a:t>一</a:t>
            </a:r>
            <a:r>
              <a:rPr lang="ja-JP" altLang="en-US" sz="1400" dirty="0">
                <a:latin typeface="HG丸ｺﾞｼｯｸM-PRO"/>
                <a:ea typeface="HG丸ｺﾞｼｯｸM-PRO"/>
                <a:cs typeface="HG丸ｺﾞｼｯｸM-PRO"/>
              </a:rPr>
              <a:t>　都道府県が当該都道府県内の市町村が定める教育・保育提供区域を勘案して定める区域ごとの当該</a:t>
            </a:r>
            <a:r>
              <a:rPr lang="ja-JP" altLang="en-US" sz="1400" dirty="0" smtClean="0">
                <a:latin typeface="HG丸ｺﾞｼｯｸM-PRO"/>
                <a:ea typeface="HG丸ｺﾞｼｯｸM-PRO"/>
                <a:cs typeface="HG丸ｺﾞｼｯｸM-PRO"/>
              </a:rPr>
              <a:t>区</a:t>
            </a:r>
            <a:endParaRPr lang="en-US" altLang="ja-JP" sz="1400" dirty="0" smtClean="0">
              <a:latin typeface="HG丸ｺﾞｼｯｸM-PRO"/>
              <a:ea typeface="HG丸ｺﾞｼｯｸM-PRO"/>
              <a:cs typeface="HG丸ｺﾞｼｯｸM-PRO"/>
            </a:endParaRPr>
          </a:p>
          <a:p>
            <a:pPr marL="0" indent="0">
              <a:buNone/>
            </a:pPr>
            <a:r>
              <a:rPr lang="ja-JP" altLang="en-US" sz="1400" dirty="0">
                <a:latin typeface="HG丸ｺﾞｼｯｸM-PRO"/>
                <a:ea typeface="HG丸ｺﾞｼｯｸM-PRO"/>
                <a:cs typeface="HG丸ｺﾞｼｯｸM-PRO"/>
              </a:rPr>
              <a:t>　</a:t>
            </a:r>
            <a:r>
              <a:rPr lang="ja-JP" altLang="en-US" sz="1400" dirty="0" smtClean="0">
                <a:latin typeface="HG丸ｺﾞｼｯｸM-PRO"/>
                <a:ea typeface="HG丸ｺﾞｼｯｸM-PRO"/>
                <a:cs typeface="HG丸ｺﾞｼｯｸM-PRO"/>
              </a:rPr>
              <a:t>域</a:t>
            </a:r>
            <a:r>
              <a:rPr lang="ja-JP" altLang="en-US" sz="1400" dirty="0">
                <a:latin typeface="HG丸ｺﾞｼｯｸM-PRO"/>
                <a:ea typeface="HG丸ｺﾞｼｯｸM-PRO"/>
                <a:cs typeface="HG丸ｺﾞｼｯｸM-PRO"/>
              </a:rPr>
              <a:t>における各年度の特定教育・保育施設</a:t>
            </a:r>
            <a:r>
              <a:rPr lang="ja-JP" altLang="en-US" sz="1400" dirty="0" smtClean="0">
                <a:latin typeface="HG丸ｺﾞｼｯｸM-PRO"/>
                <a:ea typeface="HG丸ｺﾞｼｯｸM-PRO"/>
                <a:cs typeface="HG丸ｺﾞｼｯｸM-PRO"/>
              </a:rPr>
              <a:t>に係る</a:t>
            </a:r>
            <a:r>
              <a:rPr lang="ja-JP" altLang="en-US" sz="1400" dirty="0">
                <a:latin typeface="HG丸ｺﾞｼｯｸM-PRO"/>
                <a:ea typeface="HG丸ｺﾞｼｯｸM-PRO"/>
                <a:cs typeface="HG丸ｺﾞｼｯｸM-PRO"/>
              </a:rPr>
              <a:t>必要利用定員総数</a:t>
            </a:r>
            <a:r>
              <a:rPr lang="en-US" altLang="ja-JP" sz="1400" dirty="0">
                <a:latin typeface="HG丸ｺﾞｼｯｸM-PRO"/>
                <a:ea typeface="HG丸ｺﾞｼｯｸM-PRO"/>
                <a:cs typeface="HG丸ｺﾞｼｯｸM-PRO"/>
              </a:rPr>
              <a:t>(</a:t>
            </a:r>
            <a:r>
              <a:rPr lang="ja-JP" altLang="en-US" sz="1400" dirty="0">
                <a:latin typeface="HG丸ｺﾞｼｯｸM-PRO"/>
                <a:ea typeface="HG丸ｺﾞｼｯｸM-PRO"/>
                <a:cs typeface="HG丸ｺﾞｼｯｸM-PRO"/>
              </a:rPr>
              <a:t>第十九条第一項各号に掲げる</a:t>
            </a:r>
            <a:r>
              <a:rPr lang="ja-JP" altLang="en-US" sz="1400" dirty="0" smtClean="0">
                <a:latin typeface="HG丸ｺﾞｼｯｸM-PRO"/>
                <a:ea typeface="HG丸ｺﾞｼｯｸM-PRO"/>
                <a:cs typeface="HG丸ｺﾞｼｯｸM-PRO"/>
              </a:rPr>
              <a:t>小学校就</a:t>
            </a:r>
            <a:endParaRPr lang="en-US" altLang="ja-JP" sz="1400" dirty="0" smtClean="0">
              <a:latin typeface="HG丸ｺﾞｼｯｸM-PRO"/>
              <a:ea typeface="HG丸ｺﾞｼｯｸM-PRO"/>
              <a:cs typeface="HG丸ｺﾞｼｯｸM-PRO"/>
            </a:endParaRPr>
          </a:p>
          <a:p>
            <a:pPr marL="0" indent="0">
              <a:buNone/>
            </a:pPr>
            <a:r>
              <a:rPr lang="ja-JP" altLang="en-US" sz="1400" dirty="0">
                <a:latin typeface="HG丸ｺﾞｼｯｸM-PRO"/>
                <a:ea typeface="HG丸ｺﾞｼｯｸM-PRO"/>
                <a:cs typeface="HG丸ｺﾞｼｯｸM-PRO"/>
              </a:rPr>
              <a:t>　</a:t>
            </a:r>
            <a:r>
              <a:rPr lang="ja-JP" altLang="en-US" sz="1400" dirty="0" smtClean="0">
                <a:latin typeface="HG丸ｺﾞｼｯｸM-PRO"/>
                <a:ea typeface="HG丸ｺﾞｼｯｸM-PRO"/>
                <a:cs typeface="HG丸ｺﾞｼｯｸM-PRO"/>
              </a:rPr>
              <a:t>学前</a:t>
            </a:r>
            <a:r>
              <a:rPr lang="ja-JP" altLang="en-US" sz="1400" dirty="0">
                <a:latin typeface="HG丸ｺﾞｼｯｸM-PRO"/>
                <a:ea typeface="HG丸ｺﾞｼｯｸM-PRO"/>
                <a:cs typeface="HG丸ｺﾞｼｯｸM-PRO"/>
              </a:rPr>
              <a:t>子どもの区分ごとの必要利用定員総数とする。</a:t>
            </a:r>
            <a:r>
              <a:rPr lang="en-US" altLang="ja-JP" sz="1400" dirty="0">
                <a:latin typeface="HG丸ｺﾞｼｯｸM-PRO"/>
                <a:ea typeface="HG丸ｺﾞｼｯｸM-PRO"/>
                <a:cs typeface="HG丸ｺﾞｼｯｸM-PRO"/>
              </a:rPr>
              <a:t>)</a:t>
            </a:r>
            <a:r>
              <a:rPr lang="ja-JP" altLang="en-US" sz="1400" dirty="0">
                <a:latin typeface="HG丸ｺﾞｼｯｸM-PRO"/>
                <a:ea typeface="HG丸ｺﾞｼｯｸM-PRO"/>
                <a:cs typeface="HG丸ｺﾞｼｯｸM-PRO"/>
              </a:rPr>
              <a:t>その他の教育・保育の量の</a:t>
            </a:r>
            <a:r>
              <a:rPr lang="ja-JP" altLang="en-US" sz="1400" dirty="0" smtClean="0">
                <a:latin typeface="HG丸ｺﾞｼｯｸM-PRO"/>
                <a:ea typeface="HG丸ｺﾞｼｯｸM-PRO"/>
                <a:cs typeface="HG丸ｺﾞｼｯｸM-PRO"/>
              </a:rPr>
              <a:t>見込み</a:t>
            </a:r>
            <a:r>
              <a:rPr lang="ja-JP" altLang="en-US" sz="1400" dirty="0">
                <a:latin typeface="HG丸ｺﾞｼｯｸM-PRO"/>
                <a:ea typeface="HG丸ｺﾞｼｯｸM-PRO"/>
                <a:cs typeface="HG丸ｺﾞｼｯｸM-PRO"/>
              </a:rPr>
              <a:t>並びに実施</a:t>
            </a:r>
            <a:r>
              <a:rPr lang="ja-JP" altLang="en-US" sz="1400" dirty="0" smtClean="0">
                <a:latin typeface="HG丸ｺﾞｼｯｸM-PRO"/>
                <a:ea typeface="HG丸ｺﾞｼｯｸM-PRO"/>
                <a:cs typeface="HG丸ｺﾞｼｯｸM-PRO"/>
              </a:rPr>
              <a:t>しよう</a:t>
            </a:r>
            <a:endParaRPr lang="en-US" altLang="ja-JP" sz="1400" dirty="0" smtClean="0">
              <a:latin typeface="HG丸ｺﾞｼｯｸM-PRO"/>
              <a:ea typeface="HG丸ｺﾞｼｯｸM-PRO"/>
              <a:cs typeface="HG丸ｺﾞｼｯｸM-PRO"/>
            </a:endParaRPr>
          </a:p>
          <a:p>
            <a:pPr marL="0" indent="0">
              <a:buNone/>
            </a:pPr>
            <a:r>
              <a:rPr lang="ja-JP" altLang="en-US" sz="1400" dirty="0">
                <a:latin typeface="HG丸ｺﾞｼｯｸM-PRO"/>
                <a:ea typeface="HG丸ｺﾞｼｯｸM-PRO"/>
                <a:cs typeface="HG丸ｺﾞｼｯｸM-PRO"/>
              </a:rPr>
              <a:t>　</a:t>
            </a:r>
            <a:r>
              <a:rPr lang="ja-JP" altLang="en-US" sz="1400" dirty="0" smtClean="0">
                <a:latin typeface="HG丸ｺﾞｼｯｸM-PRO"/>
                <a:ea typeface="HG丸ｺﾞｼｯｸM-PRO"/>
                <a:cs typeface="HG丸ｺﾞｼｯｸM-PRO"/>
              </a:rPr>
              <a:t>と</a:t>
            </a:r>
            <a:r>
              <a:rPr lang="ja-JP" altLang="en-US" sz="1400" dirty="0">
                <a:latin typeface="HG丸ｺﾞｼｯｸM-PRO"/>
                <a:ea typeface="HG丸ｺﾞｼｯｸM-PRO"/>
                <a:cs typeface="HG丸ｺﾞｼｯｸM-PRO"/>
              </a:rPr>
              <a:t>する教育・保育の提供体制の確保の内容及びその実施時期</a:t>
            </a:r>
          </a:p>
          <a:p>
            <a:pPr marL="0" indent="0">
              <a:buNone/>
            </a:pPr>
            <a:r>
              <a:rPr lang="ja-JP" altLang="en-US" sz="1400" dirty="0" smtClean="0">
                <a:latin typeface="HG丸ｺﾞｼｯｸM-PRO"/>
                <a:ea typeface="HG丸ｺﾞｼｯｸM-PRO"/>
                <a:cs typeface="HG丸ｺﾞｼｯｸM-PRO"/>
              </a:rPr>
              <a:t>二</a:t>
            </a:r>
            <a:r>
              <a:rPr lang="ja-JP" altLang="en-US" sz="1400" dirty="0">
                <a:latin typeface="HG丸ｺﾞｼｯｸM-PRO"/>
                <a:ea typeface="HG丸ｺﾞｼｯｸM-PRO"/>
                <a:cs typeface="HG丸ｺﾞｼｯｸM-PRO"/>
              </a:rPr>
              <a:t>　子どものための教育・保育給付に係る教育・保育の一体的提供及び当該教育・保育の推進に関する</a:t>
            </a:r>
            <a:r>
              <a:rPr lang="ja-JP" altLang="en-US" sz="1400" dirty="0" smtClean="0">
                <a:latin typeface="HG丸ｺﾞｼｯｸM-PRO"/>
                <a:ea typeface="HG丸ｺﾞｼｯｸM-PRO"/>
                <a:cs typeface="HG丸ｺﾞｼｯｸM-PRO"/>
              </a:rPr>
              <a:t>体</a:t>
            </a:r>
            <a:endParaRPr lang="en-US" altLang="ja-JP" sz="1400" dirty="0" smtClean="0">
              <a:latin typeface="HG丸ｺﾞｼｯｸM-PRO"/>
              <a:ea typeface="HG丸ｺﾞｼｯｸM-PRO"/>
              <a:cs typeface="HG丸ｺﾞｼｯｸM-PRO"/>
            </a:endParaRPr>
          </a:p>
          <a:p>
            <a:pPr marL="0" indent="0">
              <a:buNone/>
            </a:pPr>
            <a:r>
              <a:rPr lang="ja-JP" altLang="en-US" sz="1400" dirty="0">
                <a:latin typeface="HG丸ｺﾞｼｯｸM-PRO"/>
                <a:ea typeface="HG丸ｺﾞｼｯｸM-PRO"/>
                <a:cs typeface="HG丸ｺﾞｼｯｸM-PRO"/>
              </a:rPr>
              <a:t>　</a:t>
            </a:r>
            <a:r>
              <a:rPr lang="ja-JP" altLang="en-US" sz="1400" dirty="0" smtClean="0">
                <a:latin typeface="HG丸ｺﾞｼｯｸM-PRO"/>
                <a:ea typeface="HG丸ｺﾞｼｯｸM-PRO"/>
                <a:cs typeface="HG丸ｺﾞｼｯｸM-PRO"/>
              </a:rPr>
              <a:t>制</a:t>
            </a:r>
            <a:r>
              <a:rPr lang="ja-JP" altLang="en-US" sz="1400" dirty="0">
                <a:latin typeface="HG丸ｺﾞｼｯｸM-PRO"/>
                <a:ea typeface="HG丸ｺﾞｼｯｸM-PRO"/>
                <a:cs typeface="HG丸ｺﾞｼｯｸM-PRO"/>
              </a:rPr>
              <a:t>の確保の内容</a:t>
            </a:r>
          </a:p>
          <a:p>
            <a:pPr marL="0" indent="0">
              <a:buNone/>
            </a:pPr>
            <a:r>
              <a:rPr lang="ja-JP" altLang="en-US" sz="1400" dirty="0" smtClean="0">
                <a:latin typeface="HG丸ｺﾞｼｯｸM-PRO"/>
                <a:ea typeface="HG丸ｺﾞｼｯｸM-PRO"/>
                <a:cs typeface="HG丸ｺﾞｼｯｸM-PRO"/>
              </a:rPr>
              <a:t>三</a:t>
            </a:r>
            <a:r>
              <a:rPr lang="ja-JP" altLang="en-US" sz="1400" dirty="0">
                <a:latin typeface="HG丸ｺﾞｼｯｸM-PRO"/>
                <a:ea typeface="HG丸ｺﾞｼｯｸM-PRO"/>
                <a:cs typeface="HG丸ｺﾞｼｯｸM-PRO"/>
              </a:rPr>
              <a:t>　子育てのための施設等利用給付の円滑な実施の確保を図るために必要な市町村との連携に関する事項</a:t>
            </a:r>
          </a:p>
          <a:p>
            <a:pPr marL="0" indent="0">
              <a:buNone/>
            </a:pPr>
            <a:r>
              <a:rPr lang="ja-JP" altLang="en-US" sz="1400" dirty="0" smtClean="0">
                <a:latin typeface="HG丸ｺﾞｼｯｸM-PRO"/>
                <a:ea typeface="HG丸ｺﾞｼｯｸM-PRO"/>
                <a:cs typeface="HG丸ｺﾞｼｯｸM-PRO"/>
              </a:rPr>
              <a:t>四</a:t>
            </a:r>
            <a:r>
              <a:rPr lang="ja-JP" altLang="en-US" sz="1400" dirty="0">
                <a:latin typeface="HG丸ｺﾞｼｯｸM-PRO"/>
                <a:ea typeface="HG丸ｺﾞｼｯｸM-PRO"/>
                <a:cs typeface="HG丸ｺﾞｼｯｸM-PRO"/>
              </a:rPr>
              <a:t>　特定教育・保育及び特定地域型保育を行う者並びに地域子ども・子育て支援事業に従事する者の</a:t>
            </a:r>
            <a:r>
              <a:rPr lang="ja-JP" altLang="en-US" sz="1400" dirty="0" smtClean="0">
                <a:latin typeface="HG丸ｺﾞｼｯｸM-PRO"/>
                <a:ea typeface="HG丸ｺﾞｼｯｸM-PRO"/>
                <a:cs typeface="HG丸ｺﾞｼｯｸM-PRO"/>
              </a:rPr>
              <a:t>確保</a:t>
            </a:r>
            <a:endParaRPr lang="en-US" altLang="ja-JP" sz="1400" dirty="0" smtClean="0">
              <a:latin typeface="HG丸ｺﾞｼｯｸM-PRO"/>
              <a:ea typeface="HG丸ｺﾞｼｯｸM-PRO"/>
              <a:cs typeface="HG丸ｺﾞｼｯｸM-PRO"/>
            </a:endParaRPr>
          </a:p>
          <a:p>
            <a:pPr marL="0" indent="0">
              <a:buNone/>
            </a:pPr>
            <a:r>
              <a:rPr lang="ja-JP" altLang="en-US" sz="1400" dirty="0">
                <a:latin typeface="HG丸ｺﾞｼｯｸM-PRO"/>
                <a:ea typeface="HG丸ｺﾞｼｯｸM-PRO"/>
                <a:cs typeface="HG丸ｺﾞｼｯｸM-PRO"/>
              </a:rPr>
              <a:t>　</a:t>
            </a:r>
            <a:r>
              <a:rPr lang="ja-JP" altLang="en-US" sz="1400" dirty="0" smtClean="0">
                <a:latin typeface="HG丸ｺﾞｼｯｸM-PRO"/>
                <a:ea typeface="HG丸ｺﾞｼｯｸM-PRO"/>
                <a:cs typeface="HG丸ｺﾞｼｯｸM-PRO"/>
              </a:rPr>
              <a:t>及び</a:t>
            </a:r>
            <a:r>
              <a:rPr lang="ja-JP" altLang="en-US" sz="1400" dirty="0">
                <a:latin typeface="HG丸ｺﾞｼｯｸM-PRO"/>
                <a:ea typeface="HG丸ｺﾞｼｯｸM-PRO"/>
                <a:cs typeface="HG丸ｺﾞｼｯｸM-PRO"/>
              </a:rPr>
              <a:t>資質の向上のために講ずる措置に</a:t>
            </a:r>
            <a:r>
              <a:rPr lang="ja-JP" altLang="en-US" sz="1400" dirty="0" smtClean="0">
                <a:latin typeface="HG丸ｺﾞｼｯｸM-PRO"/>
                <a:ea typeface="HG丸ｺﾞｼｯｸM-PRO"/>
                <a:cs typeface="HG丸ｺﾞｼｯｸM-PRO"/>
              </a:rPr>
              <a:t>関する</a:t>
            </a:r>
            <a:r>
              <a:rPr lang="ja-JP" altLang="en-US" sz="1400" dirty="0">
                <a:latin typeface="HG丸ｺﾞｼｯｸM-PRO"/>
                <a:ea typeface="HG丸ｺﾞｼｯｸM-PRO"/>
                <a:cs typeface="HG丸ｺﾞｼｯｸM-PRO"/>
              </a:rPr>
              <a:t>事項</a:t>
            </a:r>
          </a:p>
          <a:p>
            <a:pPr marL="0" indent="0">
              <a:buNone/>
            </a:pPr>
            <a:r>
              <a:rPr lang="ja-JP" altLang="en-US" sz="1400" dirty="0" smtClean="0">
                <a:latin typeface="HG丸ｺﾞｼｯｸM-PRO"/>
                <a:ea typeface="HG丸ｺﾞｼｯｸM-PRO"/>
                <a:cs typeface="HG丸ｺﾞｼｯｸM-PRO"/>
              </a:rPr>
              <a:t>五</a:t>
            </a:r>
            <a:r>
              <a:rPr lang="ja-JP" altLang="en-US" sz="1400" dirty="0">
                <a:latin typeface="HG丸ｺﾞｼｯｸM-PRO"/>
                <a:ea typeface="HG丸ｺﾞｼｯｸM-PRO"/>
                <a:cs typeface="HG丸ｺﾞｼｯｸM-PRO"/>
              </a:rPr>
              <a:t>　保護を要する子どもの養育環境の整備、児童福祉法第四条第二項に規定する障害児に対して</a:t>
            </a:r>
            <a:r>
              <a:rPr lang="ja-JP" altLang="en-US" sz="1400" dirty="0" smtClean="0">
                <a:latin typeface="HG丸ｺﾞｼｯｸM-PRO"/>
                <a:ea typeface="HG丸ｺﾞｼｯｸM-PRO"/>
                <a:cs typeface="HG丸ｺﾞｼｯｸM-PRO"/>
              </a:rPr>
              <a:t>行われる</a:t>
            </a:r>
            <a:endParaRPr lang="en-US" altLang="ja-JP" sz="1400" dirty="0" smtClean="0">
              <a:latin typeface="HG丸ｺﾞｼｯｸM-PRO"/>
              <a:ea typeface="HG丸ｺﾞｼｯｸM-PRO"/>
              <a:cs typeface="HG丸ｺﾞｼｯｸM-PRO"/>
            </a:endParaRPr>
          </a:p>
          <a:p>
            <a:pPr marL="0" indent="0">
              <a:buNone/>
            </a:pPr>
            <a:r>
              <a:rPr lang="ja-JP" altLang="en-US" sz="1400" dirty="0">
                <a:latin typeface="HG丸ｺﾞｼｯｸM-PRO"/>
                <a:ea typeface="HG丸ｺﾞｼｯｸM-PRO"/>
                <a:cs typeface="HG丸ｺﾞｼｯｸM-PRO"/>
              </a:rPr>
              <a:t>　</a:t>
            </a:r>
            <a:r>
              <a:rPr lang="ja-JP" altLang="en-US" sz="1400" dirty="0" smtClean="0">
                <a:latin typeface="HG丸ｺﾞｼｯｸM-PRO"/>
                <a:ea typeface="HG丸ｺﾞｼｯｸM-PRO"/>
                <a:cs typeface="HG丸ｺﾞｼｯｸM-PRO"/>
              </a:rPr>
              <a:t>保護</a:t>
            </a:r>
            <a:r>
              <a:rPr lang="ja-JP" altLang="en-US" sz="1400" dirty="0">
                <a:latin typeface="HG丸ｺﾞｼｯｸM-PRO"/>
                <a:ea typeface="HG丸ｺﾞｼｯｸM-PRO"/>
                <a:cs typeface="HG丸ｺﾞｼｯｸM-PRO"/>
              </a:rPr>
              <a:t>並びに日常生活上の指導及び知識</a:t>
            </a:r>
            <a:r>
              <a:rPr lang="ja-JP" altLang="en-US" sz="1400" dirty="0" smtClean="0">
                <a:latin typeface="HG丸ｺﾞｼｯｸM-PRO"/>
                <a:ea typeface="HG丸ｺﾞｼｯｸM-PRO"/>
                <a:cs typeface="HG丸ｺﾞｼｯｸM-PRO"/>
              </a:rPr>
              <a:t>技能の</a:t>
            </a:r>
            <a:r>
              <a:rPr lang="ja-JP" altLang="en-US" sz="1400" dirty="0">
                <a:latin typeface="HG丸ｺﾞｼｯｸM-PRO"/>
                <a:ea typeface="HG丸ｺﾞｼｯｸM-PRO"/>
                <a:cs typeface="HG丸ｺﾞｼｯｸM-PRO"/>
              </a:rPr>
              <a:t>付与その他の子どもに関する専門的な知識及び技術を</a:t>
            </a:r>
            <a:r>
              <a:rPr lang="ja-JP" altLang="en-US" sz="1400" dirty="0" smtClean="0">
                <a:latin typeface="HG丸ｺﾞｼｯｸM-PRO"/>
                <a:ea typeface="HG丸ｺﾞｼｯｸM-PRO"/>
                <a:cs typeface="HG丸ｺﾞｼｯｸM-PRO"/>
              </a:rPr>
              <a:t>要す</a:t>
            </a:r>
            <a:endParaRPr lang="en-US" altLang="ja-JP" sz="1400" dirty="0" smtClean="0">
              <a:latin typeface="HG丸ｺﾞｼｯｸM-PRO"/>
              <a:ea typeface="HG丸ｺﾞｼｯｸM-PRO"/>
              <a:cs typeface="HG丸ｺﾞｼｯｸM-PRO"/>
            </a:endParaRPr>
          </a:p>
          <a:p>
            <a:pPr marL="0" indent="0">
              <a:buNone/>
            </a:pPr>
            <a:r>
              <a:rPr lang="ja-JP" altLang="en-US" sz="1400" dirty="0">
                <a:latin typeface="HG丸ｺﾞｼｯｸM-PRO"/>
                <a:ea typeface="HG丸ｺﾞｼｯｸM-PRO"/>
                <a:cs typeface="HG丸ｺﾞｼｯｸM-PRO"/>
              </a:rPr>
              <a:t>　</a:t>
            </a:r>
            <a:r>
              <a:rPr lang="ja-JP" altLang="en-US" sz="1400" dirty="0" err="1" smtClean="0">
                <a:latin typeface="HG丸ｺﾞｼｯｸM-PRO"/>
                <a:ea typeface="HG丸ｺﾞｼｯｸM-PRO"/>
                <a:cs typeface="HG丸ｺﾞｼｯｸM-PRO"/>
              </a:rPr>
              <a:t>る</a:t>
            </a:r>
            <a:r>
              <a:rPr lang="ja-JP" altLang="en-US" sz="1400" dirty="0">
                <a:latin typeface="HG丸ｺﾞｼｯｸM-PRO"/>
                <a:ea typeface="HG丸ｺﾞｼｯｸM-PRO"/>
                <a:cs typeface="HG丸ｺﾞｼｯｸM-PRO"/>
              </a:rPr>
              <a:t>支援に関する施策の実施に関する事項</a:t>
            </a:r>
          </a:p>
          <a:p>
            <a:pPr marL="0" indent="0">
              <a:buNone/>
            </a:pPr>
            <a:r>
              <a:rPr lang="ja-JP" altLang="en-US" sz="1400" dirty="0" smtClean="0">
                <a:latin typeface="HG丸ｺﾞｼｯｸM-PRO"/>
                <a:ea typeface="HG丸ｺﾞｼｯｸM-PRO"/>
                <a:cs typeface="HG丸ｺﾞｼｯｸM-PRO"/>
              </a:rPr>
              <a:t>六</a:t>
            </a:r>
            <a:r>
              <a:rPr lang="ja-JP" altLang="en-US" sz="1400" dirty="0">
                <a:latin typeface="HG丸ｺﾞｼｯｸM-PRO"/>
                <a:ea typeface="HG丸ｺﾞｼｯｸM-PRO"/>
                <a:cs typeface="HG丸ｺﾞｼｯｸM-PRO"/>
              </a:rPr>
              <a:t>　前号の施策の円滑な実施を図るために必要な市町村との連携に関する</a:t>
            </a:r>
            <a:r>
              <a:rPr lang="ja-JP" altLang="en-US" sz="1400" dirty="0" smtClean="0">
                <a:latin typeface="HG丸ｺﾞｼｯｸM-PRO"/>
                <a:ea typeface="HG丸ｺﾞｼｯｸM-PRO"/>
                <a:cs typeface="HG丸ｺﾞｼｯｸM-PRO"/>
              </a:rPr>
              <a:t>事項</a:t>
            </a:r>
            <a:endParaRPr lang="ja-JP" altLang="ja-JP" sz="1400" dirty="0">
              <a:latin typeface="HG丸ｺﾞｼｯｸM-PRO"/>
              <a:ea typeface="HG丸ｺﾞｼｯｸM-PRO"/>
              <a:cs typeface="HG丸ｺﾞｼｯｸM-PRO"/>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9</a:t>
            </a:fld>
            <a:endParaRPr kumimoji="1" lang="ja-JP" altLang="en-US"/>
          </a:p>
        </p:txBody>
      </p:sp>
    </p:spTree>
    <p:extLst>
      <p:ext uri="{BB962C8B-B14F-4D97-AF65-F5344CB8AC3E}">
        <p14:creationId xmlns:p14="http://schemas.microsoft.com/office/powerpoint/2010/main" val="206812552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1553</TotalTime>
  <Words>3506</Words>
  <Application>Microsoft Office PowerPoint</Application>
  <PresentationFormat>画面に合わせる (4:3)</PresentationFormat>
  <Paragraphs>214</Paragraphs>
  <Slides>12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12</vt:i4>
      </vt:variant>
    </vt:vector>
  </HeadingPairs>
  <TitlesOfParts>
    <vt:vector size="19" baseType="lpstr">
      <vt:lpstr>HGS創英角ｺﾞｼｯｸUB</vt:lpstr>
      <vt:lpstr>HG丸ｺﾞｼｯｸM-PRO</vt:lpstr>
      <vt:lpstr>ＭＳ Ｐゴシック</vt:lpstr>
      <vt:lpstr>ＭＳ 明朝</vt:lpstr>
      <vt:lpstr>Arial</vt:lpstr>
      <vt:lpstr>Calibri</vt:lpstr>
      <vt:lpstr>Office テーマ</vt:lpstr>
      <vt:lpstr>関係法規等</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玉田　明</dc:creator>
  <cp:lastModifiedBy>濱野　素子</cp:lastModifiedBy>
  <cp:revision>242</cp:revision>
  <cp:lastPrinted>2018-03-25T01:35:05Z</cp:lastPrinted>
  <dcterms:created xsi:type="dcterms:W3CDTF">2013-07-01T07:38:56Z</dcterms:created>
  <dcterms:modified xsi:type="dcterms:W3CDTF">2022-02-09T09:24:34Z</dcterms:modified>
</cp:coreProperties>
</file>