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78" r:id="rId3"/>
    <p:sldId id="280" r:id="rId4"/>
    <p:sldId id="270" r:id="rId5"/>
    <p:sldId id="266" r:id="rId6"/>
    <p:sldId id="259" r:id="rId7"/>
    <p:sldId id="274" r:id="rId8"/>
    <p:sldId id="275" r:id="rId9"/>
    <p:sldId id="276" r:id="rId10"/>
    <p:sldId id="277" r:id="rId11"/>
    <p:sldId id="279" r:id="rId12"/>
    <p:sldId id="272" r:id="rId13"/>
    <p:sldId id="273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野　由利子" initials="西野　由利子" lastIdx="1" clrIdx="0">
    <p:extLst>
      <p:ext uri="{19B8F6BF-5375-455C-9EA6-DF929625EA0E}">
        <p15:presenceInfo xmlns:p15="http://schemas.microsoft.com/office/powerpoint/2012/main" userId="S-1-5-21-161959346-1900351369-444732941-74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03D18247-6E7F-4882-B1B7-25F8CA82B702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BA69CA3E-FADC-4F8C-A699-73B3CF1F6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49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059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8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17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92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9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07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96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8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75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19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66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82BD4-F438-4DEE-83CC-0564966F2620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32086-0A11-4255-B1B9-90D574C9D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9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emf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41F350B4-A6EC-4312-A4BA-DA1B2FC8F60B}"/>
              </a:ext>
            </a:extLst>
          </p:cNvPr>
          <p:cNvSpPr txBox="1">
            <a:spLocks/>
          </p:cNvSpPr>
          <p:nvPr/>
        </p:nvSpPr>
        <p:spPr>
          <a:xfrm>
            <a:off x="1044033" y="87985"/>
            <a:ext cx="9803037" cy="1238734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ＳＮＳを活用した児童虐待防止相談事業</a:t>
            </a: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「子どもと親の相談らいん＠おおさか」</a:t>
            </a: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0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試行実施結果報告</a:t>
            </a: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DE69C780-050F-4FAA-8ACE-4D255E5E17D1}"/>
              </a:ext>
            </a:extLst>
          </p:cNvPr>
          <p:cNvSpPr txBox="1">
            <a:spLocks/>
          </p:cNvSpPr>
          <p:nvPr/>
        </p:nvSpPr>
        <p:spPr>
          <a:xfrm>
            <a:off x="784408" y="1357405"/>
            <a:ext cx="9165324" cy="5508757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kumimoji="1" lang="en-US" altLang="ja-JP" sz="23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ct val="7600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【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相談実施期間・時間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】</a:t>
            </a:r>
            <a:endParaRPr kumimoji="1" lang="ja-JP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令和２年６月２５日（木曜日）から７月３１日（金曜日）まで （３７日間）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Font typeface="Wingdings 3"/>
              <a:buChar char=""/>
              <a:tabLst/>
              <a:defRPr/>
            </a:pPr>
            <a:endParaRPr lang="en-US" altLang="ja-JP" sz="2400" dirty="0">
              <a:solidFill>
                <a:srgbClr val="3F3F3F"/>
              </a:solidFill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Font typeface="Wingdings 3"/>
              <a:buChar char="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Font typeface="Wingdings 3"/>
              <a:buChar char=""/>
              <a:tabLst/>
              <a:defRPr/>
            </a:pPr>
            <a:endParaRPr lang="en-US" altLang="ja-JP" sz="2400" dirty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lang="en-US" altLang="ja-JP" sz="2400" noProof="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</a:rPr>
              <a:t>【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</a:rPr>
              <a:t>相談対象者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</a:rPr>
              <a:t>】</a:t>
            </a: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ja-JP" altLang="en-US" sz="2000" dirty="0">
                <a:solidFill>
                  <a:srgbClr val="3F3F3F"/>
                </a:solidFill>
              </a:rPr>
              <a:t>大阪</a:t>
            </a:r>
            <a:r>
              <a:rPr lang="ja-JP" altLang="en-US" sz="2000" dirty="0" smtClean="0">
                <a:solidFill>
                  <a:srgbClr val="3F3F3F"/>
                </a:solidFill>
              </a:rPr>
              <a:t>府内在住の保護者・子ども</a:t>
            </a:r>
            <a:endParaRPr lang="en-US" altLang="ja-JP" sz="20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lang="en-US" altLang="ja-JP" sz="24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en-US" altLang="ja-JP" sz="2400" dirty="0" smtClean="0">
                <a:solidFill>
                  <a:srgbClr val="3F3F3F"/>
                </a:solidFill>
              </a:rPr>
              <a:t>【</a:t>
            </a:r>
            <a:r>
              <a:rPr lang="ja-JP" altLang="en-US" sz="2400" dirty="0" smtClean="0">
                <a:solidFill>
                  <a:srgbClr val="3F3F3F"/>
                </a:solidFill>
              </a:rPr>
              <a:t>相談員体制（平均）</a:t>
            </a:r>
            <a:r>
              <a:rPr lang="en-US" altLang="ja-JP" sz="2400" dirty="0" smtClean="0">
                <a:solidFill>
                  <a:srgbClr val="3F3F3F"/>
                </a:solidFill>
              </a:rPr>
              <a:t>】</a:t>
            </a: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ja-JP" altLang="en-US" sz="2000" dirty="0" smtClean="0">
                <a:solidFill>
                  <a:srgbClr val="3F3F3F"/>
                </a:solidFill>
              </a:rPr>
              <a:t>１０時～１３時：５人体制</a:t>
            </a:r>
            <a:endParaRPr lang="en-US" altLang="ja-JP" sz="20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ja-JP" altLang="en-US" sz="2000" dirty="0" smtClean="0">
                <a:solidFill>
                  <a:srgbClr val="3F3F3F"/>
                </a:solidFill>
              </a:rPr>
              <a:t>１３時～１７時：８人体制</a:t>
            </a:r>
            <a:endParaRPr lang="en-US" altLang="ja-JP" sz="20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ja-JP" altLang="en-US" sz="2000" dirty="0" smtClean="0">
                <a:solidFill>
                  <a:srgbClr val="3F3F3F"/>
                </a:solidFill>
              </a:rPr>
              <a:t>１７時～２１時：１０人体制</a:t>
            </a:r>
            <a:endParaRPr lang="en-US" altLang="ja-JP" sz="20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r>
              <a:rPr lang="ja-JP" altLang="en-US" sz="2000" dirty="0" smtClean="0">
                <a:solidFill>
                  <a:srgbClr val="3F3F3F"/>
                </a:solidFill>
              </a:rPr>
              <a:t>２１時～１０時：３人体制（２４時間対応時）</a:t>
            </a:r>
            <a:endParaRPr lang="en-US" altLang="ja-JP" sz="20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lang="en-US" altLang="ja-JP" sz="2400" dirty="0" smtClean="0">
              <a:solidFill>
                <a:srgbClr val="3F3F3F"/>
              </a:solidFill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EC42A"/>
              </a:buClr>
              <a:buSzPct val="76000"/>
              <a:buNone/>
              <a:tabLst/>
              <a:defRPr/>
            </a:pPr>
            <a:endParaRPr lang="en-US" altLang="ja-JP" sz="2400" dirty="0" smtClean="0">
              <a:solidFill>
                <a:srgbClr val="3F3F3F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68717"/>
              </p:ext>
            </p:extLst>
          </p:nvPr>
        </p:nvGraphicFramePr>
        <p:xfrm>
          <a:off x="1257300" y="2349498"/>
          <a:ext cx="7569200" cy="1714504"/>
        </p:xfrm>
        <a:graphic>
          <a:graphicData uri="http://schemas.openxmlformats.org/drawingml/2006/table">
            <a:tbl>
              <a:tblPr firstRow="1" firstCol="1" bandRow="1"/>
              <a:tblGrid>
                <a:gridCol w="4713911">
                  <a:extLst>
                    <a:ext uri="{9D8B030D-6E8A-4147-A177-3AD203B41FA5}">
                      <a16:colId xmlns:a16="http://schemas.microsoft.com/office/drawing/2014/main" val="2268734902"/>
                    </a:ext>
                  </a:extLst>
                </a:gridCol>
                <a:gridCol w="2855289">
                  <a:extLst>
                    <a:ext uri="{9D8B030D-6E8A-4147-A177-3AD203B41FA5}">
                      <a16:colId xmlns:a16="http://schemas.microsoft.com/office/drawing/2014/main" val="3620263309"/>
                    </a:ext>
                  </a:extLst>
                </a:gridCol>
              </a:tblGrid>
              <a:tr h="4286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日（木曜日）から６月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日（火曜日）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午前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時から午後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lang="ja-JP" sz="1800" kern="10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862056"/>
                  </a:ext>
                </a:extLst>
              </a:tr>
              <a:tr h="4286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 smtClean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sz="1800" kern="100" dirty="0" smtClean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（水曜日）から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日（木曜日）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午前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時から午後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sz="1800" kern="10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lang="ja-JP" sz="1800" kern="10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038256"/>
                  </a:ext>
                </a:extLst>
              </a:tr>
              <a:tr h="4286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日（金曜日）から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日（金曜日）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時間対応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73797"/>
                  </a:ext>
                </a:extLst>
              </a:tr>
              <a:tr h="4286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日（土曜日）から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日（金曜日）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午前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時から午後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lang="ja-JP" sz="1800" kern="100" dirty="0"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235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5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490" y="1420907"/>
            <a:ext cx="5997146" cy="4866915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5397E67C-9408-400A-9069-72696F34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80" y="284236"/>
            <a:ext cx="4986274" cy="648000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相談終了時の対応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13422" y="964359"/>
            <a:ext cx="9867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・無応答で終了したものを除けば、全体としては「情報提供・助言」が最多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08989" y="6208973"/>
            <a:ext cx="4631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「相談する」を選択し、相談員が声をかけたが、返信がなかったもの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676" y="1420907"/>
            <a:ext cx="3962723" cy="457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502" y="838388"/>
            <a:ext cx="6396950" cy="4673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タイトル 5">
            <a:extLst>
              <a:ext uri="{FF2B5EF4-FFF2-40B4-BE49-F238E27FC236}">
                <a16:creationId xmlns:a16="http://schemas.microsoft.com/office/drawing/2014/main" id="{5397E67C-9408-400A-9069-72696F34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82" y="60017"/>
            <a:ext cx="11353538" cy="1754936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．アンケート結果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・相談期間終了後に相談者へ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LINE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上でアンケートを実施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3086" y="1308076"/>
            <a:ext cx="6097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相談を知ったきっかけ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複数回答あり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875151" y="1308076"/>
            <a:ext cx="4495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相談の動機（複数回答あり</a:t>
            </a:r>
            <a:r>
              <a:rPr lang="en-US" altLang="ja-JP" sz="2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22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sz="2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white">
          <a:xfrm>
            <a:off x="153460" y="1814953"/>
            <a:ext cx="5681964" cy="3582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81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492" y="851040"/>
            <a:ext cx="6097325" cy="333428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3421"/>
            <a:ext cx="5997456" cy="340420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78278" y="378182"/>
            <a:ext cx="4020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相談の満足度</a:t>
            </a:r>
            <a:r>
              <a:rPr lang="en-US" altLang="ja-JP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308459" y="389375"/>
            <a:ext cx="3376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また相談したいか</a:t>
            </a:r>
            <a:r>
              <a:rPr lang="en-US" altLang="ja-JP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647" y="4185321"/>
            <a:ext cx="5112170" cy="167419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577" y="4185322"/>
            <a:ext cx="4985523" cy="189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02172" y="500555"/>
            <a:ext cx="11233982" cy="59625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b="1" dirty="0" smtClean="0"/>
              <a:t>【</a:t>
            </a:r>
            <a:r>
              <a:rPr kumimoji="1" lang="ja-JP" altLang="en-US" sz="2400" b="1" dirty="0" smtClean="0"/>
              <a:t>効果</a:t>
            </a:r>
            <a:r>
              <a:rPr kumimoji="1" lang="en-US" altLang="ja-JP" sz="2400" b="1" dirty="0" smtClean="0"/>
              <a:t>】</a:t>
            </a:r>
          </a:p>
          <a:p>
            <a:pPr marL="0" indent="0">
              <a:buNone/>
            </a:pPr>
            <a:r>
              <a:rPr lang="ja-JP" altLang="en-US" sz="2200" dirty="0" smtClean="0"/>
              <a:t>・アンケートによれば、相談の動機について、「</a:t>
            </a:r>
            <a:r>
              <a:rPr lang="en-US" altLang="ja-JP" sz="2200" dirty="0" smtClean="0"/>
              <a:t>LINE</a:t>
            </a:r>
            <a:r>
              <a:rPr lang="ja-JP" altLang="en-US" sz="2200" dirty="0" smtClean="0"/>
              <a:t>なら相談できるかもと思った」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「</a:t>
            </a:r>
            <a:r>
              <a:rPr lang="en-US" altLang="ja-JP" sz="2200" dirty="0" smtClean="0"/>
              <a:t>LINE</a:t>
            </a:r>
            <a:r>
              <a:rPr lang="ja-JP" altLang="en-US" sz="2200" dirty="0" smtClean="0"/>
              <a:t>で相談できるようになれば相談したいと思っていた」が半数を超えており、気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軽に相談ができるツールとして</a:t>
            </a:r>
            <a:r>
              <a:rPr lang="en-US" altLang="ja-JP" sz="2200" dirty="0" smtClean="0"/>
              <a:t>LINE</a:t>
            </a:r>
            <a:r>
              <a:rPr lang="ja-JP" altLang="en-US" sz="2200" dirty="0" smtClean="0"/>
              <a:t>相談が効果的であることが分かる。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・</a:t>
            </a:r>
            <a:r>
              <a:rPr lang="ja-JP" altLang="en-US" sz="2200" dirty="0" smtClean="0"/>
              <a:t>子ども</a:t>
            </a:r>
            <a:r>
              <a:rPr lang="ja-JP" altLang="en-US" sz="2200" dirty="0"/>
              <a:t>本人からの相談が保護者</a:t>
            </a:r>
            <a:r>
              <a:rPr lang="ja-JP" altLang="en-US" sz="2200" dirty="0" smtClean="0"/>
              <a:t>等の相談を上回り、約半数となっている。子どもから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相談しやすい手段として、</a:t>
            </a:r>
            <a:r>
              <a:rPr lang="en-US" altLang="ja-JP" sz="2200" dirty="0" smtClean="0"/>
              <a:t>LINE</a:t>
            </a:r>
            <a:r>
              <a:rPr lang="ja-JP" altLang="en-US" sz="2200" dirty="0" smtClean="0"/>
              <a:t>相談は非常に期待できる。また</a:t>
            </a:r>
            <a:r>
              <a:rPr lang="ja-JP" altLang="en-US" sz="2200" dirty="0"/>
              <a:t>、</a:t>
            </a:r>
            <a:r>
              <a:rPr kumimoji="1" lang="ja-JP" altLang="en-US" sz="2200" dirty="0" smtClean="0"/>
              <a:t>保護者からの相談は</a:t>
            </a:r>
            <a:r>
              <a:rPr kumimoji="1" lang="en-US" altLang="ja-JP" sz="2200" dirty="0" smtClean="0"/>
              <a:t/>
            </a:r>
            <a:br>
              <a:rPr kumimoji="1" lang="en-US" altLang="ja-JP" sz="2200" dirty="0" smtClean="0"/>
            </a:br>
            <a:r>
              <a:rPr kumimoji="1" lang="ja-JP" altLang="en-US" sz="2200" dirty="0" smtClean="0"/>
              <a:t>　「子育て」に関する相談が最も多かった。普段抱えている子育てに関する悩みについ</a:t>
            </a:r>
            <a:r>
              <a:rPr kumimoji="1" lang="en-US" altLang="ja-JP" sz="2200" dirty="0" smtClean="0"/>
              <a:t/>
            </a:r>
            <a:br>
              <a:rPr kumimoji="1" lang="en-US" altLang="ja-JP" sz="2200" dirty="0" smtClean="0"/>
            </a:br>
            <a:r>
              <a:rPr kumimoji="1" lang="ja-JP" altLang="en-US" sz="2200" dirty="0" smtClean="0"/>
              <a:t>　て、相談機関に連絡するのは</a:t>
            </a:r>
            <a:r>
              <a:rPr lang="ja-JP" altLang="en-US" sz="2200" dirty="0" smtClean="0"/>
              <a:t>はばか</a:t>
            </a:r>
            <a:r>
              <a:rPr lang="ja-JP" altLang="en-US" sz="2200" dirty="0"/>
              <a:t>ら</a:t>
            </a:r>
            <a:r>
              <a:rPr lang="ja-JP" altLang="en-US" sz="2200" dirty="0" smtClean="0"/>
              <a:t>れると考える層</a:t>
            </a:r>
            <a:r>
              <a:rPr kumimoji="1" lang="ja-JP" altLang="en-US" sz="2200" dirty="0" smtClean="0"/>
              <a:t>が</a:t>
            </a:r>
            <a:r>
              <a:rPr lang="ja-JP" altLang="en-US" sz="2200" dirty="0" smtClean="0"/>
              <a:t>一定相談につながったのでは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ないかと思われる</a:t>
            </a:r>
            <a:r>
              <a:rPr kumimoji="1" lang="ja-JP" altLang="en-US" sz="2200" dirty="0" smtClean="0"/>
              <a:t>。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lang="en-US" altLang="ja-JP" sz="2400" b="1" dirty="0" smtClean="0"/>
              <a:t>【</a:t>
            </a:r>
            <a:r>
              <a:rPr lang="ja-JP" altLang="en-US" sz="2400" b="1" dirty="0" smtClean="0"/>
              <a:t>課題</a:t>
            </a:r>
            <a:r>
              <a:rPr lang="en-US" altLang="ja-JP" sz="2400" b="1" dirty="0" smtClean="0"/>
              <a:t>】</a:t>
            </a:r>
          </a:p>
          <a:p>
            <a:pPr marL="0" indent="0">
              <a:buNone/>
            </a:pPr>
            <a:r>
              <a:rPr kumimoji="1" lang="ja-JP" altLang="en-US" sz="2200" dirty="0" smtClean="0"/>
              <a:t>・</a:t>
            </a:r>
            <a:r>
              <a:rPr kumimoji="1" lang="en-US" altLang="ja-JP" sz="2200" dirty="0" smtClean="0"/>
              <a:t>LINE</a:t>
            </a:r>
            <a:r>
              <a:rPr kumimoji="1" lang="ja-JP" altLang="en-US" sz="2200" dirty="0" smtClean="0"/>
              <a:t>相談は匿名性が高く、文字のみのやり取りであるため、相談者の状況や感情等を</a:t>
            </a:r>
            <a:r>
              <a:rPr kumimoji="1" lang="en-US" altLang="ja-JP" sz="2200" dirty="0" smtClean="0"/>
              <a:t/>
            </a:r>
            <a:br>
              <a:rPr kumimoji="1" lang="en-US" altLang="ja-JP" sz="2200" dirty="0" smtClean="0"/>
            </a:br>
            <a:r>
              <a:rPr kumimoji="1" lang="ja-JP" altLang="en-US" sz="2200" dirty="0" smtClean="0"/>
              <a:t>　行間から読み解き、相談者の状況を迅速に把握することや、必要に応じて相談</a:t>
            </a:r>
            <a:r>
              <a:rPr lang="ja-JP" altLang="en-US" sz="2200" dirty="0" smtClean="0"/>
              <a:t>者の特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定情報を得る</a:t>
            </a:r>
            <a:r>
              <a:rPr kumimoji="1" lang="ja-JP" altLang="en-US" sz="2200" dirty="0" smtClean="0"/>
              <a:t>等、相談員の高い専門性が求められる。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lang="ja-JP" altLang="en-US" sz="2200" dirty="0" smtClean="0"/>
              <a:t>・試行実施期間中に、児童相談所に情報提供を行った件数</a:t>
            </a:r>
            <a:r>
              <a:rPr lang="ja-JP" altLang="en-US" sz="2200" dirty="0"/>
              <a:t>は</a:t>
            </a:r>
            <a:r>
              <a:rPr lang="en-US" altLang="ja-JP" sz="2200" dirty="0" smtClean="0"/>
              <a:t>49</a:t>
            </a:r>
            <a:r>
              <a:rPr lang="ja-JP" altLang="en-US" sz="2200" dirty="0" smtClean="0"/>
              <a:t>件あったが、緊急保護の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依頼などの</a:t>
            </a:r>
            <a:r>
              <a:rPr lang="ja-JP" altLang="en-US" sz="2200" dirty="0"/>
              <a:t>重篤</a:t>
            </a:r>
            <a:r>
              <a:rPr lang="ja-JP" altLang="en-US" sz="2200" dirty="0" smtClean="0"/>
              <a:t>な案件はなかった。ただ、関係機関において、継続して相談を受ける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ことが望ましい事案について、</a:t>
            </a:r>
            <a:r>
              <a:rPr lang="en-US" altLang="ja-JP" sz="2200" dirty="0" smtClean="0"/>
              <a:t>LINE</a:t>
            </a:r>
            <a:r>
              <a:rPr lang="ja-JP" altLang="en-US" sz="2200" dirty="0" smtClean="0"/>
              <a:t>相談の特性による匿名性から、適切な相談先の紹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介・関係機関への情報提供が困難になる場合がある。</a:t>
            </a:r>
            <a:endParaRPr kumimoji="1" lang="en-US" altLang="ja-JP" sz="2200" dirty="0" smtClean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397E67C-9408-400A-9069-72696F34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16" y="228600"/>
            <a:ext cx="11353538" cy="543910"/>
          </a:xfrm>
        </p:spPr>
        <p:txBody>
          <a:bodyPr>
            <a:normAutofit fontScale="90000"/>
          </a:bodyPr>
          <a:lstStyle/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．効果と本格実施に向けた課題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0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100" y="2296608"/>
            <a:ext cx="7454900" cy="447294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" y="169402"/>
            <a:ext cx="10515600" cy="655714"/>
          </a:xfrm>
        </p:spPr>
        <p:txBody>
          <a:bodyPr/>
          <a:lstStyle/>
          <a:p>
            <a:r>
              <a:rPr lang="ja-JP" altLang="en-US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en-US" altLang="ja-JP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友達</a:t>
            </a:r>
            <a:r>
              <a:rPr lang="ja-JP" altLang="en-US" sz="32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登録者数</a:t>
            </a:r>
            <a:r>
              <a:rPr lang="ja-JP" altLang="en-US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LINE</a:t>
            </a:r>
            <a:r>
              <a:rPr lang="ja-JP" altLang="en-US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アカウントへの</a:t>
            </a:r>
            <a:r>
              <a:rPr lang="ja-JP" altLang="en-US" sz="2900" dirty="0" smtClean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</a:t>
            </a:r>
            <a:r>
              <a:rPr lang="ja-JP" altLang="en-US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</a:t>
            </a:r>
            <a:r>
              <a:rPr lang="ja-JP" altLang="en-US" sz="2900" dirty="0" smtClean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</a:t>
            </a:r>
            <a:r>
              <a:rPr lang="ja-JP" altLang="en-US" sz="29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推移）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7188" y="825116"/>
            <a:ext cx="11658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0070C0"/>
              </a:buClr>
              <a:buSzPct val="76000"/>
            </a:pP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・友達登録者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6,458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　有効登録者数（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　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5,344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　ブロック数（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1,079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spcBef>
                <a:spcPts val="600"/>
              </a:spcBef>
              <a:buClr>
                <a:srgbClr val="0070C0"/>
              </a:buClr>
              <a:buSzPct val="76000"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・広報開始から登録者数が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立ち上がり、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日には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最終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登録者数の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超える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5,265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名が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spcBef>
                <a:spcPts val="600"/>
              </a:spcBef>
              <a:buClr>
                <a:srgbClr val="0070C0"/>
              </a:buClr>
              <a:buSzPct val="76000"/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※1: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本相談窓口の入口となる、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LINE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公式アカウントに友達登録したユーザー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spcBef>
                <a:spcPts val="600"/>
              </a:spcBef>
              <a:buClr>
                <a:srgbClr val="0070C0"/>
              </a:buClr>
              <a:buSzPct val="76000"/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※2: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「友達登録者数</a:t>
            </a:r>
            <a:r>
              <a:rPr lang="ja-JP" altLang="en-US" sz="1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ー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ブロック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数」だが、アカウント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削除された場合は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LINE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社でカウントから除外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るため誤差が生じる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spcBef>
                <a:spcPts val="600"/>
              </a:spcBef>
              <a:buClr>
                <a:srgbClr val="0070C0"/>
              </a:buClr>
              <a:buSzPct val="76000"/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※3: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登録解除したユーザー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9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BE007E4A-AE99-494A-85DA-DDAF5789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" y="261209"/>
            <a:ext cx="10058400" cy="744552"/>
          </a:xfrm>
        </p:spPr>
        <p:txBody>
          <a:bodyPr vert="horz" anchor="ctr" anchorCtr="0">
            <a:noAutofit/>
          </a:bodyPr>
          <a:lstStyle/>
          <a:p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エリア（大阪府・大阪市・堺市）別</a:t>
            </a:r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相談件数</a:t>
            </a:r>
            <a:endParaRPr kumimoji="0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F3B2D2-EC08-456A-BC86-6FD86D690A38}"/>
              </a:ext>
            </a:extLst>
          </p:cNvPr>
          <p:cNvSpPr txBox="1">
            <a:spLocks/>
          </p:cNvSpPr>
          <p:nvPr/>
        </p:nvSpPr>
        <p:spPr>
          <a:xfrm>
            <a:off x="7536160" y="2181930"/>
            <a:ext cx="4041648" cy="374441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大阪府</a:t>
            </a:r>
            <a:r>
              <a:rPr lang="en-US" altLang="ja-JP" dirty="0"/>
              <a:t>	1,574</a:t>
            </a:r>
            <a:r>
              <a:rPr lang="ja-JP" altLang="en-US" dirty="0" smtClean="0"/>
              <a:t>件（</a:t>
            </a:r>
            <a:r>
              <a:rPr lang="en-US" altLang="ja-JP" dirty="0" smtClean="0"/>
              <a:t>45</a:t>
            </a:r>
            <a:r>
              <a:rPr lang="ja-JP" altLang="en-US" dirty="0" smtClean="0"/>
              <a:t>％）</a:t>
            </a:r>
            <a:endParaRPr lang="en-US" altLang="ja-JP" dirty="0"/>
          </a:p>
          <a:p>
            <a:r>
              <a:rPr lang="ja-JP" altLang="en-US" dirty="0"/>
              <a:t>大阪市</a:t>
            </a:r>
            <a:r>
              <a:rPr lang="en-US" altLang="ja-JP" dirty="0"/>
              <a:t>	1,293</a:t>
            </a:r>
            <a:r>
              <a:rPr lang="ja-JP" altLang="en-US" dirty="0" smtClean="0"/>
              <a:t>件（</a:t>
            </a:r>
            <a:r>
              <a:rPr lang="en-US" altLang="ja-JP" dirty="0" smtClean="0"/>
              <a:t>37</a:t>
            </a:r>
            <a:r>
              <a:rPr lang="ja-JP" altLang="en-US" dirty="0" smtClean="0"/>
              <a:t>％）</a:t>
            </a:r>
            <a:endParaRPr lang="en-US" altLang="ja-JP" dirty="0"/>
          </a:p>
          <a:p>
            <a:r>
              <a:rPr lang="ja-JP" altLang="en-US" dirty="0"/>
              <a:t>堺市</a:t>
            </a:r>
            <a:r>
              <a:rPr lang="en-US" altLang="ja-JP" dirty="0"/>
              <a:t>		</a:t>
            </a:r>
            <a:r>
              <a:rPr lang="ja-JP" altLang="en-US" dirty="0"/>
              <a:t>  </a:t>
            </a:r>
            <a:r>
              <a:rPr lang="en-US" altLang="ja-JP" dirty="0"/>
              <a:t>408</a:t>
            </a:r>
            <a:r>
              <a:rPr lang="ja-JP" altLang="en-US" dirty="0" smtClean="0"/>
              <a:t>件（</a:t>
            </a:r>
            <a:r>
              <a:rPr lang="en-US" altLang="ja-JP" dirty="0" smtClean="0"/>
              <a:t>12</a:t>
            </a:r>
            <a:r>
              <a:rPr lang="ja-JP" altLang="en-US" dirty="0" smtClean="0"/>
              <a:t>％）</a:t>
            </a:r>
            <a:endParaRPr lang="en-US" altLang="ja-JP" dirty="0"/>
          </a:p>
          <a:p>
            <a:r>
              <a:rPr lang="ja-JP" altLang="en-US" dirty="0"/>
              <a:t>未回答</a:t>
            </a:r>
            <a:r>
              <a:rPr lang="en-US" altLang="ja-JP" dirty="0"/>
              <a:t>	</a:t>
            </a:r>
            <a:r>
              <a:rPr lang="ja-JP" altLang="en-US" dirty="0"/>
              <a:t>  </a:t>
            </a:r>
            <a:r>
              <a:rPr lang="en-US" altLang="ja-JP" dirty="0"/>
              <a:t>230</a:t>
            </a:r>
            <a:r>
              <a:rPr lang="ja-JP" altLang="en-US" dirty="0" smtClean="0"/>
              <a:t>件（</a:t>
            </a:r>
            <a:r>
              <a:rPr lang="en-US" altLang="ja-JP" dirty="0" smtClean="0"/>
              <a:t>6</a:t>
            </a:r>
            <a:r>
              <a:rPr lang="ja-JP" altLang="en-US" dirty="0" smtClean="0"/>
              <a:t>％）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合計</a:t>
            </a:r>
            <a:r>
              <a:rPr lang="en-US" altLang="ja-JP" dirty="0"/>
              <a:t>	3,505</a:t>
            </a:r>
            <a:r>
              <a:rPr lang="ja-JP" altLang="en-US" dirty="0"/>
              <a:t>件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相談員が対応した件数（相談員とのやりとりがあったもの）</a:t>
            </a:r>
            <a:endParaRPr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61" y="1621434"/>
            <a:ext cx="7111640" cy="430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10" y="1423287"/>
            <a:ext cx="8759390" cy="39711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41F350B4-A6EC-4312-A4BA-DA1B2FC8F60B}"/>
              </a:ext>
            </a:extLst>
          </p:cNvPr>
          <p:cNvSpPr txBox="1">
            <a:spLocks/>
          </p:cNvSpPr>
          <p:nvPr/>
        </p:nvSpPr>
        <p:spPr>
          <a:xfrm>
            <a:off x="1078124" y="854374"/>
            <a:ext cx="9803037" cy="1024632"/>
          </a:xfrm>
          <a:prstGeom prst="rect">
            <a:avLst/>
          </a:prstGeom>
        </p:spPr>
        <p:txBody>
          <a:bodyPr vert="horz" anchor="t" anchorCtr="0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j-cs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3F1E62F-C01B-4295-8C10-DC1D5F8CA3CD}"/>
              </a:ext>
            </a:extLst>
          </p:cNvPr>
          <p:cNvSpPr txBox="1">
            <a:spLocks/>
          </p:cNvSpPr>
          <p:nvPr/>
        </p:nvSpPr>
        <p:spPr>
          <a:xfrm>
            <a:off x="220209" y="110892"/>
            <a:ext cx="4260352" cy="587905"/>
          </a:xfrm>
          <a:prstGeom prst="rect">
            <a:avLst/>
          </a:prstGeom>
        </p:spPr>
        <p:txBody>
          <a:bodyPr vert="horz" anchor="ctr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相談件数推移</a:t>
            </a:r>
            <a:endParaRPr kumimoji="1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324409" y="5560356"/>
            <a:ext cx="9556752" cy="12068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相談件数は第２週目にピークを迎えた。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▶相談件数は第</a:t>
            </a:r>
            <a:r>
              <a:rPr kumimoji="0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週目以降より徐々に減少し、落ち着いてきた。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0" lang="ja-JP" altLang="en-US" sz="2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週目のみ</a:t>
            </a:r>
            <a:r>
              <a:rPr kumimoji="0" lang="ja-JP" altLang="en-US" sz="2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日間の実施）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78124" y="715401"/>
            <a:ext cx="73108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ja-JP" altLang="en-US" sz="2000" dirty="0" smtClean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・相談</a:t>
            </a:r>
            <a:r>
              <a:rPr lang="ja-JP" altLang="en-US" sz="20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件数：</a:t>
            </a:r>
            <a:r>
              <a:rPr lang="en-US" altLang="ja-JP" sz="2000" dirty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3,505</a:t>
            </a:r>
            <a:r>
              <a:rPr lang="ja-JP" altLang="en-US" sz="2000" dirty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件</a:t>
            </a:r>
            <a:endParaRPr lang="en-US" altLang="ja-JP" sz="2000" dirty="0">
              <a:solidFill>
                <a:srgbClr val="3F3F3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2000" dirty="0" smtClean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うち</a:t>
            </a:r>
            <a:r>
              <a:rPr lang="ja-JP" altLang="en-US" sz="2000" dirty="0">
                <a:solidFill>
                  <a:srgbClr val="3F3F3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、児童相談所に対応を引き継いだもの　</a:t>
            </a:r>
            <a:r>
              <a:rPr lang="en-US" altLang="ja-JP" sz="2000" dirty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49</a:t>
            </a:r>
            <a:r>
              <a:rPr lang="ja-JP" altLang="en-US" sz="2000" dirty="0" smtClean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件（約</a:t>
            </a:r>
            <a:r>
              <a:rPr lang="en-US" altLang="ja-JP" sz="2000" dirty="0" smtClean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1.4</a:t>
            </a:r>
            <a:r>
              <a:rPr lang="ja-JP" altLang="en-US" sz="2000" dirty="0" smtClean="0">
                <a:solidFill>
                  <a:srgbClr val="3F3F3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％）</a:t>
            </a:r>
            <a:endParaRPr lang="ja-JP" altLang="en-US" sz="2000" dirty="0">
              <a:solidFill>
                <a:srgbClr val="3F3F3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818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120" y="3691516"/>
            <a:ext cx="4149780" cy="306560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3346" y="705597"/>
            <a:ext cx="3979328" cy="309578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803523"/>
            <a:ext cx="5445811" cy="3775986"/>
          </a:xfrm>
          <a:prstGeom prst="rect">
            <a:avLst/>
          </a:prstGeom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BE007E4A-AE99-494A-85DA-DDAF5789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82" y="183468"/>
            <a:ext cx="3429199" cy="680951"/>
          </a:xfrm>
        </p:spPr>
        <p:txBody>
          <a:bodyPr vert="horz" anchor="ctr" anchorCtr="0">
            <a:normAutofit/>
          </a:bodyPr>
          <a:lstStyle/>
          <a:p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</a:t>
            </a: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相談者属性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11A75D1-67E3-4FF6-86DE-E179EB58BFA5}"/>
              </a:ext>
            </a:extLst>
          </p:cNvPr>
          <p:cNvSpPr txBox="1"/>
          <p:nvPr/>
        </p:nvSpPr>
        <p:spPr>
          <a:xfrm>
            <a:off x="198707" y="90587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（属性）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11A75D1-67E3-4FF6-86DE-E179EB58BFA5}"/>
              </a:ext>
            </a:extLst>
          </p:cNvPr>
          <p:cNvSpPr txBox="1"/>
          <p:nvPr/>
        </p:nvSpPr>
        <p:spPr>
          <a:xfrm>
            <a:off x="5626224" y="453966"/>
            <a:ext cx="534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（参考：属性別内訳）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内訳は相談者が当初、属性を回答したもの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5242511" y="415058"/>
            <a:ext cx="6517689" cy="6385597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6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741185"/>
            <a:ext cx="8775700" cy="480236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3F1E62F-C01B-4295-8C10-DC1D5F8CA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54" y="218874"/>
            <a:ext cx="6713160" cy="522312"/>
          </a:xfrm>
        </p:spPr>
        <p:txBody>
          <a:bodyPr vert="horz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．相談内容</a:t>
            </a: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の分類（主訴分類）</a:t>
            </a:r>
          </a:p>
        </p:txBody>
      </p:sp>
      <p:sp>
        <p:nvSpPr>
          <p:cNvPr id="29" name="コンテンツ プレースホルダー 3">
            <a:extLst>
              <a:ext uri="{FF2B5EF4-FFF2-40B4-BE49-F238E27FC236}">
                <a16:creationId xmlns:a16="http://schemas.microsoft.com/office/drawing/2014/main" id="{E3D38862-3F2C-459B-843E-940C278F51B9}"/>
              </a:ext>
            </a:extLst>
          </p:cNvPr>
          <p:cNvSpPr txBox="1">
            <a:spLocks/>
          </p:cNvSpPr>
          <p:nvPr/>
        </p:nvSpPr>
        <p:spPr>
          <a:xfrm>
            <a:off x="1064212" y="5543550"/>
            <a:ext cx="10162903" cy="1214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大人は「子育て」、子どもは「学校」に関する相談が最も多い。</a:t>
            </a:r>
            <a:endParaRPr lang="en-US" altLang="ja-JP" sz="2000" dirty="0" smtClean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不明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については、いたずらやひやかし、相談の主訴がわからないまま、返信が無く中断したもの。</a:t>
            </a:r>
            <a:endParaRPr lang="en-US" altLang="ja-JP" sz="2000" dirty="0" smtClean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68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F3B2D2-EC08-456A-BC86-6FD86D690A38}"/>
              </a:ext>
            </a:extLst>
          </p:cNvPr>
          <p:cNvSpPr txBox="1">
            <a:spLocks/>
          </p:cNvSpPr>
          <p:nvPr/>
        </p:nvSpPr>
        <p:spPr>
          <a:xfrm>
            <a:off x="1238538" y="5319682"/>
            <a:ext cx="8429975" cy="82296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平均すると、水曜日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木曜日の相談件数が多かった。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虐待に関する相談件数については、曜日により大きな差はなかった。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A16861D1-193F-4A6D-B0D9-1A437F07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60" y="211293"/>
            <a:ext cx="5919905" cy="681621"/>
          </a:xfrm>
        </p:spPr>
        <p:txBody>
          <a:bodyPr vert="horz" anchor="ctr" anchorCtr="0">
            <a:normAutofit/>
          </a:bodyPr>
          <a:lstStyle/>
          <a:p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相談内容別件数（曜日別）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8" y="1266437"/>
            <a:ext cx="6262632" cy="374969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9576" y="1312486"/>
            <a:ext cx="6108809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F1E62F-C01B-4295-8C10-DC1D5F8CA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36" y="173421"/>
            <a:ext cx="4123958" cy="835573"/>
          </a:xfrm>
        </p:spPr>
        <p:txBody>
          <a:bodyPr vert="horz" anchor="ctr" anchorCtr="0">
            <a:normAutofit fontScale="90000"/>
          </a:bodyPr>
          <a:lstStyle/>
          <a:p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</a:t>
            </a:r>
            <a:r>
              <a:rPr kumimoji="0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．相談時間帯別件数</a:t>
            </a:r>
            <a:endParaRPr kumimoji="0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45" y="867102"/>
            <a:ext cx="11012213" cy="4079015"/>
          </a:xfrm>
          <a:prstGeom prst="rect">
            <a:avLst/>
          </a:prstGeom>
        </p:spPr>
      </p:pic>
      <p:sp>
        <p:nvSpPr>
          <p:cNvPr id="10" name="コンテンツ プレースホルダー 3">
            <a:extLst>
              <a:ext uri="{FF2B5EF4-FFF2-40B4-BE49-F238E27FC236}">
                <a16:creationId xmlns:a16="http://schemas.microsoft.com/office/drawing/2014/main" id="{E3D38862-3F2C-459B-843E-940C278F51B9}"/>
              </a:ext>
            </a:extLst>
          </p:cNvPr>
          <p:cNvSpPr txBox="1">
            <a:spLocks/>
          </p:cNvSpPr>
          <p:nvPr/>
        </p:nvSpPr>
        <p:spPr>
          <a:xfrm>
            <a:off x="1064212" y="4926314"/>
            <a:ext cx="10180051" cy="1905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1" sz="2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1" sz="2300" kern="120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1" sz="18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1" sz="16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平日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時から</a:t>
            </a:r>
            <a:r>
              <a:rPr lang="en-US" altLang="ja-JP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時までの時間帯に相談が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多く、</a:t>
            </a:r>
            <a:r>
              <a:rPr lang="en-US" altLang="ja-JP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時台が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件数のピーク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であった。</a:t>
            </a:r>
            <a:endParaRPr lang="en-US" altLang="ja-JP" sz="2000" dirty="0" smtClean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土日については、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午前中の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相談件数が平日の相談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件数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を上回る時間帯が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ある一方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時以降は平日の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件数を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下回った。</a:t>
            </a:r>
            <a:endParaRPr lang="en-US" altLang="ja-JP" sz="2000" dirty="0" smtClean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深夜時間帯の相談件数</a:t>
            </a:r>
            <a:r>
              <a:rPr lang="ja-JP" altLang="en-US" sz="2000" dirty="0" smtClean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は少なかった</a:t>
            </a:r>
            <a:r>
              <a:rPr lang="ja-JP" altLang="en-US" sz="2000" dirty="0">
                <a:highlight>
                  <a:srgbClr val="FF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000" dirty="0">
              <a:highlight>
                <a:srgbClr val="FF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6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586" y="1938571"/>
            <a:ext cx="4120604" cy="3131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51" y="1412529"/>
            <a:ext cx="6090052" cy="4387147"/>
          </a:xfrm>
          <a:prstGeom prst="rect">
            <a:avLst/>
          </a:prstGeom>
        </p:spPr>
      </p:pic>
      <p:sp>
        <p:nvSpPr>
          <p:cNvPr id="7" name="タイトル 5">
            <a:extLst>
              <a:ext uri="{FF2B5EF4-FFF2-40B4-BE49-F238E27FC236}">
                <a16:creationId xmlns:a16="http://schemas.microsoft.com/office/drawing/2014/main" id="{5397E67C-9408-400A-9069-72696F34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82" y="60018"/>
            <a:ext cx="6710362" cy="653891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相談時間、相談回数の割合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77291" y="704643"/>
            <a:ext cx="108129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・相談時間は、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１時間以内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のものが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約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70%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を占めるが、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150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分以上に及ぶものも約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5%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あった。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・相談回数は、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３回以内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のものが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約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0%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を占めるが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回以上相談があったものも約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4%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あった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93451" y="1476906"/>
            <a:ext cx="2781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相談時間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296022" y="1476906"/>
            <a:ext cx="24098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相談回数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8" y="5356539"/>
            <a:ext cx="4285859" cy="140829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5940" y="5356539"/>
            <a:ext cx="3782760" cy="140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6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1120</Words>
  <Application>Microsoft Office PowerPoint</Application>
  <PresentationFormat>ワイド画面</PresentationFormat>
  <Paragraphs>81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HGPｺﾞｼｯｸE</vt:lpstr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Times New Roman</vt:lpstr>
      <vt:lpstr>Wingdings 3</vt:lpstr>
      <vt:lpstr>Office テーマ</vt:lpstr>
      <vt:lpstr>PowerPoint プレゼンテーション</vt:lpstr>
      <vt:lpstr>１. 友達登録者数（LINEアカウントへの登録者数推移）</vt:lpstr>
      <vt:lpstr>２．エリア（大阪府・大阪市・堺市）別相談件数</vt:lpstr>
      <vt:lpstr>PowerPoint プレゼンテーション</vt:lpstr>
      <vt:lpstr>４．相談者属性</vt:lpstr>
      <vt:lpstr>５．相談内容の分類（主訴分類）</vt:lpstr>
      <vt:lpstr>６．相談内容別件数（曜日別）</vt:lpstr>
      <vt:lpstr>７．相談時間帯別件数</vt:lpstr>
      <vt:lpstr>８．相談時間、相談回数の割合</vt:lpstr>
      <vt:lpstr>９．相談終了時の対応</vt:lpstr>
      <vt:lpstr>１０．アンケート結果 ・相談期間終了後に相談者へLINE上でアンケートを実施 </vt:lpstr>
      <vt:lpstr>PowerPoint プレゼンテーション</vt:lpstr>
      <vt:lpstr>１１．効果と本格実施に向けた課題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川本崇人</dc:creator>
  <cp:lastModifiedBy>米村　祥一</cp:lastModifiedBy>
  <cp:revision>116</cp:revision>
  <cp:lastPrinted>2021-01-21T04:48:37Z</cp:lastPrinted>
  <dcterms:modified xsi:type="dcterms:W3CDTF">2021-01-21T11:42:57Z</dcterms:modified>
</cp:coreProperties>
</file>