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8" r:id="rId2"/>
    <p:sldId id="259" r:id="rId3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48" y="19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487315-0544-45F8-9460-78F1340790C2}" type="datetimeFigureOut">
              <a:rPr kumimoji="1" lang="ja-JP" altLang="en-US" smtClean="0"/>
              <a:t>2020/3/26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85A96B-8FA4-40D9-A554-485ED77466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97288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EFBA9-73CF-455B-B8CC-78D4846A681F}" type="datetime1">
              <a:rPr kumimoji="1" lang="ja-JP" altLang="en-US" smtClean="0"/>
              <a:t>2020/3/26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47E79-BE28-426F-A08D-157FA1669B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6306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0F632-8B70-49D3-A867-6ABCCA68898A}" type="datetime1">
              <a:rPr kumimoji="1" lang="ja-JP" altLang="en-US" smtClean="0"/>
              <a:t>2020/3/26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47E79-BE28-426F-A08D-157FA1669B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5874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2D422-6542-472F-A1C6-7F5ED2C660C0}" type="datetime1">
              <a:rPr kumimoji="1" lang="ja-JP" altLang="en-US" smtClean="0"/>
              <a:t>2020/3/26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47E79-BE28-426F-A08D-157FA1669B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5206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926B1-78D9-4EBF-BEAB-1F4C92F6DD04}" type="datetime1">
              <a:rPr kumimoji="1" lang="ja-JP" altLang="en-US" smtClean="0"/>
              <a:t>2020/3/26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47E79-BE28-426F-A08D-157FA1669B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7871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420B7-7C16-4F40-96BF-6FD48F1333BA}" type="datetime1">
              <a:rPr kumimoji="1" lang="ja-JP" altLang="en-US" smtClean="0"/>
              <a:t>2020/3/26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47E79-BE28-426F-A08D-157FA1669B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5408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6F89C-1B0D-4A8C-BFD0-3C4B5FEE1EAC}" type="datetime1">
              <a:rPr kumimoji="1" lang="ja-JP" altLang="en-US" smtClean="0"/>
              <a:t>2020/3/26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47E79-BE28-426F-A08D-157FA1669B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95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89E21-15E3-4D6F-AFFD-ADAE66F1A41D}" type="datetime1">
              <a:rPr kumimoji="1" lang="ja-JP" altLang="en-US" smtClean="0"/>
              <a:t>2020/3/26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47E79-BE28-426F-A08D-157FA1669B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5959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6F7C5-98A6-4325-81EC-78B2053311E2}" type="datetime1">
              <a:rPr kumimoji="1" lang="ja-JP" altLang="en-US" smtClean="0"/>
              <a:t>2020/3/26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47E79-BE28-426F-A08D-157FA1669B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1568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F42AA-A1DE-4AD7-8802-C3E86756A861}" type="datetime1">
              <a:rPr kumimoji="1" lang="ja-JP" altLang="en-US" smtClean="0"/>
              <a:t>2020/3/26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47E79-BE28-426F-A08D-157FA1669B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3148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8F7E8-38B7-466D-A422-33355A212D4B}" type="datetime1">
              <a:rPr kumimoji="1" lang="ja-JP" altLang="en-US" smtClean="0"/>
              <a:t>2020/3/26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47E79-BE28-426F-A08D-157FA1669B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2685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FD7A0-EBDD-4EA3-BC28-FCB84411161A}" type="datetime1">
              <a:rPr kumimoji="1" lang="ja-JP" altLang="en-US" smtClean="0"/>
              <a:t>2020/3/26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47E79-BE28-426F-A08D-157FA1669B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7970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8A6E2-9441-43CD-95AA-A846F38CFA38}" type="datetime1">
              <a:rPr kumimoji="1" lang="ja-JP" altLang="en-US" smtClean="0"/>
              <a:t>2020/3/26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647E79-BE28-426F-A08D-157FA1669B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829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244700" y="-131039"/>
            <a:ext cx="7995161" cy="573629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2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児童相談所から警察への提供情報に</a:t>
            </a:r>
            <a:r>
              <a:rPr lang="ja-JP" altLang="en-US" sz="24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ついて</a:t>
            </a:r>
            <a:endParaRPr lang="ja-JP" altLang="en-US" sz="1600" b="1" u="sng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" name="直線コネクタ 2"/>
          <p:cNvCxnSpPr/>
          <p:nvPr/>
        </p:nvCxnSpPr>
        <p:spPr>
          <a:xfrm>
            <a:off x="687230" y="382029"/>
            <a:ext cx="87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正方形/長方形 7"/>
          <p:cNvSpPr/>
          <p:nvPr/>
        </p:nvSpPr>
        <p:spPr>
          <a:xfrm>
            <a:off x="471153" y="643945"/>
            <a:ext cx="1903157" cy="69545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受　付</a:t>
            </a:r>
          </a:p>
        </p:txBody>
      </p:sp>
      <p:sp>
        <p:nvSpPr>
          <p:cNvPr id="29" name="正方形/長方形 28"/>
          <p:cNvSpPr/>
          <p:nvPr/>
        </p:nvSpPr>
        <p:spPr>
          <a:xfrm>
            <a:off x="2833352" y="643945"/>
            <a:ext cx="914400" cy="69545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虐待の</a:t>
            </a:r>
            <a:endParaRPr lang="en-US" altLang="ja-JP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有無</a:t>
            </a:r>
            <a:endParaRPr kumimoji="1" lang="ja-JP" altLang="en-US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4202373" y="643945"/>
            <a:ext cx="1819574" cy="69545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通告者・重症度</a:t>
            </a:r>
            <a:endParaRPr lang="en-US" altLang="ja-JP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6476568" y="643945"/>
            <a:ext cx="2578103" cy="69545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提供情報の範囲</a:t>
            </a:r>
            <a:endParaRPr lang="en-US" altLang="ja-JP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471151" y="1818180"/>
            <a:ext cx="1339404" cy="6825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学校</a:t>
            </a:r>
            <a:endParaRPr kumimoji="1" lang="ja-JP" altLang="en-US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471151" y="5918849"/>
            <a:ext cx="1339404" cy="6825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その他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471151" y="2500760"/>
            <a:ext cx="1339404" cy="6825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医療機関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471151" y="3183340"/>
            <a:ext cx="1339404" cy="6825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保健所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471151" y="3867555"/>
            <a:ext cx="1339404" cy="6825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近隣・知人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471151" y="4548500"/>
            <a:ext cx="1339404" cy="6825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家族</a:t>
            </a:r>
          </a:p>
        </p:txBody>
      </p:sp>
      <p:sp>
        <p:nvSpPr>
          <p:cNvPr id="28" name="正方形/長方形 27"/>
          <p:cNvSpPr/>
          <p:nvPr/>
        </p:nvSpPr>
        <p:spPr>
          <a:xfrm>
            <a:off x="471151" y="5231080"/>
            <a:ext cx="1339404" cy="6825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児童本人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1809785" y="1818179"/>
            <a:ext cx="564525" cy="47832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児童相談所への虐待通告</a:t>
            </a:r>
            <a:r>
              <a:rPr lang="ja-JP" altLang="en-US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（疑い含む）</a:t>
            </a:r>
            <a:endParaRPr kumimoji="1" lang="ja-JP" altLang="en-US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2833352" y="1816772"/>
            <a:ext cx="914400" cy="1375200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無</a:t>
            </a:r>
            <a:endParaRPr kumimoji="1" lang="ja-JP" altLang="en-US" sz="16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2833353" y="3189859"/>
            <a:ext cx="914400" cy="34115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有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4202373" y="3195244"/>
            <a:ext cx="905174" cy="135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保護者</a:t>
            </a:r>
            <a:endParaRPr kumimoji="1" lang="en-US" altLang="ja-JP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児童本人</a:t>
            </a:r>
            <a:endParaRPr kumimoji="1" lang="ja-JP" altLang="en-US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5107078" y="3176899"/>
            <a:ext cx="905173" cy="68425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ja-JP" altLang="en-US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軽微</a:t>
            </a:r>
            <a:endParaRPr kumimoji="1" lang="ja-JP" altLang="en-US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4202373" y="4545798"/>
            <a:ext cx="905174" cy="20556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上記</a:t>
            </a:r>
            <a:endParaRPr lang="en-US" altLang="ja-JP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以外</a:t>
            </a:r>
            <a:endParaRPr kumimoji="1" lang="en-US" altLang="ja-JP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5107077" y="3861158"/>
            <a:ext cx="905174" cy="6825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軽微</a:t>
            </a:r>
            <a:endParaRPr lang="en-US" altLang="ja-JP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以外</a:t>
            </a:r>
            <a:endParaRPr kumimoji="1" lang="ja-JP" altLang="en-US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5107078" y="4543605"/>
            <a:ext cx="905173" cy="6825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軽微</a:t>
            </a:r>
            <a:endParaRPr kumimoji="1" lang="ja-JP" altLang="en-US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5107078" y="5229921"/>
            <a:ext cx="905173" cy="13715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軽微</a:t>
            </a:r>
            <a:endParaRPr lang="en-US" altLang="ja-JP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以外</a:t>
            </a:r>
            <a:endParaRPr kumimoji="1" lang="ja-JP" altLang="en-US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cxnSp>
        <p:nvCxnSpPr>
          <p:cNvPr id="47" name="直線コネクタ 46"/>
          <p:cNvCxnSpPr/>
          <p:nvPr/>
        </p:nvCxnSpPr>
        <p:spPr>
          <a:xfrm>
            <a:off x="2374309" y="1818179"/>
            <a:ext cx="5688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コネクタ 48"/>
          <p:cNvCxnSpPr/>
          <p:nvPr/>
        </p:nvCxnSpPr>
        <p:spPr>
          <a:xfrm>
            <a:off x="5768354" y="3861205"/>
            <a:ext cx="2916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矢印コネクタ 51"/>
          <p:cNvCxnSpPr/>
          <p:nvPr/>
        </p:nvCxnSpPr>
        <p:spPr>
          <a:xfrm flipH="1">
            <a:off x="7646716" y="1818179"/>
            <a:ext cx="0" cy="4777028"/>
          </a:xfrm>
          <a:prstGeom prst="straightConnector1">
            <a:avLst/>
          </a:prstGeom>
          <a:ln w="1143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コネクタ 53"/>
          <p:cNvCxnSpPr/>
          <p:nvPr/>
        </p:nvCxnSpPr>
        <p:spPr>
          <a:xfrm>
            <a:off x="2274872" y="6601724"/>
            <a:ext cx="6408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矢印コネクタ 54"/>
          <p:cNvCxnSpPr/>
          <p:nvPr/>
        </p:nvCxnSpPr>
        <p:spPr>
          <a:xfrm flipH="1">
            <a:off x="7930245" y="3867555"/>
            <a:ext cx="0" cy="2734168"/>
          </a:xfrm>
          <a:prstGeom prst="straightConnector1">
            <a:avLst/>
          </a:prstGeom>
          <a:ln w="1143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正方形/長方形 59"/>
          <p:cNvSpPr/>
          <p:nvPr/>
        </p:nvSpPr>
        <p:spPr>
          <a:xfrm>
            <a:off x="7995161" y="1583820"/>
            <a:ext cx="884635" cy="4187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大阪府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7960535" y="3889935"/>
            <a:ext cx="884635" cy="4187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大阪市</a:t>
            </a:r>
          </a:p>
        </p:txBody>
      </p:sp>
      <p:sp>
        <p:nvSpPr>
          <p:cNvPr id="62" name="正方形/長方形 61"/>
          <p:cNvSpPr/>
          <p:nvPr/>
        </p:nvSpPr>
        <p:spPr>
          <a:xfrm>
            <a:off x="8586595" y="3909331"/>
            <a:ext cx="884635" cy="4187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・堺市</a:t>
            </a:r>
            <a:endParaRPr kumimoji="1" lang="ja-JP" altLang="en-US" sz="1600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cxnSp>
        <p:nvCxnSpPr>
          <p:cNvPr id="63" name="直線コネクタ 62"/>
          <p:cNvCxnSpPr/>
          <p:nvPr/>
        </p:nvCxnSpPr>
        <p:spPr>
          <a:xfrm>
            <a:off x="3400053" y="3189778"/>
            <a:ext cx="2556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右矢印 63"/>
          <p:cNvSpPr/>
          <p:nvPr/>
        </p:nvSpPr>
        <p:spPr>
          <a:xfrm>
            <a:off x="2457178" y="3267678"/>
            <a:ext cx="293307" cy="635726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正方形/長方形 64"/>
          <p:cNvSpPr/>
          <p:nvPr/>
        </p:nvSpPr>
        <p:spPr>
          <a:xfrm>
            <a:off x="2374309" y="2215379"/>
            <a:ext cx="462509" cy="4783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6" name="右矢印 65"/>
          <p:cNvSpPr/>
          <p:nvPr/>
        </p:nvSpPr>
        <p:spPr>
          <a:xfrm>
            <a:off x="3828981" y="4598913"/>
            <a:ext cx="293307" cy="635726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正方形/長方形 66"/>
          <p:cNvSpPr/>
          <p:nvPr/>
        </p:nvSpPr>
        <p:spPr>
          <a:xfrm>
            <a:off x="7977632" y="40738"/>
            <a:ext cx="1002295" cy="34129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イメージ図</a:t>
            </a:r>
            <a:endParaRPr kumimoji="1" lang="ja-JP" altLang="en-US" sz="140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3" name="四角形吹き出し 72"/>
          <p:cNvSpPr/>
          <p:nvPr/>
        </p:nvSpPr>
        <p:spPr>
          <a:xfrm>
            <a:off x="4022533" y="1499386"/>
            <a:ext cx="3491641" cy="276999"/>
          </a:xfrm>
          <a:prstGeom prst="wedgeRectCallout">
            <a:avLst>
              <a:gd name="adj1" fmla="val 53579"/>
              <a:gd name="adj2" fmla="val 4021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r>
              <a:rPr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大阪府：「見逃し防止」の</a:t>
            </a:r>
            <a:r>
              <a:rPr lang="ja-JP" altLang="en-US" sz="12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ため全件提供</a:t>
            </a:r>
            <a:endParaRPr lang="ja-JP" altLang="en-US" sz="12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74" name="四角形吹き出し 73"/>
          <p:cNvSpPr/>
          <p:nvPr/>
        </p:nvSpPr>
        <p:spPr>
          <a:xfrm>
            <a:off x="6066920" y="2873748"/>
            <a:ext cx="1337723" cy="434926"/>
          </a:xfrm>
          <a:prstGeom prst="wedgeRectCallout">
            <a:avLst>
              <a:gd name="adj1" fmla="val -54450"/>
              <a:gd name="adj2" fmla="val 9152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ja-JP" altLang="en-US" sz="11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「相談控え」等に</a:t>
            </a:r>
            <a:endParaRPr lang="en-US" altLang="ja-JP" sz="11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lang="ja-JP" altLang="en-US" sz="11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配慮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471152" y="1818179"/>
            <a:ext cx="1338633" cy="47835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四角形吹き出し 47"/>
          <p:cNvSpPr/>
          <p:nvPr/>
        </p:nvSpPr>
        <p:spPr>
          <a:xfrm>
            <a:off x="3918533" y="2139356"/>
            <a:ext cx="2890027" cy="646331"/>
          </a:xfrm>
          <a:prstGeom prst="wedgeRectCallout">
            <a:avLst>
              <a:gd name="adj1" fmla="val -62274"/>
              <a:gd name="adj2" fmla="val 144766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r>
              <a:rPr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大阪市・堺市</a:t>
            </a:r>
            <a:r>
              <a:rPr lang="ja-JP" altLang="en-US" sz="12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：</a:t>
            </a:r>
            <a:endParaRPr lang="en-US" altLang="ja-JP" sz="12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虐待</a:t>
            </a:r>
            <a:r>
              <a:rPr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の重篤化の「見逃し防止」のため、虐待と認定したケースの情報を提供</a:t>
            </a:r>
            <a:endParaRPr lang="en-US" altLang="ja-JP" sz="12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8749313" y="32426"/>
            <a:ext cx="1331355" cy="3412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kumimoji="1" lang="ja-JP" altLang="en-US" sz="2000" b="1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別紙１</a:t>
            </a:r>
            <a:endParaRPr kumimoji="1" lang="ja-JP" altLang="en-US" sz="200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56" name="グループ化 55"/>
          <p:cNvGrpSpPr/>
          <p:nvPr/>
        </p:nvGrpSpPr>
        <p:grpSpPr>
          <a:xfrm>
            <a:off x="8115861" y="4208174"/>
            <a:ext cx="1280010" cy="348310"/>
            <a:chOff x="7815340" y="3341307"/>
            <a:chExt cx="1280010" cy="505568"/>
          </a:xfrm>
        </p:grpSpPr>
        <p:sp>
          <p:nvSpPr>
            <p:cNvPr id="57" name="大かっこ 56"/>
            <p:cNvSpPr/>
            <p:nvPr/>
          </p:nvSpPr>
          <p:spPr>
            <a:xfrm>
              <a:off x="7907861" y="3450086"/>
              <a:ext cx="1109038" cy="359723"/>
            </a:xfrm>
            <a:prstGeom prst="bracketPair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8" name="正方形/長方形 57"/>
            <p:cNvSpPr/>
            <p:nvPr/>
          </p:nvSpPr>
          <p:spPr>
            <a:xfrm>
              <a:off x="7815340" y="3341307"/>
              <a:ext cx="1280010" cy="50556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従来方針</a:t>
              </a:r>
              <a:endParaRPr kumimoji="1" lang="ja-JP" altLang="en-US" sz="11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sp>
        <p:nvSpPr>
          <p:cNvPr id="6" name="上下矢印 5"/>
          <p:cNvSpPr/>
          <p:nvPr/>
        </p:nvSpPr>
        <p:spPr>
          <a:xfrm>
            <a:off x="7816307" y="1826928"/>
            <a:ext cx="225334" cy="2034000"/>
          </a:xfrm>
          <a:prstGeom prst="upDownArrow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13500000" scaled="1"/>
            <a:tileRect/>
          </a:gra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四角形吹き出し 50"/>
          <p:cNvSpPr/>
          <p:nvPr/>
        </p:nvSpPr>
        <p:spPr>
          <a:xfrm>
            <a:off x="8179502" y="3072037"/>
            <a:ext cx="1441015" cy="430887"/>
          </a:xfrm>
          <a:prstGeom prst="wedgeRectCallout">
            <a:avLst>
              <a:gd name="adj1" fmla="val -62634"/>
              <a:gd name="adj2" fmla="val -38253"/>
            </a:avLst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r>
              <a:rPr lang="en-US" altLang="ja-JP" sz="11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2021</a:t>
            </a:r>
            <a:r>
              <a:rPr lang="ja-JP" altLang="en-US" sz="11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年４月以降、</a:t>
            </a:r>
            <a:endParaRPr lang="en-US" altLang="ja-JP" sz="11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1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大阪府に統一（案）</a:t>
            </a:r>
            <a:endParaRPr lang="en-US" altLang="ja-JP" sz="1100" dirty="0" smtClean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9" name="大かっこ 8"/>
          <p:cNvSpPr/>
          <p:nvPr/>
        </p:nvSpPr>
        <p:spPr>
          <a:xfrm>
            <a:off x="3101927" y="2338637"/>
            <a:ext cx="363590" cy="351400"/>
          </a:xfrm>
          <a:prstGeom prst="bracketPair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4620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244700" y="-131039"/>
            <a:ext cx="9661300" cy="573629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2400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「相談控え」等に関する検討状況について</a:t>
            </a:r>
            <a:endParaRPr lang="ja-JP" altLang="en-US" sz="1600" b="1" u="sng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" name="直線コネクタ 2"/>
          <p:cNvCxnSpPr/>
          <p:nvPr/>
        </p:nvCxnSpPr>
        <p:spPr>
          <a:xfrm>
            <a:off x="687230" y="382029"/>
            <a:ext cx="87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正方形/長方形 49"/>
          <p:cNvSpPr/>
          <p:nvPr/>
        </p:nvSpPr>
        <p:spPr>
          <a:xfrm>
            <a:off x="8749313" y="32426"/>
            <a:ext cx="1331355" cy="3412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kumimoji="1" lang="ja-JP" altLang="en-US" sz="2000" b="1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別紙２</a:t>
            </a:r>
            <a:endParaRPr kumimoji="1" lang="ja-JP" altLang="en-US" sz="200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29650" y="454954"/>
            <a:ext cx="2957494" cy="324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5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「全件」とした場合の懸念事項</a:t>
            </a:r>
            <a:endParaRPr kumimoji="1" lang="ja-JP" altLang="en-US" sz="15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3387144" y="454955"/>
            <a:ext cx="6272013" cy="324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検討状況</a:t>
            </a:r>
            <a:endParaRPr kumimoji="1" lang="ja-JP" altLang="en-US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429650" y="777434"/>
            <a:ext cx="2957494" cy="244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児童本人や家族からの相談が</a:t>
            </a:r>
            <a:endParaRPr kumimoji="1" lang="en-US" altLang="ja-JP" sz="1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控えられるのではないか</a:t>
            </a:r>
            <a:endParaRPr kumimoji="1" lang="en-US" altLang="ja-JP" sz="1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（相談控え）</a:t>
            </a:r>
            <a:endParaRPr kumimoji="1" lang="ja-JP" altLang="en-US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>
            <a:off x="3387144" y="777434"/>
            <a:ext cx="6272011" cy="244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通告事案の全件を警察と共有している大阪府では、</a:t>
            </a:r>
            <a:endParaRPr kumimoji="1" lang="en-US" altLang="ja-JP" sz="1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全件情報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共有開始後も件数は増加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（相談控え等の影響は認められない）</a:t>
            </a:r>
            <a:endParaRPr kumimoji="1"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105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参考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大阪府における児童虐待相談対応件数の推移</a:t>
            </a:r>
            <a:endParaRPr kumimoji="1" lang="ja-JP" altLang="en-US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/>
          </p:nvPr>
        </p:nvGraphicFramePr>
        <p:xfrm>
          <a:off x="3518377" y="1674254"/>
          <a:ext cx="5952854" cy="12878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355">
                  <a:extLst>
                    <a:ext uri="{9D8B030D-6E8A-4147-A177-3AD203B41FA5}">
                      <a16:colId xmlns:a16="http://schemas.microsoft.com/office/drawing/2014/main" val="3174800989"/>
                    </a:ext>
                  </a:extLst>
                </a:gridCol>
                <a:gridCol w="2040531">
                  <a:extLst>
                    <a:ext uri="{9D8B030D-6E8A-4147-A177-3AD203B41FA5}">
                      <a16:colId xmlns:a16="http://schemas.microsoft.com/office/drawing/2014/main" val="438583356"/>
                    </a:ext>
                  </a:extLst>
                </a:gridCol>
                <a:gridCol w="961304">
                  <a:extLst>
                    <a:ext uri="{9D8B030D-6E8A-4147-A177-3AD203B41FA5}">
                      <a16:colId xmlns:a16="http://schemas.microsoft.com/office/drawing/2014/main" val="2511184910"/>
                    </a:ext>
                  </a:extLst>
                </a:gridCol>
                <a:gridCol w="961304">
                  <a:extLst>
                    <a:ext uri="{9D8B030D-6E8A-4147-A177-3AD203B41FA5}">
                      <a16:colId xmlns:a16="http://schemas.microsoft.com/office/drawing/2014/main" val="1635185458"/>
                    </a:ext>
                  </a:extLst>
                </a:gridCol>
                <a:gridCol w="1589360">
                  <a:extLst>
                    <a:ext uri="{9D8B030D-6E8A-4147-A177-3AD203B41FA5}">
                      <a16:colId xmlns:a16="http://schemas.microsoft.com/office/drawing/2014/main" val="231707009"/>
                    </a:ext>
                  </a:extLst>
                </a:gridCol>
              </a:tblGrid>
              <a:tr h="229078">
                <a:tc rowSpan="2" gridSpan="2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0" marR="0" marT="0" marB="0" anchor="ctr"/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H29</a:t>
                      </a:r>
                      <a:r>
                        <a:rPr kumimoji="1" lang="ja-JP" altLang="en-US" sz="1400" dirty="0" smtClean="0"/>
                        <a:t>年度</a:t>
                      </a:r>
                      <a:endParaRPr kumimoji="1" lang="ja-JP" altLang="en-US" sz="1400" dirty="0"/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H30</a:t>
                      </a:r>
                      <a:r>
                        <a:rPr kumimoji="1" lang="ja-JP" altLang="en-US" sz="1400" dirty="0" smtClean="0"/>
                        <a:t>年度</a:t>
                      </a:r>
                      <a:endParaRPr kumimoji="1" lang="ja-JP" altLang="en-US" sz="1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bg1"/>
                          </a:solidFill>
                        </a:rPr>
                        <a:t>前年度比</a:t>
                      </a:r>
                      <a:endParaRPr kumimoji="1" lang="en-US" altLang="ja-JP" sz="14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29403944"/>
                  </a:ext>
                </a:extLst>
              </a:tr>
              <a:tr h="229078">
                <a:tc gridSpan="2" v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bg1"/>
                          </a:solidFill>
                        </a:rPr>
                        <a:t>実数  （割合）</a:t>
                      </a:r>
                      <a:endParaRPr kumimoji="1" lang="ja-JP" alt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351018"/>
                  </a:ext>
                </a:extLst>
              </a:tr>
              <a:tr h="276555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児童虐待相談対応件数</a:t>
                      </a:r>
                      <a:endParaRPr kumimoji="1" lang="ja-JP" altLang="en-US" sz="1400" dirty="0"/>
                    </a:p>
                  </a:txBody>
                  <a:tcPr marL="0" marR="0" marT="0" marB="0" anchor="ctr"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11,306</a:t>
                      </a:r>
                      <a:endParaRPr kumimoji="1" lang="ja-JP" altLang="en-US" sz="1400" dirty="0"/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12,208</a:t>
                      </a:r>
                      <a:endParaRPr kumimoji="1" lang="ja-JP" altLang="en-US" sz="1400" dirty="0"/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 smtClean="0"/>
                        <a:t>+902  </a:t>
                      </a:r>
                      <a:r>
                        <a:rPr kumimoji="1" lang="ja-JP" altLang="en-US" sz="1400" dirty="0" smtClean="0"/>
                        <a:t>（</a:t>
                      </a:r>
                      <a:r>
                        <a:rPr kumimoji="1" lang="en-US" altLang="ja-JP" sz="1400" dirty="0" smtClean="0"/>
                        <a:t>+8.0%</a:t>
                      </a:r>
                      <a:r>
                        <a:rPr kumimoji="1" lang="ja-JP" altLang="en-US" sz="1400" dirty="0" smtClean="0"/>
                        <a:t>）</a:t>
                      </a:r>
                    </a:p>
                  </a:txBody>
                  <a:tcPr marL="0" marR="72000" marT="0" marB="0" anchor="ctr"/>
                </a:tc>
                <a:extLst>
                  <a:ext uri="{0D108BD9-81ED-4DB2-BD59-A6C34878D82A}">
                    <a16:rowId xmlns:a16="http://schemas.microsoft.com/office/drawing/2014/main" val="1725849806"/>
                  </a:ext>
                </a:extLst>
              </a:tr>
              <a:tr h="276555">
                <a:tc rowSpan="2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400" dirty="0" smtClean="0"/>
                        <a:t>うち児童本人から</a:t>
                      </a:r>
                      <a:endParaRPr kumimoji="1" lang="ja-JP" altLang="en-US" sz="1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141</a:t>
                      </a:r>
                      <a:endParaRPr kumimoji="1" lang="ja-JP" altLang="en-US" sz="1400" dirty="0"/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151</a:t>
                      </a:r>
                      <a:endParaRPr kumimoji="1" lang="ja-JP" altLang="en-US" sz="1400" dirty="0"/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 smtClean="0"/>
                        <a:t>+10  </a:t>
                      </a:r>
                      <a:r>
                        <a:rPr kumimoji="1" lang="ja-JP" altLang="en-US" sz="1400" dirty="0" smtClean="0"/>
                        <a:t>（</a:t>
                      </a:r>
                      <a:r>
                        <a:rPr kumimoji="1" lang="en-US" altLang="ja-JP" sz="1400" dirty="0" smtClean="0"/>
                        <a:t>+7.1%</a:t>
                      </a:r>
                      <a:r>
                        <a:rPr kumimoji="1" lang="ja-JP" altLang="en-US" sz="1400" dirty="0" smtClean="0"/>
                        <a:t>）</a:t>
                      </a:r>
                    </a:p>
                  </a:txBody>
                  <a:tcPr marL="0" marR="72000" marT="0" marB="0" anchor="ctr"/>
                </a:tc>
                <a:extLst>
                  <a:ext uri="{0D108BD9-81ED-4DB2-BD59-A6C34878D82A}">
                    <a16:rowId xmlns:a16="http://schemas.microsoft.com/office/drawing/2014/main" val="2024214456"/>
                  </a:ext>
                </a:extLst>
              </a:tr>
              <a:tr h="27655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400" dirty="0" smtClean="0"/>
                        <a:t>うち家族から</a:t>
                      </a:r>
                      <a:endParaRPr kumimoji="1" lang="ja-JP" altLang="en-US" sz="1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993</a:t>
                      </a:r>
                      <a:endParaRPr kumimoji="1" lang="ja-JP" altLang="en-US" sz="1400" dirty="0"/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400" dirty="0" smtClean="0"/>
                        <a:t>1,211</a:t>
                      </a:r>
                      <a:endParaRPr kumimoji="1" lang="ja-JP" altLang="en-US" sz="1400" dirty="0"/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 smtClean="0"/>
                        <a:t>+218</a:t>
                      </a:r>
                      <a:r>
                        <a:rPr kumimoji="1" lang="ja-JP" altLang="en-US" sz="1400" dirty="0" smtClean="0"/>
                        <a:t>（</a:t>
                      </a:r>
                      <a:r>
                        <a:rPr kumimoji="1" lang="en-US" altLang="ja-JP" sz="1400" dirty="0" smtClean="0"/>
                        <a:t>+22.0%</a:t>
                      </a:r>
                      <a:r>
                        <a:rPr kumimoji="1" lang="ja-JP" altLang="en-US" sz="1400" dirty="0" smtClean="0"/>
                        <a:t>）</a:t>
                      </a:r>
                      <a:endParaRPr kumimoji="1" lang="en-US" altLang="ja-JP" sz="1400" dirty="0" smtClean="0"/>
                    </a:p>
                  </a:txBody>
                  <a:tcPr marL="0" marR="72000" marT="0" marB="0" anchor="ctr"/>
                </a:tc>
                <a:extLst>
                  <a:ext uri="{0D108BD9-81ED-4DB2-BD59-A6C34878D82A}">
                    <a16:rowId xmlns:a16="http://schemas.microsoft.com/office/drawing/2014/main" val="3488707438"/>
                  </a:ext>
                </a:extLst>
              </a:tr>
            </a:tbl>
          </a:graphicData>
        </a:graphic>
      </p:graphicFrame>
      <p:sp>
        <p:nvSpPr>
          <p:cNvPr id="13" name="正方形/長方形 12"/>
          <p:cNvSpPr/>
          <p:nvPr/>
        </p:nvSpPr>
        <p:spPr>
          <a:xfrm>
            <a:off x="3569239" y="2966648"/>
            <a:ext cx="6452316" cy="9916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全件情報共有開始時期：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H30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年８月の児童虐待通告から</a:t>
            </a:r>
            <a:endParaRPr kumimoji="1" lang="en-US" altLang="ja-JP" sz="1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429650" y="3219722"/>
            <a:ext cx="2957494" cy="68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警察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がすぐに事件化するのではないか</a:t>
            </a:r>
            <a:endParaRPr kumimoji="1" lang="ja-JP" altLang="en-US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3387143" y="3219722"/>
            <a:ext cx="6272011" cy="68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大阪府では、事件化ありきではないことを警察に確認のうえ実施（警察に提供した情報をもとにすぐさま事件化された例はない）</a:t>
            </a:r>
            <a:endParaRPr kumimoji="1" lang="ja-JP" altLang="en-US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429649" y="3906806"/>
            <a:ext cx="2957494" cy="226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共有の対象事案が多いため</a:t>
            </a:r>
            <a:endParaRPr kumimoji="1" lang="en-US" altLang="ja-JP" sz="1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①重大な児童虐待を見落とす</a:t>
            </a:r>
            <a:endParaRPr kumimoji="1" lang="en-US" altLang="ja-JP" sz="1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リスクが増大するのではないか</a:t>
            </a:r>
            <a:endParaRPr kumimoji="1" lang="en-US" altLang="ja-JP" sz="1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1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②現場の負担が増え、通常業務に支障が出るのではないか</a:t>
            </a:r>
            <a:endParaRPr kumimoji="1" lang="ja-JP" altLang="en-US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7" name="正方形/長方形 76"/>
          <p:cNvSpPr/>
          <p:nvPr/>
        </p:nvSpPr>
        <p:spPr>
          <a:xfrm>
            <a:off x="3387144" y="3906804"/>
            <a:ext cx="6272010" cy="2268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①対応件数が増加する中、見落としのリスク低減のためには、</a:t>
            </a:r>
            <a:endParaRPr kumimoji="1" lang="en-US" altLang="ja-JP" sz="1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児童相談所と警察とのダブルチェックが有効</a:t>
            </a:r>
            <a:endParaRPr kumimoji="1" lang="en-US" altLang="ja-JP" sz="1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また、重大な事案はすぐさま共有するなど、共有の時期や</a:t>
            </a:r>
            <a:endParaRPr kumimoji="1" lang="en-US" altLang="ja-JP" sz="1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方法を工夫することにより対応可能</a:t>
            </a:r>
            <a:endParaRPr kumimoji="1" lang="en-US" altLang="ja-JP" sz="1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1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②児童相談所で使用しているシステムを改修し、全件情報共有に</a:t>
            </a:r>
            <a:endParaRPr kumimoji="1" lang="en-US" altLang="ja-JP" sz="1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必要な情報を機械的に抽出可能</a:t>
            </a:r>
            <a:r>
              <a:rPr kumimoji="1" lang="ja-JP" altLang="en-US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と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するなど</a:t>
            </a:r>
            <a:r>
              <a:rPr kumimoji="1" lang="ja-JP" altLang="en-US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現場の負担増を</a:t>
            </a:r>
            <a:endParaRPr kumimoji="1" lang="en-US" altLang="ja-JP" sz="16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16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軽減</a:t>
            </a:r>
            <a:endParaRPr kumimoji="1" lang="ja-JP" altLang="en-US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8" name="タイトル 1"/>
          <p:cNvSpPr txBox="1">
            <a:spLocks/>
          </p:cNvSpPr>
          <p:nvPr/>
        </p:nvSpPr>
        <p:spPr>
          <a:xfrm>
            <a:off x="416153" y="6005857"/>
            <a:ext cx="9042965" cy="573629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2000" b="1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 上記を踏まえ、子どものいのち・安全確保に より資する方法について協議</a:t>
            </a:r>
            <a:endParaRPr lang="ja-JP" altLang="en-US" sz="140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4" name="右矢印 13"/>
          <p:cNvSpPr/>
          <p:nvPr/>
        </p:nvSpPr>
        <p:spPr>
          <a:xfrm>
            <a:off x="946216" y="6185741"/>
            <a:ext cx="339660" cy="398318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9" name="直線コネクタ 78"/>
          <p:cNvCxnSpPr/>
          <p:nvPr/>
        </p:nvCxnSpPr>
        <p:spPr>
          <a:xfrm>
            <a:off x="587214" y="6635189"/>
            <a:ext cx="878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9256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611</TotalTime>
  <Words>366</Words>
  <Application>Microsoft Office PowerPoint</Application>
  <PresentationFormat>A4 210 x 297 mm</PresentationFormat>
  <Paragraphs>84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HG丸ｺﾞｼｯｸM-PRO</vt:lpstr>
      <vt:lpstr>ＭＳ Ｐゴシック</vt:lpstr>
      <vt:lpstr>ＭＳ ゴシック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上中　理恵子</dc:creator>
  <cp:lastModifiedBy>深田　真志</cp:lastModifiedBy>
  <cp:revision>99</cp:revision>
  <cp:lastPrinted>2020-03-24T01:11:13Z</cp:lastPrinted>
  <dcterms:created xsi:type="dcterms:W3CDTF">2019-10-21T05:51:51Z</dcterms:created>
  <dcterms:modified xsi:type="dcterms:W3CDTF">2020-03-26T05:51:32Z</dcterms:modified>
</cp:coreProperties>
</file>