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4"/>
  </p:handoutMasterIdLst>
  <p:sldIdLst>
    <p:sldId id="256" r:id="rId2"/>
    <p:sldId id="262" r:id="rId3"/>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川　萌" initials="小川　萌" lastIdx="5" clrIdx="0">
    <p:extLst>
      <p:ext uri="{19B8F6BF-5375-455C-9EA6-DF929625EA0E}">
        <p15:presenceInfo xmlns:p15="http://schemas.microsoft.com/office/powerpoint/2012/main" userId="S::OgawaMoe@lan.pref.osaka.jp::ee6f0bcb-5499-4384-a255-1ea69b56f95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E59B"/>
    <a:srgbClr val="CCFFCC"/>
    <a:srgbClr val="FFFF99"/>
    <a:srgbClr val="FFCCCC"/>
    <a:srgbClr val="CCECFF"/>
    <a:srgbClr val="FFCCFF"/>
    <a:srgbClr val="F4D6FE"/>
    <a:srgbClr val="D0EAEC"/>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0" d="100"/>
          <a:sy n="90" d="100"/>
        </p:scale>
        <p:origin x="174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1"/>
            <a:ext cx="2949787" cy="498693"/>
          </a:xfrm>
          <a:prstGeom prst="rect">
            <a:avLst/>
          </a:prstGeom>
        </p:spPr>
        <p:txBody>
          <a:bodyPr vert="horz" lIns="91430" tIns="45715" rIns="91430" bIns="45715" rtlCol="0"/>
          <a:lstStyle>
            <a:lvl1pPr algn="r">
              <a:defRPr sz="1200"/>
            </a:lvl1pPr>
          </a:lstStyle>
          <a:p>
            <a:fld id="{6B5FC3D3-92F1-4D8B-9D65-11E1C20972DA}" type="datetimeFigureOut">
              <a:rPr kumimoji="1" lang="ja-JP" altLang="en-US" smtClean="0"/>
              <a:t>2025/8/20</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30" tIns="45715" rIns="91430" bIns="45715" rtlCol="0" anchor="b"/>
          <a:lstStyle>
            <a:lvl1pPr algn="r">
              <a:defRPr sz="1200"/>
            </a:lvl1pPr>
          </a:lstStyle>
          <a:p>
            <a:fld id="{3C2D6BA4-FB5B-4711-BD66-63AE8FF3638C}" type="slidenum">
              <a:rPr kumimoji="1" lang="ja-JP" altLang="en-US" smtClean="0"/>
              <a:t>‹#›</a:t>
            </a:fld>
            <a:endParaRPr kumimoji="1" lang="ja-JP" altLang="en-US"/>
          </a:p>
        </p:txBody>
      </p:sp>
    </p:spTree>
    <p:extLst>
      <p:ext uri="{BB962C8B-B14F-4D97-AF65-F5344CB8AC3E}">
        <p14:creationId xmlns:p14="http://schemas.microsoft.com/office/powerpoint/2010/main" val="238627209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824931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000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126993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919403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737784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5616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42608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88861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3138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363217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F65A78-A2B5-4EE7-A273-A1DF70BA0021}" type="datetimeFigureOut">
              <a:rPr kumimoji="1" lang="ja-JP" altLang="en-US" smtClean="0"/>
              <a:t>2025/8/20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245705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1F65A78-A2B5-4EE7-A273-A1DF70BA0021}" type="datetimeFigureOut">
              <a:rPr kumimoji="1" lang="ja-JP" altLang="en-US" smtClean="0"/>
              <a:t>2025/8/20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117E312-DF35-4970-8047-6AF9450E953B}" type="slidenum">
              <a:rPr kumimoji="1" lang="ja-JP" altLang="en-US" smtClean="0"/>
              <a:t>‹#›</a:t>
            </a:fld>
            <a:endParaRPr kumimoji="1" lang="ja-JP" altLang="en-US"/>
          </a:p>
        </p:txBody>
      </p:sp>
    </p:spTree>
    <p:extLst>
      <p:ext uri="{BB962C8B-B14F-4D97-AF65-F5344CB8AC3E}">
        <p14:creationId xmlns:p14="http://schemas.microsoft.com/office/powerpoint/2010/main" val="1996341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hyperlink" Target="mailto:kodomo-mirai@gbox.pref.osaka.lg.jp" TargetMode="External"/><Relationship Id="rId7" Type="http://schemas.openxmlformats.org/officeDocument/2006/relationships/image" Target="../media/image12.emf"/><Relationship Id="rId12" Type="http://schemas.openxmlformats.org/officeDocument/2006/relationships/image" Target="../media/image17.png"/><Relationship Id="rId2" Type="http://schemas.openxmlformats.org/officeDocument/2006/relationships/image" Target="../media/image8.jpeg"/><Relationship Id="rId16"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 Id="rId1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283122" y="4407251"/>
            <a:ext cx="6246139" cy="457060"/>
          </a:xfrm>
          <a:prstGeom prst="roundRect">
            <a:avLst/>
          </a:prstGeom>
          <a:solidFill>
            <a:srgbClr val="FFCC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令和６年度に実施した事業のご紹介</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3" name="図 22"/>
          <p:cNvPicPr>
            <a:picLocks noChangeAspect="1"/>
          </p:cNvPicPr>
          <p:nvPr/>
        </p:nvPicPr>
        <p:blipFill>
          <a:blip r:embed="rId2"/>
          <a:stretch>
            <a:fillRect/>
          </a:stretch>
        </p:blipFill>
        <p:spPr>
          <a:xfrm>
            <a:off x="10124847" y="14022999"/>
            <a:ext cx="293974" cy="293974"/>
          </a:xfrm>
          <a:prstGeom prst="rect">
            <a:avLst/>
          </a:prstGeom>
        </p:spPr>
      </p:pic>
      <p:sp>
        <p:nvSpPr>
          <p:cNvPr id="30" name="角丸四角形 29"/>
          <p:cNvSpPr/>
          <p:nvPr/>
        </p:nvSpPr>
        <p:spPr>
          <a:xfrm>
            <a:off x="182550" y="5791461"/>
            <a:ext cx="3211362" cy="2006003"/>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HG丸ｺﾞｼｯｸM-PRO" panose="020F0600000000000000" pitchFamily="50" charset="-128"/>
                <a:ea typeface="HG丸ｺﾞｼｯｸM-PRO" panose="020F0600000000000000" pitchFamily="50" charset="-128"/>
              </a:rPr>
              <a:t>生活支援に関する事業</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tx1"/>
                </a:solidFill>
                <a:latin typeface="HG丸ｺﾞｼｯｸM-PRO" panose="020F0600000000000000" pitchFamily="50" charset="-128"/>
                <a:ea typeface="HG丸ｺﾞｼｯｸM-PRO" panose="020F0600000000000000" pitchFamily="50" charset="-128"/>
              </a:rPr>
              <a:t>①ひとり親家庭の子どもへの自転車、</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00" b="1" dirty="0">
                <a:solidFill>
                  <a:schemeClr val="tx1"/>
                </a:solidFill>
                <a:latin typeface="HG丸ｺﾞｼｯｸM-PRO" panose="020F0600000000000000" pitchFamily="50" charset="-128"/>
                <a:ea typeface="HG丸ｺﾞｼｯｸM-PRO" panose="020F0600000000000000" pitchFamily="50" charset="-128"/>
              </a:rPr>
              <a:t>　学習・スポーツ用品等の提供</a:t>
            </a:r>
            <a:endParaRPr lang="en-US" altLang="ja-JP" sz="1100" b="1"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chemeClr val="tx1"/>
                </a:solidFill>
                <a:latin typeface="HG丸ｺﾞｼｯｸM-PRO" panose="020F0600000000000000" pitchFamily="50" charset="-128"/>
                <a:ea typeface="HG丸ｺﾞｼｯｸM-PRO" panose="020F0600000000000000" pitchFamily="50" charset="-128"/>
              </a:rPr>
              <a:t>概要：</a:t>
            </a:r>
            <a:r>
              <a:rPr lang="ja-JP" altLang="en-US" sz="1050" dirty="0">
                <a:solidFill>
                  <a:srgbClr val="000000"/>
                </a:solidFill>
                <a:latin typeface="HG丸ｺﾞｼｯｸM-PRO" panose="020F0600000000000000" pitchFamily="50" charset="-128"/>
                <a:ea typeface="HG丸ｺﾞｼｯｸM-PRO" panose="020F0600000000000000" pitchFamily="50" charset="-128"/>
              </a:rPr>
              <a:t>児童扶養手当を受給している世帯の</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小学６年生を対象に、自転車、</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学習・スポーツ・音楽・美術用品等</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を掲載したカタログから選んだもの</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　　　を提供</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rgbClr val="000000"/>
                </a:solidFill>
                <a:latin typeface="HG丸ｺﾞｼｯｸM-PRO" panose="020F0600000000000000" pitchFamily="50" charset="-128"/>
                <a:ea typeface="HG丸ｺﾞｼｯｸM-PRO" panose="020F0600000000000000" pitchFamily="50" charset="-128"/>
              </a:rPr>
              <a:t>実績：</a:t>
            </a:r>
            <a:r>
              <a:rPr lang="en-US" altLang="ja-JP" sz="1050" dirty="0">
                <a:solidFill>
                  <a:schemeClr val="tx1"/>
                </a:solidFill>
                <a:latin typeface="HG丸ｺﾞｼｯｸM-PRO" panose="020F0600000000000000" pitchFamily="50" charset="-128"/>
                <a:ea typeface="HG丸ｺﾞｼｯｸM-PRO" panose="020F0600000000000000" pitchFamily="50" charset="-128"/>
              </a:rPr>
              <a:t>1,496</a:t>
            </a:r>
            <a:r>
              <a:rPr lang="ja-JP" altLang="en-US" sz="1050" dirty="0">
                <a:solidFill>
                  <a:schemeClr val="tx1"/>
                </a:solidFill>
                <a:latin typeface="HG丸ｺﾞｼｯｸM-PRO" panose="020F0600000000000000" pitchFamily="50" charset="-128"/>
                <a:ea typeface="HG丸ｺﾞｼｯｸM-PRO" panose="020F0600000000000000" pitchFamily="50" charset="-128"/>
              </a:rPr>
              <a:t>名に提供</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pPr marL="225028" indent="-150019"/>
            <a:r>
              <a:rPr lang="ja-JP" altLang="en-US" sz="1050" dirty="0">
                <a:solidFill>
                  <a:schemeClr val="tx1"/>
                </a:solidFill>
                <a:latin typeface="HG丸ｺﾞｼｯｸM-PRO" panose="020F0600000000000000" pitchFamily="50" charset="-128"/>
                <a:ea typeface="HG丸ｺﾞｼｯｸM-PRO" panose="020F0600000000000000" pitchFamily="50" charset="-128"/>
              </a:rPr>
              <a:t>事業費：</a:t>
            </a:r>
            <a:r>
              <a:rPr lang="en-US" altLang="ja-JP" sz="1050" dirty="0">
                <a:solidFill>
                  <a:schemeClr val="tx1"/>
                </a:solidFill>
                <a:latin typeface="HG丸ｺﾞｼｯｸM-PRO" panose="020F0600000000000000" pitchFamily="50" charset="-128"/>
                <a:ea typeface="HG丸ｺﾞｼｯｸM-PRO" panose="020F0600000000000000" pitchFamily="50" charset="-128"/>
              </a:rPr>
              <a:t>37,806</a:t>
            </a:r>
            <a:r>
              <a:rPr lang="ja-JP" altLang="en-US" sz="1050" dirty="0">
                <a:solidFill>
                  <a:srgbClr val="000000"/>
                </a:solidFill>
                <a:latin typeface="HG丸ｺﾞｼｯｸM-PRO" panose="020F0600000000000000" pitchFamily="50" charset="-128"/>
                <a:ea typeface="HG丸ｺﾞｼｯｸM-PRO" panose="020F0600000000000000" pitchFamily="50" charset="-128"/>
              </a:rPr>
              <a:t>千円</a:t>
            </a:r>
            <a:endParaRPr lang="en-US" altLang="ja-JP" sz="1050" dirty="0">
              <a:solidFill>
                <a:srgbClr val="000000"/>
              </a:solidFill>
              <a:latin typeface="HG丸ｺﾞｼｯｸM-PRO" panose="020F0600000000000000" pitchFamily="50" charset="-128"/>
              <a:ea typeface="HG丸ｺﾞｼｯｸM-PRO" panose="020F0600000000000000" pitchFamily="50" charset="-128"/>
            </a:endParaRPr>
          </a:p>
        </p:txBody>
      </p:sp>
      <p:sp>
        <p:nvSpPr>
          <p:cNvPr id="31" name="角丸四角形 30"/>
          <p:cNvSpPr/>
          <p:nvPr/>
        </p:nvSpPr>
        <p:spPr>
          <a:xfrm>
            <a:off x="3458066" y="5783611"/>
            <a:ext cx="3224190" cy="1957468"/>
          </a:xfrm>
          <a:prstGeom prst="roundRect">
            <a:avLst/>
          </a:prstGeom>
          <a:solidFill>
            <a:srgbClr val="FFE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生活支援に関する事業</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lvl="0" defTabSz="914400"/>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②児童養護施設で生活する子どもへの</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lvl="0" defTabSz="914400"/>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　プリペイドカードの提供</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pPr lvl="0" defTabSz="914400"/>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r>
              <a:rPr lang="ja-JP" altLang="ja-JP" sz="1050" dirty="0">
                <a:solidFill>
                  <a:schemeClr val="tx1"/>
                </a:solidFill>
                <a:latin typeface="HG丸ｺﾞｼｯｸM-PRO" panose="020F0600000000000000" pitchFamily="50" charset="-128"/>
                <a:ea typeface="HG丸ｺﾞｼｯｸM-PRO" panose="020F0600000000000000" pitchFamily="50" charset="-128"/>
              </a:rPr>
              <a:t>概要：児童養護施設等で生活する子ども</a:t>
            </a:r>
            <a:r>
              <a:rPr lang="ja-JP" altLang="en-US" sz="1050" dirty="0">
                <a:solidFill>
                  <a:schemeClr val="tx1"/>
                </a:solidFill>
                <a:latin typeface="HG丸ｺﾞｼｯｸM-PRO" panose="020F0600000000000000" pitchFamily="50" charset="-128"/>
                <a:ea typeface="HG丸ｺﾞｼｯｸM-PRO" panose="020F0600000000000000" pitchFamily="50" charset="-128"/>
              </a:rPr>
              <a:t>に</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１人あたり</a:t>
            </a:r>
            <a:r>
              <a:rPr lang="en-US" altLang="ja-JP" sz="1050" dirty="0">
                <a:solidFill>
                  <a:schemeClr val="tx1"/>
                </a:solidFill>
                <a:latin typeface="HG丸ｺﾞｼｯｸM-PRO" panose="020F0600000000000000" pitchFamily="50" charset="-128"/>
                <a:ea typeface="HG丸ｺﾞｼｯｸM-PRO" panose="020F0600000000000000" pitchFamily="50" charset="-128"/>
              </a:rPr>
              <a:t>1,000</a:t>
            </a:r>
            <a:r>
              <a:rPr lang="ja-JP" altLang="en-US" sz="1050" dirty="0">
                <a:solidFill>
                  <a:schemeClr val="tx1"/>
                </a:solidFill>
                <a:latin typeface="HG丸ｺﾞｼｯｸM-PRO" panose="020F0600000000000000" pitchFamily="50" charset="-128"/>
                <a:ea typeface="HG丸ｺﾞｼｯｸM-PRO" panose="020F0600000000000000" pitchFamily="50" charset="-128"/>
              </a:rPr>
              <a:t>円の</a:t>
            </a:r>
            <a:r>
              <a:rPr lang="ja-JP" altLang="ja-JP" sz="1050" dirty="0">
                <a:solidFill>
                  <a:schemeClr val="tx1"/>
                </a:solidFill>
                <a:latin typeface="HG丸ｺﾞｼｯｸM-PRO" panose="020F0600000000000000" pitchFamily="50" charset="-128"/>
                <a:ea typeface="HG丸ｺﾞｼｯｸM-PRO" panose="020F0600000000000000" pitchFamily="50" charset="-128"/>
              </a:rPr>
              <a:t>プリペイドカード</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ja-JP" sz="1050" dirty="0">
                <a:solidFill>
                  <a:schemeClr val="tx1"/>
                </a:solidFill>
                <a:latin typeface="HG丸ｺﾞｼｯｸM-PRO" panose="020F0600000000000000" pitchFamily="50" charset="-128"/>
                <a:ea typeface="HG丸ｺﾞｼｯｸM-PRO" panose="020F0600000000000000" pitchFamily="50" charset="-128"/>
              </a:rPr>
              <a:t>を</a:t>
            </a:r>
            <a:r>
              <a:rPr lang="ja-JP" altLang="en-US" sz="1050" dirty="0">
                <a:solidFill>
                  <a:schemeClr val="tx1"/>
                </a:solidFill>
                <a:latin typeface="HG丸ｺﾞｼｯｸM-PRO" panose="020F0600000000000000" pitchFamily="50" charset="-128"/>
                <a:ea typeface="HG丸ｺﾞｼｯｸM-PRO" panose="020F0600000000000000" pitchFamily="50" charset="-128"/>
              </a:rPr>
              <a:t>提供</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実績：</a:t>
            </a:r>
            <a:r>
              <a:rPr lang="en-US" altLang="ja-JP" sz="1050" dirty="0">
                <a:solidFill>
                  <a:schemeClr val="tx1"/>
                </a:solidFill>
                <a:latin typeface="HG丸ｺﾞｼｯｸM-PRO" panose="020F0600000000000000" pitchFamily="50" charset="-128"/>
                <a:ea typeface="HG丸ｺﾞｼｯｸM-PRO" panose="020F0600000000000000" pitchFamily="50" charset="-128"/>
              </a:rPr>
              <a:t>43</a:t>
            </a:r>
            <a:r>
              <a:rPr lang="ja-JP" altLang="en-US" sz="1050" dirty="0">
                <a:solidFill>
                  <a:schemeClr val="tx1"/>
                </a:solidFill>
                <a:latin typeface="HG丸ｺﾞｼｯｸM-PRO" panose="020F0600000000000000" pitchFamily="50" charset="-128"/>
                <a:ea typeface="HG丸ｺﾞｼｯｸM-PRO" panose="020F0600000000000000" pitchFamily="50" charset="-128"/>
              </a:rPr>
              <a:t>施設を通じて、</a:t>
            </a:r>
            <a:r>
              <a:rPr lang="en-US" altLang="ja-JP" sz="1050" dirty="0">
                <a:solidFill>
                  <a:schemeClr val="tx1"/>
                </a:solidFill>
                <a:latin typeface="HG丸ｺﾞｼｯｸM-PRO" panose="020F0600000000000000" pitchFamily="50" charset="-128"/>
                <a:ea typeface="HG丸ｺﾞｼｯｸM-PRO" panose="020F0600000000000000" pitchFamily="50" charset="-128"/>
              </a:rPr>
              <a:t>1,393</a:t>
            </a:r>
            <a:r>
              <a:rPr lang="ja-JP" altLang="en-US" sz="1050" dirty="0">
                <a:solidFill>
                  <a:schemeClr val="tx1"/>
                </a:solidFill>
                <a:latin typeface="HG丸ｺﾞｼｯｸM-PRO" panose="020F0600000000000000" pitchFamily="50" charset="-128"/>
                <a:ea typeface="HG丸ｺﾞｼｯｸM-PRO" panose="020F0600000000000000" pitchFamily="50" charset="-128"/>
              </a:rPr>
              <a:t>名に提供</a:t>
            </a:r>
            <a:endParaRPr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050" dirty="0">
                <a:solidFill>
                  <a:schemeClr val="tx1"/>
                </a:solidFill>
                <a:latin typeface="HG丸ｺﾞｼｯｸM-PRO" panose="020F0600000000000000" pitchFamily="50" charset="-128"/>
                <a:ea typeface="HG丸ｺﾞｼｯｸM-PRO" panose="020F0600000000000000" pitchFamily="50" charset="-128"/>
              </a:rPr>
              <a:t>事業費：</a:t>
            </a:r>
            <a:r>
              <a:rPr lang="en-US" altLang="ja-JP" sz="1050" dirty="0">
                <a:solidFill>
                  <a:schemeClr val="tx1"/>
                </a:solidFill>
                <a:latin typeface="HG丸ｺﾞｼｯｸM-PRO" panose="020F0600000000000000" pitchFamily="50" charset="-128"/>
                <a:ea typeface="HG丸ｺﾞｼｯｸM-PRO" panose="020F0600000000000000" pitchFamily="50" charset="-128"/>
              </a:rPr>
              <a:t>1,449</a:t>
            </a:r>
            <a:r>
              <a:rPr lang="ja-JP" altLang="en-US" sz="1050" dirty="0">
                <a:solidFill>
                  <a:schemeClr val="tx1"/>
                </a:solidFill>
                <a:latin typeface="HG丸ｺﾞｼｯｸM-PRO" panose="020F0600000000000000" pitchFamily="50" charset="-128"/>
                <a:ea typeface="HG丸ｺﾞｼｯｸM-PRO" panose="020F0600000000000000" pitchFamily="50" charset="-128"/>
              </a:rPr>
              <a:t>千円</a:t>
            </a:r>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266306" y="4872778"/>
            <a:ext cx="6309465" cy="938719"/>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　子ども輝く未来基金では、学習用品の提供や知育玩具等の購入費用補助など、子どもに直接届けることのできる「生活・教育・体験」に関する事業を実施しています。皆様からいただきましたご寄附を活用し、令和６年度に実施しました事業ご紹介します。</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1100" dirty="0">
                <a:latin typeface="HG丸ｺﾞｼｯｸM-PRO" panose="020F0600000000000000" pitchFamily="50" charset="-128"/>
                <a:ea typeface="HG丸ｺﾞｼｯｸM-PRO" panose="020F0600000000000000" pitchFamily="50" charset="-128"/>
              </a:rPr>
              <a:t>　また、支援を受けられた方々から、たくさんの写真やメッセージをいただいていますので、あわせてご紹介します。</a:t>
            </a:r>
            <a:endParaRPr kumimoji="1" lang="en-US" altLang="ja-JP" sz="1100" dirty="0">
              <a:latin typeface="HG丸ｺﾞｼｯｸM-PRO" panose="020F0600000000000000" pitchFamily="50" charset="-128"/>
              <a:ea typeface="HG丸ｺﾞｼｯｸM-PRO" panose="020F0600000000000000" pitchFamily="50" charset="-128"/>
            </a:endParaRPr>
          </a:p>
        </p:txBody>
      </p:sp>
      <p:grpSp>
        <p:nvGrpSpPr>
          <p:cNvPr id="8" name="グループ化 7">
            <a:extLst>
              <a:ext uri="{FF2B5EF4-FFF2-40B4-BE49-F238E27FC236}">
                <a16:creationId xmlns:a16="http://schemas.microsoft.com/office/drawing/2014/main" id="{0B0322FB-6A26-4B04-AC70-17A2B6DDBE7E}"/>
              </a:ext>
            </a:extLst>
          </p:cNvPr>
          <p:cNvGrpSpPr/>
          <p:nvPr/>
        </p:nvGrpSpPr>
        <p:grpSpPr>
          <a:xfrm>
            <a:off x="182550" y="7871475"/>
            <a:ext cx="3192311" cy="1906924"/>
            <a:chOff x="174414" y="7520940"/>
            <a:chExt cx="3192311" cy="1970531"/>
          </a:xfrm>
        </p:grpSpPr>
        <p:sp>
          <p:nvSpPr>
            <p:cNvPr id="39" name="角丸四角形 38"/>
            <p:cNvSpPr/>
            <p:nvPr/>
          </p:nvSpPr>
          <p:spPr>
            <a:xfrm>
              <a:off x="174414" y="7520940"/>
              <a:ext cx="3192311" cy="1970531"/>
            </a:xfrm>
            <a:prstGeom prst="round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352331" y="7574197"/>
              <a:ext cx="2855527" cy="1800493"/>
            </a:xfrm>
            <a:prstGeom prst="rect">
              <a:avLst/>
            </a:prstGeom>
            <a:noFill/>
            <a:ln>
              <a:noFill/>
            </a:ln>
          </p:spPr>
          <p:txBody>
            <a:bodyPr wrap="square" rtlCol="0">
              <a:spAutoFit/>
            </a:bodyPr>
            <a:lstStyle/>
            <a:p>
              <a:r>
                <a:rPr lang="ja-JP" altLang="en-US" sz="1200" b="1" dirty="0">
                  <a:latin typeface="HG丸ｺﾞｼｯｸM-PRO" panose="020F0600000000000000" pitchFamily="50" charset="-128"/>
                  <a:ea typeface="HG丸ｺﾞｼｯｸM-PRO" panose="020F0600000000000000" pitchFamily="50" charset="-128"/>
                </a:rPr>
                <a:t>教育に関する事業</a:t>
              </a:r>
              <a:endParaRPr lang="en-US" altLang="ja-JP" sz="1200" b="1" dirty="0">
                <a:latin typeface="HG丸ｺﾞｼｯｸM-PRO" panose="020F0600000000000000" pitchFamily="50" charset="-128"/>
                <a:ea typeface="HG丸ｺﾞｼｯｸM-PRO" panose="020F0600000000000000" pitchFamily="50" charset="-128"/>
              </a:endParaRPr>
            </a:p>
            <a:p>
              <a:pPr algn="ctr"/>
              <a:endParaRPr kumimoji="1" lang="en-US" altLang="ja-JP" sz="1100" b="1" dirty="0">
                <a:latin typeface="HG丸ｺﾞｼｯｸM-PRO" panose="020F0600000000000000" pitchFamily="50" charset="-128"/>
                <a:ea typeface="HG丸ｺﾞｼｯｸM-PRO" panose="020F0600000000000000" pitchFamily="50" charset="-128"/>
              </a:endParaRPr>
            </a:p>
            <a:p>
              <a:r>
                <a:rPr lang="ja-JP" altLang="ja-JP" sz="1100" dirty="0">
                  <a:latin typeface="HG丸ｺﾞｼｯｸM-PRO" panose="020F0600000000000000" pitchFamily="50" charset="-128"/>
                  <a:ea typeface="HG丸ｺﾞｼｯｸM-PRO" panose="020F0600000000000000" pitchFamily="50" charset="-128"/>
                </a:rPr>
                <a:t>概要：府内の子ども食堂等で活用する学習</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教材</a:t>
              </a:r>
              <a:r>
                <a:rPr lang="ja-JP" altLang="en-US" sz="1100" dirty="0">
                  <a:latin typeface="HG丸ｺﾞｼｯｸM-PRO" panose="020F0600000000000000" pitchFamily="50" charset="-128"/>
                  <a:ea typeface="HG丸ｺﾞｼｯｸM-PRO" panose="020F0600000000000000" pitchFamily="50" charset="-128"/>
                </a:rPr>
                <a:t>・文房具・知育玩具</a:t>
              </a:r>
              <a:r>
                <a:rPr lang="ja-JP" altLang="ja-JP" sz="1100" dirty="0">
                  <a:latin typeface="HG丸ｺﾞｼｯｸM-PRO" panose="020F0600000000000000" pitchFamily="50" charset="-128"/>
                  <a:ea typeface="HG丸ｺﾞｼｯｸM-PRO" panose="020F0600000000000000" pitchFamily="50" charset="-128"/>
                </a:rPr>
                <a:t>の購入に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かかる</a:t>
              </a:r>
              <a:r>
                <a:rPr lang="ja-JP" altLang="en-US" sz="1100" dirty="0">
                  <a:latin typeface="HG丸ｺﾞｼｯｸM-PRO" panose="020F0600000000000000" pitchFamily="50" charset="-128"/>
                  <a:ea typeface="HG丸ｺﾞｼｯｸM-PRO" panose="020F0600000000000000" pitchFamily="50" charset="-128"/>
                </a:rPr>
                <a:t>費用を</a:t>
              </a:r>
              <a:r>
                <a:rPr lang="ja-JP" altLang="ja-JP" sz="1100" dirty="0">
                  <a:latin typeface="HG丸ｺﾞｼｯｸM-PRO" panose="020F0600000000000000" pitchFamily="50" charset="-128"/>
                  <a:ea typeface="HG丸ｺﾞｼｯｸM-PRO" panose="020F0600000000000000" pitchFamily="50" charset="-128"/>
                </a:rPr>
                <a:t>支援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実績：</a:t>
              </a:r>
              <a:r>
                <a:rPr lang="en-US" altLang="ja-JP" sz="1100" dirty="0">
                  <a:latin typeface="HG丸ｺﾞｼｯｸM-PRO" panose="020F0600000000000000" pitchFamily="50" charset="-128"/>
                  <a:ea typeface="HG丸ｺﾞｼｯｸM-PRO" panose="020F0600000000000000" pitchFamily="50" charset="-128"/>
                </a:rPr>
                <a:t>126</a:t>
              </a:r>
              <a:r>
                <a:rPr lang="ja-JP" altLang="en-US" sz="1100" dirty="0">
                  <a:latin typeface="HG丸ｺﾞｼｯｸM-PRO" panose="020F0600000000000000" pitchFamily="50" charset="-128"/>
                  <a:ea typeface="HG丸ｺﾞｼｯｸM-PRO" panose="020F0600000000000000" pitchFamily="50" charset="-128"/>
                </a:rPr>
                <a:t>か所の子ども食堂等に、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教科書・図鑑、文房具、パズル</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　　　などの購入費用を支援</a:t>
              </a:r>
              <a:endParaRPr lang="en-US" altLang="ja-JP" sz="1100" dirty="0">
                <a:latin typeface="HG丸ｺﾞｼｯｸM-PRO" panose="020F0600000000000000" pitchFamily="50" charset="-128"/>
                <a:ea typeface="HG丸ｺﾞｼｯｸM-PRO" panose="020F0600000000000000" pitchFamily="50" charset="-128"/>
              </a:endParaRPr>
            </a:p>
            <a:p>
              <a:r>
                <a:rPr lang="ja-JP" altLang="en-US" sz="1100" dirty="0">
                  <a:latin typeface="HG丸ｺﾞｼｯｸM-PRO" panose="020F0600000000000000" pitchFamily="50" charset="-128"/>
                  <a:ea typeface="HG丸ｺﾞｼｯｸM-PRO" panose="020F0600000000000000" pitchFamily="50" charset="-128"/>
                </a:rPr>
                <a:t>事業費：</a:t>
              </a:r>
              <a:r>
                <a:rPr lang="en-US" altLang="ja-JP" sz="1100" dirty="0">
                  <a:latin typeface="HG丸ｺﾞｼｯｸM-PRO" panose="020F0600000000000000" pitchFamily="50" charset="-128"/>
                  <a:ea typeface="HG丸ｺﾞｼｯｸM-PRO" panose="020F0600000000000000" pitchFamily="50" charset="-128"/>
                </a:rPr>
                <a:t>6,539</a:t>
              </a:r>
              <a:r>
                <a:rPr lang="ja-JP" altLang="en-US" sz="1100" dirty="0">
                  <a:latin typeface="HG丸ｺﾞｼｯｸM-PRO" panose="020F0600000000000000" pitchFamily="50" charset="-128"/>
                  <a:ea typeface="HG丸ｺﾞｼｯｸM-PRO" panose="020F0600000000000000" pitchFamily="50" charset="-128"/>
                </a:rPr>
                <a:t>千円</a:t>
              </a:r>
              <a:endParaRPr lang="ja-JP" altLang="ja-JP" sz="1100" dirty="0">
                <a:latin typeface="HG丸ｺﾞｼｯｸM-PRO" panose="020F0600000000000000" pitchFamily="50" charset="-128"/>
                <a:ea typeface="HG丸ｺﾞｼｯｸM-PRO" panose="020F0600000000000000" pitchFamily="50" charset="-128"/>
              </a:endParaRPr>
            </a:p>
            <a:p>
              <a:endParaRPr kumimoji="1" lang="ja-JP" altLang="en-US" sz="1100" dirty="0">
                <a:latin typeface="HG丸ｺﾞｼｯｸM-PRO" panose="020F0600000000000000" pitchFamily="50" charset="-128"/>
                <a:ea typeface="HG丸ｺﾞｼｯｸM-PRO" panose="020F0600000000000000" pitchFamily="50" charset="-128"/>
              </a:endParaRPr>
            </a:p>
          </p:txBody>
        </p:sp>
      </p:grpSp>
      <p:sp>
        <p:nvSpPr>
          <p:cNvPr id="41" name="角丸四角形 40"/>
          <p:cNvSpPr/>
          <p:nvPr/>
        </p:nvSpPr>
        <p:spPr>
          <a:xfrm>
            <a:off x="3440345" y="7797464"/>
            <a:ext cx="3241911" cy="1956136"/>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tx1"/>
                </a:solidFill>
                <a:latin typeface="HG丸ｺﾞｼｯｸM-PRO" panose="020F0600000000000000" pitchFamily="50" charset="-128"/>
                <a:ea typeface="HG丸ｺﾞｼｯｸM-PRO" panose="020F0600000000000000" pitchFamily="50" charset="-128"/>
              </a:rPr>
              <a:t>体験に関する事業</a:t>
            </a:r>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endParaRPr kumimoji="1" lang="en-US" altLang="ja-JP" sz="11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概要：子ども食堂等を利用する子ども・ひとり　　　</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　　　親家庭の子どもが体験する各種活動への</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　　　入場料、交通費、保険料等の費用を支援　　　</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実績：</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35</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か所の子ども食堂等、</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　　　</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か所の母子父子福祉団体の</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　　　体験活動を支援</a:t>
            </a:r>
            <a:endParaRPr kumimoji="1" lang="en-US" altLang="ja-JP" sz="105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事業費：</a:t>
            </a:r>
            <a:r>
              <a:rPr kumimoji="1" lang="en-US" altLang="ja-JP" sz="1050" dirty="0">
                <a:solidFill>
                  <a:schemeClr val="tx1"/>
                </a:solidFill>
                <a:latin typeface="HG丸ｺﾞｼｯｸM-PRO" panose="020F0600000000000000" pitchFamily="50" charset="-128"/>
                <a:ea typeface="HG丸ｺﾞｼｯｸM-PRO" panose="020F0600000000000000" pitchFamily="50" charset="-128"/>
              </a:rPr>
              <a:t>4,991</a:t>
            </a:r>
            <a:r>
              <a:rPr kumimoji="1" lang="ja-JP" altLang="en-US" sz="1050" dirty="0">
                <a:solidFill>
                  <a:schemeClr val="tx1"/>
                </a:solidFill>
                <a:latin typeface="HG丸ｺﾞｼｯｸM-PRO" panose="020F0600000000000000" pitchFamily="50" charset="-128"/>
                <a:ea typeface="HG丸ｺﾞｼｯｸM-PRO" panose="020F0600000000000000" pitchFamily="50" charset="-128"/>
              </a:rPr>
              <a:t>千円</a:t>
            </a:r>
          </a:p>
          <a:p>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1" name="図 20">
            <a:extLst>
              <a:ext uri="{FF2B5EF4-FFF2-40B4-BE49-F238E27FC236}">
                <a16:creationId xmlns:a16="http://schemas.microsoft.com/office/drawing/2014/main" id="{9757FDD3-49FC-4393-868B-8A492B9B3E51}"/>
              </a:ext>
            </a:extLst>
          </p:cNvPr>
          <p:cNvPicPr/>
          <p:nvPr/>
        </p:nvPicPr>
        <p:blipFill>
          <a:blip r:embed="rId3">
            <a:extLst>
              <a:ext uri="{28A0092B-C50C-407E-A947-70E740481C1C}">
                <a14:useLocalDpi xmlns:a14="http://schemas.microsoft.com/office/drawing/2010/main" val="0"/>
              </a:ext>
            </a:extLst>
          </a:blip>
          <a:stretch>
            <a:fillRect/>
          </a:stretch>
        </p:blipFill>
        <p:spPr>
          <a:xfrm>
            <a:off x="242379" y="143886"/>
            <a:ext cx="1336346" cy="451779"/>
          </a:xfrm>
          <a:prstGeom prst="rect">
            <a:avLst/>
          </a:prstGeom>
        </p:spPr>
      </p:pic>
      <p:sp>
        <p:nvSpPr>
          <p:cNvPr id="22" name="テキスト ボックス 21">
            <a:extLst>
              <a:ext uri="{FF2B5EF4-FFF2-40B4-BE49-F238E27FC236}">
                <a16:creationId xmlns:a16="http://schemas.microsoft.com/office/drawing/2014/main" id="{AFE222C2-2C54-4256-8112-83A7185A8074}"/>
              </a:ext>
            </a:extLst>
          </p:cNvPr>
          <p:cNvSpPr txBox="1"/>
          <p:nvPr/>
        </p:nvSpPr>
        <p:spPr>
          <a:xfrm>
            <a:off x="2714959" y="340839"/>
            <a:ext cx="4121624" cy="261610"/>
          </a:xfrm>
          <a:prstGeom prst="rect">
            <a:avLst/>
          </a:prstGeom>
          <a:noFill/>
        </p:spPr>
        <p:txBody>
          <a:bodyPr wrap="squar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令和７年９月 発行：大阪府福祉部子ども家庭局子育て支援課</a:t>
            </a:r>
          </a:p>
        </p:txBody>
      </p:sp>
      <p:sp>
        <p:nvSpPr>
          <p:cNvPr id="24" name="角丸四角形 23">
            <a:extLst>
              <a:ext uri="{FF2B5EF4-FFF2-40B4-BE49-F238E27FC236}">
                <a16:creationId xmlns:a16="http://schemas.microsoft.com/office/drawing/2014/main" id="{7366A964-9D83-4EF7-94C6-B78C644689D7}"/>
              </a:ext>
            </a:extLst>
          </p:cNvPr>
          <p:cNvSpPr/>
          <p:nvPr/>
        </p:nvSpPr>
        <p:spPr>
          <a:xfrm>
            <a:off x="106711" y="602449"/>
            <a:ext cx="6628657" cy="618277"/>
          </a:xfrm>
          <a:prstGeom prst="roundRect">
            <a:avLst/>
          </a:prstGeom>
          <a:solidFill>
            <a:srgbClr val="FFCCF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ln w="0"/>
              <a:solidFill>
                <a:schemeClr val="tx1"/>
              </a:solidFill>
              <a:effectLst>
                <a:outerShdw blurRad="38100" dist="19050" dir="2700000" algn="tl" rotWithShape="0">
                  <a:schemeClr val="dk1">
                    <a:alpha val="40000"/>
                  </a:schemeClr>
                </a:outerShdw>
              </a:effectLst>
            </a:endParaRPr>
          </a:p>
        </p:txBody>
      </p:sp>
      <p:sp>
        <p:nvSpPr>
          <p:cNvPr id="25" name="タイトル 1">
            <a:extLst>
              <a:ext uri="{FF2B5EF4-FFF2-40B4-BE49-F238E27FC236}">
                <a16:creationId xmlns:a16="http://schemas.microsoft.com/office/drawing/2014/main" id="{6B45DE41-3D2F-4D04-ADF2-109B30360977}"/>
              </a:ext>
            </a:extLst>
          </p:cNvPr>
          <p:cNvSpPr>
            <a:spLocks noGrp="1"/>
          </p:cNvSpPr>
          <p:nvPr>
            <p:ph type="ctrTitle"/>
          </p:nvPr>
        </p:nvSpPr>
        <p:spPr>
          <a:xfrm>
            <a:off x="141253" y="757903"/>
            <a:ext cx="6493815" cy="360277"/>
          </a:xfrm>
        </p:spPr>
        <p:txBody>
          <a:bodyPr>
            <a:noAutofit/>
          </a:bodyPr>
          <a:lstStyle/>
          <a:p>
            <a:r>
              <a:rPr lang="ja-JP" altLang="en-US" sz="22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「子ども輝く未来基金」ニュースレター　</a:t>
            </a:r>
            <a:r>
              <a:rPr lang="en-US" altLang="ja-JP" sz="22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rPr>
              <a:t>vol.10</a:t>
            </a:r>
            <a:endParaRPr lang="ja-JP" altLang="en-US" sz="2200" dirty="0">
              <a:ln w="0"/>
              <a:effectLst>
                <a:outerShdw blurRad="38100" dist="19050" dir="2700000" algn="tl" rotWithShape="0">
                  <a:schemeClr val="dk1">
                    <a:alpha val="40000"/>
                  </a:schemeClr>
                </a:outerShdw>
              </a:effectLst>
              <a:latin typeface="HG丸ｺﾞｼｯｸM-PRO" panose="020F0600000000000000" pitchFamily="50" charset="-128"/>
              <a:ea typeface="HG丸ｺﾞｼｯｸM-PRO" panose="020F0600000000000000" pitchFamily="50" charset="-128"/>
            </a:endParaRPr>
          </a:p>
        </p:txBody>
      </p:sp>
      <p:sp>
        <p:nvSpPr>
          <p:cNvPr id="26" name="サブタイトル 2">
            <a:extLst>
              <a:ext uri="{FF2B5EF4-FFF2-40B4-BE49-F238E27FC236}">
                <a16:creationId xmlns:a16="http://schemas.microsoft.com/office/drawing/2014/main" id="{B5FEF7D6-106E-4289-8B05-4F526D5B2F66}"/>
              </a:ext>
            </a:extLst>
          </p:cNvPr>
          <p:cNvSpPr txBox="1">
            <a:spLocks/>
          </p:cNvSpPr>
          <p:nvPr/>
        </p:nvSpPr>
        <p:spPr>
          <a:xfrm>
            <a:off x="170557" y="1237588"/>
            <a:ext cx="6480642" cy="126802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大阪府では、子どもたちが同じスタートラインに立ち、輝く未来に向かって進むことができるよう、「子ども輝く未来基金」を設置しています。</a:t>
            </a:r>
            <a:endParaRPr lang="en-US" altLang="ja-JP" sz="1100" dirty="0">
              <a:latin typeface="HG丸ｺﾞｼｯｸM-PRO" panose="020F0600000000000000" pitchFamily="50" charset="-128"/>
              <a:ea typeface="HG丸ｺﾞｼｯｸM-PRO" panose="020F0600000000000000" pitchFamily="50" charset="-128"/>
            </a:endParaRPr>
          </a:p>
          <a:p>
            <a:pPr algn="l"/>
            <a:r>
              <a:rPr lang="ja-JP" altLang="en-US" sz="1100" dirty="0">
                <a:latin typeface="HG丸ｺﾞｼｯｸM-PRO" panose="020F0600000000000000" pitchFamily="50" charset="-128"/>
                <a:ea typeface="HG丸ｺﾞｼｯｸM-PRO" panose="020F0600000000000000" pitchFamily="50" charset="-128"/>
              </a:rPr>
              <a:t>　</a:t>
            </a:r>
            <a:r>
              <a:rPr lang="ja-JP" altLang="ja-JP" sz="1100" dirty="0">
                <a:latin typeface="HG丸ｺﾞｼｯｸM-PRO" panose="020F0600000000000000" pitchFamily="50" charset="-128"/>
                <a:ea typeface="HG丸ｺﾞｼｯｸM-PRO" panose="020F0600000000000000" pitchFamily="50" charset="-128"/>
              </a:rPr>
              <a:t>令和</a:t>
            </a:r>
            <a:r>
              <a:rPr lang="ja-JP" altLang="en-US" sz="1100" dirty="0">
                <a:latin typeface="HG丸ｺﾞｼｯｸM-PRO" panose="020F0600000000000000" pitchFamily="50" charset="-128"/>
                <a:ea typeface="HG丸ｺﾞｼｯｸM-PRO" panose="020F0600000000000000" pitchFamily="50" charset="-128"/>
              </a:rPr>
              <a:t>６</a:t>
            </a:r>
            <a:r>
              <a:rPr lang="ja-JP" altLang="ja-JP" sz="1100" dirty="0">
                <a:latin typeface="HG丸ｺﾞｼｯｸM-PRO" panose="020F0600000000000000" pitchFamily="50" charset="-128"/>
                <a:ea typeface="HG丸ｺﾞｼｯｸM-PRO" panose="020F0600000000000000" pitchFamily="50" charset="-128"/>
              </a:rPr>
              <a:t>年度には、</a:t>
            </a:r>
            <a:r>
              <a:rPr lang="en-US" altLang="ja-JP" sz="1100" dirty="0">
                <a:latin typeface="HG丸ｺﾞｼｯｸM-PRO" panose="020F0600000000000000" pitchFamily="50" charset="-128"/>
                <a:ea typeface="HG丸ｺﾞｼｯｸM-PRO" panose="020F0600000000000000" pitchFamily="50" charset="-128"/>
              </a:rPr>
              <a:t>66</a:t>
            </a:r>
            <a:r>
              <a:rPr lang="ja-JP" altLang="ja-JP" sz="1100" dirty="0">
                <a:latin typeface="HG丸ｺﾞｼｯｸM-PRO" panose="020F0600000000000000" pitchFamily="50" charset="-128"/>
                <a:ea typeface="HG丸ｺﾞｼｯｸM-PRO" panose="020F0600000000000000" pitchFamily="50" charset="-128"/>
              </a:rPr>
              <a:t>の団体と</a:t>
            </a:r>
            <a:r>
              <a:rPr lang="en-US" altLang="ja-JP" sz="1100" dirty="0">
                <a:latin typeface="HG丸ｺﾞｼｯｸM-PRO" panose="020F0600000000000000" pitchFamily="50" charset="-128"/>
                <a:ea typeface="HG丸ｺﾞｼｯｸM-PRO" panose="020F0600000000000000" pitchFamily="50" charset="-128"/>
              </a:rPr>
              <a:t>54</a:t>
            </a:r>
            <a:r>
              <a:rPr lang="ja-JP" altLang="en-US" sz="1100" dirty="0">
                <a:latin typeface="HG丸ｺﾞｼｯｸM-PRO" panose="020F0600000000000000" pitchFamily="50" charset="-128"/>
                <a:ea typeface="HG丸ｺﾞｼｯｸM-PRO" panose="020F0600000000000000" pitchFamily="50" charset="-128"/>
              </a:rPr>
              <a:t>人</a:t>
            </a:r>
            <a:r>
              <a:rPr lang="ja-JP" altLang="ja-JP" sz="1100" dirty="0">
                <a:latin typeface="HG丸ｺﾞｼｯｸM-PRO" panose="020F0600000000000000" pitchFamily="50" charset="-128"/>
                <a:ea typeface="HG丸ｺﾞｼｯｸM-PRO" panose="020F0600000000000000" pitchFamily="50" charset="-128"/>
              </a:rPr>
              <a:t>の個人の</a:t>
            </a:r>
            <a:r>
              <a:rPr lang="ja-JP" altLang="en-US" sz="1100" dirty="0">
                <a:latin typeface="HG丸ｺﾞｼｯｸM-PRO" panose="020F0600000000000000" pitchFamily="50" charset="-128"/>
                <a:ea typeface="HG丸ｺﾞｼｯｸM-PRO" panose="020F0600000000000000" pitchFamily="50" charset="-128"/>
              </a:rPr>
              <a:t>皆様</a:t>
            </a:r>
            <a:r>
              <a:rPr lang="ja-JP" altLang="ja-JP" sz="1100" dirty="0">
                <a:latin typeface="HG丸ｺﾞｼｯｸM-PRO" panose="020F0600000000000000" pitchFamily="50" charset="-128"/>
                <a:ea typeface="HG丸ｺﾞｼｯｸM-PRO" panose="020F0600000000000000" pitchFamily="50" charset="-128"/>
              </a:rPr>
              <a:t>からご支援を賜り、心より感謝申し上げます。</a:t>
            </a:r>
            <a:br>
              <a:rPr lang="en-US" altLang="ja-JP" sz="1100" dirty="0">
                <a:latin typeface="HG丸ｺﾞｼｯｸM-PRO" panose="020F0600000000000000" pitchFamily="50" charset="-128"/>
                <a:ea typeface="HG丸ｺﾞｼｯｸM-PRO" panose="020F0600000000000000" pitchFamily="50" charset="-128"/>
              </a:rPr>
            </a:br>
            <a:r>
              <a:rPr lang="ja-JP" altLang="en-US" sz="1100" dirty="0">
                <a:latin typeface="HG丸ｺﾞｼｯｸM-PRO" panose="020F0600000000000000" pitchFamily="50" charset="-128"/>
                <a:ea typeface="HG丸ｺﾞｼｯｸM-PRO" panose="020F0600000000000000" pitchFamily="50" charset="-128"/>
              </a:rPr>
              <a:t>　皆様からいただきましたご寄附につきましては、経済的理由により、学習教材やクラブ用品等を準備できない、家族で出かけることができない子どもたちに対し、大切に活用させていただきます。</a:t>
            </a:r>
            <a:endParaRPr lang="en-US" altLang="ja-JP" sz="1100" dirty="0">
              <a:latin typeface="HG丸ｺﾞｼｯｸM-PRO" panose="020F0600000000000000" pitchFamily="50" charset="-128"/>
              <a:ea typeface="HG丸ｺﾞｼｯｸM-PRO" panose="020F0600000000000000" pitchFamily="50" charset="-128"/>
            </a:endParaRPr>
          </a:p>
          <a:p>
            <a:pPr algn="l"/>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a:highlight>
                  <a:srgbClr val="FFFF00"/>
                </a:highlight>
                <a:latin typeface="HG丸ｺﾞｼｯｸM-PRO" panose="020F0600000000000000" pitchFamily="50" charset="-128"/>
                <a:ea typeface="HG丸ｺﾞｼｯｸM-PRO" panose="020F0600000000000000" pitchFamily="50" charset="-128"/>
              </a:rPr>
              <a:t>今後とも、本基金へのご支援を賜りますよう、どうぞよろしくお願い致します。</a:t>
            </a:r>
          </a:p>
        </p:txBody>
      </p:sp>
      <p:sp>
        <p:nvSpPr>
          <p:cNvPr id="29" name="角丸四角形 2">
            <a:extLst>
              <a:ext uri="{FF2B5EF4-FFF2-40B4-BE49-F238E27FC236}">
                <a16:creationId xmlns:a16="http://schemas.microsoft.com/office/drawing/2014/main" id="{4588B6F0-B7BE-4AF5-8A6B-2FACE51F3D50}"/>
              </a:ext>
            </a:extLst>
          </p:cNvPr>
          <p:cNvSpPr/>
          <p:nvPr/>
        </p:nvSpPr>
        <p:spPr>
          <a:xfrm>
            <a:off x="344968" y="2505611"/>
            <a:ext cx="4403816" cy="817075"/>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◆子ども輝く未来基金の状況◆</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基金残高：</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331,912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千円（令和７年５月</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31</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日現在）</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令和６年度寄附額：</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44,304</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p>
        </p:txBody>
      </p:sp>
      <p:sp>
        <p:nvSpPr>
          <p:cNvPr id="34" name="角丸四角形 2">
            <a:extLst>
              <a:ext uri="{FF2B5EF4-FFF2-40B4-BE49-F238E27FC236}">
                <a16:creationId xmlns:a16="http://schemas.microsoft.com/office/drawing/2014/main" id="{700F8F33-BB68-4E82-A729-F800877728B0}"/>
              </a:ext>
            </a:extLst>
          </p:cNvPr>
          <p:cNvSpPr/>
          <p:nvPr/>
        </p:nvSpPr>
        <p:spPr>
          <a:xfrm>
            <a:off x="328403" y="3391419"/>
            <a:ext cx="6119514" cy="889873"/>
          </a:xfrm>
          <a:prstGeom prst="round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◆令和７年度事業の拡充状況◆</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体験に関する事業：</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8,992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2,007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千円増）</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生活支援に関する事業（ひとり親家庭への支援）：</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56,222</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a:t>
            </a:r>
            <a:r>
              <a:rPr kumimoji="1" lang="en-US" altLang="ja-JP" sz="1100" dirty="0">
                <a:solidFill>
                  <a:schemeClr val="tx1"/>
                </a:solidFill>
                <a:latin typeface="HG丸ｺﾞｼｯｸM-PRO" panose="020F0600000000000000" pitchFamily="50" charset="-128"/>
                <a:ea typeface="HG丸ｺﾞｼｯｸM-PRO" panose="020F0600000000000000" pitchFamily="50" charset="-128"/>
              </a:rPr>
              <a:t>14,927</a:t>
            </a:r>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千円増）</a:t>
            </a:r>
            <a:endParaRPr kumimoji="1" lang="en-US" altLang="ja-JP" sz="11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1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（対象者数を</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1,500</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人から</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2,000</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人に拡充）</a:t>
            </a:r>
            <a:endParaRPr kumimoji="1" lang="ja-JP" altLang="en-US" sz="1100" dirty="0">
              <a:solidFill>
                <a:schemeClr val="tx1"/>
              </a:solidFill>
            </a:endParaRPr>
          </a:p>
        </p:txBody>
      </p:sp>
      <p:pic>
        <p:nvPicPr>
          <p:cNvPr id="7" name="図 6">
            <a:extLst>
              <a:ext uri="{FF2B5EF4-FFF2-40B4-BE49-F238E27FC236}">
                <a16:creationId xmlns:a16="http://schemas.microsoft.com/office/drawing/2014/main" id="{E56A8746-26B3-498B-997E-AEFFA9D5B456}"/>
              </a:ext>
            </a:extLst>
          </p:cNvPr>
          <p:cNvPicPr>
            <a:picLocks noChangeAspect="1"/>
          </p:cNvPicPr>
          <p:nvPr/>
        </p:nvPicPr>
        <p:blipFill>
          <a:blip r:embed="rId4"/>
          <a:stretch>
            <a:fillRect/>
          </a:stretch>
        </p:blipFill>
        <p:spPr>
          <a:xfrm>
            <a:off x="4834128" y="2397837"/>
            <a:ext cx="1678904" cy="975918"/>
          </a:xfrm>
          <a:prstGeom prst="rect">
            <a:avLst/>
          </a:prstGeom>
        </p:spPr>
      </p:pic>
      <p:pic>
        <p:nvPicPr>
          <p:cNvPr id="10" name="図 9">
            <a:extLst>
              <a:ext uri="{FF2B5EF4-FFF2-40B4-BE49-F238E27FC236}">
                <a16:creationId xmlns:a16="http://schemas.microsoft.com/office/drawing/2014/main" id="{B815DF08-92A0-426F-8D77-EC5C7B138CA4}"/>
              </a:ext>
            </a:extLst>
          </p:cNvPr>
          <p:cNvPicPr>
            <a:picLocks noChangeAspect="1"/>
          </p:cNvPicPr>
          <p:nvPr/>
        </p:nvPicPr>
        <p:blipFill>
          <a:blip r:embed="rId5"/>
          <a:stretch>
            <a:fillRect/>
          </a:stretch>
        </p:blipFill>
        <p:spPr>
          <a:xfrm>
            <a:off x="2714959" y="5627526"/>
            <a:ext cx="777749" cy="838544"/>
          </a:xfrm>
          <a:prstGeom prst="rect">
            <a:avLst/>
          </a:prstGeom>
        </p:spPr>
      </p:pic>
      <p:pic>
        <p:nvPicPr>
          <p:cNvPr id="14" name="Picture 2" descr="バーベキューのイラスト「親子でBBQ」">
            <a:extLst>
              <a:ext uri="{FF2B5EF4-FFF2-40B4-BE49-F238E27FC236}">
                <a16:creationId xmlns:a16="http://schemas.microsoft.com/office/drawing/2014/main" id="{0C6272A6-347C-4D39-81DD-EA29E670891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12058" y="8959195"/>
            <a:ext cx="1106041" cy="831743"/>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a:extLst>
              <a:ext uri="{FF2B5EF4-FFF2-40B4-BE49-F238E27FC236}">
                <a16:creationId xmlns:a16="http://schemas.microsoft.com/office/drawing/2014/main" id="{545EAD32-D14A-42B6-815C-49988A68DF3D}"/>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1288" y="7526388"/>
            <a:ext cx="974139" cy="719240"/>
          </a:xfrm>
          <a:prstGeom prst="rect">
            <a:avLst/>
          </a:prstGeom>
          <a:noFill/>
          <a:ln>
            <a:noFill/>
          </a:ln>
        </p:spPr>
      </p:pic>
      <p:pic>
        <p:nvPicPr>
          <p:cNvPr id="28" name="図 27">
            <a:extLst>
              <a:ext uri="{FF2B5EF4-FFF2-40B4-BE49-F238E27FC236}">
                <a16:creationId xmlns:a16="http://schemas.microsoft.com/office/drawing/2014/main" id="{BFF8D42B-60CE-4FE7-A648-8D7184C83BED}"/>
              </a:ext>
            </a:extLst>
          </p:cNvPr>
          <p:cNvPicPr>
            <a:picLocks noChangeAspect="1"/>
          </p:cNvPicPr>
          <p:nvPr/>
        </p:nvPicPr>
        <p:blipFill>
          <a:blip r:embed="rId8"/>
          <a:stretch>
            <a:fillRect/>
          </a:stretch>
        </p:blipFill>
        <p:spPr>
          <a:xfrm>
            <a:off x="5962488" y="5666543"/>
            <a:ext cx="777749" cy="916347"/>
          </a:xfrm>
          <a:prstGeom prst="rect">
            <a:avLst/>
          </a:prstGeom>
        </p:spPr>
      </p:pic>
    </p:spTree>
    <p:extLst>
      <p:ext uri="{BB962C8B-B14F-4D97-AF65-F5344CB8AC3E}">
        <p14:creationId xmlns:p14="http://schemas.microsoft.com/office/powerpoint/2010/main" val="4101376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D629F282-3E44-4F48-AD89-71C18F091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480" y="785167"/>
            <a:ext cx="1950306" cy="2350656"/>
          </a:xfrm>
          <a:prstGeom prst="rect">
            <a:avLst/>
          </a:prstGeom>
        </p:spPr>
      </p:pic>
      <p:sp>
        <p:nvSpPr>
          <p:cNvPr id="31" name="角丸四角形 30"/>
          <p:cNvSpPr/>
          <p:nvPr/>
        </p:nvSpPr>
        <p:spPr>
          <a:xfrm>
            <a:off x="87440" y="4703368"/>
            <a:ext cx="6585359" cy="597009"/>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体験</a:t>
            </a:r>
            <a:r>
              <a:rPr lang="ja-JP" altLang="en-US" sz="1400" b="0" i="0" u="none" strike="noStrike" baseline="0" dirty="0">
                <a:solidFill>
                  <a:schemeClr val="tx1"/>
                </a:solidFill>
                <a:latin typeface="HG丸ｺﾞｼｯｸM-PRO" panose="020F0600000000000000" pitchFamily="50" charset="-128"/>
                <a:ea typeface="HG丸ｺﾞｼｯｸM-PRO" panose="020F0600000000000000" pitchFamily="50" charset="-128"/>
              </a:rPr>
              <a:t>に関する事業を活用された子ども食堂等運営者様よりいただいた</a:t>
            </a:r>
            <a:endParaRPr lang="en-US" altLang="ja-JP" sz="1400" b="0"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お写真とメッセージ</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正方形/長方形 19">
            <a:extLst>
              <a:ext uri="{FF2B5EF4-FFF2-40B4-BE49-F238E27FC236}">
                <a16:creationId xmlns:a16="http://schemas.microsoft.com/office/drawing/2014/main" id="{8A903FD5-2562-4EE4-9495-F451B7087346}"/>
              </a:ext>
            </a:extLst>
          </p:cNvPr>
          <p:cNvSpPr/>
          <p:nvPr/>
        </p:nvSpPr>
        <p:spPr>
          <a:xfrm>
            <a:off x="245629" y="8209973"/>
            <a:ext cx="6360385" cy="1065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◇お問い合わせ先◇</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　　　　　　　大阪府 福祉部 子ども家庭局 子育て支援課 事業推進グループ</a:t>
            </a:r>
            <a:endParaRPr kumimoji="1" lang="en-US" altLang="ja-JP" sz="2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　　</a:t>
            </a:r>
            <a:r>
              <a:rPr lang="ja-JP" altLang="ja-JP" sz="1050" dirty="0">
                <a:solidFill>
                  <a:schemeClr val="tx1"/>
                </a:solidFill>
                <a:latin typeface="HG丸ｺﾞｼｯｸM-PRO" panose="020F0600000000000000" pitchFamily="50" charset="-128"/>
                <a:ea typeface="HG丸ｺﾞｼｯｸM-PRO" panose="020F0600000000000000" pitchFamily="50" charset="-128"/>
              </a:rPr>
              <a:t>〒</a:t>
            </a:r>
            <a:r>
              <a:rPr lang="en-US" altLang="ja-JP" sz="1050" dirty="0">
                <a:solidFill>
                  <a:schemeClr val="tx1"/>
                </a:solidFill>
                <a:latin typeface="HG丸ｺﾞｼｯｸM-PRO" panose="020F0600000000000000" pitchFamily="50" charset="-128"/>
                <a:ea typeface="HG丸ｺﾞｼｯｸM-PRO" panose="020F0600000000000000" pitchFamily="50" charset="-128"/>
              </a:rPr>
              <a:t>540-8570</a:t>
            </a:r>
            <a:r>
              <a:rPr lang="ja-JP" altLang="ja-JP" sz="1050" dirty="0">
                <a:solidFill>
                  <a:schemeClr val="tx1"/>
                </a:solidFill>
                <a:latin typeface="HG丸ｺﾞｼｯｸM-PRO" panose="020F0600000000000000" pitchFamily="50" charset="-128"/>
                <a:ea typeface="HG丸ｺﾞｼｯｸM-PRO" panose="020F0600000000000000" pitchFamily="50" charset="-128"/>
              </a:rPr>
              <a:t>　大阪市中央区大手前</a:t>
            </a:r>
            <a:r>
              <a:rPr lang="en-US" altLang="ja-JP" sz="1050" dirty="0">
                <a:solidFill>
                  <a:schemeClr val="tx1"/>
                </a:solidFill>
                <a:latin typeface="HG丸ｺﾞｼｯｸM-PRO" panose="020F0600000000000000" pitchFamily="50" charset="-128"/>
                <a:ea typeface="HG丸ｺﾞｼｯｸM-PRO" panose="020F0600000000000000" pitchFamily="50" charset="-128"/>
              </a:rPr>
              <a:t>2</a:t>
            </a:r>
            <a:r>
              <a:rPr lang="ja-JP" altLang="ja-JP" sz="1050" dirty="0">
                <a:solidFill>
                  <a:schemeClr val="tx1"/>
                </a:solidFill>
                <a:latin typeface="HG丸ｺﾞｼｯｸM-PRO" panose="020F0600000000000000" pitchFamily="50" charset="-128"/>
                <a:ea typeface="HG丸ｺﾞｼｯｸM-PRO" panose="020F0600000000000000" pitchFamily="50" charset="-128"/>
              </a:rPr>
              <a:t>丁目</a:t>
            </a:r>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p>
          <a:p>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en-US" altLang="ja-JP" sz="1050" dirty="0">
                <a:solidFill>
                  <a:schemeClr val="tx1"/>
                </a:solidFill>
                <a:latin typeface="HG丸ｺﾞｼｯｸM-PRO" panose="020F0600000000000000" pitchFamily="50" charset="-128"/>
                <a:ea typeface="HG丸ｺﾞｼｯｸM-PRO" panose="020F0600000000000000" pitchFamily="50" charset="-128"/>
              </a:rPr>
              <a:t>TEL</a:t>
            </a:r>
            <a:r>
              <a:rPr lang="ja-JP" altLang="en-US" sz="1050" dirty="0">
                <a:solidFill>
                  <a:schemeClr val="tx1"/>
                </a:solidFill>
                <a:latin typeface="HG丸ｺﾞｼｯｸM-PRO" panose="020F0600000000000000" pitchFamily="50" charset="-128"/>
                <a:ea typeface="HG丸ｺﾞｼｯｸM-PRO" panose="020F0600000000000000" pitchFamily="50" charset="-128"/>
              </a:rPr>
              <a:t>：</a:t>
            </a:r>
            <a:r>
              <a:rPr lang="en-US" altLang="ja-JP" sz="1050" dirty="0">
                <a:solidFill>
                  <a:schemeClr val="tx1"/>
                </a:solidFill>
                <a:latin typeface="HG丸ｺﾞｼｯｸM-PRO" panose="020F0600000000000000" pitchFamily="50" charset="-128"/>
                <a:ea typeface="HG丸ｺﾞｼｯｸM-PRO" panose="020F0600000000000000" pitchFamily="50" charset="-128"/>
              </a:rPr>
              <a:t>06-6944-6984</a:t>
            </a:r>
            <a:r>
              <a:rPr lang="ja-JP" altLang="ja-JP" sz="1050" dirty="0">
                <a:solidFill>
                  <a:schemeClr val="tx1"/>
                </a:solidFill>
                <a:latin typeface="HG丸ｺﾞｼｯｸM-PRO" panose="020F0600000000000000" pitchFamily="50" charset="-128"/>
                <a:ea typeface="HG丸ｺﾞｼｯｸM-PRO" panose="020F0600000000000000" pitchFamily="50" charset="-128"/>
              </a:rPr>
              <a:t>／ファックス</a:t>
            </a:r>
            <a:r>
              <a:rPr lang="ja-JP" altLang="en-US" sz="1050" dirty="0">
                <a:solidFill>
                  <a:schemeClr val="tx1"/>
                </a:solidFill>
                <a:latin typeface="HG丸ｺﾞｼｯｸM-PRO" panose="020F0600000000000000" pitchFamily="50" charset="-128"/>
                <a:ea typeface="HG丸ｺﾞｼｯｸM-PRO" panose="020F0600000000000000" pitchFamily="50" charset="-128"/>
              </a:rPr>
              <a:t>：</a:t>
            </a:r>
            <a:r>
              <a:rPr lang="en-US" altLang="ja-JP" sz="1050" dirty="0">
                <a:solidFill>
                  <a:schemeClr val="tx1"/>
                </a:solidFill>
                <a:latin typeface="HG丸ｺﾞｼｯｸM-PRO" panose="020F0600000000000000" pitchFamily="50" charset="-128"/>
                <a:ea typeface="HG丸ｺﾞｼｯｸM-PRO" panose="020F0600000000000000" pitchFamily="50" charset="-128"/>
              </a:rPr>
              <a:t>06-6944-3052</a:t>
            </a:r>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a:p>
            <a:r>
              <a:rPr lang="en-US" altLang="ja-JP" sz="1050" dirty="0">
                <a:solidFill>
                  <a:schemeClr val="tx1"/>
                </a:solidFill>
                <a:latin typeface="HG丸ｺﾞｼｯｸM-PRO" panose="020F0600000000000000" pitchFamily="50" charset="-128"/>
                <a:ea typeface="HG丸ｺﾞｼｯｸM-PRO" panose="020F0600000000000000" pitchFamily="50" charset="-128"/>
              </a:rPr>
              <a:t> </a:t>
            </a:r>
            <a:r>
              <a:rPr lang="ja-JP" altLang="en-US" sz="1050" dirty="0">
                <a:solidFill>
                  <a:schemeClr val="tx1"/>
                </a:solidFill>
                <a:latin typeface="HG丸ｺﾞｼｯｸM-PRO" panose="020F0600000000000000" pitchFamily="50" charset="-128"/>
                <a:ea typeface="HG丸ｺﾞｼｯｸM-PRO" panose="020F0600000000000000" pitchFamily="50" charset="-128"/>
              </a:rPr>
              <a:t>　　</a:t>
            </a:r>
            <a:r>
              <a:rPr lang="ja-JP" altLang="ja-JP" sz="1050" dirty="0">
                <a:solidFill>
                  <a:schemeClr val="tx1"/>
                </a:solidFill>
                <a:latin typeface="HG丸ｺﾞｼｯｸM-PRO" panose="020F0600000000000000" pitchFamily="50" charset="-128"/>
                <a:ea typeface="HG丸ｺﾞｼｯｸM-PRO" panose="020F0600000000000000" pitchFamily="50" charset="-128"/>
              </a:rPr>
              <a:t>電子メールアドレス</a:t>
            </a:r>
            <a:r>
              <a:rPr lang="ja-JP" altLang="en-US" sz="1050" dirty="0">
                <a:solidFill>
                  <a:schemeClr val="tx1"/>
                </a:solidFill>
                <a:latin typeface="HG丸ｺﾞｼｯｸM-PRO" panose="020F0600000000000000" pitchFamily="50" charset="-128"/>
                <a:ea typeface="HG丸ｺﾞｼｯｸM-PRO" panose="020F0600000000000000" pitchFamily="50" charset="-128"/>
              </a:rPr>
              <a:t>：</a:t>
            </a:r>
            <a:r>
              <a:rPr lang="en-US" altLang="ja-JP" sz="1050" dirty="0">
                <a:solidFill>
                  <a:schemeClr val="tx1"/>
                </a:solidFill>
                <a:latin typeface="HG丸ｺﾞｼｯｸM-PRO" panose="020F0600000000000000" pitchFamily="50" charset="-128"/>
                <a:ea typeface="HG丸ｺﾞｼｯｸM-PRO" panose="020F0600000000000000" pitchFamily="50" charset="-128"/>
                <a:hlinkClick r:id="rId3"/>
              </a:rPr>
              <a:t>kodomo-mirai@gbox.pref.osaka.lg.jp</a:t>
            </a:r>
            <a:r>
              <a:rPr lang="ja-JP" altLang="en-US" sz="1050" dirty="0">
                <a:solidFill>
                  <a:schemeClr val="tx1"/>
                </a:solidFill>
                <a:latin typeface="HG丸ｺﾞｼｯｸM-PRO" panose="020F0600000000000000" pitchFamily="50" charset="-128"/>
                <a:ea typeface="HG丸ｺﾞｼｯｸM-PRO" panose="020F0600000000000000" pitchFamily="50" charset="-128"/>
              </a:rPr>
              <a:t>（子ども輝く未来基金専用）</a:t>
            </a:r>
            <a:endParaRPr lang="ja-JP" altLang="ja-JP" sz="105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6" name="図 25">
            <a:extLst>
              <a:ext uri="{FF2B5EF4-FFF2-40B4-BE49-F238E27FC236}">
                <a16:creationId xmlns:a16="http://schemas.microsoft.com/office/drawing/2014/main" id="{1E5259B3-D3C1-488F-B6C5-BDC6824F4A3E}"/>
              </a:ext>
            </a:extLst>
          </p:cNvPr>
          <p:cNvPicPr>
            <a:picLocks noChangeAspect="1"/>
          </p:cNvPicPr>
          <p:nvPr/>
        </p:nvPicPr>
        <p:blipFill>
          <a:blip r:embed="rId4"/>
          <a:stretch>
            <a:fillRect/>
          </a:stretch>
        </p:blipFill>
        <p:spPr>
          <a:xfrm>
            <a:off x="3278886" y="9290503"/>
            <a:ext cx="553092" cy="566501"/>
          </a:xfrm>
          <a:prstGeom prst="rect">
            <a:avLst/>
          </a:prstGeom>
        </p:spPr>
      </p:pic>
      <p:pic>
        <p:nvPicPr>
          <p:cNvPr id="28" name="図 27">
            <a:extLst>
              <a:ext uri="{FF2B5EF4-FFF2-40B4-BE49-F238E27FC236}">
                <a16:creationId xmlns:a16="http://schemas.microsoft.com/office/drawing/2014/main" id="{83D3F8A9-7E5B-4F8C-9FC5-3E8215D406D5}"/>
              </a:ext>
            </a:extLst>
          </p:cNvPr>
          <p:cNvPicPr>
            <a:picLocks noChangeAspect="1"/>
          </p:cNvPicPr>
          <p:nvPr/>
        </p:nvPicPr>
        <p:blipFill>
          <a:blip r:embed="rId5"/>
          <a:stretch>
            <a:fillRect/>
          </a:stretch>
        </p:blipFill>
        <p:spPr>
          <a:xfrm>
            <a:off x="3732917" y="9345133"/>
            <a:ext cx="2985585" cy="457240"/>
          </a:xfrm>
          <a:prstGeom prst="rect">
            <a:avLst/>
          </a:prstGeom>
        </p:spPr>
      </p:pic>
      <p:sp>
        <p:nvSpPr>
          <p:cNvPr id="32" name="テキスト ボックス 31">
            <a:extLst>
              <a:ext uri="{FF2B5EF4-FFF2-40B4-BE49-F238E27FC236}">
                <a16:creationId xmlns:a16="http://schemas.microsoft.com/office/drawing/2014/main" id="{8297651D-9C1C-46C3-855F-6D9046D798F9}"/>
              </a:ext>
            </a:extLst>
          </p:cNvPr>
          <p:cNvSpPr txBox="1"/>
          <p:nvPr/>
        </p:nvSpPr>
        <p:spPr>
          <a:xfrm>
            <a:off x="3831978" y="9400250"/>
            <a:ext cx="2217402" cy="276999"/>
          </a:xfrm>
          <a:prstGeom prst="rect">
            <a:avLst/>
          </a:prstGeom>
          <a:noFill/>
        </p:spPr>
        <p:txBody>
          <a:bodyPr wrap="square" rtlCol="0">
            <a:spAutoFit/>
          </a:bodyPr>
          <a:lstStyle/>
          <a:p>
            <a:r>
              <a:rPr kumimoji="1" lang="ja-JP" altLang="en-US" sz="1200" dirty="0">
                <a:latin typeface="HG丸ｺﾞｼｯｸM-PRO" panose="020F0600000000000000" pitchFamily="50" charset="-128"/>
                <a:ea typeface="HG丸ｺﾞｼｯｸM-PRO" panose="020F0600000000000000" pitchFamily="50" charset="-128"/>
              </a:rPr>
              <a:t>大阪府　子ども輝く未来基金</a:t>
            </a:r>
          </a:p>
        </p:txBody>
      </p:sp>
      <p:sp>
        <p:nvSpPr>
          <p:cNvPr id="21" name="角丸四角形 30">
            <a:extLst>
              <a:ext uri="{FF2B5EF4-FFF2-40B4-BE49-F238E27FC236}">
                <a16:creationId xmlns:a16="http://schemas.microsoft.com/office/drawing/2014/main" id="{29B0FBB2-6250-41CA-BC57-2FF3B320768F}"/>
              </a:ext>
            </a:extLst>
          </p:cNvPr>
          <p:cNvSpPr/>
          <p:nvPr/>
        </p:nvSpPr>
        <p:spPr>
          <a:xfrm>
            <a:off x="133143" y="88809"/>
            <a:ext cx="6585359" cy="600203"/>
          </a:xfrm>
          <a:prstGeom prst="roundRect">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0"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b="0" i="0" u="none" strike="noStrike" baseline="0" dirty="0">
                <a:solidFill>
                  <a:schemeClr val="tx1"/>
                </a:solidFill>
                <a:latin typeface="HG丸ｺﾞｼｯｸM-PRO" panose="020F0600000000000000" pitchFamily="50" charset="-128"/>
                <a:ea typeface="HG丸ｺﾞｼｯｸM-PRO" panose="020F0600000000000000" pitchFamily="50" charset="-128"/>
              </a:rPr>
              <a:t>教育に関する事業を活用された子ども食堂等運営者様よりいただいた</a:t>
            </a:r>
            <a:endParaRPr lang="en-US" altLang="ja-JP" sz="1400" b="0" i="0" u="none" strike="noStrike" baseline="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400" dirty="0">
                <a:solidFill>
                  <a:schemeClr val="tx1"/>
                </a:solidFill>
                <a:latin typeface="HG丸ｺﾞｼｯｸM-PRO" panose="020F0600000000000000" pitchFamily="50" charset="-128"/>
                <a:ea typeface="HG丸ｺﾞｼｯｸM-PRO" panose="020F0600000000000000" pitchFamily="50" charset="-128"/>
              </a:rPr>
              <a:t>お写真とメッセージ</a:t>
            </a: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42450893-AA1A-4D38-9434-5F26C13AC76F}"/>
              </a:ext>
            </a:extLst>
          </p:cNvPr>
          <p:cNvSpPr txBox="1"/>
          <p:nvPr/>
        </p:nvSpPr>
        <p:spPr>
          <a:xfrm>
            <a:off x="142312" y="5307287"/>
            <a:ext cx="1954006"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▼水族館で泳ぐ魚を見守る</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子どもたち</a:t>
            </a:r>
          </a:p>
        </p:txBody>
      </p:sp>
      <p:pic>
        <p:nvPicPr>
          <p:cNvPr id="22" name="図 21">
            <a:extLst>
              <a:ext uri="{FF2B5EF4-FFF2-40B4-BE49-F238E27FC236}">
                <a16:creationId xmlns:a16="http://schemas.microsoft.com/office/drawing/2014/main" id="{CD174246-C52D-48A4-BE4F-F369D749327E}"/>
              </a:ext>
            </a:extLst>
          </p:cNvPr>
          <p:cNvPicPr>
            <a:picLocks noChangeAspect="1"/>
          </p:cNvPicPr>
          <p:nvPr/>
        </p:nvPicPr>
        <p:blipFill>
          <a:blip r:embed="rId6"/>
          <a:stretch>
            <a:fillRect/>
          </a:stretch>
        </p:blipFill>
        <p:spPr>
          <a:xfrm>
            <a:off x="436879" y="3484984"/>
            <a:ext cx="1431508" cy="1084938"/>
          </a:xfrm>
          <a:prstGeom prst="rect">
            <a:avLst/>
          </a:prstGeom>
        </p:spPr>
      </p:pic>
      <p:pic>
        <p:nvPicPr>
          <p:cNvPr id="8" name="図 7">
            <a:extLst>
              <a:ext uri="{FF2B5EF4-FFF2-40B4-BE49-F238E27FC236}">
                <a16:creationId xmlns:a16="http://schemas.microsoft.com/office/drawing/2014/main" id="{06DF494F-081B-44CB-A28F-86B9E509A711}"/>
              </a:ext>
            </a:extLst>
          </p:cNvPr>
          <p:cNvPicPr>
            <a:picLocks noChangeAspect="1"/>
          </p:cNvPicPr>
          <p:nvPr/>
        </p:nvPicPr>
        <p:blipFill>
          <a:blip r:embed="rId7"/>
          <a:stretch>
            <a:fillRect/>
          </a:stretch>
        </p:blipFill>
        <p:spPr>
          <a:xfrm>
            <a:off x="2194375" y="795453"/>
            <a:ext cx="2535842" cy="1824068"/>
          </a:xfrm>
          <a:prstGeom prst="rect">
            <a:avLst/>
          </a:prstGeom>
        </p:spPr>
      </p:pic>
      <p:sp>
        <p:nvSpPr>
          <p:cNvPr id="29" name="テキスト ボックス 28">
            <a:extLst>
              <a:ext uri="{FF2B5EF4-FFF2-40B4-BE49-F238E27FC236}">
                <a16:creationId xmlns:a16="http://schemas.microsoft.com/office/drawing/2014/main" id="{E4FD383B-A86B-41A7-B0E1-D8FFA3B4BE93}"/>
              </a:ext>
            </a:extLst>
          </p:cNvPr>
          <p:cNvSpPr txBox="1"/>
          <p:nvPr/>
        </p:nvSpPr>
        <p:spPr>
          <a:xfrm>
            <a:off x="4657126" y="740822"/>
            <a:ext cx="4031346"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◀サンタさんから文房具などを</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プレゼントしてもらう子どもたち</a:t>
            </a:r>
          </a:p>
        </p:txBody>
      </p:sp>
      <p:sp>
        <p:nvSpPr>
          <p:cNvPr id="30" name="テキスト ボックス 29">
            <a:extLst>
              <a:ext uri="{FF2B5EF4-FFF2-40B4-BE49-F238E27FC236}">
                <a16:creationId xmlns:a16="http://schemas.microsoft.com/office/drawing/2014/main" id="{FC499CCF-74B2-4C73-8DFA-E334241FBCCD}"/>
              </a:ext>
            </a:extLst>
          </p:cNvPr>
          <p:cNvSpPr txBox="1"/>
          <p:nvPr/>
        </p:nvSpPr>
        <p:spPr>
          <a:xfrm>
            <a:off x="4730217" y="4144727"/>
            <a:ext cx="3189781"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◀子どもたちからいただいた</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メッセージ</a:t>
            </a:r>
          </a:p>
        </p:txBody>
      </p:sp>
      <p:pic>
        <p:nvPicPr>
          <p:cNvPr id="35" name="Picture 4">
            <a:extLst>
              <a:ext uri="{FF2B5EF4-FFF2-40B4-BE49-F238E27FC236}">
                <a16:creationId xmlns:a16="http://schemas.microsoft.com/office/drawing/2014/main" id="{8B7FB2B6-4193-4802-A42A-8B504823A75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83574" flipV="1">
            <a:off x="915076" y="817206"/>
            <a:ext cx="267376" cy="255530"/>
          </a:xfrm>
          <a:prstGeom prst="rect">
            <a:avLst/>
          </a:prstGeom>
          <a:noFill/>
          <a:extLst>
            <a:ext uri="{909E8E84-426E-40DD-AFC4-6F175D3DCCD1}">
              <a14:hiddenFill xmlns:a14="http://schemas.microsoft.com/office/drawing/2010/main">
                <a:solidFill>
                  <a:srgbClr val="FFFFFF"/>
                </a:solidFill>
              </a14:hiddenFill>
            </a:ext>
          </a:extLst>
        </p:spPr>
      </p:pic>
      <p:sp>
        <p:nvSpPr>
          <p:cNvPr id="38" name="テキスト ボックス 37">
            <a:extLst>
              <a:ext uri="{FF2B5EF4-FFF2-40B4-BE49-F238E27FC236}">
                <a16:creationId xmlns:a16="http://schemas.microsoft.com/office/drawing/2014/main" id="{B26EF3DE-A99B-4675-9E86-2CF7283A2865}"/>
              </a:ext>
            </a:extLst>
          </p:cNvPr>
          <p:cNvSpPr txBox="1"/>
          <p:nvPr/>
        </p:nvSpPr>
        <p:spPr>
          <a:xfrm>
            <a:off x="133143" y="3121493"/>
            <a:ext cx="2600100"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▲新しく購入した紙芝居を聞く</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子どもたち</a:t>
            </a:r>
          </a:p>
        </p:txBody>
      </p:sp>
      <p:pic>
        <p:nvPicPr>
          <p:cNvPr id="24" name="図 23">
            <a:extLst>
              <a:ext uri="{FF2B5EF4-FFF2-40B4-BE49-F238E27FC236}">
                <a16:creationId xmlns:a16="http://schemas.microsoft.com/office/drawing/2014/main" id="{980C0997-B9B3-4E68-93E8-04930D10A8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0370" y="5684430"/>
            <a:ext cx="1791630" cy="2388840"/>
          </a:xfrm>
          <a:prstGeom prst="rect">
            <a:avLst/>
          </a:prstGeom>
        </p:spPr>
      </p:pic>
      <p:pic>
        <p:nvPicPr>
          <p:cNvPr id="10" name="図 9">
            <a:extLst>
              <a:ext uri="{FF2B5EF4-FFF2-40B4-BE49-F238E27FC236}">
                <a16:creationId xmlns:a16="http://schemas.microsoft.com/office/drawing/2014/main" id="{8635698C-A5D8-443B-9847-C3F8CBC214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2246" y="2664653"/>
            <a:ext cx="2600100" cy="1900229"/>
          </a:xfrm>
          <a:prstGeom prst="rect">
            <a:avLst/>
          </a:prstGeom>
        </p:spPr>
      </p:pic>
      <p:sp>
        <p:nvSpPr>
          <p:cNvPr id="46" name="四角形: 角を丸くする 45">
            <a:extLst>
              <a:ext uri="{FF2B5EF4-FFF2-40B4-BE49-F238E27FC236}">
                <a16:creationId xmlns:a16="http://schemas.microsoft.com/office/drawing/2014/main" id="{0087448C-C3B3-46FB-9A5C-E630401B5386}"/>
              </a:ext>
            </a:extLst>
          </p:cNvPr>
          <p:cNvSpPr/>
          <p:nvPr/>
        </p:nvSpPr>
        <p:spPr>
          <a:xfrm>
            <a:off x="4807686" y="1203377"/>
            <a:ext cx="1901658" cy="2803528"/>
          </a:xfrm>
          <a:prstGeom prst="roundRect">
            <a:avLst>
              <a:gd name="adj" fmla="val 8653"/>
            </a:avLst>
          </a:prstGeom>
          <a:solidFill>
            <a:schemeClr val="accent4">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1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子ども</a:t>
            </a:r>
            <a:r>
              <a:rPr lang="ja-JP" altLang="en-US" sz="1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たち</a:t>
            </a:r>
            <a:r>
              <a:rPr lang="ja-JP" altLang="ja-JP" sz="1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のたくさんの笑顔を見ることができ、とても嬉しく思います。</a:t>
            </a:r>
            <a:endParaRPr lang="en-US" altLang="ja-JP" sz="1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✿子ども同士でどうやって使うのかなと話している様子は、多年齢の居場所ならではだなぁと思いました。</a:t>
            </a:r>
            <a:endParaRPr kumimoji="1"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endParaRPr kumimoji="1" lang="en-US" altLang="ja-JP" sz="1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kumimoji="1" lang="ja-JP" altLang="en-US" sz="1100" dirty="0">
                <a:latin typeface="HG丸ｺﾞｼｯｸM-PRO" panose="020F0600000000000000" pitchFamily="50" charset="-128"/>
                <a:ea typeface="HG丸ｺﾞｼｯｸM-PRO" panose="020F0600000000000000" pitchFamily="50" charset="-128"/>
                <a:cs typeface="Times New Roman" panose="02020603050405020304" pitchFamily="18" charset="0"/>
              </a:rPr>
              <a:t>✿子どもたちの絵や字がどんどんと上手になっていくのがとても嬉しいです。</a:t>
            </a: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56" name="Picture 4">
            <a:extLst>
              <a:ext uri="{FF2B5EF4-FFF2-40B4-BE49-F238E27FC236}">
                <a16:creationId xmlns:a16="http://schemas.microsoft.com/office/drawing/2014/main" id="{9058E612-7380-43AD-8A66-8FBF8F5B1A9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83574" flipV="1">
            <a:off x="394520" y="6377747"/>
            <a:ext cx="267376" cy="25553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a:extLst>
              <a:ext uri="{FF2B5EF4-FFF2-40B4-BE49-F238E27FC236}">
                <a16:creationId xmlns:a16="http://schemas.microsoft.com/office/drawing/2014/main" id="{2EBB054E-F11F-4297-B107-2BAB98F4DE3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2083574" flipV="1">
            <a:off x="773303" y="6776801"/>
            <a:ext cx="328271" cy="3137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a:extLst>
              <a:ext uri="{FF2B5EF4-FFF2-40B4-BE49-F238E27FC236}">
                <a16:creationId xmlns:a16="http://schemas.microsoft.com/office/drawing/2014/main" id="{A56DFCF2-2DFF-4FC7-A99C-53991E4D7BF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3574" flipV="1">
            <a:off x="566344" y="6660706"/>
            <a:ext cx="214241" cy="20474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a:extLst>
              <a:ext uri="{FF2B5EF4-FFF2-40B4-BE49-F238E27FC236}">
                <a16:creationId xmlns:a16="http://schemas.microsoft.com/office/drawing/2014/main" id="{813EAEB3-A737-42E5-A2CD-3A0B7477BF9D}"/>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083574">
            <a:off x="927881" y="6296704"/>
            <a:ext cx="139097" cy="132934"/>
          </a:xfrm>
          <a:prstGeom prst="rect">
            <a:avLst/>
          </a:prstGeom>
          <a:noFill/>
          <a:extLst>
            <a:ext uri="{909E8E84-426E-40DD-AFC4-6F175D3DCCD1}">
              <a14:hiddenFill xmlns:a14="http://schemas.microsoft.com/office/drawing/2010/main">
                <a:solidFill>
                  <a:srgbClr val="FFFFFF"/>
                </a:solidFill>
              </a14:hiddenFill>
            </a:ext>
          </a:extLst>
        </p:spPr>
      </p:pic>
      <p:pic>
        <p:nvPicPr>
          <p:cNvPr id="61" name="図 60">
            <a:extLst>
              <a:ext uri="{FF2B5EF4-FFF2-40B4-BE49-F238E27FC236}">
                <a16:creationId xmlns:a16="http://schemas.microsoft.com/office/drawing/2014/main" id="{28F05961-1E6D-45F5-BCE3-AAC1000E1B99}"/>
              </a:ext>
            </a:extLst>
          </p:cNvPr>
          <p:cNvPicPr>
            <a:picLocks noChangeAspect="1"/>
          </p:cNvPicPr>
          <p:nvPr/>
        </p:nvPicPr>
        <p:blipFill>
          <a:blip r:embed="rId14"/>
          <a:stretch>
            <a:fillRect/>
          </a:stretch>
        </p:blipFill>
        <p:spPr>
          <a:xfrm>
            <a:off x="4877685" y="5350138"/>
            <a:ext cx="1795114" cy="2388841"/>
          </a:xfrm>
          <a:prstGeom prst="rect">
            <a:avLst/>
          </a:prstGeom>
        </p:spPr>
      </p:pic>
      <p:pic>
        <p:nvPicPr>
          <p:cNvPr id="62" name="Picture 4">
            <a:extLst>
              <a:ext uri="{FF2B5EF4-FFF2-40B4-BE49-F238E27FC236}">
                <a16:creationId xmlns:a16="http://schemas.microsoft.com/office/drawing/2014/main" id="{10C37836-F4A6-43A6-B0D2-BDC924DE87B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083574" flipV="1">
            <a:off x="4808645" y="6038754"/>
            <a:ext cx="466241" cy="44558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278BD7DF-9AC3-458F-A9A5-AE75DF102F6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2083574" flipV="1">
            <a:off x="5456719" y="6225883"/>
            <a:ext cx="380635" cy="366879"/>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a:extLst>
              <a:ext uri="{FF2B5EF4-FFF2-40B4-BE49-F238E27FC236}">
                <a16:creationId xmlns:a16="http://schemas.microsoft.com/office/drawing/2014/main" id="{FABA4E44-1554-49E5-B391-FF89A1C2CE9D}"/>
              </a:ext>
            </a:extLst>
          </p:cNvPr>
          <p:cNvSpPr txBox="1"/>
          <p:nvPr/>
        </p:nvSpPr>
        <p:spPr>
          <a:xfrm>
            <a:off x="4826002" y="7716539"/>
            <a:ext cx="1954006" cy="400110"/>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▲美術館で絵画鑑賞を楽しむ</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　子どもたち</a:t>
            </a:r>
          </a:p>
        </p:txBody>
      </p:sp>
      <p:sp>
        <p:nvSpPr>
          <p:cNvPr id="65" name="思考の吹き出し: 雲形 64">
            <a:extLst>
              <a:ext uri="{FF2B5EF4-FFF2-40B4-BE49-F238E27FC236}">
                <a16:creationId xmlns:a16="http://schemas.microsoft.com/office/drawing/2014/main" id="{51BAC1A1-E821-43D4-934F-89806EB05F5D}"/>
              </a:ext>
            </a:extLst>
          </p:cNvPr>
          <p:cNvSpPr/>
          <p:nvPr/>
        </p:nvSpPr>
        <p:spPr>
          <a:xfrm>
            <a:off x="1864537" y="5516960"/>
            <a:ext cx="2737787" cy="1218282"/>
          </a:xfrm>
          <a:prstGeom prst="cloudCallout">
            <a:avLst>
              <a:gd name="adj1" fmla="val -38419"/>
              <a:gd name="adj2" fmla="val 69796"/>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66" name="思考の吹き出し: 雲形 65">
            <a:extLst>
              <a:ext uri="{FF2B5EF4-FFF2-40B4-BE49-F238E27FC236}">
                <a16:creationId xmlns:a16="http://schemas.microsoft.com/office/drawing/2014/main" id="{492849BF-2FB1-4C6F-A5D2-2172227F629D}"/>
              </a:ext>
            </a:extLst>
          </p:cNvPr>
          <p:cNvSpPr/>
          <p:nvPr/>
        </p:nvSpPr>
        <p:spPr>
          <a:xfrm>
            <a:off x="2194375" y="6878850"/>
            <a:ext cx="2860224" cy="1176018"/>
          </a:xfrm>
          <a:prstGeom prst="cloudCallout">
            <a:avLst>
              <a:gd name="adj1" fmla="val 38801"/>
              <a:gd name="adj2" fmla="val -82206"/>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67" name="テキスト ボックス 66">
            <a:extLst>
              <a:ext uri="{FF2B5EF4-FFF2-40B4-BE49-F238E27FC236}">
                <a16:creationId xmlns:a16="http://schemas.microsoft.com/office/drawing/2014/main" id="{A7C130B9-8FF7-4AD9-8CF3-35EF2AB8BA6C}"/>
              </a:ext>
            </a:extLst>
          </p:cNvPr>
          <p:cNvSpPr txBox="1"/>
          <p:nvPr/>
        </p:nvSpPr>
        <p:spPr>
          <a:xfrm>
            <a:off x="2539661" y="7113745"/>
            <a:ext cx="2401018" cy="738664"/>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今日はありがとうございました。</a:t>
            </a:r>
          </a:p>
          <a:p>
            <a:r>
              <a:rPr kumimoji="1" lang="ja-JP" altLang="en-US" sz="1050" dirty="0">
                <a:latin typeface="HG丸ｺﾞｼｯｸM-PRO" panose="020F0600000000000000" pitchFamily="50" charset="-128"/>
                <a:ea typeface="HG丸ｺﾞｼｯｸM-PRO" panose="020F0600000000000000" pitchFamily="50" charset="-128"/>
              </a:rPr>
              <a:t>こんな機会がなければ、家族で美術展や動物園に行くことはなかったと思います。</a:t>
            </a:r>
          </a:p>
        </p:txBody>
      </p:sp>
      <p:sp>
        <p:nvSpPr>
          <p:cNvPr id="68" name="テキスト ボックス 67">
            <a:extLst>
              <a:ext uri="{FF2B5EF4-FFF2-40B4-BE49-F238E27FC236}">
                <a16:creationId xmlns:a16="http://schemas.microsoft.com/office/drawing/2014/main" id="{D5AF747D-DD23-49FB-A4CB-46F93CE5CA02}"/>
              </a:ext>
            </a:extLst>
          </p:cNvPr>
          <p:cNvSpPr txBox="1"/>
          <p:nvPr/>
        </p:nvSpPr>
        <p:spPr>
          <a:xfrm>
            <a:off x="2147005" y="5814903"/>
            <a:ext cx="2402366" cy="577081"/>
          </a:xfrm>
          <a:prstGeom prst="rect">
            <a:avLst/>
          </a:prstGeom>
          <a:noFill/>
        </p:spPr>
        <p:txBody>
          <a:bodyPr wrap="squar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綺麗な魚の色のことや開催中のイベントで作ったお面のことを楽しかったねとお話ししました。</a:t>
            </a:r>
          </a:p>
        </p:txBody>
      </p:sp>
    </p:spTree>
    <p:extLst>
      <p:ext uri="{BB962C8B-B14F-4D97-AF65-F5344CB8AC3E}">
        <p14:creationId xmlns:p14="http://schemas.microsoft.com/office/powerpoint/2010/main" val="195572224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3056</TotalTime>
  <Words>877</Words>
  <Application>Microsoft Office PowerPoint</Application>
  <PresentationFormat>A4 210 x 297 mm</PresentationFormat>
  <Paragraphs>82</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游ゴシック</vt:lpstr>
      <vt:lpstr>Arial</vt:lpstr>
      <vt:lpstr>Calibri</vt:lpstr>
      <vt:lpstr>Calibri Light</vt:lpstr>
      <vt:lpstr>Office テーマ</vt:lpstr>
      <vt:lpstr>「子ども輝く未来基金」ニュースレター　vol.10</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大阪府子ども輝く未来基金事業のご報告</dc:title>
  <dc:creator>宮田　真衣</dc:creator>
  <cp:lastModifiedBy>宮地　舞</cp:lastModifiedBy>
  <cp:revision>259</cp:revision>
  <cp:lastPrinted>2025-08-08T06:10:27Z</cp:lastPrinted>
  <dcterms:created xsi:type="dcterms:W3CDTF">2022-06-02T06:37:48Z</dcterms:created>
  <dcterms:modified xsi:type="dcterms:W3CDTF">2025-08-20T01:00:31Z</dcterms:modified>
</cp:coreProperties>
</file>