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
  </p:handoutMasterIdLst>
  <p:sldIdLst>
    <p:sldId id="256" r:id="rId2"/>
    <p:sldId id="262"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EDFD"/>
    <a:srgbClr val="9BF1FD"/>
    <a:srgbClr val="9CFCF7"/>
    <a:srgbClr val="FFCCFF"/>
    <a:srgbClr val="99FFCC"/>
    <a:srgbClr val="99FF99"/>
    <a:srgbClr val="66FFCC"/>
    <a:srgbClr val="FF99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090" y="-4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1"/>
            <a:ext cx="2949787" cy="498693"/>
          </a:xfrm>
          <a:prstGeom prst="rect">
            <a:avLst/>
          </a:prstGeom>
        </p:spPr>
        <p:txBody>
          <a:bodyPr vert="horz" lIns="91430" tIns="45715" rIns="91430" bIns="45715" rtlCol="0"/>
          <a:lstStyle>
            <a:lvl1pPr algn="r">
              <a:defRPr sz="1200"/>
            </a:lvl1pPr>
          </a:lstStyle>
          <a:p>
            <a:fld id="{6B5FC3D3-92F1-4D8B-9D65-11E1C20972DA}" type="datetimeFigureOut">
              <a:rPr kumimoji="1" lang="ja-JP" altLang="en-US" smtClean="0"/>
              <a:t>2025/3/6</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30" tIns="45715" rIns="91430" bIns="45715" rtlCol="0" anchor="b"/>
          <a:lstStyle>
            <a:lvl1pPr algn="r">
              <a:defRPr sz="1200"/>
            </a:lvl1pPr>
          </a:lstStyle>
          <a:p>
            <a:fld id="{3C2D6BA4-FB5B-4711-BD66-63AE8FF3638C}" type="slidenum">
              <a:rPr kumimoji="1" lang="ja-JP" altLang="en-US" smtClean="0"/>
              <a:t>‹#›</a:t>
            </a:fld>
            <a:endParaRPr kumimoji="1" lang="ja-JP" altLang="en-US"/>
          </a:p>
        </p:txBody>
      </p:sp>
    </p:spTree>
    <p:extLst>
      <p:ext uri="{BB962C8B-B14F-4D97-AF65-F5344CB8AC3E}">
        <p14:creationId xmlns:p14="http://schemas.microsoft.com/office/powerpoint/2010/main" val="2386272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82493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00000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12699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9194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7377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561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2608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88861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3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63217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45705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1F65A78-A2B5-4EE7-A273-A1DF70BA0021}" type="datetimeFigureOut">
              <a:rPr kumimoji="1" lang="ja-JP" altLang="en-US" smtClean="0"/>
              <a:t>2025/3/6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996341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
            <a:extLst>
              <a:ext uri="{FF2B5EF4-FFF2-40B4-BE49-F238E27FC236}">
                <a16:creationId xmlns:a16="http://schemas.microsoft.com/office/drawing/2014/main" id="{4588B6F0-B7BE-4AF5-8A6B-2FACE51F3D50}"/>
              </a:ext>
            </a:extLst>
          </p:cNvPr>
          <p:cNvSpPr/>
          <p:nvPr/>
        </p:nvSpPr>
        <p:spPr>
          <a:xfrm>
            <a:off x="397486" y="2856230"/>
            <a:ext cx="4382996" cy="634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163845" y="3555636"/>
            <a:ext cx="6585359" cy="521793"/>
          </a:xfrm>
          <a:prstGeom prst="roundRect">
            <a:avLst/>
          </a:prstGeom>
          <a:solidFill>
            <a:srgbClr val="9BEDFD"/>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令和６年度に実施している事業のご紹介</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3" name="図 22"/>
          <p:cNvPicPr>
            <a:picLocks noChangeAspect="1"/>
          </p:cNvPicPr>
          <p:nvPr/>
        </p:nvPicPr>
        <p:blipFill>
          <a:blip r:embed="rId2"/>
          <a:stretch>
            <a:fillRect/>
          </a:stretch>
        </p:blipFill>
        <p:spPr>
          <a:xfrm>
            <a:off x="10124847" y="14022999"/>
            <a:ext cx="293974" cy="293974"/>
          </a:xfrm>
          <a:prstGeom prst="rect">
            <a:avLst/>
          </a:prstGeom>
        </p:spPr>
      </p:pic>
      <p:sp>
        <p:nvSpPr>
          <p:cNvPr id="30" name="角丸四角形 29"/>
          <p:cNvSpPr/>
          <p:nvPr/>
        </p:nvSpPr>
        <p:spPr>
          <a:xfrm>
            <a:off x="155363" y="4852961"/>
            <a:ext cx="3193729" cy="1879816"/>
          </a:xfrm>
          <a:prstGeom prst="roundRect">
            <a:avLst/>
          </a:prstGeom>
          <a:solidFill>
            <a:schemeClr val="accent1">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HG丸ｺﾞｼｯｸM-PRO" panose="020F0600000000000000" pitchFamily="50" charset="-128"/>
                <a:ea typeface="HG丸ｺﾞｼｯｸM-PRO" panose="020F0600000000000000" pitchFamily="50" charset="-128"/>
              </a:rPr>
              <a:t>生活支援に関する事業</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b="1" dirty="0">
                <a:solidFill>
                  <a:schemeClr val="tx1"/>
                </a:solidFill>
                <a:latin typeface="HG丸ｺﾞｼｯｸM-PRO" panose="020F0600000000000000" pitchFamily="50" charset="-128"/>
                <a:ea typeface="HG丸ｺﾞｼｯｸM-PRO" panose="020F0600000000000000" pitchFamily="50" charset="-128"/>
              </a:rPr>
              <a:t>①ひとり親家庭の子どもへの自転車、</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b="1" dirty="0">
                <a:solidFill>
                  <a:schemeClr val="tx1"/>
                </a:solidFill>
                <a:latin typeface="HG丸ｺﾞｼｯｸM-PRO" panose="020F0600000000000000" pitchFamily="50" charset="-128"/>
                <a:ea typeface="HG丸ｺﾞｼｯｸM-PRO" panose="020F0600000000000000" pitchFamily="50" charset="-128"/>
              </a:rPr>
              <a:t>　学習・スポーツ用品等の提供</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chemeClr val="tx1"/>
                </a:solidFill>
                <a:latin typeface="HG丸ｺﾞｼｯｸM-PRO" panose="020F0600000000000000" pitchFamily="50" charset="-128"/>
                <a:ea typeface="HG丸ｺﾞｼｯｸM-PRO" panose="020F0600000000000000" pitchFamily="50" charset="-128"/>
              </a:rPr>
              <a:t>概要：</a:t>
            </a:r>
            <a:r>
              <a:rPr lang="ja-JP" altLang="en-US" sz="1050" dirty="0">
                <a:solidFill>
                  <a:srgbClr val="000000"/>
                </a:solidFill>
                <a:latin typeface="HG丸ｺﾞｼｯｸM-PRO" panose="020F0600000000000000" pitchFamily="50" charset="-128"/>
                <a:ea typeface="HG丸ｺﾞｼｯｸM-PRO" panose="020F0600000000000000" pitchFamily="50" charset="-128"/>
              </a:rPr>
              <a:t>児童扶養手当を受給している世帯の</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小学６年生を対象に、自転車、</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学習・スポーツ・音楽・美術用品等</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を掲載したカタログから選んだもの</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を提供（今年度の受付は終了）</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予算額：</a:t>
            </a:r>
            <a:r>
              <a:rPr lang="en-US" altLang="ja-JP" sz="1050" dirty="0">
                <a:solidFill>
                  <a:schemeClr val="tx1"/>
                </a:solidFill>
                <a:latin typeface="HG丸ｺﾞｼｯｸM-PRO" panose="020F0600000000000000" pitchFamily="50" charset="-128"/>
                <a:ea typeface="HG丸ｺﾞｼｯｸM-PRO" panose="020F0600000000000000" pitchFamily="50" charset="-128"/>
              </a:rPr>
              <a:t>41,295</a:t>
            </a:r>
            <a:r>
              <a:rPr lang="ja-JP" altLang="en-US" sz="1050" dirty="0">
                <a:solidFill>
                  <a:srgbClr val="000000"/>
                </a:solidFill>
                <a:latin typeface="HG丸ｺﾞｼｯｸM-PRO" panose="020F0600000000000000" pitchFamily="50" charset="-128"/>
                <a:ea typeface="HG丸ｺﾞｼｯｸM-PRO" panose="020F0600000000000000" pitchFamily="50" charset="-128"/>
              </a:rPr>
              <a:t>千円</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3408978" y="4847390"/>
            <a:ext cx="3298908" cy="1885387"/>
          </a:xfrm>
          <a:prstGeom prst="roundRect">
            <a:avLst/>
          </a:prstGeom>
          <a:solidFill>
            <a:schemeClr val="accent4">
              <a:lumMod val="20000"/>
              <a:lumOff val="80000"/>
            </a:scheme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生活支援に関する事業</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lvl="0" defTabSz="914400"/>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②児童養護施設で生活する子どもへの</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lvl="0" defTabSz="914400"/>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プリペイドカードの提供</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lvl="0" defTabSz="914400"/>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r>
              <a:rPr lang="ja-JP" altLang="ja-JP" sz="1050" dirty="0">
                <a:solidFill>
                  <a:schemeClr val="tx1"/>
                </a:solidFill>
                <a:latin typeface="HG丸ｺﾞｼｯｸM-PRO" panose="020F0600000000000000" pitchFamily="50" charset="-128"/>
                <a:ea typeface="HG丸ｺﾞｼｯｸM-PRO" panose="020F0600000000000000" pitchFamily="50" charset="-128"/>
              </a:rPr>
              <a:t>概要：児童養護施設等で生活する子ども</a:t>
            </a:r>
            <a:r>
              <a:rPr lang="ja-JP" altLang="en-US" sz="1050" dirty="0">
                <a:solidFill>
                  <a:schemeClr val="tx1"/>
                </a:solidFill>
                <a:latin typeface="HG丸ｺﾞｼｯｸM-PRO" panose="020F0600000000000000" pitchFamily="50" charset="-128"/>
                <a:ea typeface="HG丸ｺﾞｼｯｸM-PRO" panose="020F0600000000000000" pitchFamily="50" charset="-128"/>
              </a:rPr>
              <a:t>に</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１人あたり</a:t>
            </a:r>
            <a:r>
              <a:rPr lang="en-US" altLang="ja-JP" sz="1050" dirty="0">
                <a:solidFill>
                  <a:schemeClr val="tx1"/>
                </a:solidFill>
                <a:latin typeface="HG丸ｺﾞｼｯｸM-PRO" panose="020F0600000000000000" pitchFamily="50" charset="-128"/>
                <a:ea typeface="HG丸ｺﾞｼｯｸM-PRO" panose="020F0600000000000000" pitchFamily="50" charset="-128"/>
              </a:rPr>
              <a:t>1,000</a:t>
            </a:r>
            <a:r>
              <a:rPr lang="ja-JP" altLang="en-US" sz="1050" dirty="0">
                <a:solidFill>
                  <a:schemeClr val="tx1"/>
                </a:solidFill>
                <a:latin typeface="HG丸ｺﾞｼｯｸM-PRO" panose="020F0600000000000000" pitchFamily="50" charset="-128"/>
                <a:ea typeface="HG丸ｺﾞｼｯｸM-PRO" panose="020F0600000000000000" pitchFamily="50" charset="-128"/>
              </a:rPr>
              <a:t>円の</a:t>
            </a:r>
            <a:r>
              <a:rPr lang="ja-JP" altLang="ja-JP" sz="1050" dirty="0">
                <a:solidFill>
                  <a:schemeClr val="tx1"/>
                </a:solidFill>
                <a:latin typeface="HG丸ｺﾞｼｯｸM-PRO" panose="020F0600000000000000" pitchFamily="50" charset="-128"/>
                <a:ea typeface="HG丸ｺﾞｼｯｸM-PRO" panose="020F0600000000000000" pitchFamily="50" charset="-128"/>
              </a:rPr>
              <a:t>プリペイドカード</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ja-JP" sz="1050" dirty="0">
                <a:solidFill>
                  <a:schemeClr val="tx1"/>
                </a:solidFill>
                <a:latin typeface="HG丸ｺﾞｼｯｸM-PRO" panose="020F0600000000000000" pitchFamily="50" charset="-128"/>
                <a:ea typeface="HG丸ｺﾞｼｯｸM-PRO" panose="020F0600000000000000" pitchFamily="50" charset="-128"/>
              </a:rPr>
              <a:t>を</a:t>
            </a:r>
            <a:r>
              <a:rPr lang="ja-JP" altLang="en-US" sz="1050" dirty="0">
                <a:solidFill>
                  <a:schemeClr val="tx1"/>
                </a:solidFill>
                <a:latin typeface="HG丸ｺﾞｼｯｸM-PRO" panose="020F0600000000000000" pitchFamily="50" charset="-128"/>
                <a:ea typeface="HG丸ｺﾞｼｯｸM-PRO" panose="020F0600000000000000" pitchFamily="50" charset="-128"/>
              </a:rPr>
              <a:t>提供（今年度の受付は終了）</a:t>
            </a:r>
            <a:br>
              <a:rPr lang="en-US" altLang="ja-JP" sz="1050" dirty="0">
                <a:solidFill>
                  <a:schemeClr val="tx1"/>
                </a:solidFill>
                <a:latin typeface="HG丸ｺﾞｼｯｸM-PRO" panose="020F0600000000000000" pitchFamily="50" charset="-128"/>
                <a:ea typeface="HG丸ｺﾞｼｯｸM-PRO" panose="020F0600000000000000" pitchFamily="50" charset="-128"/>
              </a:rPr>
            </a:br>
            <a:r>
              <a:rPr lang="ja-JP" altLang="en-US" sz="1050" dirty="0">
                <a:solidFill>
                  <a:schemeClr val="tx1"/>
                </a:solidFill>
                <a:latin typeface="HG丸ｺﾞｼｯｸM-PRO" panose="020F0600000000000000" pitchFamily="50" charset="-128"/>
                <a:ea typeface="HG丸ｺﾞｼｯｸM-PRO" panose="020F0600000000000000" pitchFamily="50" charset="-128"/>
              </a:rPr>
              <a:t>予算額：</a:t>
            </a:r>
            <a:r>
              <a:rPr lang="en-US" altLang="ja-JP" sz="1050" dirty="0">
                <a:solidFill>
                  <a:schemeClr val="tx1"/>
                </a:solidFill>
                <a:latin typeface="HG丸ｺﾞｼｯｸM-PRO" panose="020F0600000000000000" pitchFamily="50" charset="-128"/>
                <a:ea typeface="HG丸ｺﾞｼｯｸM-PRO" panose="020F0600000000000000" pitchFamily="50" charset="-128"/>
              </a:rPr>
              <a:t>2,644</a:t>
            </a:r>
            <a:r>
              <a:rPr lang="ja-JP" altLang="en-US" sz="1050" dirty="0">
                <a:solidFill>
                  <a:schemeClr val="tx1"/>
                </a:solidFill>
                <a:latin typeface="HG丸ｺﾞｼｯｸM-PRO" panose="020F0600000000000000" pitchFamily="50" charset="-128"/>
                <a:ea typeface="HG丸ｺﾞｼｯｸM-PRO" panose="020F0600000000000000" pitchFamily="50" charset="-128"/>
              </a:rPr>
              <a:t>千円</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176143" y="6857999"/>
            <a:ext cx="3172949" cy="2876499"/>
          </a:xfrm>
          <a:prstGeom prst="roundRect">
            <a:avLst/>
          </a:prstGeom>
          <a:solidFill>
            <a:schemeClr val="accent6">
              <a:lumMod val="20000"/>
              <a:lumOff val="80000"/>
            </a:scheme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角丸四角形 40"/>
          <p:cNvSpPr/>
          <p:nvPr/>
        </p:nvSpPr>
        <p:spPr>
          <a:xfrm>
            <a:off x="3408978" y="6858000"/>
            <a:ext cx="3347207" cy="2876499"/>
          </a:xfrm>
          <a:prstGeom prst="roundRect">
            <a:avLst/>
          </a:prstGeom>
          <a:solidFill>
            <a:schemeClr val="accent2">
              <a:lumMod val="40000"/>
              <a:lumOff val="6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07000" y="4111420"/>
            <a:ext cx="6407158" cy="769441"/>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　子ども輝く未来基金では、学習用品の提供や知育玩具等の購入費用補助など、子どもに直接届けることのできる「生活・教育・体験」に関係する事業を実施しています。</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令和</a:t>
            </a:r>
            <a:r>
              <a:rPr kumimoji="1" lang="en-US" altLang="ja-JP" sz="1100" dirty="0">
                <a:latin typeface="HG丸ｺﾞｼｯｸM-PRO" panose="020F0600000000000000" pitchFamily="50" charset="-128"/>
                <a:ea typeface="HG丸ｺﾞｼｯｸM-PRO" panose="020F0600000000000000" pitchFamily="50" charset="-128"/>
              </a:rPr>
              <a:t>6</a:t>
            </a:r>
            <a:r>
              <a:rPr kumimoji="1" lang="ja-JP" altLang="en-US" sz="1100" dirty="0">
                <a:latin typeface="HG丸ｺﾞｼｯｸM-PRO" panose="020F0600000000000000" pitchFamily="50" charset="-128"/>
                <a:ea typeface="HG丸ｺﾞｼｯｸM-PRO" panose="020F0600000000000000" pitchFamily="50" charset="-128"/>
              </a:rPr>
              <a:t>年度の</a:t>
            </a:r>
            <a:r>
              <a:rPr lang="ja-JP" altLang="en-US" sz="1100" dirty="0">
                <a:latin typeface="HG丸ｺﾞｼｯｸM-PRO" panose="020F0600000000000000" pitchFamily="50" charset="-128"/>
                <a:ea typeface="HG丸ｺﾞｼｯｸM-PRO" panose="020F0600000000000000" pitchFamily="50" charset="-128"/>
              </a:rPr>
              <a:t>実施事業をご紹介します。また、支援を受けた方からたくさんの感謝のお声をいただいていますので、あわせてご紹介します。</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11314" y="6906575"/>
            <a:ext cx="2855527" cy="1585049"/>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教育に関する事業</a:t>
            </a:r>
            <a:endParaRPr lang="en-US" altLang="ja-JP" sz="1200" b="1" dirty="0">
              <a:latin typeface="HG丸ｺﾞｼｯｸM-PRO" panose="020F0600000000000000" pitchFamily="50" charset="-128"/>
              <a:ea typeface="HG丸ｺﾞｼｯｸM-PRO" panose="020F0600000000000000" pitchFamily="50" charset="-128"/>
            </a:endParaRPr>
          </a:p>
          <a:p>
            <a:r>
              <a:rPr lang="ja-JP" altLang="ja-JP" sz="1100" dirty="0">
                <a:latin typeface="HG丸ｺﾞｼｯｸM-PRO" panose="020F0600000000000000" pitchFamily="50" charset="-128"/>
                <a:ea typeface="HG丸ｺﾞｼｯｸM-PRO" panose="020F0600000000000000" pitchFamily="50" charset="-128"/>
              </a:rPr>
              <a:t>概要：府内の子ども食堂等で活用する学習</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教材</a:t>
            </a:r>
            <a:r>
              <a:rPr lang="ja-JP" altLang="en-US" sz="1100" dirty="0">
                <a:latin typeface="HG丸ｺﾞｼｯｸM-PRO" panose="020F0600000000000000" pitchFamily="50" charset="-128"/>
                <a:ea typeface="HG丸ｺﾞｼｯｸM-PRO" panose="020F0600000000000000" pitchFamily="50" charset="-128"/>
              </a:rPr>
              <a:t>・文房具・知育玩具</a:t>
            </a:r>
            <a:r>
              <a:rPr lang="ja-JP" altLang="ja-JP" sz="1100" dirty="0">
                <a:latin typeface="HG丸ｺﾞｼｯｸM-PRO" panose="020F0600000000000000" pitchFamily="50" charset="-128"/>
                <a:ea typeface="HG丸ｺﾞｼｯｸM-PRO" panose="020F0600000000000000" pitchFamily="50" charset="-128"/>
              </a:rPr>
              <a:t>の購入に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かかる</a:t>
            </a:r>
            <a:r>
              <a:rPr lang="ja-JP" altLang="en-US" sz="1100" dirty="0">
                <a:latin typeface="HG丸ｺﾞｼｯｸM-PRO" panose="020F0600000000000000" pitchFamily="50" charset="-128"/>
                <a:ea typeface="HG丸ｺﾞｼｯｸM-PRO" panose="020F0600000000000000" pitchFamily="50" charset="-128"/>
              </a:rPr>
              <a:t>費用を</a:t>
            </a:r>
            <a:r>
              <a:rPr lang="ja-JP" altLang="ja-JP" sz="1100" dirty="0">
                <a:latin typeface="HG丸ｺﾞｼｯｸM-PRO" panose="020F0600000000000000" pitchFamily="50" charset="-128"/>
                <a:ea typeface="HG丸ｺﾞｼｯｸM-PRO" panose="020F0600000000000000" pitchFamily="50" charset="-128"/>
              </a:rPr>
              <a:t>支援</a:t>
            </a:r>
            <a:r>
              <a:rPr lang="ja-JP" altLang="en-US" sz="1100" dirty="0">
                <a:latin typeface="HG丸ｺﾞｼｯｸM-PRO" panose="020F0600000000000000" pitchFamily="50" charset="-128"/>
                <a:ea typeface="HG丸ｺﾞｼｯｸM-PRO" panose="020F0600000000000000" pitchFamily="50" charset="-128"/>
              </a:rPr>
              <a:t>（今年度の受付は</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終了）</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予算額：</a:t>
            </a:r>
            <a:r>
              <a:rPr lang="en-US" altLang="ja-JP" sz="1100" dirty="0">
                <a:latin typeface="HG丸ｺﾞｼｯｸM-PRO" panose="020F0600000000000000" pitchFamily="50" charset="-128"/>
                <a:ea typeface="HG丸ｺﾞｼｯｸM-PRO" panose="020F0600000000000000" pitchFamily="50" charset="-128"/>
              </a:rPr>
              <a:t>7,155</a:t>
            </a:r>
            <a:r>
              <a:rPr lang="ja-JP" altLang="en-US" sz="1100" dirty="0">
                <a:latin typeface="HG丸ｺﾞｼｯｸM-PRO" panose="020F0600000000000000" pitchFamily="50" charset="-128"/>
                <a:ea typeface="HG丸ｺﾞｼｯｸM-PRO" panose="020F0600000000000000" pitchFamily="50" charset="-128"/>
              </a:rPr>
              <a:t>千円</a:t>
            </a:r>
            <a:r>
              <a:rPr lang="en-US" altLang="ja-JP" sz="1000" dirty="0">
                <a:latin typeface="HG丸ｺﾞｼｯｸM-PRO" panose="020F0600000000000000" pitchFamily="50" charset="-128"/>
                <a:ea typeface="HG丸ｺﾞｼｯｸM-PRO" panose="020F0600000000000000" pitchFamily="50" charset="-128"/>
              </a:rPr>
              <a:t>※</a:t>
            </a:r>
          </a:p>
          <a:p>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今年度予算を</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1,355</a:t>
            </a:r>
            <a:r>
              <a:rPr lang="ja-JP" altLang="en-US" sz="1000" dirty="0">
                <a:latin typeface="HG丸ｺﾞｼｯｸM-PRO" panose="020F0600000000000000" pitchFamily="50" charset="-128"/>
                <a:ea typeface="HG丸ｺﾞｼｯｸM-PRO" panose="020F0600000000000000" pitchFamily="50" charset="-128"/>
              </a:rPr>
              <a:t>千円増額</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しています。</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515035" y="6930169"/>
            <a:ext cx="3135092" cy="146193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体験に関する事業</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概要：子ども食堂等を利用する子ども・ひとり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親家庭の子どもが体験する各種活動への</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入場料、交通費、保険料等の費用を支援</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（今年度の受付は終了）</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予算額：</a:t>
            </a:r>
            <a:r>
              <a:rPr kumimoji="1" lang="en-US" altLang="ja-JP" sz="1100" dirty="0">
                <a:latin typeface="HG丸ｺﾞｼｯｸM-PRO" panose="020F0600000000000000" pitchFamily="50" charset="-128"/>
                <a:ea typeface="HG丸ｺﾞｼｯｸM-PRO" panose="020F0600000000000000" pitchFamily="50" charset="-128"/>
              </a:rPr>
              <a:t>6,985</a:t>
            </a:r>
            <a:r>
              <a:rPr kumimoji="1" lang="ja-JP" altLang="en-US" sz="1100" dirty="0">
                <a:latin typeface="HG丸ｺﾞｼｯｸM-PRO" panose="020F0600000000000000" pitchFamily="50" charset="-128"/>
                <a:ea typeface="HG丸ｺﾞｼｯｸM-PRO" panose="020F0600000000000000" pitchFamily="50" charset="-128"/>
              </a:rPr>
              <a:t>千円</a:t>
            </a:r>
            <a:r>
              <a:rPr kumimoji="1" lang="en-US" altLang="ja-JP" sz="10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今年度予算を</a:t>
            </a:r>
            <a:r>
              <a:rPr lang="en-US" altLang="ja-JP" sz="1000" dirty="0">
                <a:latin typeface="HG丸ｺﾞｼｯｸM-PRO" panose="020F0600000000000000" pitchFamily="50" charset="-128"/>
                <a:ea typeface="HG丸ｺﾞｼｯｸM-PRO" panose="020F0600000000000000" pitchFamily="50" charset="-128"/>
              </a:rPr>
              <a:t>493</a:t>
            </a:r>
            <a:r>
              <a:rPr lang="ja-JP" altLang="en-US" sz="1000" dirty="0">
                <a:latin typeface="HG丸ｺﾞｼｯｸM-PRO" panose="020F0600000000000000" pitchFamily="50" charset="-128"/>
                <a:ea typeface="HG丸ｺﾞｼｯｸM-PRO" panose="020F0600000000000000" pitchFamily="50" charset="-128"/>
              </a:rPr>
              <a:t>千円</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増額しています。</a:t>
            </a:r>
            <a:endParaRPr kumimoji="1" lang="ja-JP" altLang="en-US" sz="1000" dirty="0"/>
          </a:p>
        </p:txBody>
      </p:sp>
      <p:pic>
        <p:nvPicPr>
          <p:cNvPr id="21" name="図 20">
            <a:extLst>
              <a:ext uri="{FF2B5EF4-FFF2-40B4-BE49-F238E27FC236}">
                <a16:creationId xmlns:a16="http://schemas.microsoft.com/office/drawing/2014/main" id="{9757FDD3-49FC-4393-868B-8A492B9B3E51}"/>
              </a:ext>
            </a:extLst>
          </p:cNvPr>
          <p:cNvPicPr/>
          <p:nvPr/>
        </p:nvPicPr>
        <p:blipFill>
          <a:blip r:embed="rId3">
            <a:extLst>
              <a:ext uri="{28A0092B-C50C-407E-A947-70E740481C1C}">
                <a14:useLocalDpi xmlns:a14="http://schemas.microsoft.com/office/drawing/2010/main" val="0"/>
              </a:ext>
            </a:extLst>
          </a:blip>
          <a:stretch>
            <a:fillRect/>
          </a:stretch>
        </p:blipFill>
        <p:spPr>
          <a:xfrm>
            <a:off x="540000" y="216000"/>
            <a:ext cx="1296000" cy="432000"/>
          </a:xfrm>
          <a:prstGeom prst="rect">
            <a:avLst/>
          </a:prstGeom>
        </p:spPr>
      </p:pic>
      <p:sp>
        <p:nvSpPr>
          <p:cNvPr id="22" name="テキスト ボックス 21">
            <a:extLst>
              <a:ext uri="{FF2B5EF4-FFF2-40B4-BE49-F238E27FC236}">
                <a16:creationId xmlns:a16="http://schemas.microsoft.com/office/drawing/2014/main" id="{AFE222C2-2C54-4256-8112-83A7185A8074}"/>
              </a:ext>
            </a:extLst>
          </p:cNvPr>
          <p:cNvSpPr txBox="1"/>
          <p:nvPr/>
        </p:nvSpPr>
        <p:spPr>
          <a:xfrm>
            <a:off x="2608447" y="438751"/>
            <a:ext cx="4121624"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令和７年３月発行：大阪府福祉部子ども家庭局子育て支援課</a:t>
            </a:r>
          </a:p>
        </p:txBody>
      </p:sp>
      <p:sp>
        <p:nvSpPr>
          <p:cNvPr id="26" name="サブタイトル 2">
            <a:extLst>
              <a:ext uri="{FF2B5EF4-FFF2-40B4-BE49-F238E27FC236}">
                <a16:creationId xmlns:a16="http://schemas.microsoft.com/office/drawing/2014/main" id="{B5FEF7D6-106E-4289-8B05-4F526D5B2F66}"/>
              </a:ext>
            </a:extLst>
          </p:cNvPr>
          <p:cNvSpPr txBox="1">
            <a:spLocks/>
          </p:cNvSpPr>
          <p:nvPr/>
        </p:nvSpPr>
        <p:spPr>
          <a:xfrm>
            <a:off x="225420" y="1349273"/>
            <a:ext cx="6407157" cy="1325259"/>
          </a:xfrm>
          <a:prstGeom prst="rect">
            <a:avLst/>
          </a:prstGeom>
          <a:pattFill prst="pct5">
            <a:fgClr>
              <a:srgbClr val="9BEDFD"/>
            </a:fgClr>
            <a:bgClr>
              <a:schemeClr val="bg1"/>
            </a:bgClr>
          </a:pattFill>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pPr>
            <a:r>
              <a:rPr lang="ja-JP" altLang="en-US" sz="1000" dirty="0">
                <a:latin typeface="HG丸ｺﾞｼｯｸM-PRO" panose="020F0600000000000000" pitchFamily="50" charset="-128"/>
                <a:ea typeface="HG丸ｺﾞｼｯｸM-PRO" panose="020F0600000000000000" pitchFamily="50" charset="-128"/>
              </a:rPr>
              <a:t>　</a:t>
            </a:r>
            <a:r>
              <a:rPr lang="ja-JP" altLang="ja-JP" sz="1000" dirty="0">
                <a:latin typeface="HG丸ｺﾞｼｯｸM-PRO" panose="020F0600000000000000" pitchFamily="50" charset="-128"/>
                <a:ea typeface="HG丸ｺﾞｼｯｸM-PRO" panose="020F0600000000000000" pitchFamily="50" charset="-128"/>
              </a:rPr>
              <a:t>大阪府では、子どもたちが同じスタートラインに立ち、輝く未来に向かって進むことができるよう、「子ども輝く未来基金」を設置しています。</a:t>
            </a:r>
            <a:endParaRPr lang="en-US" altLang="ja-JP" sz="1000" dirty="0">
              <a:latin typeface="HG丸ｺﾞｼｯｸM-PRO" panose="020F0600000000000000" pitchFamily="50" charset="-128"/>
              <a:ea typeface="HG丸ｺﾞｼｯｸM-PRO" panose="020F0600000000000000" pitchFamily="50" charset="-128"/>
            </a:endParaRPr>
          </a:p>
          <a:p>
            <a:pPr algn="l">
              <a:lnSpc>
                <a:spcPct val="100000"/>
              </a:lnSpc>
            </a:pPr>
            <a:r>
              <a:rPr lang="ja-JP" altLang="en-US" sz="1000" dirty="0">
                <a:latin typeface="HG丸ｺﾞｼｯｸM-PRO" panose="020F0600000000000000" pitchFamily="50" charset="-128"/>
                <a:ea typeface="HG丸ｺﾞｼｯｸM-PRO" panose="020F0600000000000000" pitchFamily="50" charset="-128"/>
              </a:rPr>
              <a:t>　</a:t>
            </a:r>
            <a:r>
              <a:rPr lang="ja-JP" altLang="ja-JP" sz="1000" dirty="0">
                <a:latin typeface="HG丸ｺﾞｼｯｸM-PRO" panose="020F0600000000000000" pitchFamily="50" charset="-128"/>
                <a:ea typeface="HG丸ｺﾞｼｯｸM-PRO" panose="020F0600000000000000" pitchFamily="50" charset="-128"/>
              </a:rPr>
              <a:t>令和</a:t>
            </a:r>
            <a:r>
              <a:rPr lang="ja-JP" altLang="en-US" sz="1000" dirty="0">
                <a:latin typeface="HG丸ｺﾞｼｯｸM-PRO" panose="020F0600000000000000" pitchFamily="50" charset="-128"/>
                <a:ea typeface="HG丸ｺﾞｼｯｸM-PRO" panose="020F0600000000000000" pitchFamily="50" charset="-128"/>
              </a:rPr>
              <a:t>６</a:t>
            </a:r>
            <a:r>
              <a:rPr lang="ja-JP" altLang="ja-JP" sz="1000" dirty="0">
                <a:latin typeface="HG丸ｺﾞｼｯｸM-PRO" panose="020F0600000000000000" pitchFamily="50" charset="-128"/>
                <a:ea typeface="HG丸ｺﾞｼｯｸM-PRO" panose="020F0600000000000000" pitchFamily="50" charset="-128"/>
              </a:rPr>
              <a:t>年度</a:t>
            </a:r>
            <a:r>
              <a:rPr lang="ja-JP" altLang="en-US" sz="1000" dirty="0">
                <a:latin typeface="HG丸ｺﾞｼｯｸM-PRO" panose="020F0600000000000000" pitchFamily="50" charset="-128"/>
                <a:ea typeface="HG丸ｺﾞｼｯｸM-PRO" panose="020F0600000000000000" pitchFamily="50" charset="-128"/>
              </a:rPr>
              <a:t>（令和</a:t>
            </a:r>
            <a:r>
              <a:rPr lang="en-US" altLang="ja-JP" sz="1000" dirty="0">
                <a:latin typeface="HG丸ｺﾞｼｯｸM-PRO" panose="020F0600000000000000" pitchFamily="50" charset="-128"/>
                <a:ea typeface="HG丸ｺﾞｼｯｸM-PRO" panose="020F0600000000000000" pitchFamily="50" charset="-128"/>
              </a:rPr>
              <a:t>7</a:t>
            </a:r>
            <a:r>
              <a:rPr lang="ja-JP" altLang="en-US" sz="1000" dirty="0">
                <a:latin typeface="HG丸ｺﾞｼｯｸM-PRO" panose="020F0600000000000000" pitchFamily="50" charset="-128"/>
                <a:ea typeface="HG丸ｺﾞｼｯｸM-PRO" panose="020F0600000000000000" pitchFamily="50" charset="-128"/>
              </a:rPr>
              <a:t>年２月</a:t>
            </a:r>
            <a:r>
              <a:rPr lang="en-US" altLang="ja-JP" sz="1000" dirty="0">
                <a:latin typeface="HG丸ｺﾞｼｯｸM-PRO" panose="020F0600000000000000" pitchFamily="50" charset="-128"/>
                <a:ea typeface="HG丸ｺﾞｼｯｸM-PRO" panose="020F0600000000000000" pitchFamily="50" charset="-128"/>
              </a:rPr>
              <a:t>13</a:t>
            </a:r>
            <a:r>
              <a:rPr lang="ja-JP" altLang="en-US" sz="1000" dirty="0">
                <a:latin typeface="HG丸ｺﾞｼｯｸM-PRO" panose="020F0600000000000000" pitchFamily="50" charset="-128"/>
                <a:ea typeface="HG丸ｺﾞｼｯｸM-PRO" panose="020F0600000000000000" pitchFamily="50" charset="-128"/>
              </a:rPr>
              <a:t>日現在）</a:t>
            </a:r>
            <a:r>
              <a:rPr lang="ja-JP" altLang="ja-JP" sz="1000" dirty="0">
                <a:latin typeface="HG丸ｺﾞｼｯｸM-PRO" panose="020F0600000000000000" pitchFamily="50" charset="-128"/>
                <a:ea typeface="HG丸ｺﾞｼｯｸM-PRO" panose="020F0600000000000000" pitchFamily="50" charset="-128"/>
              </a:rPr>
              <a:t>には、</a:t>
            </a:r>
            <a:r>
              <a:rPr lang="en-US" altLang="ja-JP" sz="1000" dirty="0">
                <a:latin typeface="HG丸ｺﾞｼｯｸM-PRO" panose="020F0600000000000000" pitchFamily="50" charset="-128"/>
                <a:ea typeface="HG丸ｺﾞｼｯｸM-PRO" panose="020F0600000000000000" pitchFamily="50" charset="-128"/>
              </a:rPr>
              <a:t>51</a:t>
            </a:r>
            <a:r>
              <a:rPr lang="ja-JP" altLang="ja-JP" sz="1000" dirty="0">
                <a:latin typeface="HG丸ｺﾞｼｯｸM-PRO" panose="020F0600000000000000" pitchFamily="50" charset="-128"/>
                <a:ea typeface="HG丸ｺﾞｼｯｸM-PRO" panose="020F0600000000000000" pitchFamily="50" charset="-128"/>
              </a:rPr>
              <a:t>の団体と</a:t>
            </a:r>
            <a:r>
              <a:rPr lang="en-US" altLang="ja-JP" sz="1000" dirty="0">
                <a:latin typeface="HG丸ｺﾞｼｯｸM-PRO" panose="020F0600000000000000" pitchFamily="50" charset="-128"/>
                <a:ea typeface="HG丸ｺﾞｼｯｸM-PRO" panose="020F0600000000000000" pitchFamily="50" charset="-128"/>
              </a:rPr>
              <a:t>50</a:t>
            </a:r>
            <a:r>
              <a:rPr lang="ja-JP" altLang="ja-JP" sz="1000" dirty="0">
                <a:latin typeface="HG丸ｺﾞｼｯｸM-PRO" panose="020F0600000000000000" pitchFamily="50" charset="-128"/>
                <a:ea typeface="HG丸ｺﾞｼｯｸM-PRO" panose="020F0600000000000000" pitchFamily="50" charset="-128"/>
              </a:rPr>
              <a:t>人の個人の</a:t>
            </a:r>
            <a:r>
              <a:rPr lang="ja-JP" altLang="en-US" sz="1000" dirty="0">
                <a:latin typeface="HG丸ｺﾞｼｯｸM-PRO" panose="020F0600000000000000" pitchFamily="50" charset="-128"/>
                <a:ea typeface="HG丸ｺﾞｼｯｸM-PRO" panose="020F0600000000000000" pitchFamily="50" charset="-128"/>
              </a:rPr>
              <a:t>皆様</a:t>
            </a:r>
            <a:r>
              <a:rPr lang="ja-JP" altLang="ja-JP" sz="1000" dirty="0">
                <a:latin typeface="HG丸ｺﾞｼｯｸM-PRO" panose="020F0600000000000000" pitchFamily="50" charset="-128"/>
                <a:ea typeface="HG丸ｺﾞｼｯｸM-PRO" panose="020F0600000000000000" pitchFamily="50" charset="-128"/>
              </a:rPr>
              <a:t>からご支援を賜り、心より感謝申し上げます。</a:t>
            </a:r>
            <a:r>
              <a:rPr lang="ja-JP" altLang="en-US" sz="1000" dirty="0">
                <a:latin typeface="HG丸ｺﾞｼｯｸM-PRO" panose="020F0600000000000000" pitchFamily="50" charset="-128"/>
                <a:ea typeface="HG丸ｺﾞｼｯｸM-PRO" panose="020F0600000000000000" pitchFamily="50" charset="-128"/>
              </a:rPr>
              <a:t>経済的理由により、学習教材やクラブの用品を準備できない、家族でお出かけなどができない子どもたちがいます。皆様</a:t>
            </a:r>
            <a:r>
              <a:rPr lang="ja-JP" altLang="ja-JP" sz="1000" dirty="0">
                <a:latin typeface="HG丸ｺﾞｼｯｸM-PRO" panose="020F0600000000000000" pitchFamily="50" charset="-128"/>
                <a:ea typeface="HG丸ｺﾞｼｯｸM-PRO" panose="020F0600000000000000" pitchFamily="50" charset="-128"/>
              </a:rPr>
              <a:t>からいただきましたご寄附につ</a:t>
            </a:r>
            <a:r>
              <a:rPr lang="ja-JP" altLang="en-US" sz="1000" dirty="0">
                <a:latin typeface="HG丸ｺﾞｼｯｸM-PRO" panose="020F0600000000000000" pitchFamily="50" charset="-128"/>
                <a:ea typeface="HG丸ｺﾞｼｯｸM-PRO" panose="020F0600000000000000" pitchFamily="50" charset="-128"/>
              </a:rPr>
              <a:t>きましては</a:t>
            </a: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子どもたちのために</a:t>
            </a:r>
            <a:endParaRPr lang="en-US" altLang="ja-JP" sz="1000" dirty="0">
              <a:latin typeface="HG丸ｺﾞｼｯｸM-PRO" panose="020F0600000000000000" pitchFamily="50" charset="-128"/>
              <a:ea typeface="HG丸ｺﾞｼｯｸM-PRO" panose="020F0600000000000000" pitchFamily="50" charset="-128"/>
            </a:endParaRPr>
          </a:p>
          <a:p>
            <a:pPr algn="l">
              <a:lnSpc>
                <a:spcPct val="30000"/>
              </a:lnSpc>
            </a:pPr>
            <a:r>
              <a:rPr lang="ja-JP" altLang="en-US" sz="1000" dirty="0">
                <a:latin typeface="HG丸ｺﾞｼｯｸM-PRO" panose="020F0600000000000000" pitchFamily="50" charset="-128"/>
                <a:ea typeface="HG丸ｺﾞｼｯｸM-PRO" panose="020F0600000000000000" pitchFamily="50" charset="-128"/>
              </a:rPr>
              <a:t>大切に活用させていただきます。</a:t>
            </a:r>
            <a:endParaRPr lang="en-US" altLang="ja-JP" sz="1000" dirty="0">
              <a:latin typeface="HG丸ｺﾞｼｯｸM-PRO" panose="020F0600000000000000" pitchFamily="50" charset="-128"/>
              <a:ea typeface="HG丸ｺﾞｼｯｸM-PRO" panose="020F0600000000000000" pitchFamily="50" charset="-128"/>
            </a:endParaRPr>
          </a:p>
          <a:p>
            <a:pPr algn="l">
              <a:lnSpc>
                <a:spcPct val="100000"/>
              </a:lnSpc>
            </a:pPr>
            <a:r>
              <a:rPr lang="ja-JP" altLang="en-US" sz="1000" dirty="0">
                <a:latin typeface="HG丸ｺﾞｼｯｸM-PRO" panose="020F0600000000000000" pitchFamily="50" charset="-128"/>
                <a:ea typeface="HG丸ｺﾞｼｯｸM-PRO" panose="020F0600000000000000" pitchFamily="50" charset="-128"/>
              </a:rPr>
              <a:t>　今後とも、本基金へのご支援を賜りますよう、どうぞよろしくお願い致します。</a:t>
            </a:r>
          </a:p>
        </p:txBody>
      </p:sp>
      <p:sp>
        <p:nvSpPr>
          <p:cNvPr id="27" name="テキスト ボックス 26">
            <a:extLst>
              <a:ext uri="{FF2B5EF4-FFF2-40B4-BE49-F238E27FC236}">
                <a16:creationId xmlns:a16="http://schemas.microsoft.com/office/drawing/2014/main" id="{DD28F460-F0F2-4AE5-8DB5-C0B5308FC305}"/>
              </a:ext>
            </a:extLst>
          </p:cNvPr>
          <p:cNvSpPr txBox="1"/>
          <p:nvPr/>
        </p:nvSpPr>
        <p:spPr>
          <a:xfrm>
            <a:off x="576270" y="2796609"/>
            <a:ext cx="4382997" cy="600164"/>
          </a:xfrm>
          <a:prstGeom prst="rect">
            <a:avLst/>
          </a:prstGeom>
          <a:solidFill>
            <a:schemeClr val="accent1">
              <a:lumMod val="20000"/>
              <a:lumOff val="80000"/>
            </a:schemeClr>
          </a:solidFill>
          <a:ln w="6350">
            <a:solidFill>
              <a:srgbClr val="0070C0"/>
            </a:solidFill>
            <a:prstDash val="sysDot"/>
          </a:ln>
        </p:spPr>
        <p:txBody>
          <a:bodyPr wrap="square" rtlCol="0">
            <a:spAutoFit/>
          </a:bodyPr>
          <a:lstStyle/>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子ども輝く未来基金の状況</a:t>
            </a:r>
            <a:r>
              <a:rPr kumimoji="1" lang="en-US" altLang="ja-JP" sz="1100" dirty="0">
                <a:latin typeface="HG丸ｺﾞｼｯｸM-PRO" panose="020F0600000000000000" pitchFamily="50" charset="-128"/>
                <a:ea typeface="HG丸ｺﾞｼｯｸM-PRO" panose="020F0600000000000000" pitchFamily="50" charset="-128"/>
              </a:rPr>
              <a:t>】</a:t>
            </a:r>
          </a:p>
          <a:p>
            <a:r>
              <a:rPr kumimoji="1" lang="ja-JP" altLang="en-US" sz="1100" dirty="0">
                <a:latin typeface="HG丸ｺﾞｼｯｸM-PRO" panose="020F0600000000000000" pitchFamily="50" charset="-128"/>
                <a:ea typeface="HG丸ｺﾞｼｯｸM-PRO" panose="020F0600000000000000" pitchFamily="50" charset="-128"/>
              </a:rPr>
              <a:t>　基金残高：</a:t>
            </a:r>
            <a:r>
              <a:rPr kumimoji="1" lang="en-US" altLang="ja-JP" sz="1100" dirty="0">
                <a:latin typeface="HG丸ｺﾞｼｯｸM-PRO" panose="020F0600000000000000" pitchFamily="50" charset="-128"/>
                <a:ea typeface="HG丸ｺﾞｼｯｸM-PRO" panose="020F0600000000000000" pitchFamily="50" charset="-128"/>
              </a:rPr>
              <a:t>342,241</a:t>
            </a:r>
            <a:r>
              <a:rPr kumimoji="1" lang="ja-JP" altLang="en-US" sz="1100" dirty="0">
                <a:latin typeface="HG丸ｺﾞｼｯｸM-PRO" panose="020F0600000000000000" pitchFamily="50" charset="-128"/>
                <a:ea typeface="HG丸ｺﾞｼｯｸM-PRO" panose="020F0600000000000000" pitchFamily="50" charset="-128"/>
              </a:rPr>
              <a:t>千円（令和６年５月３１日現在）</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令和６年度寄附額</a:t>
            </a:r>
            <a:r>
              <a:rPr kumimoji="1" lang="ja-JP" altLang="en-US" sz="1100">
                <a:latin typeface="HG丸ｺﾞｼｯｸM-PRO" panose="020F0600000000000000" pitchFamily="50" charset="-128"/>
                <a:ea typeface="HG丸ｺﾞｼｯｸM-PRO" panose="020F0600000000000000" pitchFamily="50" charset="-128"/>
              </a:rPr>
              <a:t>（令和７年</a:t>
            </a:r>
            <a:r>
              <a:rPr kumimoji="1" lang="ja-JP" altLang="en-US" sz="1100" dirty="0">
                <a:latin typeface="HG丸ｺﾞｼｯｸM-PRO" panose="020F0600000000000000" pitchFamily="50" charset="-128"/>
                <a:ea typeface="HG丸ｺﾞｼｯｸM-PRO" panose="020F0600000000000000" pitchFamily="50" charset="-128"/>
              </a:rPr>
              <a:t>２月</a:t>
            </a:r>
            <a:r>
              <a:rPr kumimoji="1" lang="en-US" altLang="ja-JP" sz="1100" dirty="0">
                <a:latin typeface="HG丸ｺﾞｼｯｸM-PRO" panose="020F0600000000000000" pitchFamily="50" charset="-128"/>
                <a:ea typeface="HG丸ｺﾞｼｯｸM-PRO" panose="020F0600000000000000" pitchFamily="50" charset="-128"/>
              </a:rPr>
              <a:t>13</a:t>
            </a:r>
            <a:r>
              <a:rPr kumimoji="1" lang="ja-JP" altLang="en-US" sz="1100" dirty="0">
                <a:latin typeface="HG丸ｺﾞｼｯｸM-PRO" panose="020F0600000000000000" pitchFamily="50" charset="-128"/>
                <a:ea typeface="HG丸ｺﾞｼｯｸM-PRO" panose="020F0600000000000000" pitchFamily="50" charset="-128"/>
              </a:rPr>
              <a:t>日現在）：</a:t>
            </a:r>
            <a:r>
              <a:rPr kumimoji="1" lang="en-US" altLang="ja-JP" sz="1100" dirty="0">
                <a:latin typeface="HG丸ｺﾞｼｯｸM-PRO" panose="020F0600000000000000" pitchFamily="50" charset="-128"/>
                <a:ea typeface="HG丸ｺﾞｼｯｸM-PRO" panose="020F0600000000000000" pitchFamily="50" charset="-128"/>
              </a:rPr>
              <a:t>32,405</a:t>
            </a:r>
            <a:r>
              <a:rPr kumimoji="1" lang="ja-JP" altLang="en-US" sz="1100" dirty="0">
                <a:latin typeface="HG丸ｺﾞｼｯｸM-PRO" panose="020F0600000000000000" pitchFamily="50" charset="-128"/>
                <a:ea typeface="HG丸ｺﾞｼｯｸM-PRO" panose="020F0600000000000000" pitchFamily="50" charset="-128"/>
              </a:rPr>
              <a:t>千円</a:t>
            </a:r>
          </a:p>
        </p:txBody>
      </p:sp>
      <p:sp>
        <p:nvSpPr>
          <p:cNvPr id="11" name="テキスト ボックス 10">
            <a:extLst>
              <a:ext uri="{FF2B5EF4-FFF2-40B4-BE49-F238E27FC236}">
                <a16:creationId xmlns:a16="http://schemas.microsoft.com/office/drawing/2014/main" id="{40386B0D-A0AF-453B-BABA-1D60C73895D6}"/>
              </a:ext>
            </a:extLst>
          </p:cNvPr>
          <p:cNvSpPr txBox="1"/>
          <p:nvPr/>
        </p:nvSpPr>
        <p:spPr>
          <a:xfrm>
            <a:off x="3595521" y="9509005"/>
            <a:ext cx="3171039" cy="230832"/>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▲事業を活用してサッカー観戦をする子どもたちの様子</a:t>
            </a:r>
          </a:p>
        </p:txBody>
      </p:sp>
      <p:pic>
        <p:nvPicPr>
          <p:cNvPr id="1027" name="Picture 3">
            <a:extLst>
              <a:ext uri="{FF2B5EF4-FFF2-40B4-BE49-F238E27FC236}">
                <a16:creationId xmlns:a16="http://schemas.microsoft.com/office/drawing/2014/main" id="{5930D517-6AB0-414B-B8DB-F8E82E58CD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3883" y="8375043"/>
            <a:ext cx="1790278" cy="117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86690F97-0AEF-4EA7-A2F7-C80380951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242" y="8026839"/>
            <a:ext cx="1380599" cy="1596877"/>
          </a:xfrm>
          <a:prstGeom prst="rect">
            <a:avLst/>
          </a:prstGeom>
        </p:spPr>
      </p:pic>
      <p:pic>
        <p:nvPicPr>
          <p:cNvPr id="2050" name="Picture 2">
            <a:extLst>
              <a:ext uri="{FF2B5EF4-FFF2-40B4-BE49-F238E27FC236}">
                <a16:creationId xmlns:a16="http://schemas.microsoft.com/office/drawing/2014/main" id="{F5F79313-D3E9-4776-AB44-154F9623C1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8674" y="6112029"/>
            <a:ext cx="697628" cy="56165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B9C9E463-9AF4-45B8-B030-71FA427460FD}"/>
              </a:ext>
            </a:extLst>
          </p:cNvPr>
          <p:cNvPicPr>
            <a:picLocks noChangeAspect="1"/>
          </p:cNvPicPr>
          <p:nvPr/>
        </p:nvPicPr>
        <p:blipFill>
          <a:blip r:embed="rId7"/>
          <a:stretch>
            <a:fillRect/>
          </a:stretch>
        </p:blipFill>
        <p:spPr>
          <a:xfrm>
            <a:off x="5308994" y="2212576"/>
            <a:ext cx="1287308" cy="1287308"/>
          </a:xfrm>
          <a:prstGeom prst="rect">
            <a:avLst/>
          </a:prstGeom>
        </p:spPr>
      </p:pic>
      <p:sp>
        <p:nvSpPr>
          <p:cNvPr id="34" name="角丸四角形 32">
            <a:extLst>
              <a:ext uri="{FF2B5EF4-FFF2-40B4-BE49-F238E27FC236}">
                <a16:creationId xmlns:a16="http://schemas.microsoft.com/office/drawing/2014/main" id="{71CE4B0D-B72D-4D84-9958-1975AE808258}"/>
              </a:ext>
            </a:extLst>
          </p:cNvPr>
          <p:cNvSpPr/>
          <p:nvPr/>
        </p:nvSpPr>
        <p:spPr>
          <a:xfrm>
            <a:off x="136320" y="711315"/>
            <a:ext cx="6585359" cy="521793"/>
          </a:xfrm>
          <a:prstGeom prst="roundRect">
            <a:avLst/>
          </a:prstGeom>
          <a:solidFill>
            <a:srgbClr val="9BEDFD"/>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「子ども輝く未来基金」ニュースレター　</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vol.</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2E8DD505-F2BA-4A0E-8A9A-5CCF6B83D5B7}"/>
              </a:ext>
            </a:extLst>
          </p:cNvPr>
          <p:cNvPicPr>
            <a:picLocks noChangeAspect="1"/>
          </p:cNvPicPr>
          <p:nvPr/>
        </p:nvPicPr>
        <p:blipFill>
          <a:blip r:embed="rId8"/>
          <a:stretch>
            <a:fillRect/>
          </a:stretch>
        </p:blipFill>
        <p:spPr>
          <a:xfrm rot="929592">
            <a:off x="2712600" y="6276180"/>
            <a:ext cx="783063" cy="913193"/>
          </a:xfrm>
          <a:prstGeom prst="rect">
            <a:avLst/>
          </a:prstGeom>
        </p:spPr>
      </p:pic>
      <p:pic>
        <p:nvPicPr>
          <p:cNvPr id="10" name="図 9">
            <a:extLst>
              <a:ext uri="{FF2B5EF4-FFF2-40B4-BE49-F238E27FC236}">
                <a16:creationId xmlns:a16="http://schemas.microsoft.com/office/drawing/2014/main" id="{EE40B3C9-2B75-4B67-9ED0-39C4E4A1A102}"/>
              </a:ext>
            </a:extLst>
          </p:cNvPr>
          <p:cNvPicPr>
            <a:picLocks noChangeAspect="1"/>
          </p:cNvPicPr>
          <p:nvPr/>
        </p:nvPicPr>
        <p:blipFill>
          <a:blip r:embed="rId9"/>
          <a:stretch>
            <a:fillRect/>
          </a:stretch>
        </p:blipFill>
        <p:spPr>
          <a:xfrm rot="699693">
            <a:off x="2709681" y="4897127"/>
            <a:ext cx="569103" cy="753779"/>
          </a:xfrm>
          <a:prstGeom prst="rect">
            <a:avLst/>
          </a:prstGeom>
        </p:spPr>
      </p:pic>
      <p:pic>
        <p:nvPicPr>
          <p:cNvPr id="19" name="図 18">
            <a:extLst>
              <a:ext uri="{FF2B5EF4-FFF2-40B4-BE49-F238E27FC236}">
                <a16:creationId xmlns:a16="http://schemas.microsoft.com/office/drawing/2014/main" id="{1A51FA36-32C1-40C5-A07F-BFF589E570FC}"/>
              </a:ext>
            </a:extLst>
          </p:cNvPr>
          <p:cNvPicPr>
            <a:picLocks noChangeAspect="1"/>
          </p:cNvPicPr>
          <p:nvPr/>
        </p:nvPicPr>
        <p:blipFill>
          <a:blip r:embed="rId10"/>
          <a:stretch>
            <a:fillRect/>
          </a:stretch>
        </p:blipFill>
        <p:spPr>
          <a:xfrm>
            <a:off x="5499740" y="7773382"/>
            <a:ext cx="798870" cy="743949"/>
          </a:xfrm>
          <a:prstGeom prst="rect">
            <a:avLst/>
          </a:prstGeom>
        </p:spPr>
      </p:pic>
      <p:pic>
        <p:nvPicPr>
          <p:cNvPr id="1026" name="Picture 2" descr="遠足のイラスト「お出かけしている子供達」"/>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393774">
            <a:off x="5690137" y="8603035"/>
            <a:ext cx="1085831" cy="827645"/>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a:extLst>
              <a:ext uri="{FF2B5EF4-FFF2-40B4-BE49-F238E27FC236}">
                <a16:creationId xmlns:a16="http://schemas.microsoft.com/office/drawing/2014/main" id="{132A3248-709C-485B-8C51-7C7DBF2D0A0B}"/>
              </a:ext>
            </a:extLst>
          </p:cNvPr>
          <p:cNvPicPr>
            <a:picLocks noChangeAspect="1"/>
          </p:cNvPicPr>
          <p:nvPr/>
        </p:nvPicPr>
        <p:blipFill>
          <a:blip r:embed="rId12"/>
          <a:stretch>
            <a:fillRect/>
          </a:stretch>
        </p:blipFill>
        <p:spPr>
          <a:xfrm rot="20163100">
            <a:off x="681987" y="8542293"/>
            <a:ext cx="729328" cy="729328"/>
          </a:xfrm>
          <a:prstGeom prst="rect">
            <a:avLst/>
          </a:prstGeom>
        </p:spPr>
      </p:pic>
      <p:sp>
        <p:nvSpPr>
          <p:cNvPr id="38" name="テキスト ボックス 37">
            <a:extLst>
              <a:ext uri="{FF2B5EF4-FFF2-40B4-BE49-F238E27FC236}">
                <a16:creationId xmlns:a16="http://schemas.microsoft.com/office/drawing/2014/main" id="{43F435CB-B05E-43A0-9490-F0F51710F687}"/>
              </a:ext>
            </a:extLst>
          </p:cNvPr>
          <p:cNvSpPr txBox="1"/>
          <p:nvPr/>
        </p:nvSpPr>
        <p:spPr>
          <a:xfrm>
            <a:off x="225420" y="9195289"/>
            <a:ext cx="1662422" cy="507831"/>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事業を活用して購入した ▶</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文房具で遊ぶ子どもたち</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の様子 </a:t>
            </a:r>
          </a:p>
        </p:txBody>
      </p:sp>
    </p:spTree>
    <p:extLst>
      <p:ext uri="{BB962C8B-B14F-4D97-AF65-F5344CB8AC3E}">
        <p14:creationId xmlns:p14="http://schemas.microsoft.com/office/powerpoint/2010/main" val="410137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03413" y="226702"/>
            <a:ext cx="6371412" cy="626928"/>
          </a:xfrm>
          <a:prstGeom prst="roundRect">
            <a:avLst/>
          </a:prstGeom>
          <a:solidFill>
            <a:srgbClr val="9BF1FD"/>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自転車や学習・スポーツ用品等の提供を受けた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ひとり親家庭の保護者様・お子様より、多くのメッセージをいただきました</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2" name="角丸四角形 1"/>
          <p:cNvSpPr/>
          <p:nvPr/>
        </p:nvSpPr>
        <p:spPr>
          <a:xfrm>
            <a:off x="1618779" y="941935"/>
            <a:ext cx="4769556" cy="1491848"/>
          </a:xfrm>
          <a:prstGeom prst="roundRect">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★タブレットの提供を受けた方の声★</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・調べ物や、動画編集を頑張ってやっています。</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頑張って仕事をしてるお母さんになかなかほしいと言えないので、</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寄付してくれた人に本当にありがとうと伝えたいです。</a:t>
            </a: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・デジタルの絵を描きたくて、前からタブレットが欲しくって、もらえて嬉しかった</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です。もらったタブレットを使ってもっと絵を上達したいです。</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タブレットをくださり、本当にありがとうございます。</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・届いた日から目を輝かせてとても喜んでいました。今では勉強でわからない事を</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調べたり自分の好きなことを調べたり勉強しています。</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本当にありがとうございました。</a:t>
            </a:r>
          </a:p>
          <a:p>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1411730" y="3971407"/>
            <a:ext cx="5222877" cy="1078434"/>
          </a:xfrm>
          <a:prstGeom prst="roundRect">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★自転車の提供を受けた方の声★</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・小学一年生から乗っていた自転車が小さくなり今回、応募して当たった時は嬉しくて</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届くのが楽しみで待ち遠しかったです。毎日、乗っています。大切に乗りたいです。</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・通学するのに使いたかったのと、折りたたみ自転車という事もありどの場面でも使いやすい</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のでとてもありがたいです。これから大事に使わせていただきます。ありがとうございました。</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92075" indent="-92075"/>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・めっちゃ嬉しい！！これから、おばあちゃんちに行く時とか友達と遊ぶ時に使えるから、</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92075" indent="-92075"/>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助かる！ありがとう！！</a:t>
            </a:r>
          </a:p>
        </p:txBody>
      </p:sp>
      <p:pic>
        <p:nvPicPr>
          <p:cNvPr id="6" name="Picture 4" descr="自転車通学のイラスト（女子学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46" y="3944311"/>
            <a:ext cx="1001448" cy="984421"/>
          </a:xfrm>
          <a:prstGeom prst="rect">
            <a:avLst/>
          </a:prstGeom>
          <a:noFill/>
          <a:extLst>
            <a:ext uri="{909E8E84-426E-40DD-AFC4-6F175D3DCCD1}">
              <a14:hiddenFill xmlns:a14="http://schemas.microsoft.com/office/drawing/2010/main">
                <a:solidFill>
                  <a:srgbClr val="FFFFFF"/>
                </a:solidFill>
              </a14:hiddenFill>
            </a:ext>
          </a:extLst>
        </p:spPr>
      </p:pic>
      <p:sp>
        <p:nvSpPr>
          <p:cNvPr id="20" name="フローチャート: 代替処理 19">
            <a:extLst>
              <a:ext uri="{FF2B5EF4-FFF2-40B4-BE49-F238E27FC236}">
                <a16:creationId xmlns:a16="http://schemas.microsoft.com/office/drawing/2014/main" id="{8A903FD5-2562-4EE4-9495-F451B7087346}"/>
              </a:ext>
            </a:extLst>
          </p:cNvPr>
          <p:cNvSpPr/>
          <p:nvPr/>
        </p:nvSpPr>
        <p:spPr>
          <a:xfrm>
            <a:off x="203412" y="8423974"/>
            <a:ext cx="6444822" cy="873185"/>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◇お問い合わせ先　大阪府福祉部子ども家庭局子育て支援課事業推進グループ</a:t>
            </a:r>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000" dirty="0">
                <a:solidFill>
                  <a:schemeClr val="tx1"/>
                </a:solidFill>
                <a:latin typeface="HG丸ｺﾞｼｯｸM-PRO" panose="020F0600000000000000" pitchFamily="50" charset="-128"/>
                <a:ea typeface="HG丸ｺﾞｼｯｸM-PRO" panose="020F0600000000000000"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rPr>
              <a:t>540-8570</a:t>
            </a:r>
            <a:r>
              <a:rPr lang="ja-JP" altLang="ja-JP" sz="1000" dirty="0">
                <a:solidFill>
                  <a:schemeClr val="tx1"/>
                </a:solidFill>
                <a:latin typeface="HG丸ｺﾞｼｯｸM-PRO" panose="020F0600000000000000" pitchFamily="50" charset="-128"/>
                <a:ea typeface="HG丸ｺﾞｼｯｸM-PRO" panose="020F0600000000000000" pitchFamily="50" charset="-128"/>
              </a:rPr>
              <a:t>　大阪市中央区大手前</a:t>
            </a:r>
            <a:r>
              <a:rPr lang="en-US" altLang="ja-JP" sz="1000" dirty="0">
                <a:solidFill>
                  <a:schemeClr val="tx1"/>
                </a:solidFill>
                <a:latin typeface="HG丸ｺﾞｼｯｸM-PRO" panose="020F0600000000000000" pitchFamily="50" charset="-128"/>
                <a:ea typeface="HG丸ｺﾞｼｯｸM-PRO" panose="020F0600000000000000" pitchFamily="50" charset="-128"/>
              </a:rPr>
              <a:t>2</a:t>
            </a:r>
            <a:r>
              <a:rPr lang="ja-JP" altLang="ja-JP" sz="1000" dirty="0">
                <a:solidFill>
                  <a:schemeClr val="tx1"/>
                </a:solidFill>
                <a:latin typeface="HG丸ｺﾞｼｯｸM-PRO" panose="020F0600000000000000" pitchFamily="50" charset="-128"/>
                <a:ea typeface="HG丸ｺﾞｼｯｸM-PRO" panose="020F0600000000000000" pitchFamily="50" charset="-128"/>
              </a:rPr>
              <a:t>丁目</a:t>
            </a:r>
            <a:r>
              <a:rPr lang="en-US" altLang="ja-JP" sz="1000" dirty="0">
                <a:solidFill>
                  <a:schemeClr val="tx1"/>
                </a:solidFill>
                <a:latin typeface="HG丸ｺﾞｼｯｸM-PRO" panose="020F0600000000000000" pitchFamily="50" charset="-128"/>
                <a:ea typeface="HG丸ｺﾞｼｯｸM-PRO" panose="020F0600000000000000" pitchFamily="50" charset="-128"/>
              </a:rPr>
              <a:t>    TEL 06-6944-7108</a:t>
            </a: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ja-JP" sz="1000" dirty="0">
                <a:solidFill>
                  <a:schemeClr val="tx1"/>
                </a:solidFill>
                <a:latin typeface="HG丸ｺﾞｼｯｸM-PRO" panose="020F0600000000000000" pitchFamily="50" charset="-128"/>
                <a:ea typeface="HG丸ｺﾞｼｯｸM-PRO" panose="020F0600000000000000" pitchFamily="50" charset="-128"/>
              </a:rPr>
              <a:t>／ファックス</a:t>
            </a:r>
            <a:r>
              <a:rPr lang="en-US" altLang="ja-JP" sz="1000" dirty="0">
                <a:solidFill>
                  <a:schemeClr val="tx1"/>
                </a:solidFill>
                <a:latin typeface="HG丸ｺﾞｼｯｸM-PRO" panose="020F0600000000000000" pitchFamily="50" charset="-128"/>
                <a:ea typeface="HG丸ｺﾞｼｯｸM-PRO" panose="020F0600000000000000" pitchFamily="50" charset="-128"/>
              </a:rPr>
              <a:t> 06-6944-3052</a:t>
            </a:r>
            <a:endParaRPr lang="ja-JP" altLang="ja-JP" sz="1000" dirty="0">
              <a:solidFill>
                <a:schemeClr val="tx1"/>
              </a:solidFill>
              <a:latin typeface="HG丸ｺﾞｼｯｸM-PRO" panose="020F0600000000000000" pitchFamily="50" charset="-128"/>
              <a:ea typeface="HG丸ｺﾞｼｯｸM-PRO" panose="020F0600000000000000" pitchFamily="50" charset="-128"/>
            </a:endParaRPr>
          </a:p>
          <a:p>
            <a:r>
              <a:rPr lang="ja-JP" altLang="ja-JP" sz="1050" dirty="0">
                <a:solidFill>
                  <a:schemeClr val="tx1"/>
                </a:solidFill>
                <a:latin typeface="HG丸ｺﾞｼｯｸM-PRO" panose="020F0600000000000000" pitchFamily="50" charset="-128"/>
                <a:ea typeface="HG丸ｺﾞｼｯｸM-PRO" panose="020F0600000000000000" pitchFamily="50" charset="-128"/>
              </a:rPr>
              <a:t>電子メールアドレス　子ども輝く未来基金専用　　</a:t>
            </a:r>
            <a:r>
              <a:rPr lang="en-US" altLang="ja-JP" sz="1050" dirty="0">
                <a:solidFill>
                  <a:schemeClr val="tx1"/>
                </a:solidFill>
                <a:latin typeface="HG丸ｺﾞｼｯｸM-PRO" panose="020F0600000000000000" pitchFamily="50" charset="-128"/>
                <a:ea typeface="HG丸ｺﾞｼｯｸM-PRO" panose="020F0600000000000000" pitchFamily="50" charset="-128"/>
              </a:rPr>
              <a:t>kodomo-mirai@gbox.pref.osaka.lg.jp</a:t>
            </a:r>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6" name="図 25">
            <a:extLst>
              <a:ext uri="{FF2B5EF4-FFF2-40B4-BE49-F238E27FC236}">
                <a16:creationId xmlns:a16="http://schemas.microsoft.com/office/drawing/2014/main" id="{1E5259B3-D3C1-488F-B6C5-BDC6824F4A3E}"/>
              </a:ext>
            </a:extLst>
          </p:cNvPr>
          <p:cNvPicPr>
            <a:picLocks noChangeAspect="1"/>
          </p:cNvPicPr>
          <p:nvPr/>
        </p:nvPicPr>
        <p:blipFill>
          <a:blip r:embed="rId3"/>
          <a:stretch>
            <a:fillRect/>
          </a:stretch>
        </p:blipFill>
        <p:spPr>
          <a:xfrm>
            <a:off x="3319323" y="9330269"/>
            <a:ext cx="553092" cy="566501"/>
          </a:xfrm>
          <a:prstGeom prst="rect">
            <a:avLst/>
          </a:prstGeom>
        </p:spPr>
      </p:pic>
      <p:pic>
        <p:nvPicPr>
          <p:cNvPr id="28" name="図 27">
            <a:extLst>
              <a:ext uri="{FF2B5EF4-FFF2-40B4-BE49-F238E27FC236}">
                <a16:creationId xmlns:a16="http://schemas.microsoft.com/office/drawing/2014/main" id="{83D3F8A9-7E5B-4F8C-9FC5-3E8215D406D5}"/>
              </a:ext>
            </a:extLst>
          </p:cNvPr>
          <p:cNvPicPr>
            <a:picLocks noChangeAspect="1"/>
          </p:cNvPicPr>
          <p:nvPr/>
        </p:nvPicPr>
        <p:blipFill>
          <a:blip r:embed="rId4"/>
          <a:stretch>
            <a:fillRect/>
          </a:stretch>
        </p:blipFill>
        <p:spPr>
          <a:xfrm>
            <a:off x="3872415" y="9423840"/>
            <a:ext cx="2985585" cy="457240"/>
          </a:xfrm>
          <a:prstGeom prst="rect">
            <a:avLst/>
          </a:prstGeom>
        </p:spPr>
      </p:pic>
      <p:sp>
        <p:nvSpPr>
          <p:cNvPr id="32" name="テキスト ボックス 31">
            <a:extLst>
              <a:ext uri="{FF2B5EF4-FFF2-40B4-BE49-F238E27FC236}">
                <a16:creationId xmlns:a16="http://schemas.microsoft.com/office/drawing/2014/main" id="{8297651D-9C1C-46C3-855F-6D9046D798F9}"/>
              </a:ext>
            </a:extLst>
          </p:cNvPr>
          <p:cNvSpPr txBox="1"/>
          <p:nvPr/>
        </p:nvSpPr>
        <p:spPr>
          <a:xfrm>
            <a:off x="4023168" y="9512144"/>
            <a:ext cx="2148979"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大阪府　子ども輝く未来基金</a:t>
            </a:r>
          </a:p>
        </p:txBody>
      </p:sp>
      <p:sp>
        <p:nvSpPr>
          <p:cNvPr id="34" name="角丸四角形 1">
            <a:extLst>
              <a:ext uri="{FF2B5EF4-FFF2-40B4-BE49-F238E27FC236}">
                <a16:creationId xmlns:a16="http://schemas.microsoft.com/office/drawing/2014/main" id="{8B6C4D3E-FF1B-48C2-BFF7-176A17086FCE}"/>
              </a:ext>
            </a:extLst>
          </p:cNvPr>
          <p:cNvSpPr/>
          <p:nvPr/>
        </p:nvSpPr>
        <p:spPr>
          <a:xfrm>
            <a:off x="320146" y="2525155"/>
            <a:ext cx="4749588" cy="1351088"/>
          </a:xfrm>
          <a:prstGeom prst="roundRect">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★ギターの提供を受けた方の声★</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・ギター教室に喜んで持って行っています。家でも練習ができるようになり、</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上達度があがっています。半年前は音を出すだけで精一杯だったのが、</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手元に届き触れる回数が増え、今ではメロディーが弾けるようになりました。</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ありがとうございます。</a:t>
            </a: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・受験が終わり、子供へのお疲れ様プレゼントに丁度良く届きました。</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中学の宿題や習い事でまだ触れる機会が無いのですが、落ち着いたら親子</a:t>
            </a:r>
            <a:r>
              <a:rPr kumimoji="1" lang="en-US" altLang="ja-JP" sz="9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代で</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祖父に教えてもらいながらギターを演奏したいと思います。</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　素敵なプレゼントをありがとうございました。</a:t>
            </a:r>
          </a:p>
        </p:txBody>
      </p:sp>
      <p:sp>
        <p:nvSpPr>
          <p:cNvPr id="21" name="角丸四角形 30">
            <a:extLst>
              <a:ext uri="{FF2B5EF4-FFF2-40B4-BE49-F238E27FC236}">
                <a16:creationId xmlns:a16="http://schemas.microsoft.com/office/drawing/2014/main" id="{29B0FBB2-6250-41CA-BC57-2FF3B320768F}"/>
              </a:ext>
            </a:extLst>
          </p:cNvPr>
          <p:cNvSpPr/>
          <p:nvPr/>
        </p:nvSpPr>
        <p:spPr>
          <a:xfrm>
            <a:off x="203412" y="5117909"/>
            <a:ext cx="3414339" cy="773044"/>
          </a:xfrm>
          <a:prstGeom prst="roundRect">
            <a:avLst/>
          </a:prstGeom>
          <a:solidFill>
            <a:srgbClr val="9BEDFD"/>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プリペイドカードの提供を受けた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児童養護施設で生活するお子様より、</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メッセージをいただきました</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15" name="テキスト ボックス 14">
            <a:extLst>
              <a:ext uri="{FF2B5EF4-FFF2-40B4-BE49-F238E27FC236}">
                <a16:creationId xmlns:a16="http://schemas.microsoft.com/office/drawing/2014/main" id="{A53BA042-651D-473C-9769-A364E5C775E4}"/>
              </a:ext>
            </a:extLst>
          </p:cNvPr>
          <p:cNvSpPr txBox="1"/>
          <p:nvPr/>
        </p:nvSpPr>
        <p:spPr>
          <a:xfrm>
            <a:off x="-461516" y="8062797"/>
            <a:ext cx="4878735" cy="246221"/>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▲児童養護施設から届いた子どもからのメッセージやイラスト</a:t>
            </a:r>
          </a:p>
        </p:txBody>
      </p:sp>
      <p:pic>
        <p:nvPicPr>
          <p:cNvPr id="2050" name="Picture 2">
            <a:extLst>
              <a:ext uri="{FF2B5EF4-FFF2-40B4-BE49-F238E27FC236}">
                <a16:creationId xmlns:a16="http://schemas.microsoft.com/office/drawing/2014/main" id="{DB45296F-3B38-4067-AF92-F6539C8836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8713" y="2597305"/>
            <a:ext cx="1266111" cy="1210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6371FCC-BDE1-4B88-917E-F7A0EFA1DE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665" y="1142931"/>
            <a:ext cx="874451" cy="112174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DB86AB3B-338D-4E2C-91D9-836F306C9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616449" y="6764558"/>
            <a:ext cx="1696751" cy="1272564"/>
          </a:xfrm>
          <a:prstGeom prst="rect">
            <a:avLst/>
          </a:prstGeom>
        </p:spPr>
      </p:pic>
      <p:sp>
        <p:nvSpPr>
          <p:cNvPr id="19" name="テキスト ボックス 18">
            <a:extLst>
              <a:ext uri="{FF2B5EF4-FFF2-40B4-BE49-F238E27FC236}">
                <a16:creationId xmlns:a16="http://schemas.microsoft.com/office/drawing/2014/main" id="{FE6B7081-F0E3-4CE0-9F54-DF59CD1EB718}"/>
              </a:ext>
            </a:extLst>
          </p:cNvPr>
          <p:cNvSpPr txBox="1"/>
          <p:nvPr/>
        </p:nvSpPr>
        <p:spPr>
          <a:xfrm>
            <a:off x="5026215" y="7757580"/>
            <a:ext cx="1776872" cy="553998"/>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◀新しい黒板でお絵描き</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を楽しむ子どもたちの</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様子</a:t>
            </a:r>
            <a:endParaRPr kumimoji="1" lang="en-US" altLang="ja-JP" sz="1000"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19349F6C-CE7F-4686-A9ED-1B0CEFD625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6799" y="5956848"/>
            <a:ext cx="1418719" cy="1696750"/>
          </a:xfrm>
          <a:prstGeom prst="rect">
            <a:avLst/>
          </a:prstGeom>
        </p:spPr>
      </p:pic>
      <p:pic>
        <p:nvPicPr>
          <p:cNvPr id="1028" name="Picture 4">
            <a:extLst>
              <a:ext uri="{FF2B5EF4-FFF2-40B4-BE49-F238E27FC236}">
                <a16:creationId xmlns:a16="http://schemas.microsoft.com/office/drawing/2014/main" id="{D5C0E212-934F-4E64-8240-1A3DA58867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3574" flipV="1">
            <a:off x="3937275" y="6939018"/>
            <a:ext cx="282843" cy="270311"/>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69005FCA-44D0-4471-A2F3-428980AECBDF}"/>
              </a:ext>
            </a:extLst>
          </p:cNvPr>
          <p:cNvSpPr txBox="1"/>
          <p:nvPr/>
        </p:nvSpPr>
        <p:spPr>
          <a:xfrm>
            <a:off x="3636021" y="6025672"/>
            <a:ext cx="1622417"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カードゲームで遊ぶ ▶</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子どもたちの様子　</a:t>
            </a:r>
            <a:endParaRPr kumimoji="1" lang="en-US" altLang="ja-JP" sz="1000" dirty="0">
              <a:latin typeface="HG丸ｺﾞｼｯｸM-PRO" panose="020F0600000000000000" pitchFamily="50" charset="-128"/>
              <a:ea typeface="HG丸ｺﾞｼｯｸM-PRO" panose="020F0600000000000000" pitchFamily="50" charset="-128"/>
            </a:endParaRPr>
          </a:p>
        </p:txBody>
      </p:sp>
      <p:sp>
        <p:nvSpPr>
          <p:cNvPr id="33" name="角丸四角形 30">
            <a:extLst>
              <a:ext uri="{FF2B5EF4-FFF2-40B4-BE49-F238E27FC236}">
                <a16:creationId xmlns:a16="http://schemas.microsoft.com/office/drawing/2014/main" id="{2A57BD04-22D5-48D3-A7C6-82891F45D2E9}"/>
              </a:ext>
            </a:extLst>
          </p:cNvPr>
          <p:cNvSpPr/>
          <p:nvPr/>
        </p:nvSpPr>
        <p:spPr>
          <a:xfrm>
            <a:off x="3777637" y="5113204"/>
            <a:ext cx="2870597" cy="768704"/>
          </a:xfrm>
          <a:prstGeom prst="roundRect">
            <a:avLst/>
          </a:prstGeom>
          <a:solidFill>
            <a:srgbClr val="9BEDFD"/>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教育に関する事業を</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活用した子ども食堂様より、</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お写真をいただきました。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6" name="Picture 6">
            <a:extLst>
              <a:ext uri="{FF2B5EF4-FFF2-40B4-BE49-F238E27FC236}">
                <a16:creationId xmlns:a16="http://schemas.microsoft.com/office/drawing/2014/main" id="{AD8D5D08-6226-4637-BAB2-10353413F25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66799" y="6895541"/>
            <a:ext cx="219920" cy="210177"/>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53226DFC-A53D-432E-A784-337336DA57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682" y="5969149"/>
            <a:ext cx="3414339" cy="2086016"/>
          </a:xfrm>
          <a:prstGeom prst="rect">
            <a:avLst/>
          </a:prstGeom>
        </p:spPr>
      </p:pic>
      <p:pic>
        <p:nvPicPr>
          <p:cNvPr id="7" name="図 6">
            <a:extLst>
              <a:ext uri="{FF2B5EF4-FFF2-40B4-BE49-F238E27FC236}">
                <a16:creationId xmlns:a16="http://schemas.microsoft.com/office/drawing/2014/main" id="{62C1A713-04D9-4F0F-90E3-3CA759BBE577}"/>
              </a:ext>
            </a:extLst>
          </p:cNvPr>
          <p:cNvPicPr>
            <a:picLocks noChangeAspect="1"/>
          </p:cNvPicPr>
          <p:nvPr/>
        </p:nvPicPr>
        <p:blipFill>
          <a:blip r:embed="rId12"/>
          <a:stretch>
            <a:fillRect/>
          </a:stretch>
        </p:blipFill>
        <p:spPr>
          <a:xfrm>
            <a:off x="6230999" y="6430737"/>
            <a:ext cx="183277" cy="174946"/>
          </a:xfrm>
          <a:prstGeom prst="rect">
            <a:avLst/>
          </a:prstGeom>
        </p:spPr>
      </p:pic>
      <p:pic>
        <p:nvPicPr>
          <p:cNvPr id="9" name="図 8">
            <a:extLst>
              <a:ext uri="{FF2B5EF4-FFF2-40B4-BE49-F238E27FC236}">
                <a16:creationId xmlns:a16="http://schemas.microsoft.com/office/drawing/2014/main" id="{24421D8C-FE37-4190-87EA-77C8FBB9C339}"/>
              </a:ext>
            </a:extLst>
          </p:cNvPr>
          <p:cNvPicPr>
            <a:picLocks noChangeAspect="1"/>
          </p:cNvPicPr>
          <p:nvPr/>
        </p:nvPicPr>
        <p:blipFill>
          <a:blip r:embed="rId12"/>
          <a:stretch>
            <a:fillRect/>
          </a:stretch>
        </p:blipFill>
        <p:spPr>
          <a:xfrm>
            <a:off x="5941769" y="6371374"/>
            <a:ext cx="157722" cy="150553"/>
          </a:xfrm>
          <a:prstGeom prst="rect">
            <a:avLst/>
          </a:prstGeom>
        </p:spPr>
      </p:pic>
      <p:pic>
        <p:nvPicPr>
          <p:cNvPr id="37" name="図 36">
            <a:extLst>
              <a:ext uri="{FF2B5EF4-FFF2-40B4-BE49-F238E27FC236}">
                <a16:creationId xmlns:a16="http://schemas.microsoft.com/office/drawing/2014/main" id="{4DD0C5BB-2339-4C41-A4F4-B77A72593C5A}"/>
              </a:ext>
            </a:extLst>
          </p:cNvPr>
          <p:cNvPicPr>
            <a:picLocks noChangeAspect="1"/>
          </p:cNvPicPr>
          <p:nvPr/>
        </p:nvPicPr>
        <p:blipFill>
          <a:blip r:embed="rId12"/>
          <a:stretch>
            <a:fillRect/>
          </a:stretch>
        </p:blipFill>
        <p:spPr>
          <a:xfrm>
            <a:off x="5481995" y="6531548"/>
            <a:ext cx="212985" cy="203304"/>
          </a:xfrm>
          <a:prstGeom prst="rect">
            <a:avLst/>
          </a:prstGeom>
        </p:spPr>
      </p:pic>
      <p:pic>
        <p:nvPicPr>
          <p:cNvPr id="38" name="図 37">
            <a:extLst>
              <a:ext uri="{FF2B5EF4-FFF2-40B4-BE49-F238E27FC236}">
                <a16:creationId xmlns:a16="http://schemas.microsoft.com/office/drawing/2014/main" id="{0265B982-16B0-4322-8CBE-C58F59792DA4}"/>
              </a:ext>
            </a:extLst>
          </p:cNvPr>
          <p:cNvPicPr>
            <a:picLocks noChangeAspect="1"/>
          </p:cNvPicPr>
          <p:nvPr/>
        </p:nvPicPr>
        <p:blipFill>
          <a:blip r:embed="rId12"/>
          <a:stretch>
            <a:fillRect/>
          </a:stretch>
        </p:blipFill>
        <p:spPr>
          <a:xfrm>
            <a:off x="5638226" y="6344999"/>
            <a:ext cx="212985" cy="203304"/>
          </a:xfrm>
          <a:prstGeom prst="rect">
            <a:avLst/>
          </a:prstGeom>
        </p:spPr>
      </p:pic>
      <p:pic>
        <p:nvPicPr>
          <p:cNvPr id="39" name="図 38">
            <a:extLst>
              <a:ext uri="{FF2B5EF4-FFF2-40B4-BE49-F238E27FC236}">
                <a16:creationId xmlns:a16="http://schemas.microsoft.com/office/drawing/2014/main" id="{0D1E02D4-1782-4288-9F3D-3FB0F823BEEE}"/>
              </a:ext>
            </a:extLst>
          </p:cNvPr>
          <p:cNvPicPr>
            <a:picLocks noChangeAspect="1"/>
          </p:cNvPicPr>
          <p:nvPr/>
        </p:nvPicPr>
        <p:blipFill>
          <a:blip r:embed="rId12"/>
          <a:stretch>
            <a:fillRect/>
          </a:stretch>
        </p:blipFill>
        <p:spPr>
          <a:xfrm>
            <a:off x="6313927" y="6633834"/>
            <a:ext cx="171292" cy="163506"/>
          </a:xfrm>
          <a:prstGeom prst="rect">
            <a:avLst/>
          </a:prstGeom>
        </p:spPr>
      </p:pic>
      <p:pic>
        <p:nvPicPr>
          <p:cNvPr id="40" name="図 39">
            <a:extLst>
              <a:ext uri="{FF2B5EF4-FFF2-40B4-BE49-F238E27FC236}">
                <a16:creationId xmlns:a16="http://schemas.microsoft.com/office/drawing/2014/main" id="{AE65318B-5332-4185-91C1-118907F1300E}"/>
              </a:ext>
            </a:extLst>
          </p:cNvPr>
          <p:cNvPicPr>
            <a:picLocks noChangeAspect="1"/>
          </p:cNvPicPr>
          <p:nvPr/>
        </p:nvPicPr>
        <p:blipFill>
          <a:blip r:embed="rId12"/>
          <a:stretch>
            <a:fillRect/>
          </a:stretch>
        </p:blipFill>
        <p:spPr>
          <a:xfrm>
            <a:off x="6445211" y="7008820"/>
            <a:ext cx="203023" cy="193795"/>
          </a:xfrm>
          <a:prstGeom prst="rect">
            <a:avLst/>
          </a:prstGeom>
        </p:spPr>
      </p:pic>
    </p:spTree>
    <p:extLst>
      <p:ext uri="{BB962C8B-B14F-4D97-AF65-F5344CB8AC3E}">
        <p14:creationId xmlns:p14="http://schemas.microsoft.com/office/powerpoint/2010/main" val="19557222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2723</TotalTime>
  <Words>1074</Words>
  <Application>Microsoft Office PowerPoint</Application>
  <PresentationFormat>A4 210 x 297 mm</PresentationFormat>
  <Paragraphs>96</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大阪府子ども輝く未来基金事業のご報告</dc:title>
  <dc:creator>宮田　真衣</dc:creator>
  <cp:lastModifiedBy>山門　夏海</cp:lastModifiedBy>
  <cp:revision>234</cp:revision>
  <cp:lastPrinted>2025-02-28T07:19:35Z</cp:lastPrinted>
  <dcterms:created xsi:type="dcterms:W3CDTF">2022-06-02T06:37:48Z</dcterms:created>
  <dcterms:modified xsi:type="dcterms:W3CDTF">2025-03-06T04:24:42Z</dcterms:modified>
</cp:coreProperties>
</file>