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1522075" cy="8280400"/>
  <p:notesSz cx="6807200" cy="9939338"/>
  <p:defaultTextStyle>
    <a:defPPr>
      <a:defRPr lang="ja-JP"/>
    </a:defPPr>
    <a:lvl1pPr marL="0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14317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28634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42951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57268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71585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85902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600220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114537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0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1" autoAdjust="0"/>
    <p:restoredTop sz="93110" autoAdjust="0"/>
  </p:normalViewPr>
  <p:slideViewPr>
    <p:cSldViewPr>
      <p:cViewPr>
        <p:scale>
          <a:sx n="90" d="100"/>
          <a:sy n="90" d="100"/>
        </p:scale>
        <p:origin x="222" y="-60"/>
      </p:cViewPr>
      <p:guideLst>
        <p:guide orient="horz" pos="2610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F2F42B5-69D1-43CC-BBCC-BEE5F89989CB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12800" y="746125"/>
            <a:ext cx="51816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7"/>
            <a:ext cx="5445760" cy="4472702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F2D17630-A847-48D5-87F5-AFBC4A115D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40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14317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28634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42951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57268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571585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085902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00220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14537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17630-A847-48D5-87F5-AFBC4A115D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253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64160" y="2572297"/>
            <a:ext cx="9793766" cy="17749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28315" y="4692230"/>
            <a:ext cx="8065453" cy="211610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2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5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40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353506" y="331601"/>
            <a:ext cx="2592467" cy="706517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76106" y="331601"/>
            <a:ext cx="7585365" cy="706517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38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53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0167" y="5320928"/>
            <a:ext cx="9793766" cy="1644579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0167" y="3509589"/>
            <a:ext cx="9793766" cy="181133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6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29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59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2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5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09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76107" y="1932095"/>
            <a:ext cx="5088918" cy="546468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857056" y="1932095"/>
            <a:ext cx="5088918" cy="546468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24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6106" y="1853509"/>
            <a:ext cx="5090916" cy="77245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17" indent="0">
              <a:buNone/>
              <a:defRPr sz="2300" b="1"/>
            </a:lvl2pPr>
            <a:lvl3pPr marL="1028634" indent="0">
              <a:buNone/>
              <a:defRPr sz="2000" b="1"/>
            </a:lvl3pPr>
            <a:lvl4pPr marL="1542951" indent="0">
              <a:buNone/>
              <a:defRPr sz="1800" b="1"/>
            </a:lvl4pPr>
            <a:lvl5pPr marL="2057268" indent="0">
              <a:buNone/>
              <a:defRPr sz="1800" b="1"/>
            </a:lvl5pPr>
            <a:lvl6pPr marL="2571585" indent="0">
              <a:buNone/>
              <a:defRPr sz="1800" b="1"/>
            </a:lvl6pPr>
            <a:lvl7pPr marL="3085902" indent="0">
              <a:buNone/>
              <a:defRPr sz="1800" b="1"/>
            </a:lvl7pPr>
            <a:lvl8pPr marL="3600220" indent="0">
              <a:buNone/>
              <a:defRPr sz="1800" b="1"/>
            </a:lvl8pPr>
            <a:lvl9pPr marL="4114537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76106" y="2625965"/>
            <a:ext cx="5090916" cy="477081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853058" y="1853509"/>
            <a:ext cx="5092917" cy="77245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17" indent="0">
              <a:buNone/>
              <a:defRPr sz="2300" b="1"/>
            </a:lvl2pPr>
            <a:lvl3pPr marL="1028634" indent="0">
              <a:buNone/>
              <a:defRPr sz="2000" b="1"/>
            </a:lvl3pPr>
            <a:lvl4pPr marL="1542951" indent="0">
              <a:buNone/>
              <a:defRPr sz="1800" b="1"/>
            </a:lvl4pPr>
            <a:lvl5pPr marL="2057268" indent="0">
              <a:buNone/>
              <a:defRPr sz="1800" b="1"/>
            </a:lvl5pPr>
            <a:lvl6pPr marL="2571585" indent="0">
              <a:buNone/>
              <a:defRPr sz="1800" b="1"/>
            </a:lvl6pPr>
            <a:lvl7pPr marL="3085902" indent="0">
              <a:buNone/>
              <a:defRPr sz="1800" b="1"/>
            </a:lvl7pPr>
            <a:lvl8pPr marL="3600220" indent="0">
              <a:buNone/>
              <a:defRPr sz="1800" b="1"/>
            </a:lvl8pPr>
            <a:lvl9pPr marL="4114537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853058" y="2625965"/>
            <a:ext cx="5092917" cy="477081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61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0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92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6106" y="329682"/>
            <a:ext cx="3790684" cy="140306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04813" y="329683"/>
            <a:ext cx="6441159" cy="706709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76106" y="1732750"/>
            <a:ext cx="3790684" cy="5664024"/>
          </a:xfrm>
        </p:spPr>
        <p:txBody>
          <a:bodyPr/>
          <a:lstStyle>
            <a:lvl1pPr marL="0" indent="0">
              <a:buNone/>
              <a:defRPr sz="1600"/>
            </a:lvl1pPr>
            <a:lvl2pPr marL="514317" indent="0">
              <a:buNone/>
              <a:defRPr sz="1400"/>
            </a:lvl2pPr>
            <a:lvl3pPr marL="1028634" indent="0">
              <a:buNone/>
              <a:defRPr sz="1100"/>
            </a:lvl3pPr>
            <a:lvl4pPr marL="1542951" indent="0">
              <a:buNone/>
              <a:defRPr sz="1000"/>
            </a:lvl4pPr>
            <a:lvl5pPr marL="2057268" indent="0">
              <a:buNone/>
              <a:defRPr sz="1000"/>
            </a:lvl5pPr>
            <a:lvl6pPr marL="2571585" indent="0">
              <a:buNone/>
              <a:defRPr sz="1000"/>
            </a:lvl6pPr>
            <a:lvl7pPr marL="3085902" indent="0">
              <a:buNone/>
              <a:defRPr sz="1000"/>
            </a:lvl7pPr>
            <a:lvl8pPr marL="3600220" indent="0">
              <a:buNone/>
              <a:defRPr sz="1000"/>
            </a:lvl8pPr>
            <a:lvl9pPr marL="411453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74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58409" y="5796286"/>
            <a:ext cx="6913245" cy="6842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58409" y="739870"/>
            <a:ext cx="6913245" cy="4968240"/>
          </a:xfrm>
        </p:spPr>
        <p:txBody>
          <a:bodyPr/>
          <a:lstStyle>
            <a:lvl1pPr marL="0" indent="0">
              <a:buNone/>
              <a:defRPr sz="3600"/>
            </a:lvl1pPr>
            <a:lvl2pPr marL="514317" indent="0">
              <a:buNone/>
              <a:defRPr sz="3100"/>
            </a:lvl2pPr>
            <a:lvl3pPr marL="1028634" indent="0">
              <a:buNone/>
              <a:defRPr sz="2700"/>
            </a:lvl3pPr>
            <a:lvl4pPr marL="1542951" indent="0">
              <a:buNone/>
              <a:defRPr sz="2300"/>
            </a:lvl4pPr>
            <a:lvl5pPr marL="2057268" indent="0">
              <a:buNone/>
              <a:defRPr sz="2300"/>
            </a:lvl5pPr>
            <a:lvl6pPr marL="2571585" indent="0">
              <a:buNone/>
              <a:defRPr sz="2300"/>
            </a:lvl6pPr>
            <a:lvl7pPr marL="3085902" indent="0">
              <a:buNone/>
              <a:defRPr sz="2300"/>
            </a:lvl7pPr>
            <a:lvl8pPr marL="3600220" indent="0">
              <a:buNone/>
              <a:defRPr sz="2300"/>
            </a:lvl8pPr>
            <a:lvl9pPr marL="4114537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258409" y="6480564"/>
            <a:ext cx="6913245" cy="971797"/>
          </a:xfrm>
        </p:spPr>
        <p:txBody>
          <a:bodyPr/>
          <a:lstStyle>
            <a:lvl1pPr marL="0" indent="0">
              <a:buNone/>
              <a:defRPr sz="1600"/>
            </a:lvl1pPr>
            <a:lvl2pPr marL="514317" indent="0">
              <a:buNone/>
              <a:defRPr sz="1400"/>
            </a:lvl2pPr>
            <a:lvl3pPr marL="1028634" indent="0">
              <a:buNone/>
              <a:defRPr sz="1100"/>
            </a:lvl3pPr>
            <a:lvl4pPr marL="1542951" indent="0">
              <a:buNone/>
              <a:defRPr sz="1000"/>
            </a:lvl4pPr>
            <a:lvl5pPr marL="2057268" indent="0">
              <a:buNone/>
              <a:defRPr sz="1000"/>
            </a:lvl5pPr>
            <a:lvl6pPr marL="2571585" indent="0">
              <a:buNone/>
              <a:defRPr sz="1000"/>
            </a:lvl6pPr>
            <a:lvl7pPr marL="3085902" indent="0">
              <a:buNone/>
              <a:defRPr sz="1000"/>
            </a:lvl7pPr>
            <a:lvl8pPr marL="3600220" indent="0">
              <a:buNone/>
              <a:defRPr sz="1000"/>
            </a:lvl8pPr>
            <a:lvl9pPr marL="411453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08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76107" y="331602"/>
            <a:ext cx="10369868" cy="1380068"/>
          </a:xfrm>
          <a:prstGeom prst="rect">
            <a:avLst/>
          </a:prstGeom>
        </p:spPr>
        <p:txBody>
          <a:bodyPr vert="horz" lIns="102863" tIns="51432" rIns="102863" bIns="5143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6107" y="1932095"/>
            <a:ext cx="10369868" cy="5464681"/>
          </a:xfrm>
          <a:prstGeom prst="rect">
            <a:avLst/>
          </a:prstGeom>
        </p:spPr>
        <p:txBody>
          <a:bodyPr vert="horz" lIns="102863" tIns="51432" rIns="102863" bIns="5143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76101" y="7674705"/>
            <a:ext cx="2688486" cy="440855"/>
          </a:xfrm>
          <a:prstGeom prst="rect">
            <a:avLst/>
          </a:prstGeom>
        </p:spPr>
        <p:txBody>
          <a:bodyPr vert="horz" lIns="102863" tIns="51432" rIns="102863" bIns="514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DCEA1-14B4-406F-9007-B63D96AA0074}" type="datetimeFigureOut">
              <a:rPr kumimoji="1" lang="ja-JP" altLang="en-US" smtClean="0"/>
              <a:t>2020/12/28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936711" y="7674705"/>
            <a:ext cx="3648658" cy="440855"/>
          </a:xfrm>
          <a:prstGeom prst="rect">
            <a:avLst/>
          </a:prstGeom>
        </p:spPr>
        <p:txBody>
          <a:bodyPr vert="horz" lIns="102863" tIns="51432" rIns="102863" bIns="514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257488" y="7674705"/>
            <a:ext cx="2688486" cy="440855"/>
          </a:xfrm>
          <a:prstGeom prst="rect">
            <a:avLst/>
          </a:prstGeom>
        </p:spPr>
        <p:txBody>
          <a:bodyPr vert="horz" lIns="102863" tIns="51432" rIns="102863" bIns="514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66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634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38" indent="-385738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765" indent="-321448" algn="l" defTabSz="10286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793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110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427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744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061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378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695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7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34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2951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68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585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5902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20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537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テキスト ボックス 156"/>
          <p:cNvSpPr txBox="1">
            <a:spLocks/>
          </p:cNvSpPr>
          <p:nvPr/>
        </p:nvSpPr>
        <p:spPr>
          <a:xfrm>
            <a:off x="7743474" y="2078155"/>
            <a:ext cx="3576628" cy="4362563"/>
          </a:xfrm>
          <a:prstGeom prst="foldedCorner">
            <a:avLst>
              <a:gd name="adj" fmla="val 1282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102841" tIns="36000" rIns="102841" bIns="0" rtlCol="0" anchor="t" anchorCtr="0">
            <a:noAutofit/>
          </a:bodyPr>
          <a:lstStyle/>
          <a:p>
            <a:pPr>
              <a:lnSpc>
                <a:spcPts val="1200"/>
              </a:lnSpc>
            </a:pP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★大阪府による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</a:t>
            </a:r>
            <a:endParaRPr lang="en-US" altLang="ja-JP" sz="105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09313" y="2050412"/>
            <a:ext cx="3199044" cy="56529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792485" y="259297"/>
            <a:ext cx="10081120" cy="404952"/>
          </a:xfrm>
          <a:prstGeom prst="rect">
            <a:avLst/>
          </a:prstGeom>
          <a:noFill/>
        </p:spPr>
        <p:txBody>
          <a:bodyPr wrap="square" lIns="96236" tIns="48118" rIns="96236" bIns="48118">
            <a:spAutoFit/>
          </a:bodyPr>
          <a:lstStyle/>
          <a:p>
            <a:pPr algn="ctr"/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「乳幼児家庭の教育力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向上</a:t>
            </a:r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事業」</a:t>
            </a:r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9991" y="666047"/>
            <a:ext cx="11379677" cy="1038533"/>
            <a:chOff x="714141" y="1801826"/>
            <a:chExt cx="6954203" cy="579061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714141" y="1801826"/>
              <a:ext cx="6952729" cy="579061"/>
              <a:chOff x="124663" y="833399"/>
              <a:chExt cx="6692869" cy="608015"/>
            </a:xfrm>
          </p:grpSpPr>
          <p:sp>
            <p:nvSpPr>
              <p:cNvPr id="4" name="テキスト ボックス 3"/>
              <p:cNvSpPr txBox="1"/>
              <p:nvPr/>
            </p:nvSpPr>
            <p:spPr>
              <a:xfrm>
                <a:off x="124663" y="833399"/>
                <a:ext cx="4458575" cy="1973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7716" tIns="48858" rIns="97716" bIns="48858" rtlCol="0">
                <a:spAutoFit/>
              </a:bodyPr>
              <a:lstStyle/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■目　　　的  ★子どもの</a:t>
                </a:r>
                <a:r>
                  <a:rPr lang="ja-JP" altLang="en-US" sz="105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「未来に向かう力（非認知能力）</a:t>
                </a:r>
                <a:r>
                  <a:rPr lang="en-US" altLang="ja-JP" sz="105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※</a:t>
                </a:r>
                <a:r>
                  <a:rPr lang="ja-JP" altLang="en-US" sz="105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」</a:t>
                </a:r>
                <a:r>
                  <a:rPr lang="ja-JP" altLang="en-US" sz="1050" b="1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の育成に向け、その土台形成となる乳幼児家庭の教育力の向上を図る</a:t>
                </a:r>
              </a:p>
            </p:txBody>
          </p:sp>
          <p:sp>
            <p:nvSpPr>
              <p:cNvPr id="5" name="テキスト ボックス 4"/>
              <p:cNvSpPr txBox="1"/>
              <p:nvPr/>
            </p:nvSpPr>
            <p:spPr>
              <a:xfrm>
                <a:off x="124663" y="960201"/>
                <a:ext cx="6692869" cy="481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7716" tIns="48858" rIns="97716" bIns="48858" rtlCol="0">
                <a:spAutoFit/>
              </a:bodyPr>
              <a:lstStyle/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■事業概要  ★</a:t>
                </a:r>
                <a:r>
                  <a:rPr lang="ja-JP" altLang="en-US" sz="1050" b="1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教育庁が、福祉部・健康医療部等の関係部局と連携して３か年計画で事業を推進する</a:t>
                </a:r>
                <a:endParaRPr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　　　　　 　　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☞令和元年度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・・・・・・・・・・・・ 大阪府が、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「未来に向かう力（非認知能力）」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に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関わる啓発資料の作成や、人材養成のための研修を行う</a:t>
                </a:r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　　　　　　 　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☞令和２年度～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３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年度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・・・・ 市町村が、府開発のプログラムを活用した取組みを実施する  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（令和３年度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末）市町村での取組み内容（成果）を府域全体へ普及啓発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する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※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未来に向かう力（非認知能力）：目標に向かってがんばる力や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、気持ち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をコントロールする力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、人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と関わる力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など、自分やまわりの人たちと折り合いをつける力</a:t>
                </a:r>
                <a:endPara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sp>
          <p:nvSpPr>
            <p:cNvPr id="6" name="正方形/長方形 5"/>
            <p:cNvSpPr/>
            <p:nvPr/>
          </p:nvSpPr>
          <p:spPr>
            <a:xfrm>
              <a:off x="715616" y="1816334"/>
              <a:ext cx="6952728" cy="545532"/>
            </a:xfrm>
            <a:prstGeom prst="rect">
              <a:avLst/>
            </a:prstGeom>
            <a:noFill/>
            <a:ln w="1905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8" name="直線コネクタ 17"/>
          <p:cNvCxnSpPr/>
          <p:nvPr/>
        </p:nvCxnSpPr>
        <p:spPr>
          <a:xfrm>
            <a:off x="56571" y="622749"/>
            <a:ext cx="11449670" cy="0"/>
          </a:xfrm>
          <a:prstGeom prst="line">
            <a:avLst/>
          </a:prstGeom>
          <a:ln w="44450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>
            <a:spLocks/>
          </p:cNvSpPr>
          <p:nvPr/>
        </p:nvSpPr>
        <p:spPr>
          <a:xfrm>
            <a:off x="3490974" y="2078156"/>
            <a:ext cx="4205373" cy="3819638"/>
          </a:xfrm>
          <a:prstGeom prst="foldedCorner">
            <a:avLst>
              <a:gd name="adj" fmla="val 657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102841" tIns="51421" rIns="102841" bIns="51421" rtlCol="0" anchor="t" anchorCtr="0">
            <a:noAutofit/>
          </a:bodyPr>
          <a:lstStyle/>
          <a:p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★委託による市町村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での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か所）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193434" y="6485493"/>
            <a:ext cx="3010565" cy="967075"/>
          </a:xfrm>
          <a:prstGeom prst="roundRect">
            <a:avLst>
              <a:gd name="adj" fmla="val 5851"/>
            </a:avLst>
          </a:prstGeom>
          <a:ln cmpd="dbl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6236" tIns="48118" rIns="96236" bIns="48118" rtlCol="0" anchor="ctr"/>
          <a:lstStyle/>
          <a:p>
            <a:pPr marL="85725">
              <a:lnSpc>
                <a:spcPct val="150000"/>
              </a:lnSpc>
              <a:tabLst>
                <a:tab pos="2690813" algn="l"/>
              </a:tabLst>
            </a:pP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子ども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「未来に向かう力（非認知能力）」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育成のポイントを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記した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リーフレット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乳幼児期に育みたい！未来に向かう力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、ワークショップ（講座）で使用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親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学習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教材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がまんする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自信をもつ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かかわる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作成</a:t>
            </a:r>
            <a:endParaRPr kumimoji="1" lang="ja-JP" altLang="en-US" sz="105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07125" y="6250882"/>
            <a:ext cx="2944897" cy="301099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02841" tIns="36000" rIns="102841" bIns="36000" rtlCol="0">
            <a:spAutoFit/>
          </a:bodyPr>
          <a:lstStyle/>
          <a:p>
            <a:pPr algn="ctr">
              <a:spcAft>
                <a:spcPts val="100"/>
              </a:spcAft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啓発資料の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作成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207125" y="2284304"/>
            <a:ext cx="3010565" cy="3611491"/>
            <a:chOff x="2781382" y="1685549"/>
            <a:chExt cx="2047734" cy="2685125"/>
          </a:xfrm>
        </p:grpSpPr>
        <p:sp>
          <p:nvSpPr>
            <p:cNvPr id="38" name="角丸四角形 37"/>
            <p:cNvSpPr/>
            <p:nvPr/>
          </p:nvSpPr>
          <p:spPr>
            <a:xfrm>
              <a:off x="2781382" y="1887352"/>
              <a:ext cx="2047734" cy="2405591"/>
            </a:xfrm>
            <a:prstGeom prst="roundRect">
              <a:avLst>
                <a:gd name="adj" fmla="val 5851"/>
              </a:avLst>
            </a:prstGeom>
            <a:solidFill>
              <a:schemeClr val="bg1"/>
            </a:solidFill>
            <a:ln w="25400" cmpd="dbl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861705" y="1685549"/>
              <a:ext cx="1853329" cy="288235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pPr algn="ctr"/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人材の養成</a:t>
              </a:r>
              <a:r>
                <a: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《</a:t>
              </a: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「養成講座」の実施</a:t>
              </a:r>
              <a:r>
                <a:rPr lang="en-US" altLang="ja-JP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》</a:t>
              </a:r>
              <a:endPara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857171" y="2025796"/>
              <a:ext cx="1911014" cy="2344878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pPr>
                <a:lnSpc>
                  <a:spcPct val="150000"/>
                </a:lnSpc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市町村で、子どもの「未来に向かう力（非認知能力）」に関する講座、研修等を実施する人材を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養成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■対象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① 親学習リーダーを指導する家庭教育支援ＳＶ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1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② 幼児教育ＡＤ等、保護者支援に関わる人材</a:t>
              </a:r>
              <a:r>
                <a:rPr lang="ja-JP" altLang="en-US" sz="900" baseline="300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☆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対する指導的立場の人材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☆</a:t>
              </a:r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保護者支援に関わる人材：幼稚園・保育所等の教職員・</a:t>
              </a:r>
              <a:endPara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                           </a:t>
              </a:r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保健師・民生児童委員・司書等</a:t>
              </a:r>
              <a:endPara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■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内容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627063" indent="-627063"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「基本編」：「未来に向かう力（非認知能力）」に関わる基本的な内容について学ぶ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「実践編」：親学習講座や職員向け研修の進め方、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 　　保護者への啓発方法等について学ぶ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■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講師  学識経験者等</a:t>
              </a:r>
              <a:endPara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7795981" y="2316423"/>
            <a:ext cx="3510141" cy="1127809"/>
            <a:chOff x="4742626" y="6710785"/>
            <a:chExt cx="3510141" cy="1127809"/>
          </a:xfrm>
        </p:grpSpPr>
        <p:sp>
          <p:nvSpPr>
            <p:cNvPr id="12" name="正方形/長方形 11"/>
            <p:cNvSpPr/>
            <p:nvPr/>
          </p:nvSpPr>
          <p:spPr>
            <a:xfrm>
              <a:off x="4746947" y="6912528"/>
              <a:ext cx="3462496" cy="92606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7" name="テキスト ボックス 166"/>
            <p:cNvSpPr txBox="1"/>
            <p:nvPr/>
          </p:nvSpPr>
          <p:spPr>
            <a:xfrm>
              <a:off x="4798363" y="6710785"/>
              <a:ext cx="3323456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市町村と連携した取組み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</a:t>
              </a:r>
              <a:r>
                <a:rPr lang="en-US" altLang="ja-JP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4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か所）</a:t>
              </a:r>
              <a:endPara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4742626" y="7014102"/>
              <a:ext cx="3510141" cy="789673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講演会等を市町村と共同して実施することにより、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R4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以降の市町村での主体的な実施を促す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542925" indent="-542925"/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大阪府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経費（講師謝金、会場費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）、運営等に関する市町村への指導・助言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会場の確保、周知（参加者の募集）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7819612" y="3532249"/>
            <a:ext cx="3458920" cy="936442"/>
            <a:chOff x="8340979" y="6685933"/>
            <a:chExt cx="2761211" cy="985105"/>
          </a:xfrm>
        </p:grpSpPr>
        <p:sp>
          <p:nvSpPr>
            <p:cNvPr id="14" name="正方形/長方形 13"/>
            <p:cNvSpPr/>
            <p:nvPr/>
          </p:nvSpPr>
          <p:spPr>
            <a:xfrm>
              <a:off x="8340979" y="6912528"/>
              <a:ext cx="2748650" cy="7585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テキスト ボックス 125"/>
            <p:cNvSpPr txBox="1"/>
            <p:nvPr/>
          </p:nvSpPr>
          <p:spPr>
            <a:xfrm>
              <a:off x="8405831" y="7003448"/>
              <a:ext cx="2696359" cy="651174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養成人材のフォローアップ研修、市町村情報交流会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新聞やホームページ、イベント等の活用や企業との連携による保護者への普及啓発（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R2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シンポジウム、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R3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実践報告会）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78" name="テキスト ボックス 177"/>
            <p:cNvSpPr txBox="1"/>
            <p:nvPr/>
          </p:nvSpPr>
          <p:spPr>
            <a:xfrm>
              <a:off x="8383156" y="6685933"/>
              <a:ext cx="2636524" cy="316746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取組みの普及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啓発</a:t>
              </a:r>
              <a:endPara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88341" y="1782667"/>
            <a:ext cx="322075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令和元年度</a:t>
            </a:r>
            <a:endParaRPr lang="ja-JP" altLang="en-US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3584042" y="1783437"/>
            <a:ext cx="7743283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令和２年度～令和３年度</a:t>
            </a:r>
            <a:endParaRPr lang="en-US" altLang="ja-JP" sz="12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565948" y="2467942"/>
            <a:ext cx="4083214" cy="191534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8" name="グループ化 87"/>
          <p:cNvGrpSpPr/>
          <p:nvPr/>
        </p:nvGrpSpPr>
        <p:grpSpPr>
          <a:xfrm>
            <a:off x="3592184" y="2789677"/>
            <a:ext cx="2576356" cy="1617642"/>
            <a:chOff x="826665" y="4310242"/>
            <a:chExt cx="2576356" cy="1559806"/>
          </a:xfrm>
        </p:grpSpPr>
        <p:sp>
          <p:nvSpPr>
            <p:cNvPr id="89" name="上下矢印 88"/>
            <p:cNvSpPr/>
            <p:nvPr/>
          </p:nvSpPr>
          <p:spPr>
            <a:xfrm>
              <a:off x="1071780" y="4472991"/>
              <a:ext cx="289915" cy="1158001"/>
            </a:xfrm>
            <a:prstGeom prst="upDownArrow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55000">
                  <a:schemeClr val="accent2">
                    <a:lumMod val="40000"/>
                    <a:lumOff val="60000"/>
                  </a:schemeClr>
                </a:gs>
                <a:gs pos="100000">
                  <a:srgbClr val="C00000"/>
                </a:gs>
              </a:gsLst>
              <a:lin ang="162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826665" y="4435400"/>
              <a:ext cx="197490" cy="128844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>
                <a:lnSpc>
                  <a:spcPts val="120"/>
                </a:lnSpc>
              </a:pPr>
              <a:r>
                <a:rPr lang="ja-JP" altLang="en-US" sz="12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子育てへの関心</a:t>
              </a:r>
              <a:endPara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979294" y="4314678"/>
              <a:ext cx="514484" cy="252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高い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979294" y="5608438"/>
              <a:ext cx="5518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低い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1568751" y="4310242"/>
              <a:ext cx="1834270" cy="1491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・子育て講演会</a:t>
              </a:r>
              <a:endPara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・親学習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・子育て講座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・読み聞かせ会、子育てひろば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・幼稚園・保育所等の保護者会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・乳幼児健診・養育訪問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・地域人材による訪問支援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3490975" y="2609032"/>
            <a:ext cx="244922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r>
              <a:rPr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子育てへの保護者の関心と支援の方法＞</a:t>
            </a:r>
            <a:endParaRPr kumimoji="1" lang="en-US" altLang="ja-JP" sz="9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6092483" y="2808552"/>
            <a:ext cx="1460997" cy="147253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72000">
              <a:lnSpc>
                <a:spcPts val="1600"/>
              </a:lnSpc>
            </a:pP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多様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が、子どもの「未来に向かう力（非認知能力）」の大切さを学び、意識を高めることのできる家庭教育支援の取組み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3604562" y="2316423"/>
            <a:ext cx="3963562" cy="301099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02841" tIns="36000" rIns="102841" bIns="36000" rtlCol="0">
            <a:spAutoFit/>
          </a:bodyPr>
          <a:lstStyle/>
          <a:p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保護者向けの取組み</a:t>
            </a:r>
            <a:endParaRPr lang="ja-JP" altLang="en-US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3483193" y="6025575"/>
            <a:ext cx="3922693" cy="1824484"/>
            <a:chOff x="3572447" y="4540493"/>
            <a:chExt cx="3922693" cy="1824484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3572447" y="4540493"/>
              <a:ext cx="3922693" cy="1824484"/>
              <a:chOff x="3572447" y="4540493"/>
              <a:chExt cx="3922693" cy="1824484"/>
            </a:xfrm>
          </p:grpSpPr>
          <p:sp>
            <p:nvSpPr>
              <p:cNvPr id="109" name="角丸四角形 108"/>
              <p:cNvSpPr/>
              <p:nvPr/>
            </p:nvSpPr>
            <p:spPr>
              <a:xfrm>
                <a:off x="3572447" y="4540493"/>
                <a:ext cx="3922693" cy="1824484"/>
              </a:xfrm>
              <a:prstGeom prst="roundRect">
                <a:avLst>
                  <a:gd name="adj" fmla="val 7219"/>
                </a:avLst>
              </a:prstGeom>
              <a:solidFill>
                <a:schemeClr val="bg1"/>
              </a:solidFill>
              <a:ln w="50800" cmpd="dbl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テキスト ボックス 110"/>
              <p:cNvSpPr txBox="1"/>
              <p:nvPr/>
            </p:nvSpPr>
            <p:spPr>
              <a:xfrm>
                <a:off x="3591085" y="4575350"/>
                <a:ext cx="3869718" cy="1783428"/>
              </a:xfrm>
              <a:prstGeom prst="rect">
                <a:avLst/>
              </a:prstGeom>
              <a:noFill/>
              <a:ln>
                <a:noFill/>
                <a:prstDash val="sysDot"/>
              </a:ln>
            </p:spPr>
            <p:txBody>
              <a:bodyPr wrap="square" lIns="72000" tIns="36000" rIns="0" bIns="3600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2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モデル実施による効果的な支援方法の確立</a:t>
                </a:r>
                <a:endPara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  <a:spcBef>
                    <a:spcPts val="600"/>
                  </a:spcBef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◎</a:t>
                </a:r>
                <a:r>
                  <a:rPr kumimoji="1"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上記支援方法を組み合わせて、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多様な場での保護者支援を実施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  <a:spcAft>
                    <a:spcPts val="600"/>
                  </a:spcAft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◎市町村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に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おいて上記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の取組みを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担う人材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を増やす取組みを実施</a:t>
                </a:r>
              </a:p>
              <a:p>
                <a:pPr>
                  <a:lnSpc>
                    <a:spcPts val="700"/>
                  </a:lnSpc>
                </a:pP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lang="ja-JP" altLang="en-US" sz="10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</a:t>
                </a:r>
                <a:r>
                  <a:rPr kumimoji="1"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様々な状況の保護者へ支援を届けることができる</a:t>
                </a:r>
                <a:endParaRPr kumimoji="1"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265113" indent="-265113">
                  <a:lnSpc>
                    <a:spcPts val="1100"/>
                  </a:lnSpc>
                  <a:spcAft>
                    <a:spcPts val="600"/>
                  </a:spcAft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・保護者が子どもの未来に向かう力（非認知能力）の大事さに触れる機会が増える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  <a:spcBef>
                    <a:spcPts val="300"/>
                  </a:spcBef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◎様々な場面での支援方法の事例、保護者の意識を高める効果的　　　　　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 な支援方法の事例を蓄積することができる</a:t>
                </a:r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kumimoji="1"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◎市町村において、次年度以降の主体的な実施のきっかけとなる</a:t>
                </a:r>
                <a:endParaRPr kumimoji="1"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15" name="角丸四角形 114"/>
            <p:cNvSpPr/>
            <p:nvPr/>
          </p:nvSpPr>
          <p:spPr>
            <a:xfrm>
              <a:off x="3651632" y="5288136"/>
              <a:ext cx="184061" cy="451778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/>
                <a:t>効果</a:t>
              </a:r>
              <a:endParaRPr kumimoji="1" lang="ja-JP" altLang="en-US" sz="900" dirty="0"/>
            </a:p>
          </p:txBody>
        </p:sp>
        <p:sp>
          <p:nvSpPr>
            <p:cNvPr id="120" name="右矢印 119"/>
            <p:cNvSpPr/>
            <p:nvPr/>
          </p:nvSpPr>
          <p:spPr>
            <a:xfrm rot="5400000" flipV="1">
              <a:off x="5253234" y="5641209"/>
              <a:ext cx="136030" cy="1805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右矢印 120"/>
            <p:cNvSpPr/>
            <p:nvPr/>
          </p:nvSpPr>
          <p:spPr>
            <a:xfrm rot="5400000">
              <a:off x="5251974" y="5120760"/>
              <a:ext cx="138549" cy="1805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角丸四角形 117"/>
            <p:cNvSpPr/>
            <p:nvPr/>
          </p:nvSpPr>
          <p:spPr>
            <a:xfrm>
              <a:off x="3651632" y="5839429"/>
              <a:ext cx="184060" cy="43665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 smtClean="0"/>
                <a:t>成果</a:t>
              </a:r>
              <a:endParaRPr kumimoji="1" lang="ja-JP" altLang="en-US" sz="900" dirty="0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3579570" y="4418662"/>
            <a:ext cx="4044708" cy="1360703"/>
            <a:chOff x="8209309" y="2315010"/>
            <a:chExt cx="3249983" cy="1360703"/>
          </a:xfrm>
        </p:grpSpPr>
        <p:sp>
          <p:nvSpPr>
            <p:cNvPr id="11" name="正方形/長方形 10"/>
            <p:cNvSpPr/>
            <p:nvPr/>
          </p:nvSpPr>
          <p:spPr>
            <a:xfrm>
              <a:off x="8209309" y="2479824"/>
              <a:ext cx="3132219" cy="1195889"/>
            </a:xfrm>
            <a:prstGeom prst="rect">
              <a:avLst/>
            </a:prstGeom>
            <a:ln w="635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8282892" y="2576694"/>
              <a:ext cx="3176400" cy="1066672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「未来に向かう力（非認知能力）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」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育成や、子育て家庭の支援に関する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■対象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幼稚園、保育所等の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教職員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保健師、子育て相談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関係者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・司書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家庭訪問を行う家庭教育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支援員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民生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児童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委員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               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等</a:t>
              </a:r>
              <a:endPara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8225177" y="2315010"/>
              <a:ext cx="3127869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保護者支援に関わる人材向けの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</a:t>
              </a:r>
              <a:endPara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56" name="右矢印 55"/>
          <p:cNvSpPr/>
          <p:nvPr/>
        </p:nvSpPr>
        <p:spPr>
          <a:xfrm rot="5400000">
            <a:off x="9322250" y="6308691"/>
            <a:ext cx="305311" cy="383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グループ化 20"/>
          <p:cNvGrpSpPr/>
          <p:nvPr/>
        </p:nvGrpSpPr>
        <p:grpSpPr>
          <a:xfrm>
            <a:off x="7749727" y="6621235"/>
            <a:ext cx="3478826" cy="971673"/>
            <a:chOff x="7710718" y="5512379"/>
            <a:chExt cx="3274322" cy="971673"/>
          </a:xfrm>
        </p:grpSpPr>
        <p:sp>
          <p:nvSpPr>
            <p:cNvPr id="131" name="正方形/長方形 130"/>
            <p:cNvSpPr/>
            <p:nvPr/>
          </p:nvSpPr>
          <p:spPr>
            <a:xfrm>
              <a:off x="7710718" y="5663007"/>
              <a:ext cx="3274322" cy="821045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>
                <a:lnSpc>
                  <a:spcPts val="1200"/>
                </a:lnSpc>
              </a:pP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85725">
                <a:lnSpc>
                  <a:spcPts val="12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今後は、市町村が手引書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を参考に、実情や課題に応じた適切な機会において、子ども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の未来に向かう力（非認知能力）育成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向けた、家庭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の教育力向上に資する取組み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を実施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7835543" y="5512379"/>
              <a:ext cx="1892352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手引書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の提供</a:t>
              </a:r>
              <a:r>
                <a:rPr lang="en-US" altLang="ja-JP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令和</a:t>
              </a:r>
              <a:r>
                <a:rPr lang="ja-JP" altLang="en-US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３年度末</a:t>
              </a:r>
              <a:r>
                <a:rPr lang="en-US" altLang="ja-JP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9" name="テキスト ボックス 1"/>
          <p:cNvSpPr txBox="1">
            <a:spLocks noChangeArrowheads="1"/>
          </p:cNvSpPr>
          <p:nvPr/>
        </p:nvSpPr>
        <p:spPr bwMode="auto">
          <a:xfrm>
            <a:off x="10492331" y="239651"/>
            <a:ext cx="914400" cy="264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t" anchorCtr="0" upright="1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sz="1600" kern="100" dirty="0" smtClean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資料</a:t>
            </a:r>
            <a:r>
              <a:rPr lang="ja-JP" altLang="en-US" sz="1600" kern="100" dirty="0" smtClean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7851715" y="4535426"/>
            <a:ext cx="3411078" cy="797212"/>
            <a:chOff x="3614486" y="6724108"/>
            <a:chExt cx="994503" cy="797212"/>
          </a:xfrm>
        </p:grpSpPr>
        <p:sp>
          <p:nvSpPr>
            <p:cNvPr id="60" name="正方形/長方形 59"/>
            <p:cNvSpPr/>
            <p:nvPr/>
          </p:nvSpPr>
          <p:spPr>
            <a:xfrm>
              <a:off x="3614486" y="6936755"/>
              <a:ext cx="994503" cy="40345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623417" y="6724108"/>
              <a:ext cx="960026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推進会議</a:t>
              </a:r>
              <a:endPara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3665594" y="7008646"/>
              <a:ext cx="880376" cy="512674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市町村の取組みに対する指導助言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19" name="右矢印 118"/>
          <p:cNvSpPr/>
          <p:nvPr/>
        </p:nvSpPr>
        <p:spPr>
          <a:xfrm rot="5400000">
            <a:off x="5120334" y="5817237"/>
            <a:ext cx="223319" cy="2882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吹き出し 25"/>
          <p:cNvSpPr/>
          <p:nvPr/>
        </p:nvSpPr>
        <p:spPr>
          <a:xfrm>
            <a:off x="6069165" y="5076301"/>
            <a:ext cx="1646689" cy="536254"/>
          </a:xfrm>
          <a:prstGeom prst="wedgeRoundRectCallout">
            <a:avLst>
              <a:gd name="adj1" fmla="val 40057"/>
              <a:gd name="adj2" fmla="val 133731"/>
              <a:gd name="adj3" fmla="val 16667"/>
            </a:avLst>
          </a:prstGeom>
          <a:ln w="3175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モデル実施で得た、効果的に保護者へ伝えるための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ノウハウ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を蓄積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7852392" y="5517033"/>
            <a:ext cx="2805189" cy="8175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236" tIns="48118" rIns="96236" bIns="48118" rtlCol="0" anchor="ctr"/>
          <a:lstStyle/>
          <a:p>
            <a:pPr lvl="0"/>
            <a:r>
              <a:rPr lang="ja-JP" altLang="en-US" sz="9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子どもの未来に向かう力（非認知能力）育成に向けた効果的な「家庭教育支援・子育て支援のための手引書」</a:t>
            </a:r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の作成</a:t>
            </a:r>
            <a:r>
              <a:rPr lang="en-US" altLang="ja-JP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Ｒ</a:t>
            </a:r>
            <a:r>
              <a:rPr lang="en-US" altLang="ja-JP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年度末完成予定</a:t>
            </a:r>
            <a:r>
              <a:rPr lang="en-US" altLang="ja-JP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lvl="0"/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・支援が有効な場や時期、方法</a:t>
            </a:r>
            <a:endParaRPr lang="en-US" altLang="ja-JP" sz="9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・要点を適切に伝えるためのシナリオ　　　等</a:t>
            </a:r>
            <a:endParaRPr lang="ja-JP" altLang="en-US" sz="9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7896254" y="5304155"/>
            <a:ext cx="2689319" cy="301099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02841" tIns="36000" rIns="102841" bIns="36000" rtlCol="0">
            <a:spAutoFit/>
          </a:bodyPr>
          <a:lstStyle/>
          <a:p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手引書の作成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7471498" y="6027002"/>
            <a:ext cx="429354" cy="4010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0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lIns="96236" tIns="48118" rIns="96236" bIns="48118" rtlCol="0" anchor="ctr"/>
      <a:lstStyle>
        <a:defPPr algn="ctr">
          <a:defRPr kumimoji="1"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1014</Words>
  <Application>Microsoft Office PowerPoint</Application>
  <PresentationFormat>ユーザー設定</PresentationFormat>
  <Paragraphs>78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Ｐゴシック</vt:lpstr>
      <vt:lpstr>ＭＳ ゴシック</vt:lpstr>
      <vt:lpstr>メイリオ</vt:lpstr>
      <vt:lpstr>游明朝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辻花　誠</cp:lastModifiedBy>
  <cp:revision>199</cp:revision>
  <cp:lastPrinted>2019-12-04T09:31:26Z</cp:lastPrinted>
  <dcterms:created xsi:type="dcterms:W3CDTF">2018-10-15T05:09:36Z</dcterms:created>
  <dcterms:modified xsi:type="dcterms:W3CDTF">2020-12-28T04:01:38Z</dcterms:modified>
</cp:coreProperties>
</file>