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5122525" cy="10801350"/>
  <p:notesSz cx="6646863" cy="9777413"/>
  <p:defaultTextStyle>
    <a:defPPr>
      <a:defRPr lang="ja-JP"/>
    </a:defPPr>
    <a:lvl1pPr marL="0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40664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81328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21992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62656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703320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43984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84648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25312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50" userDrawn="1">
          <p15:clr>
            <a:srgbClr val="A4A3A4"/>
          </p15:clr>
        </p15:guide>
        <p15:guide id="3" orient="horz" pos="3081" userDrawn="1">
          <p15:clr>
            <a:srgbClr val="A4A3A4"/>
          </p15:clr>
        </p15:guide>
        <p15:guide id="4" pos="2110" userDrawn="1">
          <p15:clr>
            <a:srgbClr val="A4A3A4"/>
          </p15:clr>
        </p15:guide>
        <p15:guide id="5" orient="horz" pos="3104" userDrawn="1">
          <p15:clr>
            <a:srgbClr val="A4A3A4"/>
          </p15:clr>
        </p15:guide>
        <p15:guide id="6" orient="horz" pos="3079" userDrawn="1">
          <p15:clr>
            <a:srgbClr val="A4A3A4"/>
          </p15:clr>
        </p15:guide>
        <p15:guide id="7" pos="2135" userDrawn="1">
          <p15:clr>
            <a:srgbClr val="A4A3A4"/>
          </p15:clr>
        </p15:guide>
        <p15:guide id="8" pos="209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5B"/>
    <a:srgbClr val="FFFF00"/>
    <a:srgbClr val="FFFF66"/>
    <a:srgbClr val="E41AD6"/>
    <a:srgbClr val="FF99FF"/>
    <a:srgbClr val="FF9FF1"/>
    <a:srgbClr val="FFB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9117" autoAdjust="0"/>
  </p:normalViewPr>
  <p:slideViewPr>
    <p:cSldViewPr>
      <p:cViewPr varScale="1">
        <p:scale>
          <a:sx n="64" d="100"/>
          <a:sy n="64" d="100"/>
        </p:scale>
        <p:origin x="701" y="67"/>
      </p:cViewPr>
      <p:guideLst>
        <p:guide orient="horz" pos="3402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06"/>
        <p:guide pos="2150"/>
        <p:guide orient="horz" pos="3081"/>
        <p:guide pos="2110"/>
        <p:guide orient="horz" pos="3104"/>
        <p:guide orient="horz" pos="3079"/>
        <p:guide pos="2135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880101" cy="488793"/>
          </a:xfrm>
          <a:prstGeom prst="rect">
            <a:avLst/>
          </a:prstGeom>
        </p:spPr>
        <p:txBody>
          <a:bodyPr vert="horz" lIns="89630" tIns="44813" rIns="89630" bIns="448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7" y="5"/>
            <a:ext cx="2880101" cy="488793"/>
          </a:xfrm>
          <a:prstGeom prst="rect">
            <a:avLst/>
          </a:prstGeom>
        </p:spPr>
        <p:txBody>
          <a:bodyPr vert="horz" lIns="89630" tIns="44813" rIns="89630" bIns="44813" rtlCol="0"/>
          <a:lstStyle>
            <a:lvl1pPr algn="r">
              <a:defRPr sz="1200"/>
            </a:lvl1pPr>
          </a:lstStyle>
          <a:p>
            <a:fld id="{640F8E04-2AF4-4F56-8661-22CDC656CB38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0413" y="735013"/>
            <a:ext cx="5126037" cy="3662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30" tIns="44813" rIns="89630" bIns="448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002" y="4644310"/>
            <a:ext cx="5316871" cy="4399133"/>
          </a:xfrm>
          <a:prstGeom prst="rect">
            <a:avLst/>
          </a:prstGeom>
        </p:spPr>
        <p:txBody>
          <a:bodyPr vert="horz" lIns="89630" tIns="44813" rIns="89630" bIns="448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287059"/>
            <a:ext cx="2880101" cy="488792"/>
          </a:xfrm>
          <a:prstGeom prst="rect">
            <a:avLst/>
          </a:prstGeom>
        </p:spPr>
        <p:txBody>
          <a:bodyPr vert="horz" lIns="89630" tIns="44813" rIns="89630" bIns="448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7" y="9287059"/>
            <a:ext cx="2880101" cy="488792"/>
          </a:xfrm>
          <a:prstGeom prst="rect">
            <a:avLst/>
          </a:prstGeom>
        </p:spPr>
        <p:txBody>
          <a:bodyPr vert="horz" lIns="89630" tIns="44813" rIns="89630" bIns="44813" rtlCol="0" anchor="b"/>
          <a:lstStyle>
            <a:lvl1pPr algn="r">
              <a:defRPr sz="1200"/>
            </a:lvl1pPr>
          </a:lstStyle>
          <a:p>
            <a:fld id="{E5CBC12D-45C9-454E-94AE-1FB13F61A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71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024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124951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28235" indent="-280091" defTabSz="124951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20363" indent="-224073" defTabSz="124951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568507" indent="-224073" defTabSz="124951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16653" indent="-224073" defTabSz="124951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464797" indent="-224073" defTabSz="124951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12943" indent="-224073" defTabSz="124951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361088" indent="-224073" defTabSz="124951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09234" indent="-224073" defTabSz="124951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85AE1FB-A6A3-40D6-9097-6DF11074FC82}" type="slidenum">
              <a:rPr lang="ja-JP" altLang="en-US" sz="8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z="800"/>
          </a:p>
        </p:txBody>
      </p:sp>
    </p:spTree>
    <p:extLst>
      <p:ext uri="{BB962C8B-B14F-4D97-AF65-F5344CB8AC3E}">
        <p14:creationId xmlns:p14="http://schemas.microsoft.com/office/powerpoint/2010/main" val="154887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55420"/>
            <a:ext cx="12854146" cy="231528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120765"/>
            <a:ext cx="10585768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81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2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62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43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84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2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0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10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32556"/>
            <a:ext cx="3402568" cy="921615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6" y="432556"/>
            <a:ext cx="9955662" cy="921615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18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22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940868"/>
            <a:ext cx="12854146" cy="214526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78074"/>
            <a:ext cx="12854146" cy="2362795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406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8132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2199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6265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033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439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846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2531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14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520316"/>
            <a:ext cx="6679115" cy="712839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520316"/>
            <a:ext cx="6679115" cy="712839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17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17803"/>
            <a:ext cx="6681741" cy="100762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664" indent="0">
              <a:buNone/>
              <a:defRPr sz="3200" b="1"/>
            </a:lvl2pPr>
            <a:lvl3pPr marL="1481328" indent="0">
              <a:buNone/>
              <a:defRPr sz="2900" b="1"/>
            </a:lvl3pPr>
            <a:lvl4pPr marL="2221992" indent="0">
              <a:buNone/>
              <a:defRPr sz="2600" b="1"/>
            </a:lvl4pPr>
            <a:lvl5pPr marL="2962656" indent="0">
              <a:buNone/>
              <a:defRPr sz="2600" b="1"/>
            </a:lvl5pPr>
            <a:lvl6pPr marL="3703320" indent="0">
              <a:buNone/>
              <a:defRPr sz="2600" b="1"/>
            </a:lvl6pPr>
            <a:lvl7pPr marL="4443984" indent="0">
              <a:buNone/>
              <a:defRPr sz="2600" b="1"/>
            </a:lvl7pPr>
            <a:lvl8pPr marL="5184648" indent="0">
              <a:buNone/>
              <a:defRPr sz="2600" b="1"/>
            </a:lvl8pPr>
            <a:lvl9pPr marL="5925312" indent="0">
              <a:buNone/>
              <a:defRPr sz="2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6" y="3425428"/>
            <a:ext cx="6681741" cy="6223279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4" y="2417803"/>
            <a:ext cx="6684366" cy="100762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664" indent="0">
              <a:buNone/>
              <a:defRPr sz="3200" b="1"/>
            </a:lvl2pPr>
            <a:lvl3pPr marL="1481328" indent="0">
              <a:buNone/>
              <a:defRPr sz="2900" b="1"/>
            </a:lvl3pPr>
            <a:lvl4pPr marL="2221992" indent="0">
              <a:buNone/>
              <a:defRPr sz="2600" b="1"/>
            </a:lvl4pPr>
            <a:lvl5pPr marL="2962656" indent="0">
              <a:buNone/>
              <a:defRPr sz="2600" b="1"/>
            </a:lvl5pPr>
            <a:lvl6pPr marL="3703320" indent="0">
              <a:buNone/>
              <a:defRPr sz="2600" b="1"/>
            </a:lvl6pPr>
            <a:lvl7pPr marL="4443984" indent="0">
              <a:buNone/>
              <a:defRPr sz="2600" b="1"/>
            </a:lvl7pPr>
            <a:lvl8pPr marL="5184648" indent="0">
              <a:buNone/>
              <a:defRPr sz="2600" b="1"/>
            </a:lvl8pPr>
            <a:lvl9pPr marL="5925312" indent="0">
              <a:buNone/>
              <a:defRPr sz="2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4" y="3425428"/>
            <a:ext cx="6684366" cy="6223279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7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50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9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30054"/>
            <a:ext cx="4975207" cy="183022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7" y="430055"/>
            <a:ext cx="8453912" cy="9218653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7" y="2260283"/>
            <a:ext cx="4975207" cy="7388424"/>
          </a:xfrm>
        </p:spPr>
        <p:txBody>
          <a:bodyPr/>
          <a:lstStyle>
            <a:lvl1pPr marL="0" indent="0">
              <a:buNone/>
              <a:defRPr sz="2300"/>
            </a:lvl1pPr>
            <a:lvl2pPr marL="740664" indent="0">
              <a:buNone/>
              <a:defRPr sz="1900"/>
            </a:lvl2pPr>
            <a:lvl3pPr marL="1481328" indent="0">
              <a:buNone/>
              <a:defRPr sz="1600"/>
            </a:lvl3pPr>
            <a:lvl4pPr marL="2221992" indent="0">
              <a:buNone/>
              <a:defRPr sz="1500"/>
            </a:lvl4pPr>
            <a:lvl5pPr marL="2962656" indent="0">
              <a:buNone/>
              <a:defRPr sz="1500"/>
            </a:lvl5pPr>
            <a:lvl6pPr marL="3703320" indent="0">
              <a:buNone/>
              <a:defRPr sz="1500"/>
            </a:lvl6pPr>
            <a:lvl7pPr marL="4443984" indent="0">
              <a:buNone/>
              <a:defRPr sz="1500"/>
            </a:lvl7pPr>
            <a:lvl8pPr marL="5184648" indent="0">
              <a:buNone/>
              <a:defRPr sz="1500"/>
            </a:lvl8pPr>
            <a:lvl9pPr marL="5925312" indent="0">
              <a:buNone/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45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1" y="7560945"/>
            <a:ext cx="9073515" cy="89261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1" y="965121"/>
            <a:ext cx="9073515" cy="6480810"/>
          </a:xfrm>
        </p:spPr>
        <p:txBody>
          <a:bodyPr/>
          <a:lstStyle>
            <a:lvl1pPr marL="0" indent="0">
              <a:buNone/>
              <a:defRPr sz="5200"/>
            </a:lvl1pPr>
            <a:lvl2pPr marL="740664" indent="0">
              <a:buNone/>
              <a:defRPr sz="4500"/>
            </a:lvl2pPr>
            <a:lvl3pPr marL="1481328" indent="0">
              <a:buNone/>
              <a:defRPr sz="3900"/>
            </a:lvl3pPr>
            <a:lvl4pPr marL="2221992" indent="0">
              <a:buNone/>
              <a:defRPr sz="3200"/>
            </a:lvl4pPr>
            <a:lvl5pPr marL="2962656" indent="0">
              <a:buNone/>
              <a:defRPr sz="3200"/>
            </a:lvl5pPr>
            <a:lvl6pPr marL="3703320" indent="0">
              <a:buNone/>
              <a:defRPr sz="3200"/>
            </a:lvl6pPr>
            <a:lvl7pPr marL="4443984" indent="0">
              <a:buNone/>
              <a:defRPr sz="3200"/>
            </a:lvl7pPr>
            <a:lvl8pPr marL="5184648" indent="0">
              <a:buNone/>
              <a:defRPr sz="3200"/>
            </a:lvl8pPr>
            <a:lvl9pPr marL="5925312" indent="0">
              <a:buNone/>
              <a:defRPr sz="3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1" y="8453557"/>
            <a:ext cx="9073515" cy="1267658"/>
          </a:xfrm>
        </p:spPr>
        <p:txBody>
          <a:bodyPr/>
          <a:lstStyle>
            <a:lvl1pPr marL="0" indent="0">
              <a:buNone/>
              <a:defRPr sz="2300"/>
            </a:lvl1pPr>
            <a:lvl2pPr marL="740664" indent="0">
              <a:buNone/>
              <a:defRPr sz="1900"/>
            </a:lvl2pPr>
            <a:lvl3pPr marL="1481328" indent="0">
              <a:buNone/>
              <a:defRPr sz="1600"/>
            </a:lvl3pPr>
            <a:lvl4pPr marL="2221992" indent="0">
              <a:buNone/>
              <a:defRPr sz="1500"/>
            </a:lvl4pPr>
            <a:lvl5pPr marL="2962656" indent="0">
              <a:buNone/>
              <a:defRPr sz="1500"/>
            </a:lvl5pPr>
            <a:lvl6pPr marL="3703320" indent="0">
              <a:buNone/>
              <a:defRPr sz="1500"/>
            </a:lvl6pPr>
            <a:lvl7pPr marL="4443984" indent="0">
              <a:buNone/>
              <a:defRPr sz="1500"/>
            </a:lvl7pPr>
            <a:lvl8pPr marL="5184648" indent="0">
              <a:buNone/>
              <a:defRPr sz="1500"/>
            </a:lvl8pPr>
            <a:lvl9pPr marL="5925312" indent="0">
              <a:buNone/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5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32555"/>
            <a:ext cx="13610273" cy="1800225"/>
          </a:xfrm>
          <a:prstGeom prst="rect">
            <a:avLst/>
          </a:prstGeom>
        </p:spPr>
        <p:txBody>
          <a:bodyPr vert="horz" lIns="148133" tIns="74066" rIns="148133" bIns="74066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520316"/>
            <a:ext cx="13610273" cy="7128392"/>
          </a:xfrm>
          <a:prstGeom prst="rect">
            <a:avLst/>
          </a:prstGeom>
        </p:spPr>
        <p:txBody>
          <a:bodyPr vert="horz" lIns="148133" tIns="74066" rIns="148133" bIns="74066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6" y="10011252"/>
            <a:ext cx="3528589" cy="575072"/>
          </a:xfrm>
          <a:prstGeom prst="rect">
            <a:avLst/>
          </a:prstGeom>
        </p:spPr>
        <p:txBody>
          <a:bodyPr vert="horz" lIns="148133" tIns="74066" rIns="148133" bIns="7406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F732-8462-425E-9F4F-46955D65FCC6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3" y="10011252"/>
            <a:ext cx="4788800" cy="575072"/>
          </a:xfrm>
          <a:prstGeom prst="rect">
            <a:avLst/>
          </a:prstGeom>
        </p:spPr>
        <p:txBody>
          <a:bodyPr vert="horz" lIns="148133" tIns="74066" rIns="148133" bIns="7406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0" y="10011252"/>
            <a:ext cx="3528589" cy="575072"/>
          </a:xfrm>
          <a:prstGeom prst="rect">
            <a:avLst/>
          </a:prstGeom>
        </p:spPr>
        <p:txBody>
          <a:bodyPr vert="horz" lIns="148133" tIns="74066" rIns="148133" bIns="7406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64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8132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5498" indent="-555498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03579" indent="-462915" algn="l" defTabSz="14813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660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324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32988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73652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14316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54980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95644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1328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21992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2656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3320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43984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84648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25312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36479" y="1743881"/>
            <a:ext cx="14846848" cy="4016834"/>
          </a:xfrm>
          <a:prstGeom prst="roundRect">
            <a:avLst>
              <a:gd name="adj" fmla="val 337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216446" y="72009"/>
            <a:ext cx="14750317" cy="576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「にんしんＳＯＳ」相談実績（平成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年度～令和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　　　　　　　　　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か月分の集計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0" y="668704"/>
            <a:ext cx="14890444" cy="102371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-184150">
              <a:spcBef>
                <a:spcPts val="200"/>
              </a:spcBef>
            </a:pP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◆相談件数は、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年をピークに約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件で推移していた。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R2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年度は新型コロナウイルス感染症の社会的影響か減少がみられ、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年度に例年並みとなるが、以降減少傾向にある。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年度からはメールでの相談が電話を上回り、相談者は思いがけない妊娠に悩み、インターネットを利用して情報を探る中で、「にんしん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SOS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」ウェブサイトからメール相談に至る経緯が推測される。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8775">
              <a:spcBef>
                <a:spcPts val="200"/>
              </a:spcBef>
            </a:pP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◆相談者の年齢は、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代の若年者が多く、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代の相談が全体の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割、そのうち学生は、全体の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割を占めた。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8775">
              <a:spcBef>
                <a:spcPts val="200"/>
              </a:spcBef>
            </a:pP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日より日曜日も相談開設し、相談の拡充を図っている。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8"/>
          <p:cNvSpPr txBox="1">
            <a:spLocks noChangeArrowheads="1"/>
          </p:cNvSpPr>
          <p:nvPr/>
        </p:nvSpPr>
        <p:spPr bwMode="auto">
          <a:xfrm>
            <a:off x="216446" y="2088306"/>
            <a:ext cx="4781462" cy="3564000"/>
          </a:xfrm>
          <a:prstGeom prst="rect">
            <a:avLst/>
          </a:prstGeom>
          <a:solidFill>
            <a:schemeClr val="bg1"/>
          </a:solidFill>
          <a:ln w="9525">
            <a:solidFill>
              <a:srgbClr val="E41AD6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lang="ja-JP" altLang="en-US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60462" y="1830652"/>
            <a:ext cx="2251995" cy="40167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初回相談件数</a:t>
            </a:r>
          </a:p>
        </p:txBody>
      </p:sp>
      <p:sp>
        <p:nvSpPr>
          <p:cNvPr id="52" name="テキスト ボックス 8"/>
          <p:cNvSpPr txBox="1">
            <a:spLocks noChangeArrowheads="1"/>
          </p:cNvSpPr>
          <p:nvPr/>
        </p:nvSpPr>
        <p:spPr bwMode="auto">
          <a:xfrm>
            <a:off x="5112989" y="2088307"/>
            <a:ext cx="4767989" cy="356400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257006" y="1830651"/>
            <a:ext cx="2251995" cy="40167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相談者の年齢</a:t>
            </a:r>
          </a:p>
        </p:txBody>
      </p:sp>
      <p:sp>
        <p:nvSpPr>
          <p:cNvPr id="55" name="テキスト ボックス 8"/>
          <p:cNvSpPr txBox="1">
            <a:spLocks noChangeArrowheads="1"/>
          </p:cNvSpPr>
          <p:nvPr/>
        </p:nvSpPr>
        <p:spPr bwMode="auto">
          <a:xfrm>
            <a:off x="9985491" y="2088307"/>
            <a:ext cx="4920587" cy="356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5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10133803" y="1830652"/>
            <a:ext cx="2251995" cy="40167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相談者の職業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36354" y="6138293"/>
            <a:ext cx="14848915" cy="1335864"/>
          </a:xfrm>
          <a:prstGeom prst="roundRect">
            <a:avLst>
              <a:gd name="adj" fmla="val 337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245660" y="5897310"/>
            <a:ext cx="2983377" cy="40167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年度の主な相談内容</a:t>
            </a:r>
          </a:p>
        </p:txBody>
      </p:sp>
      <p:sp>
        <p:nvSpPr>
          <p:cNvPr id="29" name="テキスト ボックス 8"/>
          <p:cNvSpPr txBox="1">
            <a:spLocks noChangeArrowheads="1"/>
          </p:cNvSpPr>
          <p:nvPr/>
        </p:nvSpPr>
        <p:spPr bwMode="auto">
          <a:xfrm>
            <a:off x="350749" y="6338986"/>
            <a:ext cx="14398889" cy="114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妊娠不安・・・・・・・・・・・・・・・・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46.8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産もうかどうか・・・・・・・・・・・・・ 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19.0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現在の体の状況・・・・・・・・・・・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9.8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514600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中絶・・・・・・・・・・・・・・・・・・・・・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7.8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緊急避妊等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 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16.6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36480" y="7843457"/>
            <a:ext cx="14825818" cy="1373642"/>
          </a:xfrm>
          <a:prstGeom prst="roundRect">
            <a:avLst>
              <a:gd name="adj" fmla="val 337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2" name="角丸四角形 31"/>
          <p:cNvSpPr/>
          <p:nvPr/>
        </p:nvSpPr>
        <p:spPr>
          <a:xfrm>
            <a:off x="262623" y="7654652"/>
            <a:ext cx="2666789" cy="37760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年度の主な対応</a:t>
            </a:r>
          </a:p>
        </p:txBody>
      </p:sp>
      <p:sp>
        <p:nvSpPr>
          <p:cNvPr id="33" name="テキスト ボックス 8"/>
          <p:cNvSpPr txBox="1">
            <a:spLocks noChangeArrowheads="1"/>
          </p:cNvSpPr>
          <p:nvPr/>
        </p:nvSpPr>
        <p:spPr bwMode="auto">
          <a:xfrm>
            <a:off x="357095" y="8067178"/>
            <a:ext cx="14510334" cy="11499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427288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77.4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427288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傾聴・助言等・・・・・・・・・・・・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427288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受診勧奨・・・・・・・・・・・・・・・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8.9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506663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紹介・連絡・・・・・・・・・・・・・・・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0.7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506663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その他・・・・・・・・・・・・・・・・・・・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3.8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28518" y="9577927"/>
            <a:ext cx="14870372" cy="1079332"/>
          </a:xfrm>
          <a:prstGeom prst="roundRect">
            <a:avLst>
              <a:gd name="adj" fmla="val 337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若年層に対し、教育との連携により学校への周知啓発を強化。また、公民連携企業や団体の協力を得て、店舗等への啓発チラシ設置。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研修会等の場を活用し、学校関係者や地域保健機関、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等、地域で若年者を支援する機関への周知・啓発。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妊娠・出産・育児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を通しての地域</a:t>
            </a:r>
            <a:r>
              <a:rPr lang="ja-JP" altLang="en-US"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における切れ目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ない支援</a:t>
            </a:r>
            <a:r>
              <a:rPr lang="ja-JP" altLang="en-US"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体制づくり、地域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保健機関との連携強化。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62622" y="9332686"/>
            <a:ext cx="2666789" cy="38846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今後の対応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20502" y="2298685"/>
            <a:ext cx="360040" cy="376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426223" y="6153043"/>
            <a:ext cx="10614921" cy="13358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○月経が遅れている、妊娠したかもしれない、避妊に失敗したなど、「妊娠不安」が約半数ある。このような思いがけない妊娠にまつわる悩みの背景には、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家庭不和や経済的な問題、相談者自身の精神的つらさがうかがえることが多い。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/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相談者からの内容は、現在の身体の変化が妊娠兆候ではないかという不安、妊娠の可能性のある行為かどうかを確認するもの等が目立つ。「誰にも相談できない」「どうしたらいいか」「助けてください」等、身近に相談者がおらず、地域で孤立している方の相談も多い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816846" y="6326364"/>
            <a:ext cx="587243" cy="97448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特徴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3816846" y="8059270"/>
            <a:ext cx="587243" cy="97448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特徴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426224" y="7848946"/>
            <a:ext cx="10374724" cy="1254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○相談者に寄り添い、悩みに対し妊娠や出産についての正しい知識や情報を伝えている。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○継続した支援が必要と考えられる場合は、地域の保健機関等と連携し、サービスを提供する等必要な支援に繋いでいる。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95E2A81-F896-40B4-963C-11825EC4E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54" y="2144188"/>
            <a:ext cx="4858933" cy="345063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FCC1861-5342-4C29-A4C7-141D8235A3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975" y="2220015"/>
            <a:ext cx="4737003" cy="327993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2CCFFD2-C7A2-4748-90AA-9414F6AF29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9118" y="2056019"/>
            <a:ext cx="4986960" cy="338357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9A2E135-E67A-4CD5-970B-F01CBA759B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00237" y="5431170"/>
            <a:ext cx="2261812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9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10FA30E3DCF24FBEE46C55F211B3AE" ma:contentTypeVersion="0" ma:contentTypeDescription="新しいドキュメントを作成します。" ma:contentTypeScope="" ma:versionID="d12d04ceca45b4866de6eb8658150cd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206A81-1DDB-4812-8B57-4E5944612E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6DED6F-C043-4307-A02A-19710A3BE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72F6205-4237-4CAE-BADD-283716BD205A}">
  <ds:schemaRefs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4685</TotalTime>
  <Words>711</Words>
  <Application>Microsoft Office PowerPoint</Application>
  <PresentationFormat>ユーザー設定</PresentationFormat>
  <Paragraphs>74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大阪府子ども総合計画の概要（素案）</dc:title>
  <dc:creator>大阪府庁</dc:creator>
  <cp:lastModifiedBy>入谷　温子</cp:lastModifiedBy>
  <cp:revision>527</cp:revision>
  <cp:lastPrinted>2024-10-04T01:51:22Z</cp:lastPrinted>
  <dcterms:created xsi:type="dcterms:W3CDTF">2014-08-14T01:34:34Z</dcterms:created>
  <dcterms:modified xsi:type="dcterms:W3CDTF">2024-10-04T01:51:36Z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0x010100E810FA30E3DCF24FBEE46C55F211B3AE</vt:lpwstr>
  </property>
</Properties>
</file>