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88330" autoAdjust="0"/>
  </p:normalViewPr>
  <p:slideViewPr>
    <p:cSldViewPr snapToGrid="0">
      <p:cViewPr varScale="1">
        <p:scale>
          <a:sx n="74" d="100"/>
          <a:sy n="74" d="100"/>
        </p:scale>
        <p:origin x="144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21808979533095E-2"/>
          <c:y val="0.19321826950584692"/>
          <c:w val="0.88519330587396083"/>
          <c:h val="0.71055276955035895"/>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4543-4F0E-B28F-BE9F3C563355}"/>
            </c:ext>
          </c:extLst>
        </c:ser>
        <c:ser>
          <c:idx val="1"/>
          <c:order val="1"/>
          <c:tx>
            <c:strRef>
              <c:f>Sheet1!$C$1</c:f>
              <c:strCache>
                <c:ptCount val="1"/>
                <c:pt idx="0">
                  <c:v>C</c:v>
                </c:pt>
              </c:strCache>
            </c:strRef>
          </c:tx>
          <c:spPr>
            <a:solidFill>
              <a:schemeClr val="accent2"/>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0</c:v>
                </c:pt>
                <c:pt idx="1">
                  <c:v>0</c:v>
                </c:pt>
              </c:numCache>
            </c:numRef>
          </c:val>
          <c:extLst>
            <c:ext xmlns:c16="http://schemas.microsoft.com/office/drawing/2014/chart" uri="{C3380CC4-5D6E-409C-BE32-E72D297353CC}">
              <c16:uniqueId val="{00000001-4543-4F0E-B28F-BE9F3C563355}"/>
            </c:ext>
          </c:extLst>
        </c:ser>
        <c:ser>
          <c:idx val="2"/>
          <c:order val="2"/>
          <c:tx>
            <c:strRef>
              <c:f>Sheet1!$D$1</c:f>
              <c:strCache>
                <c:ptCount val="1"/>
                <c:pt idx="0">
                  <c:v>B</c:v>
                </c:pt>
              </c:strCache>
            </c:strRef>
          </c:tx>
          <c:spPr>
            <a:solidFill>
              <a:schemeClr val="accent3"/>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4543-4F0E-B28F-BE9F3C563355}"/>
            </c:ext>
          </c:extLst>
        </c:ser>
        <c:ser>
          <c:idx val="3"/>
          <c:order val="3"/>
          <c:tx>
            <c:strRef>
              <c:f>Sheet1!$E$1</c:f>
              <c:strCache>
                <c:ptCount val="1"/>
                <c:pt idx="0">
                  <c:v>A</c:v>
                </c:pt>
              </c:strCache>
            </c:strRef>
          </c:tx>
          <c:spPr>
            <a:solidFill>
              <a:schemeClr val="accent4"/>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3</c:v>
                </c:pt>
                <c:pt idx="1">
                  <c:v>0</c:v>
                </c:pt>
              </c:numCache>
            </c:numRef>
          </c:val>
          <c:extLst>
            <c:ext xmlns:c16="http://schemas.microsoft.com/office/drawing/2014/chart" uri="{C3380CC4-5D6E-409C-BE32-E72D297353CC}">
              <c16:uniqueId val="{00000003-4543-4F0E-B28F-BE9F3C563355}"/>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10</c:v>
                </c:pt>
              </c:numCache>
            </c:numRef>
          </c:val>
          <c:extLst>
            <c:ext xmlns:c16="http://schemas.microsoft.com/office/drawing/2014/chart" uri="{C3380CC4-5D6E-409C-BE32-E72D297353CC}">
              <c16:uniqueId val="{00000004-4543-4F0E-B28F-BE9F3C563355}"/>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93645869650561E-2"/>
          <c:y val="0.19395358901500451"/>
          <c:w val="0.88519330587396083"/>
          <c:h val="0.70651595732042094"/>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9CFE-499E-B27E-3976AEE00660}"/>
            </c:ext>
          </c:extLst>
        </c:ser>
        <c:ser>
          <c:idx val="1"/>
          <c:order val="1"/>
          <c:tx>
            <c:strRef>
              <c:f>Sheet1!$C$1</c:f>
              <c:strCache>
                <c:ptCount val="1"/>
                <c:pt idx="0">
                  <c:v>C</c:v>
                </c:pt>
              </c:strCache>
            </c:strRef>
          </c:tx>
          <c:spPr>
            <a:solidFill>
              <a:schemeClr val="bg2">
                <a:lumMod val="75000"/>
              </a:schemeClr>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2</c:v>
                </c:pt>
                <c:pt idx="1">
                  <c:v>0</c:v>
                </c:pt>
              </c:numCache>
            </c:numRef>
          </c:val>
          <c:extLst>
            <c:ext xmlns:c16="http://schemas.microsoft.com/office/drawing/2014/chart" uri="{C3380CC4-5D6E-409C-BE32-E72D297353CC}">
              <c16:uniqueId val="{00000001-9CFE-499E-B27E-3976AEE00660}"/>
            </c:ext>
          </c:extLst>
        </c:ser>
        <c:ser>
          <c:idx val="2"/>
          <c:order val="2"/>
          <c:tx>
            <c:strRef>
              <c:f>Sheet1!$D$1</c:f>
              <c:strCache>
                <c:ptCount val="1"/>
                <c:pt idx="0">
                  <c:v>B</c:v>
                </c:pt>
              </c:strCache>
            </c:strRef>
          </c:tx>
          <c:spPr>
            <a:solidFill>
              <a:schemeClr val="accent2"/>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9CFE-499E-B27E-3976AEE00660}"/>
            </c:ext>
          </c:extLst>
        </c:ser>
        <c:ser>
          <c:idx val="3"/>
          <c:order val="3"/>
          <c:tx>
            <c:strRef>
              <c:f>Sheet1!$E$1</c:f>
              <c:strCache>
                <c:ptCount val="1"/>
                <c:pt idx="0">
                  <c:v>A</c:v>
                </c:pt>
              </c:strCache>
            </c:strRef>
          </c:tx>
          <c:spPr>
            <a:solidFill>
              <a:schemeClr val="bg1"/>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1</c:v>
                </c:pt>
                <c:pt idx="1">
                  <c:v>0</c:v>
                </c:pt>
              </c:numCache>
            </c:numRef>
          </c:val>
          <c:extLst>
            <c:ext xmlns:c16="http://schemas.microsoft.com/office/drawing/2014/chart" uri="{C3380CC4-5D6E-409C-BE32-E72D297353CC}">
              <c16:uniqueId val="{00000003-9CFE-499E-B27E-3976AEE00660}"/>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4.5</c:v>
                </c:pt>
              </c:numCache>
            </c:numRef>
          </c:val>
          <c:extLst>
            <c:ext xmlns:c16="http://schemas.microsoft.com/office/drawing/2014/chart" uri="{C3380CC4-5D6E-409C-BE32-E72D297353CC}">
              <c16:uniqueId val="{00000004-9CFE-499E-B27E-3976AEE00660}"/>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40363524557536E-2"/>
          <c:y val="0.22531609503537639"/>
          <c:w val="0.88519330587396083"/>
          <c:h val="0.65674260539391827"/>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C525-4B56-B9A5-BB362602C16E}"/>
            </c:ext>
          </c:extLst>
        </c:ser>
        <c:ser>
          <c:idx val="1"/>
          <c:order val="1"/>
          <c:tx>
            <c:strRef>
              <c:f>Sheet1!$C$1</c:f>
              <c:strCache>
                <c:ptCount val="1"/>
                <c:pt idx="0">
                  <c:v>C</c:v>
                </c:pt>
              </c:strCache>
            </c:strRef>
          </c:tx>
          <c:spPr>
            <a:solidFill>
              <a:schemeClr val="bg2">
                <a:lumMod val="75000"/>
              </a:schemeClr>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3</c:v>
                </c:pt>
                <c:pt idx="1">
                  <c:v>0</c:v>
                </c:pt>
              </c:numCache>
            </c:numRef>
          </c:val>
          <c:extLst>
            <c:ext xmlns:c16="http://schemas.microsoft.com/office/drawing/2014/chart" uri="{C3380CC4-5D6E-409C-BE32-E72D297353CC}">
              <c16:uniqueId val="{00000001-C525-4B56-B9A5-BB362602C16E}"/>
            </c:ext>
          </c:extLst>
        </c:ser>
        <c:ser>
          <c:idx val="2"/>
          <c:order val="2"/>
          <c:tx>
            <c:strRef>
              <c:f>Sheet1!$D$1</c:f>
              <c:strCache>
                <c:ptCount val="1"/>
                <c:pt idx="0">
                  <c:v>B</c:v>
                </c:pt>
              </c:strCache>
            </c:strRef>
          </c:tx>
          <c:spPr>
            <a:blipFill>
              <a:blip xmlns:r="http://schemas.openxmlformats.org/officeDocument/2006/relationships" r:embed="rId3"/>
              <a:stretch>
                <a:fillRect/>
              </a:stretch>
            </a:blip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0-04D3-437D-B719-348F8F536876}"/>
              </c:ext>
            </c:extLst>
          </c:dPt>
          <c:cat>
            <c:strRef>
              <c:f>Sheet1!$A$2:$A$3</c:f>
              <c:strCache>
                <c:ptCount val="2"/>
                <c:pt idx="0">
                  <c:v>業務</c:v>
                </c:pt>
                <c:pt idx="1">
                  <c:v>職員</c:v>
                </c:pt>
              </c:strCache>
            </c:strRef>
          </c:cat>
          <c:val>
            <c:numRef>
              <c:f>Sheet1!$D$2:$D$3</c:f>
              <c:numCache>
                <c:formatCode>General</c:formatCode>
                <c:ptCount val="2"/>
                <c:pt idx="0">
                  <c:v>2</c:v>
                </c:pt>
                <c:pt idx="1">
                  <c:v>0</c:v>
                </c:pt>
              </c:numCache>
            </c:numRef>
          </c:val>
          <c:extLst>
            <c:ext xmlns:c16="http://schemas.microsoft.com/office/drawing/2014/chart" uri="{C3380CC4-5D6E-409C-BE32-E72D297353CC}">
              <c16:uniqueId val="{00000002-C525-4B56-B9A5-BB362602C16E}"/>
            </c:ext>
          </c:extLst>
        </c:ser>
        <c:ser>
          <c:idx val="3"/>
          <c:order val="3"/>
          <c:tx>
            <c:strRef>
              <c:f>Sheet1!$E$1</c:f>
              <c:strCache>
                <c:ptCount val="1"/>
                <c:pt idx="0">
                  <c:v>A</c:v>
                </c:pt>
              </c:strCache>
            </c:strRef>
          </c:tx>
          <c:spPr>
            <a:noFill/>
            <a:ln>
              <a:noFill/>
            </a:ln>
            <a:effectLst/>
          </c:spPr>
          <c:invertIfNegative val="0"/>
          <c:cat>
            <c:strRef>
              <c:f>Sheet1!$A$2:$A$3</c:f>
              <c:strCache>
                <c:ptCount val="2"/>
                <c:pt idx="0">
                  <c:v>業務</c:v>
                </c:pt>
                <c:pt idx="1">
                  <c:v>職員</c:v>
                </c:pt>
              </c:strCache>
            </c:strRef>
          </c:cat>
          <c:val>
            <c:numRef>
              <c:f>Sheet1!$E$2:$E$3</c:f>
              <c:numCache>
                <c:formatCode>General</c:formatCode>
                <c:ptCount val="2"/>
                <c:pt idx="0">
                  <c:v>0</c:v>
                </c:pt>
                <c:pt idx="1">
                  <c:v>0</c:v>
                </c:pt>
              </c:numCache>
            </c:numRef>
          </c:val>
          <c:extLst>
            <c:ext xmlns:c16="http://schemas.microsoft.com/office/drawing/2014/chart" uri="{C3380CC4-5D6E-409C-BE32-E72D297353CC}">
              <c16:uniqueId val="{00000003-C525-4B56-B9A5-BB362602C16E}"/>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9</c:v>
                </c:pt>
              </c:numCache>
            </c:numRef>
          </c:val>
          <c:extLst>
            <c:ext xmlns:c16="http://schemas.microsoft.com/office/drawing/2014/chart" uri="{C3380CC4-5D6E-409C-BE32-E72D297353CC}">
              <c16:uniqueId val="{00000004-C525-4B56-B9A5-BB362602C16E}"/>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21808979533095E-2"/>
          <c:y val="0.18157449770921447"/>
          <c:w val="0.88519330587396083"/>
          <c:h val="0.71532342710858621"/>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89D7-4254-BD8B-F17327BABEFB}"/>
            </c:ext>
          </c:extLst>
        </c:ser>
        <c:ser>
          <c:idx val="1"/>
          <c:order val="1"/>
          <c:tx>
            <c:strRef>
              <c:f>Sheet1!$C$1</c:f>
              <c:strCache>
                <c:ptCount val="1"/>
                <c:pt idx="0">
                  <c:v>C</c:v>
                </c:pt>
              </c:strCache>
            </c:strRef>
          </c:tx>
          <c:spPr>
            <a:solidFill>
              <a:schemeClr val="accent2"/>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0</c:v>
                </c:pt>
                <c:pt idx="1">
                  <c:v>0</c:v>
                </c:pt>
              </c:numCache>
            </c:numRef>
          </c:val>
          <c:extLst>
            <c:ext xmlns:c16="http://schemas.microsoft.com/office/drawing/2014/chart" uri="{C3380CC4-5D6E-409C-BE32-E72D297353CC}">
              <c16:uniqueId val="{00000001-89D7-4254-BD8B-F17327BABEFB}"/>
            </c:ext>
          </c:extLst>
        </c:ser>
        <c:ser>
          <c:idx val="2"/>
          <c:order val="2"/>
          <c:tx>
            <c:strRef>
              <c:f>Sheet1!$D$1</c:f>
              <c:strCache>
                <c:ptCount val="1"/>
                <c:pt idx="0">
                  <c:v>B</c:v>
                </c:pt>
              </c:strCache>
            </c:strRef>
          </c:tx>
          <c:spPr>
            <a:solidFill>
              <a:schemeClr val="accent3"/>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89D7-4254-BD8B-F17327BABEFB}"/>
            </c:ext>
          </c:extLst>
        </c:ser>
        <c:ser>
          <c:idx val="3"/>
          <c:order val="3"/>
          <c:tx>
            <c:strRef>
              <c:f>Sheet1!$E$1</c:f>
              <c:strCache>
                <c:ptCount val="1"/>
                <c:pt idx="0">
                  <c:v>A</c:v>
                </c:pt>
              </c:strCache>
            </c:strRef>
          </c:tx>
          <c:spPr>
            <a:solidFill>
              <a:schemeClr val="accent4"/>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3</c:v>
                </c:pt>
                <c:pt idx="1">
                  <c:v>0</c:v>
                </c:pt>
              </c:numCache>
            </c:numRef>
          </c:val>
          <c:extLst>
            <c:ext xmlns:c16="http://schemas.microsoft.com/office/drawing/2014/chart" uri="{C3380CC4-5D6E-409C-BE32-E72D297353CC}">
              <c16:uniqueId val="{00000003-89D7-4254-BD8B-F17327BABEFB}"/>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10</c:v>
                </c:pt>
              </c:numCache>
            </c:numRef>
          </c:val>
          <c:extLst>
            <c:ext xmlns:c16="http://schemas.microsoft.com/office/drawing/2014/chart" uri="{C3380CC4-5D6E-409C-BE32-E72D297353CC}">
              <c16:uniqueId val="{00000004-89D7-4254-BD8B-F17327BABEFB}"/>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0.13998</cdr:y>
    </cdr:from>
    <cdr:to>
      <cdr:x>0.22184</cdr:x>
      <cdr:y>0.21356</cdr:y>
    </cdr:to>
    <cdr:sp macro="" textlink="">
      <cdr:nvSpPr>
        <cdr:cNvPr id="4" name="テキスト ボックス 106"/>
        <cdr:cNvSpPr txBox="1"/>
      </cdr:nvSpPr>
      <cdr:spPr>
        <a:xfrm xmlns:a="http://schemas.openxmlformats.org/drawingml/2006/main">
          <a:off x="-3396552" y="483009"/>
          <a:ext cx="539880"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kumimoji="1" lang="ja-JP" altLang="en-US" sz="1050" b="1" dirty="0">
            <a:latin typeface="Meiryo UI" panose="020B0604030504040204" pitchFamily="50" charset="-128"/>
            <a:ea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0.13998</cdr:y>
    </cdr:from>
    <cdr:to>
      <cdr:x>0.22184</cdr:x>
      <cdr:y>0.21356</cdr:y>
    </cdr:to>
    <cdr:sp macro="" textlink="">
      <cdr:nvSpPr>
        <cdr:cNvPr id="4" name="テキスト ボックス 106"/>
        <cdr:cNvSpPr txBox="1"/>
      </cdr:nvSpPr>
      <cdr:spPr>
        <a:xfrm xmlns:a="http://schemas.openxmlformats.org/drawingml/2006/main">
          <a:off x="-3396552" y="483009"/>
          <a:ext cx="539880"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kumimoji="1" lang="ja-JP" altLang="en-US" sz="105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B47873C-B380-40E0-85AB-7B5B1537B927}" type="datetimeFigureOut">
              <a:rPr kumimoji="1" lang="ja-JP" altLang="en-US" smtClean="0"/>
              <a:t>2020/9/17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2B8BB6C-9C02-4365-A4DD-3D23E7A343DB}" type="slidenum">
              <a:rPr kumimoji="1" lang="ja-JP" altLang="en-US" smtClean="0"/>
              <a:t>‹#›</a:t>
            </a:fld>
            <a:endParaRPr kumimoji="1" lang="ja-JP" altLang="en-US"/>
          </a:p>
        </p:txBody>
      </p:sp>
    </p:spTree>
    <p:extLst>
      <p:ext uri="{BB962C8B-B14F-4D97-AF65-F5344CB8AC3E}">
        <p14:creationId xmlns:p14="http://schemas.microsoft.com/office/powerpoint/2010/main" val="7129113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52864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99403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0102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0123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1448157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34851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53218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189912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282320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72932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2020/9/17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263252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7481A-AAE6-483B-ADE9-85DB66D918BB}" type="datetimeFigureOut">
              <a:rPr kumimoji="1" lang="ja-JP" altLang="en-US" smtClean="0"/>
              <a:t>2020/9/17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2967245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0" y="63045"/>
            <a:ext cx="9144000" cy="30696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新型コロナウイルス感染症に備えた業務</a:t>
            </a:r>
            <a:r>
              <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rPr>
              <a:t>体制</a:t>
            </a: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の</a:t>
            </a:r>
            <a:r>
              <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rPr>
              <a:t>検討</a:t>
            </a: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について</a:t>
            </a:r>
            <a:endPar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endParaRPr>
          </a:p>
        </p:txBody>
      </p:sp>
      <p:sp>
        <p:nvSpPr>
          <p:cNvPr id="56" name="角丸四角形 55"/>
          <p:cNvSpPr/>
          <p:nvPr/>
        </p:nvSpPr>
        <p:spPr>
          <a:xfrm>
            <a:off x="87308" y="1856095"/>
            <a:ext cx="2191868" cy="27578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34017">
              <a:defRPr/>
            </a:pP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自施設での職員陽性者等発生時</a:t>
            </a:r>
            <a:endParaRPr kumimoji="1" lang="ja-JP" altLang="en-US" sz="1050" b="1" dirty="0">
              <a:ln w="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14" name="グラフ 13"/>
          <p:cNvGraphicFramePr/>
          <p:nvPr>
            <p:extLst>
              <p:ext uri="{D42A27DB-BD31-4B8C-83A1-F6EECF244321}">
                <p14:modId xmlns:p14="http://schemas.microsoft.com/office/powerpoint/2010/main" val="3293704530"/>
              </p:ext>
            </p:extLst>
          </p:nvPr>
        </p:nvGraphicFramePr>
        <p:xfrm>
          <a:off x="307573" y="1338051"/>
          <a:ext cx="1334056" cy="31564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892497597"/>
              </p:ext>
            </p:extLst>
          </p:nvPr>
        </p:nvGraphicFramePr>
        <p:xfrm>
          <a:off x="419219" y="4548395"/>
          <a:ext cx="8467201" cy="2136140"/>
        </p:xfrm>
        <a:graphic>
          <a:graphicData uri="http://schemas.openxmlformats.org/drawingml/2006/table">
            <a:tbl>
              <a:tblPr firstRow="1" bandRow="1">
                <a:tableStyleId>{5C22544A-7EE6-4342-B048-85BDC9FD1C3A}</a:tableStyleId>
              </a:tblPr>
              <a:tblGrid>
                <a:gridCol w="639895">
                  <a:extLst>
                    <a:ext uri="{9D8B030D-6E8A-4147-A177-3AD203B41FA5}">
                      <a16:colId xmlns:a16="http://schemas.microsoft.com/office/drawing/2014/main" val="2074440117"/>
                    </a:ext>
                  </a:extLst>
                </a:gridCol>
                <a:gridCol w="2077930">
                  <a:extLst>
                    <a:ext uri="{9D8B030D-6E8A-4147-A177-3AD203B41FA5}">
                      <a16:colId xmlns:a16="http://schemas.microsoft.com/office/drawing/2014/main" val="1737336716"/>
                    </a:ext>
                  </a:extLst>
                </a:gridCol>
                <a:gridCol w="5749376">
                  <a:extLst>
                    <a:ext uri="{9D8B030D-6E8A-4147-A177-3AD203B41FA5}">
                      <a16:colId xmlns:a16="http://schemas.microsoft.com/office/drawing/2014/main" val="2314717794"/>
                    </a:ext>
                  </a:extLst>
                </a:gridCol>
              </a:tblGrid>
              <a:tr h="370840">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業務</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内容</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施設における業務</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extLst>
                  <a:ext uri="{0D108BD9-81ED-4DB2-BD59-A6C34878D82A}">
                    <a16:rowId xmlns:a16="http://schemas.microsoft.com/office/drawing/2014/main" val="2281586641"/>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1"/>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通常時と同様に継続すべき業務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1"/>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食事、排泄、与薬、医療的ケア、保清（清拭等）　等</a:t>
                      </a:r>
                      <a:endParaRPr kumimoji="1" lang="en-US"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endParaRPr>
                    </a:p>
                    <a:p>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a:t>
                      </a:r>
                      <a:r>
                        <a:rPr kumimoji="0" lang="ja-JP"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施設の組織自体を維持するために、職員への給与支払い、各種物品の調達</a:t>
                      </a:r>
                      <a:r>
                        <a:rPr kumimoji="0" lang="en-US"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 </a:t>
                      </a:r>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整備</a:t>
                      </a:r>
                      <a:r>
                        <a:rPr kumimoji="0" lang="en-US"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 </a:t>
                      </a:r>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修繕、資金繰り、取引先への支払い等、ヒト・モノ・カネに関する業務も含む）</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1"/>
                    </a:solidFill>
                  </a:tcPr>
                </a:tc>
                <a:extLst>
                  <a:ext uri="{0D108BD9-81ED-4DB2-BD59-A6C34878D82A}">
                    <a16:rowId xmlns:a16="http://schemas.microsoft.com/office/drawing/2014/main" val="1483657855"/>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B</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2"/>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感染予防・感染拡大防止の観点</a:t>
                      </a:r>
                    </a:p>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から新たに発生する業務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2"/>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利用者家族等への各種情報提供、空間的分離のための部屋割り変更、施設内の消毒／感染物の処理、来所者の体温測定　　等</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2"/>
                    </a:solidFill>
                  </a:tcPr>
                </a:tc>
                <a:extLst>
                  <a:ext uri="{0D108BD9-81ED-4DB2-BD59-A6C34878D82A}">
                    <a16:rowId xmlns:a16="http://schemas.microsoft.com/office/drawing/2014/main" val="3216108156"/>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規模・頻度を減らすことが可能な業務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入浴、リハビリ等</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extLst>
                  <a:ext uri="{0D108BD9-81ED-4DB2-BD59-A6C34878D82A}">
                    <a16:rowId xmlns:a16="http://schemas.microsoft.com/office/drawing/2014/main" val="2845139999"/>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4"/>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休止・延期できる業務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4"/>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上記以外の業務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4"/>
                    </a:solidFill>
                  </a:tcPr>
                </a:tc>
                <a:extLst>
                  <a:ext uri="{0D108BD9-81ED-4DB2-BD59-A6C34878D82A}">
                    <a16:rowId xmlns:a16="http://schemas.microsoft.com/office/drawing/2014/main" val="3810046651"/>
                  </a:ext>
                </a:extLst>
              </a:tr>
            </a:tbl>
          </a:graphicData>
        </a:graphic>
      </p:graphicFrame>
      <p:graphicFrame>
        <p:nvGraphicFramePr>
          <p:cNvPr id="58" name="グラフ 57"/>
          <p:cNvGraphicFramePr/>
          <p:nvPr>
            <p:extLst>
              <p:ext uri="{D42A27DB-BD31-4B8C-83A1-F6EECF244321}">
                <p14:modId xmlns:p14="http://schemas.microsoft.com/office/powerpoint/2010/main" val="3972123075"/>
              </p:ext>
            </p:extLst>
          </p:nvPr>
        </p:nvGraphicFramePr>
        <p:xfrm>
          <a:off x="2288620" y="1344526"/>
          <a:ext cx="1457068" cy="3156451"/>
        </p:xfrm>
        <a:graphic>
          <a:graphicData uri="http://schemas.openxmlformats.org/drawingml/2006/chart">
            <c:chart xmlns:c="http://schemas.openxmlformats.org/drawingml/2006/chart" xmlns:r="http://schemas.openxmlformats.org/officeDocument/2006/relationships" r:id="rId3"/>
          </a:graphicData>
        </a:graphic>
      </p:graphicFrame>
      <p:sp>
        <p:nvSpPr>
          <p:cNvPr id="31" name="右矢印 30"/>
          <p:cNvSpPr/>
          <p:nvPr/>
        </p:nvSpPr>
        <p:spPr>
          <a:xfrm>
            <a:off x="1565421" y="3086741"/>
            <a:ext cx="733087" cy="406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70" name="テキスト ボックス 69"/>
          <p:cNvSpPr txBox="1"/>
          <p:nvPr/>
        </p:nvSpPr>
        <p:spPr>
          <a:xfrm>
            <a:off x="1424716" y="2632243"/>
            <a:ext cx="1056447" cy="415498"/>
          </a:xfrm>
          <a:prstGeom prst="rect">
            <a:avLst/>
          </a:prstGeom>
          <a:noFill/>
        </p:spPr>
        <p:txBody>
          <a:bodyPr wrap="square" rtlCol="0">
            <a:spAutoFit/>
          </a:bodyPr>
          <a:lstStyle/>
          <a:p>
            <a:pPr algn="ctr"/>
            <a:r>
              <a:rPr kumimoji="1" lang="ja-JP" altLang="en-US" sz="1050" b="1" dirty="0" smtClean="0">
                <a:latin typeface="HGPｺﾞｼｯｸM" panose="020B0600000000000000" pitchFamily="50" charset="-128"/>
                <a:ea typeface="HGPｺﾞｼｯｸM" panose="020B0600000000000000" pitchFamily="50" charset="-128"/>
              </a:rPr>
              <a:t>自施設での</a:t>
            </a:r>
            <a:endParaRPr kumimoji="1" lang="en-US" altLang="ja-JP" sz="1050" b="1" dirty="0" smtClean="0">
              <a:latin typeface="HGPｺﾞｼｯｸM" panose="020B0600000000000000" pitchFamily="50" charset="-128"/>
              <a:ea typeface="HGPｺﾞｼｯｸM" panose="020B0600000000000000" pitchFamily="50" charset="-128"/>
            </a:endParaRPr>
          </a:p>
          <a:p>
            <a:pPr algn="ctr"/>
            <a:r>
              <a:rPr kumimoji="1" lang="ja-JP" altLang="en-US" sz="1050" b="1" dirty="0" smtClean="0">
                <a:latin typeface="HGPｺﾞｼｯｸM" panose="020B0600000000000000" pitchFamily="50" charset="-128"/>
                <a:ea typeface="HGPｺﾞｼｯｸM" panose="020B0600000000000000" pitchFamily="50" charset="-128"/>
              </a:rPr>
              <a:t>陽性者等発生</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3" name="テキスト ボックス 52"/>
          <p:cNvSpPr txBox="1"/>
          <p:nvPr/>
        </p:nvSpPr>
        <p:spPr>
          <a:xfrm>
            <a:off x="544694" y="3694703"/>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1" name="テキスト ボックス 80"/>
          <p:cNvSpPr txBox="1"/>
          <p:nvPr/>
        </p:nvSpPr>
        <p:spPr>
          <a:xfrm>
            <a:off x="544829" y="3026192"/>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2" name="テキスト ボックス 81"/>
          <p:cNvSpPr txBox="1"/>
          <p:nvPr/>
        </p:nvSpPr>
        <p:spPr>
          <a:xfrm>
            <a:off x="560196" y="2476232"/>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3" name="テキスト ボックス 82"/>
          <p:cNvSpPr txBox="1"/>
          <p:nvPr/>
        </p:nvSpPr>
        <p:spPr>
          <a:xfrm>
            <a:off x="2525623" y="3696008"/>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4" name="テキスト ボックス 83"/>
          <p:cNvSpPr txBox="1"/>
          <p:nvPr/>
        </p:nvSpPr>
        <p:spPr>
          <a:xfrm>
            <a:off x="2537682" y="2671039"/>
            <a:ext cx="499050" cy="253916"/>
          </a:xfrm>
          <a:prstGeom prst="rect">
            <a:avLst/>
          </a:prstGeom>
          <a:noFill/>
        </p:spPr>
        <p:txBody>
          <a:bodyPr wrap="square" rtlCol="0">
            <a:spAutoFit/>
          </a:bodyPr>
          <a:lstStyle/>
          <a:p>
            <a:r>
              <a:rPr kumimoji="1" lang="en-US" altLang="ja-JP" sz="1050" b="1" dirty="0">
                <a:latin typeface="HGPｺﾞｼｯｸM" panose="020B0600000000000000" pitchFamily="50" charset="-128"/>
                <a:ea typeface="HGPｺﾞｼｯｸM" panose="020B0600000000000000" pitchFamily="50" charset="-128"/>
              </a:rPr>
              <a:t>B</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5" name="テキスト ボックス 84"/>
          <p:cNvSpPr txBox="1"/>
          <p:nvPr/>
        </p:nvSpPr>
        <p:spPr>
          <a:xfrm>
            <a:off x="2537907" y="3135035"/>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4" name="正方形/長方形 53"/>
          <p:cNvSpPr/>
          <p:nvPr/>
        </p:nvSpPr>
        <p:spPr>
          <a:xfrm>
            <a:off x="2567135" y="1779945"/>
            <a:ext cx="235822" cy="731295"/>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050" b="1" dirty="0" smtClean="0">
                <a:solidFill>
                  <a:schemeClr val="tx1"/>
                </a:solidFill>
                <a:latin typeface="HGPｺﾞｼｯｸM" panose="020B0600000000000000" pitchFamily="50" charset="-128"/>
                <a:ea typeface="HGPｺﾞｼｯｸM" panose="020B0600000000000000" pitchFamily="50" charset="-128"/>
              </a:rPr>
              <a:t>縮減</a:t>
            </a:r>
            <a:r>
              <a:rPr kumimoji="1" lang="ja-JP" altLang="en-US" sz="1050" b="1" dirty="0">
                <a:solidFill>
                  <a:schemeClr val="tx1"/>
                </a:solidFill>
                <a:latin typeface="HGPｺﾞｼｯｸM" panose="020B0600000000000000" pitchFamily="50" charset="-128"/>
                <a:ea typeface="HGPｺﾞｼｯｸM" panose="020B0600000000000000" pitchFamily="50" charset="-128"/>
              </a:rPr>
              <a:t>業務</a:t>
            </a:r>
          </a:p>
        </p:txBody>
      </p:sp>
      <p:cxnSp>
        <p:nvCxnSpPr>
          <p:cNvPr id="100" name="直線コネクタ 99"/>
          <p:cNvCxnSpPr/>
          <p:nvPr/>
        </p:nvCxnSpPr>
        <p:spPr>
          <a:xfrm>
            <a:off x="38062" y="4196516"/>
            <a:ext cx="9035002" cy="0"/>
          </a:xfrm>
          <a:prstGeom prst="line">
            <a:avLst/>
          </a:prstGeom>
          <a:ln w="38100">
            <a:prstDash val="sysDash"/>
            <a:tailEnd type="none"/>
          </a:ln>
        </p:spPr>
        <p:style>
          <a:lnRef idx="1">
            <a:schemeClr val="dk1"/>
          </a:lnRef>
          <a:fillRef idx="0">
            <a:schemeClr val="dk1"/>
          </a:fillRef>
          <a:effectRef idx="0">
            <a:schemeClr val="dk1"/>
          </a:effectRef>
          <a:fontRef idx="minor">
            <a:schemeClr val="tx1"/>
          </a:fontRef>
        </p:style>
      </p:cxnSp>
      <p:sp>
        <p:nvSpPr>
          <p:cNvPr id="104" name="右矢印 103"/>
          <p:cNvSpPr/>
          <p:nvPr/>
        </p:nvSpPr>
        <p:spPr>
          <a:xfrm rot="16200000">
            <a:off x="-748065" y="5393802"/>
            <a:ext cx="2156149" cy="425319"/>
          </a:xfrm>
          <a:prstGeom prst="rightArrow">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smtClean="0">
                <a:latin typeface="HGPｺﾞｼｯｸM" panose="020B0600000000000000" pitchFamily="50" charset="-128"/>
                <a:ea typeface="HGPｺﾞｼｯｸM" panose="020B0600000000000000" pitchFamily="50" charset="-128"/>
              </a:rPr>
              <a:t>優先順位</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105" name="テキスト ボックス 104"/>
          <p:cNvSpPr txBox="1"/>
          <p:nvPr/>
        </p:nvSpPr>
        <p:spPr>
          <a:xfrm>
            <a:off x="3676917" y="6624321"/>
            <a:ext cx="5612912" cy="253916"/>
          </a:xfrm>
          <a:prstGeom prst="rect">
            <a:avLst/>
          </a:prstGeom>
          <a:noFill/>
        </p:spPr>
        <p:txBody>
          <a:bodyPr wrap="square" rtlCol="0">
            <a:spAutoFit/>
          </a:bodyPr>
          <a:lstStyle/>
          <a:p>
            <a:r>
              <a:rPr kumimoji="1" lang="ja-JP" altLang="en-US" sz="1050" dirty="0" smtClean="0">
                <a:latin typeface="HGPｺﾞｼｯｸM" panose="020B0600000000000000" pitchFamily="50" charset="-128"/>
                <a:ea typeface="HGPｺﾞｼｯｸM" panose="020B0600000000000000" pitchFamily="50" charset="-128"/>
              </a:rPr>
              <a:t>〇出典：「社会福祉施設・事業所における新型インフルエンザ等発生時の業務継続ガイドライン」</a:t>
            </a:r>
            <a:endParaRPr kumimoji="1" lang="ja-JP" altLang="en-US" sz="1050" dirty="0">
              <a:latin typeface="HGPｺﾞｼｯｸM" panose="020B0600000000000000" pitchFamily="50" charset="-128"/>
              <a:ea typeface="HGPｺﾞｼｯｸM" panose="020B0600000000000000" pitchFamily="50" charset="-128"/>
            </a:endParaRPr>
          </a:p>
        </p:txBody>
      </p:sp>
      <p:sp>
        <p:nvSpPr>
          <p:cNvPr id="112" name="テキスト ボックス 111"/>
          <p:cNvSpPr txBox="1"/>
          <p:nvPr/>
        </p:nvSpPr>
        <p:spPr>
          <a:xfrm>
            <a:off x="1309507" y="3500497"/>
            <a:ext cx="1799767"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応援職員受入体制</a:t>
            </a:r>
            <a:endParaRPr kumimoji="1" lang="en-US" altLang="ja-JP" sz="1050" b="1" dirty="0" smtClean="0">
              <a:latin typeface="HGPｺﾞｼｯｸM" panose="020B0600000000000000" pitchFamily="50" charset="-128"/>
              <a:ea typeface="HGPｺﾞｼｯｸM" panose="020B0600000000000000" pitchFamily="50" charset="-128"/>
            </a:endParaRPr>
          </a:p>
        </p:txBody>
      </p:sp>
      <p:sp>
        <p:nvSpPr>
          <p:cNvPr id="47" name="正方形/長方形 46"/>
          <p:cNvSpPr/>
          <p:nvPr/>
        </p:nvSpPr>
        <p:spPr>
          <a:xfrm>
            <a:off x="3214920" y="2512402"/>
            <a:ext cx="236584" cy="826776"/>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050" b="1" dirty="0">
                <a:solidFill>
                  <a:schemeClr val="tx1"/>
                </a:solidFill>
                <a:latin typeface="HGPｺﾞｼｯｸM" panose="020B0600000000000000" pitchFamily="50" charset="-128"/>
                <a:ea typeface="HGPｺﾞｼｯｸM" panose="020B0600000000000000" pitchFamily="50" charset="-128"/>
              </a:rPr>
              <a:t>不足</a:t>
            </a:r>
            <a:r>
              <a:rPr kumimoji="1" lang="ja-JP" altLang="en-US" sz="1050" b="1" dirty="0" smtClean="0">
                <a:solidFill>
                  <a:schemeClr val="tx1"/>
                </a:solidFill>
                <a:latin typeface="HGPｺﾞｼｯｸM" panose="020B0600000000000000" pitchFamily="50" charset="-128"/>
                <a:ea typeface="HGPｺﾞｼｯｸM" panose="020B0600000000000000" pitchFamily="50" charset="-128"/>
              </a:rPr>
              <a:t>人員</a:t>
            </a: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48" name="角丸四角形 47"/>
          <p:cNvSpPr/>
          <p:nvPr/>
        </p:nvSpPr>
        <p:spPr>
          <a:xfrm>
            <a:off x="4824586" y="1856094"/>
            <a:ext cx="1967846" cy="27495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34017">
              <a:defRPr/>
            </a:pPr>
            <a:r>
              <a:rPr kumimoji="1" lang="ja-JP" altLang="en-US" sz="1050" b="1" dirty="0">
                <a:ln w="0"/>
                <a:solidFill>
                  <a:schemeClr val="tx1"/>
                </a:solidFill>
                <a:latin typeface="HGPｺﾞｼｯｸM" panose="020B0600000000000000" pitchFamily="50" charset="-128"/>
                <a:ea typeface="HGPｺﾞｼｯｸM" panose="020B0600000000000000" pitchFamily="50" charset="-128"/>
              </a:rPr>
              <a:t>他</a:t>
            </a: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施設への応援職員</a:t>
            </a:r>
            <a:r>
              <a:rPr kumimoji="1" lang="ja-JP" altLang="en-US" sz="1050" b="1" dirty="0">
                <a:ln w="0"/>
                <a:solidFill>
                  <a:schemeClr val="tx1"/>
                </a:solidFill>
                <a:latin typeface="HGPｺﾞｼｯｸM" panose="020B0600000000000000" pitchFamily="50" charset="-128"/>
                <a:ea typeface="HGPｺﾞｼｯｸM" panose="020B0600000000000000" pitchFamily="50" charset="-128"/>
              </a:rPr>
              <a:t>派遣</a:t>
            </a: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時</a:t>
            </a:r>
            <a:endParaRPr kumimoji="1" lang="ja-JP" altLang="en-US" sz="1050" b="1" dirty="0">
              <a:ln w="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45" name="グラフ 44"/>
          <p:cNvGraphicFramePr/>
          <p:nvPr>
            <p:extLst>
              <p:ext uri="{D42A27DB-BD31-4B8C-83A1-F6EECF244321}">
                <p14:modId xmlns:p14="http://schemas.microsoft.com/office/powerpoint/2010/main" val="3917983278"/>
              </p:ext>
            </p:extLst>
          </p:nvPr>
        </p:nvGraphicFramePr>
        <p:xfrm>
          <a:off x="6958902" y="1656992"/>
          <a:ext cx="1457068" cy="28901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9" name="グラフ 48"/>
          <p:cNvGraphicFramePr/>
          <p:nvPr>
            <p:extLst>
              <p:ext uri="{D42A27DB-BD31-4B8C-83A1-F6EECF244321}">
                <p14:modId xmlns:p14="http://schemas.microsoft.com/office/powerpoint/2010/main" val="2226694605"/>
              </p:ext>
            </p:extLst>
          </p:nvPr>
        </p:nvGraphicFramePr>
        <p:xfrm>
          <a:off x="4951316" y="1343265"/>
          <a:ext cx="1334056" cy="3168782"/>
        </p:xfrm>
        <a:graphic>
          <a:graphicData uri="http://schemas.openxmlformats.org/drawingml/2006/chart">
            <c:chart xmlns:c="http://schemas.openxmlformats.org/drawingml/2006/chart" xmlns:r="http://schemas.openxmlformats.org/officeDocument/2006/relationships" r:id="rId5"/>
          </a:graphicData>
        </a:graphic>
      </p:graphicFrame>
      <p:sp>
        <p:nvSpPr>
          <p:cNvPr id="50" name="右矢印 49"/>
          <p:cNvSpPr/>
          <p:nvPr/>
        </p:nvSpPr>
        <p:spPr>
          <a:xfrm>
            <a:off x="6251730" y="3077533"/>
            <a:ext cx="733087" cy="406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2" name="テキスト ボックス 51"/>
          <p:cNvSpPr txBox="1"/>
          <p:nvPr/>
        </p:nvSpPr>
        <p:spPr>
          <a:xfrm>
            <a:off x="6003420" y="3535421"/>
            <a:ext cx="1368372"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応援職員派遣体制</a:t>
            </a:r>
            <a:endParaRPr kumimoji="1" lang="en-US" altLang="ja-JP" sz="1050" b="1" dirty="0" smtClean="0">
              <a:latin typeface="HGPｺﾞｼｯｸM" panose="020B0600000000000000" pitchFamily="50" charset="-128"/>
              <a:ea typeface="HGPｺﾞｼｯｸM" panose="020B0600000000000000" pitchFamily="50" charset="-128"/>
            </a:endParaRPr>
          </a:p>
        </p:txBody>
      </p:sp>
      <p:sp>
        <p:nvSpPr>
          <p:cNvPr id="55" name="テキスト ボックス 54"/>
          <p:cNvSpPr txBox="1"/>
          <p:nvPr/>
        </p:nvSpPr>
        <p:spPr>
          <a:xfrm>
            <a:off x="6102319" y="2666378"/>
            <a:ext cx="1056447" cy="415498"/>
          </a:xfrm>
          <a:prstGeom prst="rect">
            <a:avLst/>
          </a:prstGeom>
          <a:noFill/>
        </p:spPr>
        <p:txBody>
          <a:bodyPr wrap="square" rtlCol="0">
            <a:spAutoFit/>
          </a:bodyPr>
          <a:lstStyle/>
          <a:p>
            <a:pPr algn="ctr"/>
            <a:r>
              <a:rPr kumimoji="1" lang="ja-JP" altLang="en-US" sz="1050" b="1" dirty="0" smtClean="0">
                <a:latin typeface="HGPｺﾞｼｯｸM" panose="020B0600000000000000" pitchFamily="50" charset="-128"/>
                <a:ea typeface="HGPｺﾞｼｯｸM" panose="020B0600000000000000" pitchFamily="50" charset="-128"/>
              </a:rPr>
              <a:t>他の施設で</a:t>
            </a:r>
            <a:endParaRPr kumimoji="1" lang="en-US" altLang="ja-JP" sz="1050" b="1" dirty="0" smtClean="0">
              <a:latin typeface="HGPｺﾞｼｯｸM" panose="020B0600000000000000" pitchFamily="50" charset="-128"/>
              <a:ea typeface="HGPｺﾞｼｯｸM" panose="020B0600000000000000" pitchFamily="50" charset="-128"/>
            </a:endParaRPr>
          </a:p>
          <a:p>
            <a:pPr algn="ctr"/>
            <a:r>
              <a:rPr kumimoji="1" lang="ja-JP" altLang="en-US" sz="1050" b="1" dirty="0" smtClean="0">
                <a:latin typeface="HGPｺﾞｼｯｸM" panose="020B0600000000000000" pitchFamily="50" charset="-128"/>
                <a:ea typeface="HGPｺﾞｼｯｸM" panose="020B0600000000000000" pitchFamily="50" charset="-128"/>
              </a:rPr>
              <a:t>陽性者等発生</a:t>
            </a:r>
            <a:endParaRPr kumimoji="1" lang="ja-JP" altLang="en-US" sz="1050" b="1" dirty="0">
              <a:latin typeface="HGPｺﾞｼｯｸM" panose="020B0600000000000000" pitchFamily="50" charset="-128"/>
              <a:ea typeface="HGPｺﾞｼｯｸM" panose="020B0600000000000000" pitchFamily="50" charset="-128"/>
            </a:endParaRPr>
          </a:p>
        </p:txBody>
      </p:sp>
      <p:cxnSp>
        <p:nvCxnSpPr>
          <p:cNvPr id="57" name="直線コネクタ 56"/>
          <p:cNvCxnSpPr/>
          <p:nvPr/>
        </p:nvCxnSpPr>
        <p:spPr>
          <a:xfrm>
            <a:off x="809442" y="2337834"/>
            <a:ext cx="1728500" cy="747547"/>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flipV="1">
            <a:off x="791011" y="3439676"/>
            <a:ext cx="1743201" cy="4091"/>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a:off x="-42442" y="2302644"/>
            <a:ext cx="9035002" cy="0"/>
          </a:xfrm>
          <a:prstGeom prst="line">
            <a:avLst/>
          </a:prstGeom>
          <a:ln w="38100">
            <a:prstDash val="sysDash"/>
            <a:tailEnd type="none"/>
          </a:ln>
        </p:spPr>
        <p:style>
          <a:lnRef idx="1">
            <a:schemeClr val="dk1"/>
          </a:lnRef>
          <a:fillRef idx="0">
            <a:schemeClr val="dk1"/>
          </a:fillRef>
          <a:effectRef idx="0">
            <a:schemeClr val="dk1"/>
          </a:effectRef>
          <a:fontRef idx="minor">
            <a:schemeClr val="tx1"/>
          </a:fontRef>
        </p:style>
      </p:cxnSp>
      <p:sp>
        <p:nvSpPr>
          <p:cNvPr id="63" name="正方形/長方形 62"/>
          <p:cNvSpPr/>
          <p:nvPr/>
        </p:nvSpPr>
        <p:spPr>
          <a:xfrm>
            <a:off x="7246772" y="2312691"/>
            <a:ext cx="227417" cy="175950"/>
          </a:xfrm>
          <a:prstGeom prst="rect">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66" name="テキスト ボックス 65"/>
          <p:cNvSpPr txBox="1"/>
          <p:nvPr/>
        </p:nvSpPr>
        <p:spPr>
          <a:xfrm>
            <a:off x="5187472" y="3690872"/>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68" name="テキスト ボックス 67"/>
          <p:cNvSpPr txBox="1"/>
          <p:nvPr/>
        </p:nvSpPr>
        <p:spPr>
          <a:xfrm>
            <a:off x="5194895" y="3057278"/>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71" name="テキスト ボックス 70"/>
          <p:cNvSpPr txBox="1"/>
          <p:nvPr/>
        </p:nvSpPr>
        <p:spPr>
          <a:xfrm>
            <a:off x="5207436" y="2476051"/>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0" y="420315"/>
            <a:ext cx="9144000" cy="1310615"/>
          </a:xfrm>
          <a:prstGeom prst="rect">
            <a:avLst/>
          </a:prstGeom>
          <a:noFill/>
          <a:ln w="28575">
            <a:solidFill>
              <a:schemeClr val="tx1"/>
            </a:solidFill>
          </a:ln>
        </p:spPr>
        <p:txBody>
          <a:bodyPr wrap="square" rtlCol="0">
            <a:spAutoFit/>
          </a:bodyPr>
          <a:lstStyle/>
          <a:p>
            <a:pPr>
              <a:lnSpc>
                <a:spcPts val="1900"/>
              </a:lnSpc>
            </a:pPr>
            <a:r>
              <a:rPr lang="ja-JP" altLang="ja-JP" sz="1200" b="1" spc="-100" dirty="0">
                <a:latin typeface="HGPｺﾞｼｯｸM" panose="020B0600000000000000" pitchFamily="50" charset="-128"/>
                <a:ea typeface="HGPｺﾞｼｯｸM" panose="020B0600000000000000" pitchFamily="50" charset="-128"/>
              </a:rPr>
              <a:t>　</a:t>
            </a:r>
            <a:r>
              <a:rPr lang="ja-JP" altLang="ja-JP" sz="1200" b="1" u="sng" spc="-100" dirty="0">
                <a:latin typeface="HGPｺﾞｼｯｸM" panose="020B0600000000000000" pitchFamily="50" charset="-128"/>
                <a:ea typeface="HGPｺﾞｼｯｸM" panose="020B0600000000000000" pitchFamily="50" charset="-128"/>
              </a:rPr>
              <a:t>各法人</a:t>
            </a:r>
            <a:r>
              <a:rPr lang="en-US" altLang="ja-JP" sz="1200" b="1" u="sng" spc="-100" dirty="0">
                <a:latin typeface="HGPｺﾞｼｯｸM" panose="020B0600000000000000" pitchFamily="50" charset="-128"/>
                <a:ea typeface="HGPｺﾞｼｯｸM" panose="020B0600000000000000" pitchFamily="50" charset="-128"/>
              </a:rPr>
              <a:t>/</a:t>
            </a:r>
            <a:r>
              <a:rPr lang="ja-JP" altLang="ja-JP" sz="1200" b="1" u="sng" spc="-100" dirty="0">
                <a:latin typeface="HGPｺﾞｼｯｸM" panose="020B0600000000000000" pitchFamily="50" charset="-128"/>
                <a:ea typeface="HGPｺﾞｼｯｸM" panose="020B0600000000000000" pitchFamily="50" charset="-128"/>
              </a:rPr>
              <a:t>各施設においては、職員に陽性者等が発生した際の人手不足に備え、他施設からの応援職員を円滑に</a:t>
            </a:r>
            <a:r>
              <a:rPr lang="ja-JP" altLang="ja-JP" sz="1200" b="1" u="sng" spc="-100" dirty="0" smtClean="0">
                <a:latin typeface="HGPｺﾞｼｯｸM" panose="020B0600000000000000" pitchFamily="50" charset="-128"/>
                <a:ea typeface="HGPｺﾞｼｯｸM" panose="020B0600000000000000" pitchFamily="50" charset="-128"/>
              </a:rPr>
              <a:t>受</a:t>
            </a:r>
            <a:r>
              <a:rPr lang="ja-JP" altLang="en-US" sz="1200" b="1" u="sng" spc="-100" dirty="0" smtClean="0">
                <a:latin typeface="HGPｺﾞｼｯｸM" panose="020B0600000000000000" pitchFamily="50" charset="-128"/>
                <a:ea typeface="HGPｺﾞｼｯｸM" panose="020B0600000000000000" pitchFamily="50" charset="-128"/>
              </a:rPr>
              <a:t>け</a:t>
            </a:r>
            <a:r>
              <a:rPr lang="ja-JP" altLang="ja-JP" sz="1200" b="1" u="sng" spc="-100" dirty="0" smtClean="0">
                <a:latin typeface="HGPｺﾞｼｯｸM" panose="020B0600000000000000" pitchFamily="50" charset="-128"/>
                <a:ea typeface="HGPｺﾞｼｯｸM" panose="020B0600000000000000" pitchFamily="50" charset="-128"/>
              </a:rPr>
              <a:t>入れる</a:t>
            </a:r>
            <a:r>
              <a:rPr lang="ja-JP" altLang="ja-JP" sz="1200" b="1" u="sng" spc="-100" dirty="0">
                <a:latin typeface="HGPｺﾞｼｯｸM" panose="020B0600000000000000" pitchFamily="50" charset="-128"/>
                <a:ea typeface="HGPｺﾞｼｯｸM" panose="020B0600000000000000" pitchFamily="50" charset="-128"/>
              </a:rPr>
              <a:t>ための業務</a:t>
            </a:r>
            <a:r>
              <a:rPr lang="ja-JP" altLang="ja-JP" sz="1200" b="1" u="sng" spc="-100" dirty="0" smtClean="0">
                <a:latin typeface="HGPｺﾞｼｯｸM" panose="020B0600000000000000" pitchFamily="50" charset="-128"/>
                <a:ea typeface="HGPｺﾞｼｯｸM" panose="020B0600000000000000" pitchFamily="50" charset="-128"/>
              </a:rPr>
              <a:t>体制</a:t>
            </a:r>
            <a:r>
              <a:rPr lang="ja-JP" altLang="en-US" sz="1200" b="1" u="sng" spc="-100" dirty="0" smtClean="0">
                <a:latin typeface="HGPｺﾞｼｯｸM" panose="020B0600000000000000" pitchFamily="50" charset="-128"/>
                <a:ea typeface="HGPｺﾞｼｯｸM" panose="020B0600000000000000" pitchFamily="50" charset="-128"/>
              </a:rPr>
              <a:t>（受援計画）</a:t>
            </a:r>
            <a:r>
              <a:rPr lang="ja-JP" altLang="ja-JP" sz="1200" b="1" u="sng" spc="-100" dirty="0" smtClean="0">
                <a:latin typeface="HGPｺﾞｼｯｸM" panose="020B0600000000000000" pitchFamily="50" charset="-128"/>
                <a:ea typeface="HGPｺﾞｼｯｸM" panose="020B0600000000000000" pitchFamily="50" charset="-128"/>
              </a:rPr>
              <a:t>など</a:t>
            </a:r>
            <a:r>
              <a:rPr lang="ja-JP" altLang="ja-JP" sz="1200" b="1" u="sng" spc="-100" dirty="0">
                <a:latin typeface="HGPｺﾞｼｯｸM" panose="020B0600000000000000" pitchFamily="50" charset="-128"/>
                <a:ea typeface="HGPｺﾞｼｯｸM" panose="020B0600000000000000" pitchFamily="50" charset="-128"/>
              </a:rPr>
              <a:t>を、あらかじめ検討しておくこと</a:t>
            </a:r>
            <a:r>
              <a:rPr lang="ja-JP" altLang="ja-JP" sz="1200" b="1" u="sng" spc="-100" dirty="0" smtClean="0">
                <a:latin typeface="HGPｺﾞｼｯｸM" panose="020B0600000000000000" pitchFamily="50" charset="-128"/>
                <a:ea typeface="HGPｺﾞｼｯｸM" panose="020B0600000000000000" pitchFamily="50" charset="-128"/>
              </a:rPr>
              <a:t>が</a:t>
            </a:r>
            <a:r>
              <a:rPr lang="ja-JP" altLang="en-US" sz="1200" b="1" u="sng" spc="-100" dirty="0">
                <a:latin typeface="HGPｺﾞｼｯｸM" panose="020B0600000000000000" pitchFamily="50" charset="-128"/>
                <a:ea typeface="HGPｺﾞｼｯｸM" panose="020B0600000000000000" pitchFamily="50" charset="-128"/>
              </a:rPr>
              <a:t>必要</a:t>
            </a:r>
            <a:r>
              <a:rPr lang="ja-JP" altLang="ja-JP" sz="1200" b="1" u="sng" spc="-100" dirty="0" smtClean="0">
                <a:latin typeface="HGPｺﾞｼｯｸM" panose="020B0600000000000000" pitchFamily="50" charset="-128"/>
                <a:ea typeface="HGPｺﾞｼｯｸM" panose="020B0600000000000000" pitchFamily="50" charset="-128"/>
              </a:rPr>
              <a:t>です。</a:t>
            </a:r>
            <a:r>
              <a:rPr lang="ja-JP" altLang="en-US" sz="1200" b="1" u="sng" spc="-100" dirty="0" smtClean="0">
                <a:latin typeface="HGPｺﾞｼｯｸM" panose="020B0600000000000000" pitchFamily="50" charset="-128"/>
                <a:ea typeface="HGPｺﾞｼｯｸM" panose="020B0600000000000000" pitchFamily="50" charset="-128"/>
              </a:rPr>
              <a:t>また</a:t>
            </a:r>
            <a:r>
              <a:rPr lang="ja-JP" altLang="ja-JP" sz="1200" b="1" u="sng" spc="-100" dirty="0" smtClean="0">
                <a:latin typeface="HGPｺﾞｼｯｸM" panose="020B0600000000000000" pitchFamily="50" charset="-128"/>
                <a:ea typeface="HGPｺﾞｼｯｸM" panose="020B0600000000000000" pitchFamily="50" charset="-128"/>
              </a:rPr>
              <a:t>、他施設</a:t>
            </a:r>
            <a:r>
              <a:rPr lang="ja-JP" altLang="en-US" sz="1200" b="1" u="sng" spc="-100" dirty="0" smtClean="0">
                <a:latin typeface="HGPｺﾞｼｯｸM" panose="020B0600000000000000" pitchFamily="50" charset="-128"/>
                <a:ea typeface="HGPｺﾞｼｯｸM" panose="020B0600000000000000" pitchFamily="50" charset="-128"/>
              </a:rPr>
              <a:t>に応援職員を円滑に派遣するため</a:t>
            </a:r>
            <a:r>
              <a:rPr lang="ja-JP" altLang="ja-JP" sz="1200" b="1" u="sng" spc="-100" dirty="0" smtClean="0">
                <a:latin typeface="HGPｺﾞｼｯｸM" panose="020B0600000000000000" pitchFamily="50" charset="-128"/>
                <a:ea typeface="HGPｺﾞｼｯｸM" panose="020B0600000000000000" pitchFamily="50" charset="-128"/>
              </a:rPr>
              <a:t>の</a:t>
            </a:r>
            <a:r>
              <a:rPr lang="ja-JP" altLang="ja-JP" sz="1200" b="1" u="sng" spc="-100" dirty="0">
                <a:latin typeface="HGPｺﾞｼｯｸM" panose="020B0600000000000000" pitchFamily="50" charset="-128"/>
                <a:ea typeface="HGPｺﾞｼｯｸM" panose="020B0600000000000000" pitchFamily="50" charset="-128"/>
              </a:rPr>
              <a:t>業務体制なども併せて検討して下さい。</a:t>
            </a:r>
            <a:endParaRPr lang="ja-JP" altLang="ja-JP" sz="1200" b="1" spc="-100" dirty="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dirty="0" smtClean="0">
                <a:latin typeface="HGPｺﾞｼｯｸM" panose="020B0600000000000000" pitchFamily="50" charset="-128"/>
                <a:ea typeface="HGPｺﾞｼｯｸM" panose="020B0600000000000000" pitchFamily="50" charset="-128"/>
              </a:rPr>
              <a:t>　→　陽性者等の発生を想定し、継続業務・休止業務・新たな業務等を事前に</a:t>
            </a:r>
            <a:r>
              <a:rPr kumimoji="1" lang="ja-JP" altLang="en-US" sz="1200" dirty="0">
                <a:latin typeface="HGPｺﾞｼｯｸM" panose="020B0600000000000000" pitchFamily="50" charset="-128"/>
                <a:ea typeface="HGPｺﾞｼｯｸM" panose="020B0600000000000000" pitchFamily="50" charset="-128"/>
              </a:rPr>
              <a:t>分類</a:t>
            </a:r>
            <a:r>
              <a:rPr kumimoji="1" lang="ja-JP" altLang="en-US" sz="1200" dirty="0" smtClean="0">
                <a:latin typeface="HGPｺﾞｼｯｸM" panose="020B0600000000000000" pitchFamily="50" charset="-128"/>
                <a:ea typeface="HGPｺﾞｼｯｸM" panose="020B0600000000000000" pitchFamily="50" charset="-128"/>
              </a:rPr>
              <a:t>し、</a:t>
            </a:r>
            <a:r>
              <a:rPr kumimoji="1" lang="ja-JP" altLang="en-US" sz="1200" b="1" u="sng" dirty="0" smtClean="0">
                <a:latin typeface="HGPｺﾞｼｯｸM" panose="020B0600000000000000" pitchFamily="50" charset="-128"/>
                <a:ea typeface="HGPｺﾞｼｯｸM" panose="020B0600000000000000" pitchFamily="50" charset="-128"/>
              </a:rPr>
              <a:t>応援職員が対応できる業務を職種別（介護等を</a:t>
            </a:r>
            <a:r>
              <a:rPr kumimoji="1" lang="ja-JP" altLang="en-US" sz="1200" b="1" u="sng" dirty="0" smtClean="0">
                <a:latin typeface="HGPｺﾞｼｯｸM" panose="020B0600000000000000" pitchFamily="50" charset="-128"/>
                <a:ea typeface="HGPｺﾞｼｯｸM" panose="020B0600000000000000" pitchFamily="50" charset="-128"/>
              </a:rPr>
              <a:t>担当する　</a:t>
            </a:r>
            <a:endParaRPr kumimoji="1" lang="en-US" altLang="ja-JP" sz="1200" b="1" u="sng" dirty="0" smtClean="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b="1" dirty="0">
                <a:latin typeface="HGPｺﾞｼｯｸM" panose="020B0600000000000000" pitchFamily="50" charset="-128"/>
                <a:ea typeface="HGPｺﾞｼｯｸM" panose="020B0600000000000000" pitchFamily="50" charset="-128"/>
              </a:rPr>
              <a:t>　</a:t>
            </a:r>
            <a:r>
              <a:rPr kumimoji="1" lang="ja-JP" altLang="en-US" sz="1200" b="1" dirty="0" smtClean="0">
                <a:latin typeface="HGPｺﾞｼｯｸM" panose="020B0600000000000000" pitchFamily="50" charset="-128"/>
                <a:ea typeface="HGPｺﾞｼｯｸM" panose="020B0600000000000000" pitchFamily="50" charset="-128"/>
              </a:rPr>
              <a:t>　　</a:t>
            </a:r>
            <a:r>
              <a:rPr kumimoji="1" lang="ja-JP" altLang="en-US" sz="1200" b="1" u="sng" dirty="0" smtClean="0">
                <a:latin typeface="HGPｺﾞｼｯｸM" panose="020B0600000000000000" pitchFamily="50" charset="-128"/>
                <a:ea typeface="HGPｺﾞｼｯｸM" panose="020B0600000000000000" pitchFamily="50" charset="-128"/>
              </a:rPr>
              <a:t>専門</a:t>
            </a:r>
            <a:r>
              <a:rPr kumimoji="1" lang="ja-JP" altLang="en-US" sz="1200" b="1" u="sng" dirty="0" smtClean="0">
                <a:latin typeface="HGPｺﾞｼｯｸM" panose="020B0600000000000000" pitchFamily="50" charset="-128"/>
                <a:ea typeface="HGPｺﾞｼｯｸM" panose="020B0600000000000000" pitchFamily="50" charset="-128"/>
              </a:rPr>
              <a:t>職員、事務</a:t>
            </a:r>
            <a:r>
              <a:rPr kumimoji="1" lang="ja-JP" altLang="en-US" sz="1200" b="1" u="sng" dirty="0">
                <a:latin typeface="HGPｺﾞｼｯｸM" panose="020B0600000000000000" pitchFamily="50" charset="-128"/>
                <a:ea typeface="HGPｺﾞｼｯｸM" panose="020B0600000000000000" pitchFamily="50" charset="-128"/>
              </a:rPr>
              <a:t>職員</a:t>
            </a:r>
            <a:r>
              <a:rPr kumimoji="1" lang="ja-JP" altLang="en-US" sz="1200" b="1" u="sng" dirty="0" smtClean="0">
                <a:latin typeface="HGPｺﾞｼｯｸM" panose="020B0600000000000000" pitchFamily="50" charset="-128"/>
                <a:ea typeface="HGPｺﾞｼｯｸM" panose="020B0600000000000000" pitchFamily="50" charset="-128"/>
              </a:rPr>
              <a:t>、運転手等の施設運営上のバックアップ職員な</a:t>
            </a:r>
            <a:r>
              <a:rPr kumimoji="1" lang="ja-JP" altLang="en-US" sz="1200" b="1" u="sng" dirty="0">
                <a:latin typeface="HGPｺﾞｼｯｸM" panose="020B0600000000000000" pitchFamily="50" charset="-128"/>
                <a:ea typeface="HGPｺﾞｼｯｸM" panose="020B0600000000000000" pitchFamily="50" charset="-128"/>
              </a:rPr>
              <a:t>ど</a:t>
            </a:r>
            <a:r>
              <a:rPr kumimoji="1" lang="ja-JP" altLang="en-US" sz="1200" b="1" u="sng" dirty="0" smtClean="0">
                <a:latin typeface="HGPｺﾞｼｯｸM" panose="020B0600000000000000" pitchFamily="50" charset="-128"/>
                <a:ea typeface="HGPｺﾞｼｯｸM" panose="020B0600000000000000" pitchFamily="50" charset="-128"/>
              </a:rPr>
              <a:t>）に洗い出し、</a:t>
            </a:r>
            <a:r>
              <a:rPr kumimoji="1" lang="ja-JP" altLang="en-US" sz="1200" dirty="0" smtClean="0">
                <a:latin typeface="HGPｺﾞｼｯｸM" panose="020B0600000000000000" pitchFamily="50" charset="-128"/>
                <a:ea typeface="HGPｺﾞｼｯｸM" panose="020B0600000000000000" pitchFamily="50" charset="-128"/>
              </a:rPr>
              <a:t>サービス継続運営に向けた業務体制を検討</a:t>
            </a:r>
            <a:endParaRPr kumimoji="1" lang="en-US" altLang="ja-JP" sz="1200" dirty="0" smtClean="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dirty="0" smtClean="0">
                <a:latin typeface="HGPｺﾞｼｯｸM" panose="020B0600000000000000" pitchFamily="50" charset="-128"/>
                <a:ea typeface="HGPｺﾞｼｯｸM" panose="020B0600000000000000" pitchFamily="50" charset="-128"/>
              </a:rPr>
              <a:t>　→</a:t>
            </a:r>
            <a:r>
              <a:rPr kumimoji="1" lang="ja-JP" altLang="en-US" sz="1200" dirty="0">
                <a:latin typeface="HGPｺﾞｼｯｸM" panose="020B0600000000000000" pitchFamily="50" charset="-128"/>
                <a:ea typeface="HGPｺﾞｼｯｸM" panose="020B0600000000000000" pitchFamily="50" charset="-128"/>
              </a:rPr>
              <a:t>　縮減</a:t>
            </a:r>
            <a:r>
              <a:rPr kumimoji="1" lang="ja-JP" altLang="en-US" sz="1200" dirty="0" smtClean="0">
                <a:latin typeface="HGPｺﾞｼｯｸM" panose="020B0600000000000000" pitchFamily="50" charset="-128"/>
                <a:ea typeface="HGPｺﾞｼｯｸM" panose="020B0600000000000000" pitchFamily="50" charset="-128"/>
              </a:rPr>
              <a:t>業務等の人員は、他施設で感染者が発生した場合の応援職員として派遣可能</a:t>
            </a:r>
            <a:endParaRPr kumimoji="1" lang="en-US" altLang="ja-JP" sz="1200" dirty="0" smtClean="0">
              <a:latin typeface="HGPｺﾞｼｯｸM" panose="020B0600000000000000" pitchFamily="50" charset="-128"/>
              <a:ea typeface="HGPｺﾞｼｯｸM" panose="020B0600000000000000" pitchFamily="50" charset="-128"/>
            </a:endParaRPr>
          </a:p>
        </p:txBody>
      </p:sp>
      <p:cxnSp>
        <p:nvCxnSpPr>
          <p:cNvPr id="38" name="直線コネクタ 37"/>
          <p:cNvCxnSpPr/>
          <p:nvPr/>
        </p:nvCxnSpPr>
        <p:spPr>
          <a:xfrm>
            <a:off x="5456395" y="2318389"/>
            <a:ext cx="1785513" cy="172755"/>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5444420" y="2865226"/>
            <a:ext cx="1797488" cy="4709"/>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sp>
        <p:nvSpPr>
          <p:cNvPr id="5" name="左矢印吹き出し 4"/>
          <p:cNvSpPr/>
          <p:nvPr/>
        </p:nvSpPr>
        <p:spPr>
          <a:xfrm>
            <a:off x="3459376" y="1891959"/>
            <a:ext cx="502780" cy="2177717"/>
          </a:xfrm>
          <a:prstGeom prst="leftArrowCallou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latin typeface="HGPｺﾞｼｯｸM" panose="020B0600000000000000" pitchFamily="50" charset="-128"/>
                <a:ea typeface="HGPｺﾞｼｯｸM" panose="020B0600000000000000" pitchFamily="50" charset="-128"/>
              </a:rPr>
              <a:t>他施設からの応援職員受入</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1" name="テキスト ボックス 40"/>
          <p:cNvSpPr txBox="1"/>
          <p:nvPr/>
        </p:nvSpPr>
        <p:spPr>
          <a:xfrm>
            <a:off x="7211098" y="3688921"/>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2" name="テキスト ボックス 41"/>
          <p:cNvSpPr txBox="1"/>
          <p:nvPr/>
        </p:nvSpPr>
        <p:spPr>
          <a:xfrm>
            <a:off x="7219161" y="3051600"/>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6" name="正方形/長方形 45"/>
          <p:cNvSpPr/>
          <p:nvPr/>
        </p:nvSpPr>
        <p:spPr>
          <a:xfrm>
            <a:off x="7888365" y="2315031"/>
            <a:ext cx="234389" cy="173610"/>
          </a:xfrm>
          <a:prstGeom prst="rect">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4" name="左矢印 3"/>
          <p:cNvSpPr/>
          <p:nvPr/>
        </p:nvSpPr>
        <p:spPr>
          <a:xfrm>
            <a:off x="8143121" y="2250284"/>
            <a:ext cx="157494" cy="302964"/>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8285231" y="1891959"/>
            <a:ext cx="348510" cy="2177718"/>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900"/>
              </a:lnSpc>
            </a:pPr>
            <a:r>
              <a:rPr kumimoji="1" lang="ja-JP" altLang="en-US" sz="1050" b="1" dirty="0">
                <a:latin typeface="HGPｺﾞｼｯｸM" panose="020B0600000000000000" pitchFamily="50" charset="-128"/>
                <a:ea typeface="HGPｺﾞｼｯｸM" panose="020B0600000000000000" pitchFamily="50" charset="-128"/>
              </a:rPr>
              <a:t>業務</a:t>
            </a:r>
            <a:r>
              <a:rPr kumimoji="1" lang="ja-JP" altLang="en-US" sz="1050" b="1" dirty="0" smtClean="0">
                <a:latin typeface="HGPｺﾞｼｯｸM" panose="020B0600000000000000" pitchFamily="50" charset="-128"/>
                <a:ea typeface="HGPｺﾞｼｯｸM" panose="020B0600000000000000" pitchFamily="50" charset="-128"/>
              </a:rPr>
              <a:t>縮減により他施設への応援</a:t>
            </a:r>
            <a:endParaRPr kumimoji="1" lang="en-US" altLang="ja-JP" sz="1050" b="1" dirty="0" smtClean="0">
              <a:latin typeface="HGPｺﾞｼｯｸM" panose="020B0600000000000000" pitchFamily="50" charset="-128"/>
              <a:ea typeface="HGPｺﾞｼｯｸM" panose="020B0600000000000000" pitchFamily="50" charset="-128"/>
            </a:endParaRPr>
          </a:p>
          <a:p>
            <a:pPr algn="ctr">
              <a:lnSpc>
                <a:spcPts val="900"/>
              </a:lnSpc>
            </a:pPr>
            <a:r>
              <a:rPr kumimoji="1" lang="ja-JP" altLang="en-US" sz="1050" b="1" dirty="0">
                <a:latin typeface="HGPｺﾞｼｯｸM" panose="020B0600000000000000" pitchFamily="50" charset="-128"/>
                <a:ea typeface="HGPｺﾞｼｯｸM" panose="020B0600000000000000" pitchFamily="50" charset="-128"/>
              </a:rPr>
              <a:t>が</a:t>
            </a:r>
            <a:r>
              <a:rPr kumimoji="1" lang="ja-JP" altLang="en-US" sz="1050" b="1" dirty="0" smtClean="0">
                <a:latin typeface="HGPｺﾞｼｯｸM" panose="020B0600000000000000" pitchFamily="50" charset="-128"/>
                <a:ea typeface="HGPｺﾞｼｯｸM" panose="020B0600000000000000" pitchFamily="50" charset="-128"/>
              </a:rPr>
              <a:t>可能</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1" name="テキスト ボックス 50"/>
          <p:cNvSpPr txBox="1"/>
          <p:nvPr/>
        </p:nvSpPr>
        <p:spPr>
          <a:xfrm>
            <a:off x="7223680" y="2553248"/>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2" name="テキスト ボックス 1"/>
          <p:cNvSpPr txBox="1"/>
          <p:nvPr/>
        </p:nvSpPr>
        <p:spPr>
          <a:xfrm>
            <a:off x="7771458" y="26274"/>
            <a:ext cx="1518371" cy="369332"/>
          </a:xfrm>
          <a:prstGeom prst="rect">
            <a:avLst/>
          </a:prstGeom>
          <a:noFill/>
        </p:spPr>
        <p:txBody>
          <a:bodyPr wrap="square" rtlCol="0">
            <a:spAutoFit/>
          </a:bodyPr>
          <a:lstStyle/>
          <a:p>
            <a:r>
              <a:rPr kumimoji="1" lang="en-US" altLang="ja-JP" dirty="0" smtClean="0">
                <a:solidFill>
                  <a:schemeClr val="bg1"/>
                </a:solidFill>
              </a:rPr>
              <a:t>2020.09.14</a:t>
            </a:r>
            <a:endParaRPr kumimoji="1" lang="ja-JP" altLang="en-US" dirty="0">
              <a:solidFill>
                <a:schemeClr val="bg1"/>
              </a:solidFill>
            </a:endParaRPr>
          </a:p>
        </p:txBody>
      </p:sp>
    </p:spTree>
    <p:extLst>
      <p:ext uri="{BB962C8B-B14F-4D97-AF65-F5344CB8AC3E}">
        <p14:creationId xmlns:p14="http://schemas.microsoft.com/office/powerpoint/2010/main" val="1729372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38100">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14013</TotalTime>
  <Words>431</Words>
  <Application>Microsoft Office PowerPoint</Application>
  <PresentationFormat>画面に合わせる (4:3)</PresentationFormat>
  <Paragraphs>50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GothicMB101Pr6N-Regular</vt:lpstr>
      <vt:lpstr>HGPｺﾞｼｯｸM</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78</cp:revision>
  <cp:lastPrinted>2020-09-14T07:20:49Z</cp:lastPrinted>
  <dcterms:created xsi:type="dcterms:W3CDTF">2019-11-20T01:22:34Z</dcterms:created>
  <dcterms:modified xsi:type="dcterms:W3CDTF">2020-09-17T00:22:37Z</dcterms:modified>
</cp:coreProperties>
</file>