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5"/>
  </p:notesMasterIdLst>
  <p:sldIdLst>
    <p:sldId id="256" r:id="rId2"/>
    <p:sldId id="258" r:id="rId3"/>
    <p:sldId id="272" r:id="rId4"/>
    <p:sldId id="276" r:id="rId5"/>
    <p:sldId id="267" r:id="rId6"/>
    <p:sldId id="269" r:id="rId7"/>
    <p:sldId id="270" r:id="rId8"/>
    <p:sldId id="271" r:id="rId9"/>
    <p:sldId id="274" r:id="rId10"/>
    <p:sldId id="281" r:id="rId11"/>
    <p:sldId id="273" r:id="rId12"/>
    <p:sldId id="282" r:id="rId13"/>
    <p:sldId id="279"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伴　友里" initials="伴　友里" lastIdx="1" clrIdx="0">
    <p:extLst>
      <p:ext uri="{19B8F6BF-5375-455C-9EA6-DF929625EA0E}">
        <p15:presenceInfo xmlns:p15="http://schemas.microsoft.com/office/powerpoint/2012/main" userId="S-1-5-21-161959346-1900351369-444732941-1840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A2C3DA9-3BC7-47AB-9401-77EE925C4F70}" type="datetimeFigureOut">
              <a:rPr kumimoji="1" lang="ja-JP" altLang="en-US" smtClean="0"/>
              <a:t>2025/6/9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7C21091-C20F-4A23-8A66-DB303ACAF046}" type="slidenum">
              <a:rPr kumimoji="1" lang="ja-JP" altLang="en-US" smtClean="0"/>
              <a:t>‹#›</a:t>
            </a:fld>
            <a:endParaRPr kumimoji="1" lang="ja-JP" altLang="en-US"/>
          </a:p>
        </p:txBody>
      </p:sp>
    </p:spTree>
    <p:extLst>
      <p:ext uri="{BB962C8B-B14F-4D97-AF65-F5344CB8AC3E}">
        <p14:creationId xmlns:p14="http://schemas.microsoft.com/office/powerpoint/2010/main" val="34169265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6775538-AE25-4D11-9651-767B992572D1}" type="datetime1">
              <a:rPr kumimoji="1" lang="ja-JP" altLang="en-US" smtClean="0"/>
              <a:t>2025/6/9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308316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41D601-4416-4A13-B8FB-4CC932E1B0A7}" type="datetime1">
              <a:rPr kumimoji="1" lang="ja-JP" altLang="en-US" smtClean="0"/>
              <a:t>2025/6/9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219491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B5044E9-6299-4488-9630-6F6DE00B5209}" type="datetime1">
              <a:rPr kumimoji="1" lang="ja-JP" altLang="en-US" smtClean="0"/>
              <a:t>2025/6/9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2130293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35B901B-C7F3-4835-A65D-70F2F807A2D6}" type="datetime1">
              <a:rPr kumimoji="1" lang="ja-JP" altLang="en-US" smtClean="0"/>
              <a:t>2025/6/9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4143845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566A460-F017-4A89-9011-5458DBA1538E}" type="datetime1">
              <a:rPr kumimoji="1" lang="ja-JP" altLang="en-US" smtClean="0"/>
              <a:t>2025/6/9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73428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F5D25B4-AD8A-4AD0-8ED4-8DDCD620BF9F}" type="datetime1">
              <a:rPr kumimoji="1" lang="ja-JP" altLang="en-US" smtClean="0"/>
              <a:t>2025/6/9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6315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2F040D4-AD67-4B80-ABA4-8DA94FC3DB98}" type="datetime1">
              <a:rPr kumimoji="1" lang="ja-JP" altLang="en-US" smtClean="0"/>
              <a:t>2025/6/9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721127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9A39127-3988-411B-90BE-09E03F8E5A1E}" type="datetime1">
              <a:rPr kumimoji="1" lang="ja-JP" altLang="en-US" smtClean="0"/>
              <a:t>2025/6/9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67415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ABF638D-AAEA-4B60-AA75-B89E3A6559BE}" type="datetime1">
              <a:rPr kumimoji="1" lang="ja-JP" altLang="en-US" smtClean="0"/>
              <a:t>2025/6/9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430061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3F2285A-64F8-4E9B-BAA9-1E2494960652}" type="datetime1">
              <a:rPr kumimoji="1" lang="ja-JP" altLang="en-US" smtClean="0"/>
              <a:t>2025/6/9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2431755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9847099-CC0D-406A-9F03-022A7F330DA3}" type="datetime1">
              <a:rPr kumimoji="1" lang="ja-JP" altLang="en-US" smtClean="0"/>
              <a:t>2025/6/9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879617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1D6511-8192-4A39-A415-E5FC78F1DC4E}" type="datetime1">
              <a:rPr kumimoji="1" lang="ja-JP" altLang="en-US" smtClean="0"/>
              <a:t>2025/6/9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3599402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pref.osaka.lg.jp/fukushisomu/saigaisonae/index.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pref.osaka.lg.jp/chiikifukushi/ddwatto/index.html"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2051720" y="4365104"/>
            <a:ext cx="4953000" cy="1152128"/>
          </a:xfrm>
        </p:spPr>
        <p:txBody>
          <a:bodyPr>
            <a:normAutofit lnSpcReduction="10000"/>
          </a:bodyPr>
          <a:lstStyle/>
          <a:p>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令和７年５月</a:t>
            </a:r>
            <a:endParaRPr kumimoji="1" lang="en-US" altLang="ja-JP" dirty="0">
              <a:solidFill>
                <a:schemeClr val="tx1">
                  <a:lumMod val="65000"/>
                  <a:lumOff val="35000"/>
                </a:schemeClr>
              </a:solidFill>
              <a:latin typeface="Meiryo UI" panose="020B0604030504040204" pitchFamily="50" charset="-128"/>
              <a:ea typeface="Meiryo UI" panose="020B0604030504040204" pitchFamily="50" charset="-128"/>
            </a:endParaRPr>
          </a:p>
          <a:p>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大阪府福祉部福祉総務課</a:t>
            </a:r>
          </a:p>
        </p:txBody>
      </p:sp>
      <p:sp>
        <p:nvSpPr>
          <p:cNvPr id="6" name="タイトル 5"/>
          <p:cNvSpPr>
            <a:spLocks noGrp="1"/>
          </p:cNvSpPr>
          <p:nvPr>
            <p:ph type="ctrTitle"/>
          </p:nvPr>
        </p:nvSpPr>
        <p:spPr>
          <a:xfrm>
            <a:off x="685800" y="1772816"/>
            <a:ext cx="7772400" cy="1470025"/>
          </a:xfrm>
        </p:spPr>
        <p:txBody>
          <a:bodyPr>
            <a:normAutofit/>
          </a:bodyPr>
          <a:lstStyle/>
          <a:p>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社会福祉施設等における</a:t>
            </a:r>
            <a:br>
              <a:rPr lang="en-US" altLang="ja-JP" dirty="0">
                <a:solidFill>
                  <a:schemeClr val="tx1">
                    <a:lumMod val="65000"/>
                    <a:lumOff val="35000"/>
                  </a:schemeClr>
                </a:solidFill>
                <a:latin typeface="Meiryo UI" panose="020B0604030504040204" pitchFamily="50" charset="-128"/>
                <a:ea typeface="Meiryo UI" panose="020B0604030504040204" pitchFamily="50" charset="-128"/>
              </a:rPr>
            </a:b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災害への備えについて</a:t>
            </a:r>
            <a:endPar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58636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white">
          <a:xfrm>
            <a:off x="132241" y="675670"/>
            <a:ext cx="9011758" cy="124116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lvl="0"/>
            <a:r>
              <a:rPr lang="en-US" altLang="ja-JP" b="1"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rPr>
              <a:t>大阪ＤＷＡＴ</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rPr>
              <a:t>大阪ＤＷＡＴ登録数　４４３名（令和７年３月末現在）</a:t>
            </a:r>
            <a:endParaRPr lang="en-US" altLang="ja-JP" b="1" dirty="0">
              <a:solidFill>
                <a:schemeClr val="tx1">
                  <a:lumMod val="65000"/>
                  <a:lumOff val="35000"/>
                </a:schemeClr>
              </a:solidFill>
              <a:latin typeface="Meiryo UI" panose="020B0604030504040204" pitchFamily="50" charset="-128"/>
              <a:ea typeface="Meiryo UI" panose="020B0604030504040204" pitchFamily="50" charset="-128"/>
            </a:endParaRPr>
          </a:p>
          <a:p>
            <a:pPr lvl="0"/>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◆災害時における、長期避難者の生活機能の低下や要介護度の重度化など二次被害防止</a:t>
            </a:r>
            <a:endParaRPr lang="en-US" altLang="ja-JP" dirty="0">
              <a:solidFill>
                <a:schemeClr val="tx1">
                  <a:lumMod val="65000"/>
                  <a:lumOff val="35000"/>
                </a:schemeClr>
              </a:solidFill>
              <a:latin typeface="Meiryo UI" panose="020B0604030504040204" pitchFamily="50" charset="-128"/>
              <a:ea typeface="Meiryo UI" panose="020B0604030504040204" pitchFamily="50" charset="-128"/>
            </a:endParaRPr>
          </a:p>
          <a:p>
            <a:pPr lvl="0"/>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　のため、一般避難所で災害時要配慮者（高齢者や障がい者、子ども等）に対する福祉支援</a:t>
            </a:r>
            <a:endParaRPr lang="en-US" altLang="ja-JP" dirty="0">
              <a:solidFill>
                <a:schemeClr val="tx1">
                  <a:lumMod val="65000"/>
                  <a:lumOff val="35000"/>
                </a:schemeClr>
              </a:solidFill>
              <a:latin typeface="Meiryo UI" panose="020B0604030504040204" pitchFamily="50" charset="-128"/>
              <a:ea typeface="Meiryo UI" panose="020B0604030504040204" pitchFamily="50" charset="-128"/>
            </a:endParaRPr>
          </a:p>
          <a:p>
            <a:pPr lvl="0"/>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　を行う民間の福祉専門職等で構成されるチーム</a:t>
            </a:r>
            <a:endParaRPr lang="en-US" altLang="ja-JP"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2124744" y="1916832"/>
            <a:ext cx="9144000" cy="6252915"/>
          </a:xfrm>
        </p:spPr>
        <p:txBody>
          <a:bodyPr>
            <a:normAutofit fontScale="40000" lnSpcReduction="20000"/>
          </a:bodyPr>
          <a:lstStyle/>
          <a:p>
            <a:pPr marL="0" lvl="0" indent="0">
              <a:buNone/>
            </a:pPr>
            <a:endParaRPr lang="en-US" altLang="ja-JP" sz="2300" b="1" dirty="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r>
              <a:rPr lang="ja-JP" altLang="en-US" sz="8000" dirty="0">
                <a:solidFill>
                  <a:srgbClr val="FF0000"/>
                </a:solidFill>
              </a:rPr>
              <a:t>　</a:t>
            </a:r>
            <a:endParaRPr lang="en-US" altLang="ja-JP" sz="8000" dirty="0">
              <a:solidFill>
                <a:srgbClr val="FF0000"/>
              </a:solidFill>
            </a:endParaRPr>
          </a:p>
          <a:p>
            <a:pPr marL="0" indent="0">
              <a:buNone/>
            </a:pPr>
            <a:r>
              <a:rPr lang="ja-JP" altLang="en-US" sz="8000" dirty="0">
                <a:solidFill>
                  <a:srgbClr val="FF0000"/>
                </a:solidFill>
              </a:rPr>
              <a:t>　</a:t>
            </a:r>
            <a:endParaRPr lang="en-US" altLang="ja-JP" sz="8000" dirty="0">
              <a:solidFill>
                <a:srgbClr val="FF0000"/>
              </a:solidFill>
            </a:endParaRPr>
          </a:p>
          <a:p>
            <a:pPr marL="0" indent="0">
              <a:buNone/>
            </a:pPr>
            <a:endParaRPr lang="en-US" altLang="ja-JP" sz="8800" dirty="0">
              <a:solidFill>
                <a:srgbClr val="FF0000"/>
              </a:solidFill>
              <a:latin typeface="+mn-ea"/>
            </a:endParaRPr>
          </a:p>
          <a:p>
            <a:pPr marL="0" indent="0">
              <a:buNone/>
            </a:pPr>
            <a:endParaRPr lang="en-US" altLang="ja-JP" sz="8800" dirty="0">
              <a:solidFill>
                <a:srgbClr val="FF0000"/>
              </a:solidFill>
              <a:latin typeface="+mn-ea"/>
            </a:endParaRPr>
          </a:p>
          <a:p>
            <a:pPr marL="0" indent="0">
              <a:buNone/>
            </a:pPr>
            <a:endParaRPr lang="en-US" altLang="ja-JP" sz="8800" dirty="0">
              <a:solidFill>
                <a:srgbClr val="FF0000"/>
              </a:solidFill>
              <a:latin typeface="+mn-ea"/>
            </a:endParaRPr>
          </a:p>
          <a:p>
            <a:pPr marL="0" indent="0">
              <a:buNone/>
            </a:pPr>
            <a:endParaRPr lang="en-US" altLang="ja-JP" sz="8800" dirty="0">
              <a:solidFill>
                <a:srgbClr val="FF0000"/>
              </a:solidFill>
              <a:latin typeface="+mn-ea"/>
            </a:endParaRPr>
          </a:p>
          <a:p>
            <a:pPr marL="0" lvl="0" indent="0">
              <a:buNone/>
            </a:pPr>
            <a:endParaRPr lang="en-US" altLang="ja-JP" sz="8800" dirty="0">
              <a:solidFill>
                <a:srgbClr val="FF0000"/>
              </a:solidFill>
            </a:endParaRPr>
          </a:p>
          <a:p>
            <a:pPr marL="0" indent="0">
              <a:buNone/>
            </a:pPr>
            <a:r>
              <a:rPr lang="ja-JP" altLang="en-US" sz="8800" dirty="0">
                <a:solidFill>
                  <a:srgbClr val="FF0000"/>
                </a:solidFill>
              </a:rPr>
              <a:t>　　</a:t>
            </a:r>
            <a:endParaRPr lang="en-US" altLang="ja-JP" sz="8800" dirty="0">
              <a:solidFill>
                <a:srgbClr val="FF0000"/>
              </a:solidFill>
            </a:endParaRPr>
          </a:p>
        </p:txBody>
      </p: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10</a:t>
            </a:fld>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2178677867"/>
              </p:ext>
            </p:extLst>
          </p:nvPr>
        </p:nvGraphicFramePr>
        <p:xfrm>
          <a:off x="35496" y="2581881"/>
          <a:ext cx="9000490" cy="1423183"/>
        </p:xfrm>
        <a:graphic>
          <a:graphicData uri="http://schemas.openxmlformats.org/drawingml/2006/table">
            <a:tbl>
              <a:tblPr firstRow="1" bandRow="1">
                <a:tableStyleId>{5C22544A-7EE6-4342-B048-85BDC9FD1C3A}</a:tableStyleId>
              </a:tblPr>
              <a:tblGrid>
                <a:gridCol w="1474870">
                  <a:extLst>
                    <a:ext uri="{9D8B030D-6E8A-4147-A177-3AD203B41FA5}">
                      <a16:colId xmlns:a16="http://schemas.microsoft.com/office/drawing/2014/main" val="1957510682"/>
                    </a:ext>
                  </a:extLst>
                </a:gridCol>
                <a:gridCol w="2233542">
                  <a:extLst>
                    <a:ext uri="{9D8B030D-6E8A-4147-A177-3AD203B41FA5}">
                      <a16:colId xmlns:a16="http://schemas.microsoft.com/office/drawing/2014/main" val="1182484902"/>
                    </a:ext>
                  </a:extLst>
                </a:gridCol>
                <a:gridCol w="1656184">
                  <a:extLst>
                    <a:ext uri="{9D8B030D-6E8A-4147-A177-3AD203B41FA5}">
                      <a16:colId xmlns:a16="http://schemas.microsoft.com/office/drawing/2014/main" val="752666223"/>
                    </a:ext>
                  </a:extLst>
                </a:gridCol>
                <a:gridCol w="3635894">
                  <a:extLst>
                    <a:ext uri="{9D8B030D-6E8A-4147-A177-3AD203B41FA5}">
                      <a16:colId xmlns:a16="http://schemas.microsoft.com/office/drawing/2014/main" val="926875459"/>
                    </a:ext>
                  </a:extLst>
                </a:gridCol>
              </a:tblGrid>
              <a:tr h="508783">
                <a:tc>
                  <a:txBody>
                    <a:bodyPr/>
                    <a:lstStyle/>
                    <a:p>
                      <a:pPr algn="ctr"/>
                      <a:r>
                        <a:rPr kumimoji="1" lang="ja-JP" altLang="en-US" dirty="0">
                          <a:latin typeface="Meiryo UI" panose="020B0604030504040204" pitchFamily="50" charset="-128"/>
                          <a:ea typeface="Meiryo UI" panose="020B0604030504040204" pitchFamily="50" charset="-128"/>
                        </a:rPr>
                        <a:t>チーム編成</a:t>
                      </a:r>
                    </a:p>
                  </a:txBody>
                  <a:tcPr anchor="ctr"/>
                </a:tc>
                <a:tc>
                  <a:txBody>
                    <a:bodyPr/>
                    <a:lstStyle/>
                    <a:p>
                      <a:pPr algn="ctr"/>
                      <a:r>
                        <a:rPr kumimoji="1" lang="ja-JP" altLang="en-US" dirty="0">
                          <a:latin typeface="Meiryo UI" panose="020B0604030504040204" pitchFamily="50" charset="-128"/>
                          <a:ea typeface="Meiryo UI" panose="020B0604030504040204" pitchFamily="50" charset="-128"/>
                        </a:rPr>
                        <a:t>活動場所</a:t>
                      </a:r>
                    </a:p>
                  </a:txBody>
                  <a:tcPr anchor="ctr"/>
                </a:tc>
                <a:tc>
                  <a:txBody>
                    <a:bodyPr/>
                    <a:lstStyle/>
                    <a:p>
                      <a:pPr algn="ctr"/>
                      <a:r>
                        <a:rPr kumimoji="1" lang="ja-JP" altLang="en-US" dirty="0">
                          <a:latin typeface="Meiryo UI" panose="020B0604030504040204" pitchFamily="50" charset="-128"/>
                          <a:ea typeface="Meiryo UI" panose="020B0604030504040204" pitchFamily="50" charset="-128"/>
                        </a:rPr>
                        <a:t>派遣期間</a:t>
                      </a:r>
                    </a:p>
                  </a:txBody>
                  <a:tcPr anchor="ctr"/>
                </a:tc>
                <a:tc>
                  <a:txBody>
                    <a:bodyPr/>
                    <a:lstStyle/>
                    <a:p>
                      <a:pPr algn="ctr"/>
                      <a:r>
                        <a:rPr kumimoji="1" lang="ja-JP" altLang="en-US" dirty="0">
                          <a:latin typeface="Meiryo UI" panose="020B0604030504040204" pitchFamily="50" charset="-128"/>
                          <a:ea typeface="Meiryo UI" panose="020B0604030504040204" pitchFamily="50" charset="-128"/>
                        </a:rPr>
                        <a:t>主な活動（支援）例</a:t>
                      </a:r>
                    </a:p>
                  </a:txBody>
                  <a:tcPr anchor="ctr"/>
                </a:tc>
                <a:extLst>
                  <a:ext uri="{0D108BD9-81ED-4DB2-BD59-A6C34878D82A}">
                    <a16:rowId xmlns:a16="http://schemas.microsoft.com/office/drawing/2014/main" val="660580095"/>
                  </a:ext>
                </a:extLst>
              </a:tr>
              <a:tr h="515849">
                <a:tc>
                  <a:txBody>
                    <a:bodyPr/>
                    <a:lstStyle/>
                    <a:p>
                      <a:pPr algn="ct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１チーム</a:t>
                      </a:r>
                      <a:endParaRPr kumimoji="1" lang="en-US" altLang="ja-JP" dirty="0">
                        <a:solidFill>
                          <a:schemeClr val="tx1">
                            <a:lumMod val="65000"/>
                            <a:lumOff val="35000"/>
                          </a:schemeClr>
                        </a:solidFill>
                        <a:latin typeface="Meiryo UI" panose="020B0604030504040204" pitchFamily="50" charset="-128"/>
                        <a:ea typeface="Meiryo UI" panose="020B0604030504040204" pitchFamily="50" charset="-128"/>
                      </a:endParaRPr>
                    </a:p>
                    <a:p>
                      <a:pPr algn="ct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５名程度</a:t>
                      </a:r>
                    </a:p>
                  </a:txBody>
                  <a:tcPr anchor="ctr"/>
                </a:tc>
                <a:tc>
                  <a:txBody>
                    <a:bodyPr/>
                    <a:lstStyle/>
                    <a:p>
                      <a:pPr algn="l"/>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市町村が設置する小学校等の一般避難所</a:t>
                      </a:r>
                    </a:p>
                  </a:txBody>
                  <a:tcPr anchor="ctr"/>
                </a:tc>
                <a:tc>
                  <a:txBody>
                    <a:bodyPr/>
                    <a:lstStyle/>
                    <a:p>
                      <a:pPr algn="ct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１チーム</a:t>
                      </a:r>
                      <a:endParaRPr kumimoji="1" lang="en-US" altLang="ja-JP" dirty="0">
                        <a:solidFill>
                          <a:schemeClr val="tx1">
                            <a:lumMod val="65000"/>
                            <a:lumOff val="35000"/>
                          </a:schemeClr>
                        </a:solidFill>
                        <a:latin typeface="Meiryo UI" panose="020B0604030504040204" pitchFamily="50" charset="-128"/>
                        <a:ea typeface="Meiryo UI" panose="020B0604030504040204" pitchFamily="50" charset="-128"/>
                      </a:endParaRPr>
                    </a:p>
                    <a:p>
                      <a:pPr algn="ct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連続５日以内</a:t>
                      </a:r>
                    </a:p>
                  </a:txBody>
                  <a:tcPr anchor="ctr"/>
                </a:tc>
                <a:tc>
                  <a:txBody>
                    <a:bodyPr/>
                    <a:lstStyle/>
                    <a:p>
                      <a:pPr algn="l"/>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・アセスメント（避難</a:t>
                      </a:r>
                      <a:r>
                        <a:rPr kumimoji="1" lang="ja-JP" altLang="en-US" strike="noStrike" dirty="0">
                          <a:solidFill>
                            <a:schemeClr val="tx1">
                              <a:lumMod val="65000"/>
                              <a:lumOff val="35000"/>
                            </a:schemeClr>
                          </a:solidFill>
                          <a:latin typeface="Meiryo UI" panose="020B0604030504040204" pitchFamily="50" charset="-128"/>
                          <a:ea typeface="Meiryo UI" panose="020B0604030504040204" pitchFamily="50" charset="-128"/>
                        </a:rPr>
                        <a:t>者</a:t>
                      </a: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への支援）</a:t>
                      </a:r>
                      <a:endParaRPr kumimoji="1" lang="en-US" altLang="ja-JP" dirty="0">
                        <a:solidFill>
                          <a:schemeClr val="tx1">
                            <a:lumMod val="65000"/>
                            <a:lumOff val="35000"/>
                          </a:schemeClr>
                        </a:solidFill>
                        <a:latin typeface="Meiryo UI" panose="020B0604030504040204" pitchFamily="50" charset="-128"/>
                        <a:ea typeface="Meiryo UI" panose="020B0604030504040204" pitchFamily="50" charset="-128"/>
                      </a:endParaRPr>
                    </a:p>
                    <a:p>
                      <a:pPr algn="l"/>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・相談支援（福祉ニーズの把握）</a:t>
                      </a:r>
                      <a:endParaRPr kumimoji="1" lang="en-US" altLang="ja-JP" dirty="0">
                        <a:solidFill>
                          <a:schemeClr val="tx1">
                            <a:lumMod val="65000"/>
                            <a:lumOff val="35000"/>
                          </a:schemeClr>
                        </a:solidFill>
                        <a:latin typeface="Meiryo UI" panose="020B0604030504040204" pitchFamily="50" charset="-128"/>
                        <a:ea typeface="Meiryo UI" panose="020B0604030504040204" pitchFamily="50" charset="-128"/>
                      </a:endParaRPr>
                    </a:p>
                    <a:p>
                      <a:pPr algn="l"/>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・日常生活の支援（食事・介護等）</a:t>
                      </a:r>
                    </a:p>
                  </a:txBody>
                  <a:tcPr anchor="ctr"/>
                </a:tc>
                <a:extLst>
                  <a:ext uri="{0D108BD9-81ED-4DB2-BD59-A6C34878D82A}">
                    <a16:rowId xmlns:a16="http://schemas.microsoft.com/office/drawing/2014/main" val="981427928"/>
                  </a:ext>
                </a:extLst>
              </a:tr>
            </a:tbl>
          </a:graphicData>
        </a:graphic>
      </p:graphicFrame>
      <p:sp>
        <p:nvSpPr>
          <p:cNvPr id="7" name="正方形/長方形 6"/>
          <p:cNvSpPr/>
          <p:nvPr/>
        </p:nvSpPr>
        <p:spPr>
          <a:xfrm>
            <a:off x="289087" y="4603531"/>
            <a:ext cx="8363272" cy="70018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solidFill>
                  <a:schemeClr val="tx1">
                    <a:lumMod val="65000"/>
                    <a:lumOff val="35000"/>
                  </a:schemeClr>
                </a:solidFill>
                <a:latin typeface="Meiryo UI" panose="020B0604030504040204" pitchFamily="50" charset="-128"/>
                <a:ea typeface="Meiryo UI" panose="020B0604030504040204" pitchFamily="50" charset="-128"/>
              </a:rPr>
              <a:t>【</a:t>
            </a: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資格・職種</a:t>
            </a:r>
            <a:r>
              <a:rPr kumimoji="1" lang="en-US" altLang="ja-JP" dirty="0">
                <a:solidFill>
                  <a:schemeClr val="tx1">
                    <a:lumMod val="65000"/>
                    <a:lumOff val="35000"/>
                  </a:schemeClr>
                </a:solidFill>
                <a:latin typeface="Meiryo UI" panose="020B0604030504040204" pitchFamily="50" charset="-128"/>
                <a:ea typeface="Meiryo UI" panose="020B0604030504040204" pitchFamily="50" charset="-128"/>
              </a:rPr>
              <a:t>】</a:t>
            </a: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　介護福祉士、介護支援専門員、社会福祉士、看護師、理学療法士</a:t>
            </a:r>
            <a:endParaRPr kumimoji="1" lang="en-US" altLang="ja-JP" dirty="0">
              <a:solidFill>
                <a:schemeClr val="tx1">
                  <a:lumMod val="65000"/>
                  <a:lumOff val="35000"/>
                </a:schemeClr>
              </a:solidFill>
              <a:latin typeface="Meiryo UI" panose="020B0604030504040204" pitchFamily="50" charset="-128"/>
              <a:ea typeface="Meiryo UI" panose="020B0604030504040204" pitchFamily="50" charset="-128"/>
            </a:endParaRPr>
          </a:p>
          <a:p>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　　　　　　　　　　　精神保健福祉士、保育士、その他介護職員等</a:t>
            </a:r>
            <a:endPar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8" name="正方形/長方形 7"/>
          <p:cNvSpPr/>
          <p:nvPr/>
        </p:nvSpPr>
        <p:spPr bwMode="white">
          <a:xfrm>
            <a:off x="143508" y="5365725"/>
            <a:ext cx="8197646" cy="1492275"/>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b="1"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rPr>
              <a:t>平時の取組について</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rPr>
              <a:t>】</a:t>
            </a:r>
          </a:p>
          <a:p>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u="sng" dirty="0">
                <a:solidFill>
                  <a:schemeClr val="tx1">
                    <a:lumMod val="65000"/>
                    <a:lumOff val="35000"/>
                  </a:schemeClr>
                </a:solidFill>
                <a:latin typeface="Meiryo UI" panose="020B0604030504040204" pitchFamily="50" charset="-128"/>
                <a:ea typeface="Meiryo UI" panose="020B0604030504040204" pitchFamily="50" charset="-128"/>
              </a:rPr>
              <a:t>圏域ごとの平時の活動促進＜チーム員同士の連携強化＞</a:t>
            </a:r>
            <a:endParaRPr lang="en-US" altLang="ja-JP" dirty="0">
              <a:solidFill>
                <a:schemeClr val="tx1">
                  <a:lumMod val="65000"/>
                  <a:lumOff val="35000"/>
                </a:schemeClr>
              </a:solidFill>
              <a:latin typeface="Meiryo UI" panose="020B0604030504040204" pitchFamily="50" charset="-128"/>
              <a:ea typeface="Meiryo UI" panose="020B0604030504040204" pitchFamily="50" charset="-128"/>
            </a:endParaRPr>
          </a:p>
          <a:p>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u="sng" dirty="0">
                <a:solidFill>
                  <a:schemeClr val="tx1">
                    <a:lumMod val="65000"/>
                    <a:lumOff val="35000"/>
                  </a:schemeClr>
                </a:solidFill>
                <a:latin typeface="Meiryo UI" panose="020B0604030504040204" pitchFamily="50" charset="-128"/>
                <a:ea typeface="Meiryo UI" panose="020B0604030504040204" pitchFamily="50" charset="-128"/>
              </a:rPr>
              <a:t>地域との連携＜大阪ＤＷＡＴの認知度アップ＞</a:t>
            </a:r>
            <a:endParaRPr lang="en-US" altLang="ja-JP" u="sng" dirty="0">
              <a:solidFill>
                <a:schemeClr val="tx1">
                  <a:lumMod val="65000"/>
                  <a:lumOff val="35000"/>
                </a:schemeClr>
              </a:solidFill>
              <a:latin typeface="Meiryo UI" panose="020B0604030504040204" pitchFamily="50" charset="-128"/>
              <a:ea typeface="Meiryo UI" panose="020B0604030504040204" pitchFamily="50" charset="-128"/>
            </a:endParaRPr>
          </a:p>
          <a:p>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　　　⇒地域の防災訓練等への参画など</a:t>
            </a:r>
            <a:endParaRPr lang="en-US" altLang="ja-JP"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9" name="正方形/長方形 8"/>
          <p:cNvSpPr/>
          <p:nvPr/>
        </p:nvSpPr>
        <p:spPr bwMode="white">
          <a:xfrm>
            <a:off x="143508" y="4109464"/>
            <a:ext cx="8508851" cy="430977"/>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◆福祉専門職（以下の資格・職種でチーム員養成研修を修了した者）</a:t>
            </a:r>
            <a:endParaRPr lang="en-US" altLang="ja-JP"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11" name="正方形/長方形 10"/>
          <p:cNvSpPr/>
          <p:nvPr/>
        </p:nvSpPr>
        <p:spPr bwMode="white">
          <a:xfrm>
            <a:off x="132241" y="1916832"/>
            <a:ext cx="8868251" cy="57606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lvl="0"/>
            <a:r>
              <a:rPr lang="en-US" altLang="ja-JP" b="1"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rPr>
              <a:t>大阪ＤＷＡＴ概要</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rPr>
              <a:t>】</a:t>
            </a:r>
          </a:p>
          <a:p>
            <a:pPr lvl="0"/>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◆活動は、被災地の復興と自立を支援するためのものであるため、原則１カ月程度</a:t>
            </a:r>
            <a:endParaRPr lang="en-US" altLang="ja-JP" dirty="0">
              <a:solidFill>
                <a:schemeClr val="tx1">
                  <a:lumMod val="65000"/>
                  <a:lumOff val="35000"/>
                </a:schemeClr>
              </a:solidFill>
              <a:latin typeface="Meiryo UI" panose="020B0604030504040204" pitchFamily="50" charset="-128"/>
              <a:ea typeface="Meiryo UI" panose="020B0604030504040204" pitchFamily="50" charset="-128"/>
            </a:endParaRPr>
          </a:p>
        </p:txBody>
      </p:sp>
      <p:grpSp>
        <p:nvGrpSpPr>
          <p:cNvPr id="14" name="グループ化 13"/>
          <p:cNvGrpSpPr/>
          <p:nvPr/>
        </p:nvGrpSpPr>
        <p:grpSpPr>
          <a:xfrm>
            <a:off x="35497" y="44624"/>
            <a:ext cx="9289031" cy="584775"/>
            <a:chOff x="35496" y="179929"/>
            <a:chExt cx="9289031" cy="584775"/>
          </a:xfrm>
        </p:grpSpPr>
        <p:sp>
          <p:nvSpPr>
            <p:cNvPr id="15" name="テキスト ボックス 14"/>
            <p:cNvSpPr txBox="1"/>
            <p:nvPr/>
          </p:nvSpPr>
          <p:spPr>
            <a:xfrm>
              <a:off x="35496" y="179929"/>
              <a:ext cx="9289031" cy="584775"/>
            </a:xfrm>
            <a:prstGeom prst="rect">
              <a:avLst/>
            </a:prstGeom>
            <a:noFill/>
          </p:spPr>
          <p:txBody>
            <a:bodyPr wrap="square" rtlCol="0">
              <a:spAutoFit/>
            </a:bodyPr>
            <a:lstStyle/>
            <a:p>
              <a:r>
                <a:rPr lang="ja-JP" altLang="en-US" sz="3200" dirty="0">
                  <a:solidFill>
                    <a:srgbClr val="0070C0"/>
                  </a:solidFill>
                  <a:latin typeface="Meiryo UI" panose="020B0604030504040204" pitchFamily="50" charset="-128"/>
                  <a:ea typeface="Meiryo UI" panose="020B0604030504040204" pitchFamily="50" charset="-128"/>
                </a:rPr>
                <a:t>８　大阪ＤＷＡＴ（大阪府災害派遣福祉チーム）</a:t>
              </a:r>
              <a:endParaRPr kumimoji="1" lang="ja-JP" altLang="en-US" sz="3200" dirty="0">
                <a:solidFill>
                  <a:schemeClr val="accent5"/>
                </a:solidFill>
                <a:latin typeface="Meiryo UI" panose="020B0604030504040204" pitchFamily="50" charset="-128"/>
                <a:ea typeface="Meiryo UI" panose="020B0604030504040204" pitchFamily="50" charset="-128"/>
              </a:endParaRPr>
            </a:p>
          </p:txBody>
        </p:sp>
        <p:cxnSp>
          <p:nvCxnSpPr>
            <p:cNvPr id="16" name="直線コネクタ 15"/>
            <p:cNvCxnSpPr/>
            <p:nvPr/>
          </p:nvCxnSpPr>
          <p:spPr>
            <a:xfrm>
              <a:off x="179512" y="692696"/>
              <a:ext cx="8640000"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grpSp>
      <p:sp>
        <p:nvSpPr>
          <p:cNvPr id="12" name="四角形: 角を丸くする 11">
            <a:extLst>
              <a:ext uri="{FF2B5EF4-FFF2-40B4-BE49-F238E27FC236}">
                <a16:creationId xmlns:a16="http://schemas.microsoft.com/office/drawing/2014/main" id="{A6EE8510-9412-A2B7-DB9D-E96CDBD9452B}"/>
              </a:ext>
            </a:extLst>
          </p:cNvPr>
          <p:cNvSpPr/>
          <p:nvPr/>
        </p:nvSpPr>
        <p:spPr>
          <a:xfrm>
            <a:off x="5953743" y="5824945"/>
            <a:ext cx="2879361" cy="52148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8559FA9D-503F-9973-1EFE-DF0FF03D4B5D}"/>
              </a:ext>
            </a:extLst>
          </p:cNvPr>
          <p:cNvSpPr txBox="1"/>
          <p:nvPr/>
        </p:nvSpPr>
        <p:spPr>
          <a:xfrm>
            <a:off x="6012160" y="5834863"/>
            <a:ext cx="2807353" cy="553998"/>
          </a:xfrm>
          <a:prstGeom prst="rect">
            <a:avLst/>
          </a:prstGeom>
          <a:noFill/>
        </p:spPr>
        <p:txBody>
          <a:bodyPr wrap="square" rtlCol="0">
            <a:spAutoFit/>
          </a:bodyPr>
          <a:lstStyle/>
          <a:p>
            <a:r>
              <a:rPr kumimoji="1" lang="en-US" altLang="ja-JP" sz="1000" dirty="0">
                <a:solidFill>
                  <a:schemeClr val="tx1">
                    <a:lumMod val="65000"/>
                    <a:lumOff val="35000"/>
                  </a:schemeClr>
                </a:solidFill>
              </a:rPr>
              <a:t>※</a:t>
            </a:r>
            <a:r>
              <a:rPr kumimoji="1" lang="ja-JP" altLang="en-US" sz="1000" dirty="0">
                <a:solidFill>
                  <a:schemeClr val="tx1">
                    <a:lumMod val="65000"/>
                    <a:lumOff val="35000"/>
                  </a:schemeClr>
                </a:solidFill>
              </a:rPr>
              <a:t>災害対策基本法等の改正（</a:t>
            </a:r>
            <a:r>
              <a:rPr kumimoji="1" lang="en-US" altLang="ja-JP" sz="1000" dirty="0">
                <a:solidFill>
                  <a:schemeClr val="tx1">
                    <a:lumMod val="65000"/>
                    <a:lumOff val="35000"/>
                  </a:schemeClr>
                </a:solidFill>
              </a:rPr>
              <a:t>R</a:t>
            </a:r>
            <a:r>
              <a:rPr lang="en-US" altLang="ja-JP" sz="1000" dirty="0">
                <a:solidFill>
                  <a:schemeClr val="tx1">
                    <a:lumMod val="65000"/>
                    <a:lumOff val="35000"/>
                  </a:schemeClr>
                </a:solidFill>
              </a:rPr>
              <a:t>7</a:t>
            </a:r>
            <a:r>
              <a:rPr kumimoji="1" lang="en-US" altLang="ja-JP" sz="1000" dirty="0">
                <a:solidFill>
                  <a:schemeClr val="tx1">
                    <a:lumMod val="65000"/>
                    <a:lumOff val="35000"/>
                  </a:schemeClr>
                </a:solidFill>
              </a:rPr>
              <a:t>.2.14</a:t>
            </a:r>
            <a:r>
              <a:rPr kumimoji="1" lang="ja-JP" altLang="en-US" sz="1000" dirty="0">
                <a:solidFill>
                  <a:schemeClr val="tx1">
                    <a:lumMod val="65000"/>
                    <a:lumOff val="35000"/>
                  </a:schemeClr>
                </a:solidFill>
              </a:rPr>
              <a:t>閣議決定）に伴い、災害時の福祉支援体制の整備に向けたガイドラインも改正予定</a:t>
            </a:r>
          </a:p>
        </p:txBody>
      </p:sp>
    </p:spTree>
    <p:extLst>
      <p:ext uri="{BB962C8B-B14F-4D97-AF65-F5344CB8AC3E}">
        <p14:creationId xmlns:p14="http://schemas.microsoft.com/office/powerpoint/2010/main" val="1009907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556792"/>
            <a:ext cx="9144000" cy="5301208"/>
          </a:xfrm>
        </p:spPr>
        <p:txBody>
          <a:bodyPr>
            <a:normAutofit/>
          </a:bodyPr>
          <a:lstStyle/>
          <a:p>
            <a:pPr marL="0" lvl="0" indent="0">
              <a:buNone/>
            </a:pPr>
            <a:r>
              <a:rPr lang="ja-JP" altLang="en-US" sz="2800" dirty="0"/>
              <a:t>　</a:t>
            </a:r>
            <a:endParaRPr lang="en-US" altLang="ja-JP" sz="2400" b="1" u="sng" dirty="0">
              <a:solidFill>
                <a:prstClr val="black"/>
              </a:solidFill>
            </a:endParaRPr>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11</a:t>
            </a:fld>
            <a:endParaRPr kumimoji="1" lang="ja-JP" altLang="en-US"/>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1340768"/>
            <a:ext cx="4572638" cy="5400600"/>
          </a:xfrm>
          <a:prstGeom prst="rect">
            <a:avLst/>
          </a:prstGeom>
          <a:ln>
            <a:solidFill>
              <a:schemeClr val="tx1"/>
            </a:solidFill>
          </a:ln>
        </p:spPr>
      </p:pic>
      <p:sp>
        <p:nvSpPr>
          <p:cNvPr id="4" name="テキスト ボックス 3"/>
          <p:cNvSpPr txBox="1"/>
          <p:nvPr/>
        </p:nvSpPr>
        <p:spPr>
          <a:xfrm>
            <a:off x="323528" y="2708920"/>
            <a:ext cx="8712969" cy="646331"/>
          </a:xfrm>
          <a:prstGeom prst="rect">
            <a:avLst/>
          </a:prstGeom>
          <a:solidFill>
            <a:schemeClr val="bg1"/>
          </a:solidFill>
          <a:ln w="25400">
            <a:solidFill>
              <a:schemeClr val="accent1">
                <a:shade val="50000"/>
              </a:schemeClr>
            </a:solidFill>
          </a:ln>
        </p:spPr>
        <p:txBody>
          <a:bodyPr wrap="square" rtlCol="0">
            <a:spAutoFit/>
          </a:bodyPr>
          <a:lstStyle/>
          <a:p>
            <a:r>
              <a:rPr lang="ja-JP" altLang="en-US" b="1" dirty="0">
                <a:solidFill>
                  <a:schemeClr val="tx1">
                    <a:lumMod val="65000"/>
                    <a:lumOff val="35000"/>
                  </a:schemeClr>
                </a:solidFill>
                <a:latin typeface="Meiryo UI" panose="020B0604030504040204" pitchFamily="50" charset="-128"/>
                <a:ea typeface="Meiryo UI" panose="020B0604030504040204" pitchFamily="50" charset="-128"/>
              </a:rPr>
              <a:t>「大阪府　社福　災害」で検索ください。</a:t>
            </a:r>
            <a:endParaRPr lang="en-US" altLang="ja-JP" b="1" dirty="0">
              <a:solidFill>
                <a:schemeClr val="tx1">
                  <a:lumMod val="65000"/>
                  <a:lumOff val="35000"/>
                </a:schemeClr>
              </a:solidFill>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　</a:t>
            </a:r>
            <a:r>
              <a:rPr lang="en-US" altLang="ja-JP" b="1" dirty="0">
                <a:latin typeface="Meiryo UI" panose="020B0604030504040204" pitchFamily="50" charset="-128"/>
                <a:ea typeface="Meiryo UI" panose="020B0604030504040204" pitchFamily="50" charset="-128"/>
                <a:hlinkClick r:id="rId3"/>
              </a:rPr>
              <a:t>http://www.pref.osaka.lg.jp/fukushisomu/saigaisonae/index.html</a:t>
            </a:r>
            <a:endParaRPr kumimoji="1" lang="ja-JP" altLang="en-US" b="1" dirty="0">
              <a:latin typeface="Meiryo UI" panose="020B0604030504040204" pitchFamily="50" charset="-128"/>
              <a:ea typeface="Meiryo UI" panose="020B0604030504040204" pitchFamily="50" charset="-128"/>
            </a:endParaRPr>
          </a:p>
        </p:txBody>
      </p:sp>
      <p:grpSp>
        <p:nvGrpSpPr>
          <p:cNvPr id="9" name="グループ化 8"/>
          <p:cNvGrpSpPr/>
          <p:nvPr/>
        </p:nvGrpSpPr>
        <p:grpSpPr>
          <a:xfrm>
            <a:off x="1403648" y="44624"/>
            <a:ext cx="6984776" cy="1077218"/>
            <a:chOff x="35496" y="179929"/>
            <a:chExt cx="9289031" cy="1077218"/>
          </a:xfrm>
        </p:grpSpPr>
        <p:sp>
          <p:nvSpPr>
            <p:cNvPr id="10" name="テキスト ボックス 9"/>
            <p:cNvSpPr txBox="1"/>
            <p:nvPr/>
          </p:nvSpPr>
          <p:spPr>
            <a:xfrm>
              <a:off x="35496" y="179929"/>
              <a:ext cx="9289031" cy="1077218"/>
            </a:xfrm>
            <a:prstGeom prst="rect">
              <a:avLst/>
            </a:prstGeom>
            <a:noFill/>
          </p:spPr>
          <p:txBody>
            <a:bodyPr wrap="square" rtlCol="0">
              <a:spAutoFit/>
            </a:bodyPr>
            <a:lstStyle/>
            <a:p>
              <a:r>
                <a:rPr lang="ja-JP" altLang="en-US" sz="3200" dirty="0">
                  <a:solidFill>
                    <a:srgbClr val="0070C0"/>
                  </a:solidFill>
                  <a:latin typeface="Meiryo UI" panose="020B0604030504040204" pitchFamily="50" charset="-128"/>
                  <a:ea typeface="Meiryo UI" panose="020B0604030504040204" pitchFamily="50" charset="-128"/>
                </a:rPr>
                <a:t>社会福祉施設等における災害への備え</a:t>
              </a:r>
              <a:br>
                <a:rPr lang="ja-JP" altLang="en-US" sz="3200" dirty="0">
                  <a:solidFill>
                    <a:srgbClr val="0070C0"/>
                  </a:solidFill>
                  <a:latin typeface="Meiryo UI" panose="020B0604030504040204" pitchFamily="50" charset="-128"/>
                  <a:ea typeface="Meiryo UI" panose="020B0604030504040204" pitchFamily="50" charset="-128"/>
                </a:rPr>
              </a:br>
              <a:r>
                <a:rPr lang="ja-JP" altLang="en-US" sz="3200" dirty="0">
                  <a:solidFill>
                    <a:srgbClr val="0070C0"/>
                  </a:solidFill>
                  <a:latin typeface="Meiryo UI" panose="020B0604030504040204" pitchFamily="50" charset="-128"/>
                  <a:ea typeface="Meiryo UI" panose="020B0604030504040204" pitchFamily="50" charset="-128"/>
                </a:rPr>
                <a:t>　　（府福祉総務課ホームページ）</a:t>
              </a:r>
              <a:endParaRPr kumimoji="1" lang="ja-JP" altLang="en-US" sz="3200" dirty="0">
                <a:solidFill>
                  <a:schemeClr val="accent5"/>
                </a:solidFill>
                <a:latin typeface="Meiryo UI" panose="020B0604030504040204" pitchFamily="50" charset="-128"/>
                <a:ea typeface="Meiryo UI" panose="020B0604030504040204" pitchFamily="50" charset="-128"/>
              </a:endParaRPr>
            </a:p>
          </p:txBody>
        </p:sp>
        <p:cxnSp>
          <p:nvCxnSpPr>
            <p:cNvPr id="11" name="直線コネクタ 10"/>
            <p:cNvCxnSpPr/>
            <p:nvPr/>
          </p:nvCxnSpPr>
          <p:spPr>
            <a:xfrm>
              <a:off x="113555" y="692696"/>
              <a:ext cx="8640000"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grpSp>
      <p:cxnSp>
        <p:nvCxnSpPr>
          <p:cNvPr id="12" name="直線コネクタ 11"/>
          <p:cNvCxnSpPr/>
          <p:nvPr/>
        </p:nvCxnSpPr>
        <p:spPr>
          <a:xfrm>
            <a:off x="2195736" y="1052736"/>
            <a:ext cx="4860000"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0757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rotWithShape="1">
          <a:blip r:embed="rId2"/>
          <a:srcRect b="12773"/>
          <a:stretch/>
        </p:blipFill>
        <p:spPr>
          <a:xfrm>
            <a:off x="364997" y="1224608"/>
            <a:ext cx="6019800" cy="5516760"/>
          </a:xfrm>
          <a:prstGeom prst="rect">
            <a:avLst/>
          </a:prstGeom>
        </p:spPr>
      </p:pic>
      <p:sp>
        <p:nvSpPr>
          <p:cNvPr id="3" name="コンテンツ プレースホルダー 2"/>
          <p:cNvSpPr>
            <a:spLocks noGrp="1"/>
          </p:cNvSpPr>
          <p:nvPr>
            <p:ph idx="1"/>
          </p:nvPr>
        </p:nvSpPr>
        <p:spPr>
          <a:xfrm>
            <a:off x="0" y="1556792"/>
            <a:ext cx="9144000" cy="5301208"/>
          </a:xfrm>
        </p:spPr>
        <p:txBody>
          <a:bodyPr>
            <a:normAutofit/>
          </a:bodyPr>
          <a:lstStyle/>
          <a:p>
            <a:pPr marL="0" lvl="0" indent="0">
              <a:buNone/>
            </a:pPr>
            <a:r>
              <a:rPr lang="ja-JP" altLang="en-US" sz="2800" dirty="0"/>
              <a:t>　</a:t>
            </a:r>
            <a:endParaRPr lang="en-US" altLang="ja-JP" sz="2400" b="1" u="sng" dirty="0">
              <a:solidFill>
                <a:prstClr val="black"/>
              </a:solidFill>
            </a:endParaRPr>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12</a:t>
            </a:fld>
            <a:endParaRPr kumimoji="1" lang="ja-JP" altLang="en-US"/>
          </a:p>
        </p:txBody>
      </p:sp>
      <p:sp>
        <p:nvSpPr>
          <p:cNvPr id="4" name="テキスト ボックス 3"/>
          <p:cNvSpPr txBox="1"/>
          <p:nvPr/>
        </p:nvSpPr>
        <p:spPr>
          <a:xfrm>
            <a:off x="2267744" y="3310086"/>
            <a:ext cx="6696744" cy="923330"/>
          </a:xfrm>
          <a:prstGeom prst="rect">
            <a:avLst/>
          </a:prstGeom>
          <a:solidFill>
            <a:schemeClr val="bg1"/>
          </a:solidFill>
          <a:ln w="25400">
            <a:solidFill>
              <a:schemeClr val="accent1">
                <a:shade val="50000"/>
              </a:schemeClr>
            </a:solidFill>
          </a:ln>
        </p:spPr>
        <p:txBody>
          <a:bodyPr wrap="square" rtlCol="0">
            <a:spAutoFit/>
          </a:bodyPr>
          <a:lstStyle/>
          <a:p>
            <a:r>
              <a:rPr lang="ja-JP" altLang="en-US" b="1" dirty="0">
                <a:solidFill>
                  <a:schemeClr val="tx1">
                    <a:lumMod val="65000"/>
                    <a:lumOff val="35000"/>
                  </a:schemeClr>
                </a:solidFill>
                <a:latin typeface="Meiryo UI" panose="020B0604030504040204" pitchFamily="50" charset="-128"/>
                <a:ea typeface="Meiryo UI" panose="020B0604030504040204" pitchFamily="50" charset="-128"/>
              </a:rPr>
              <a:t>「大阪</a:t>
            </a:r>
            <a:r>
              <a:rPr lang="en-US" altLang="ja-JP" b="1" dirty="0">
                <a:solidFill>
                  <a:schemeClr val="tx1">
                    <a:lumMod val="65000"/>
                    <a:lumOff val="35000"/>
                  </a:schemeClr>
                </a:solidFill>
                <a:latin typeface="Meiryo UI" panose="020B0604030504040204" pitchFamily="50" charset="-128"/>
                <a:ea typeface="Meiryo UI" panose="020B0604030504040204" pitchFamily="50" charset="-128"/>
              </a:rPr>
              <a:t>DWAT</a:t>
            </a:r>
            <a:r>
              <a:rPr lang="ja-JP" altLang="en-US" b="1" dirty="0">
                <a:solidFill>
                  <a:schemeClr val="tx1">
                    <a:lumMod val="65000"/>
                    <a:lumOff val="35000"/>
                  </a:schemeClr>
                </a:solidFill>
                <a:latin typeface="Meiryo UI" panose="020B0604030504040204" pitchFamily="50" charset="-128"/>
                <a:ea typeface="Meiryo UI" panose="020B0604030504040204" pitchFamily="50" charset="-128"/>
              </a:rPr>
              <a:t>」で検索ください。</a:t>
            </a:r>
            <a:endParaRPr lang="en-US" altLang="ja-JP" b="1" dirty="0">
              <a:solidFill>
                <a:schemeClr val="tx1">
                  <a:lumMod val="65000"/>
                  <a:lumOff val="35000"/>
                </a:schemeClr>
              </a:solidFill>
              <a:latin typeface="Meiryo UI" panose="020B0604030504040204" pitchFamily="50" charset="-128"/>
              <a:ea typeface="Meiryo UI" panose="020B0604030504040204" pitchFamily="50" charset="-128"/>
            </a:endParaRPr>
          </a:p>
          <a:p>
            <a:r>
              <a:rPr lang="en-US" altLang="ja-JP" b="1" dirty="0">
                <a:latin typeface="Meiryo UI" panose="020B0604030504040204" pitchFamily="50" charset="-128"/>
                <a:ea typeface="Meiryo UI" panose="020B0604030504040204" pitchFamily="50" charset="-128"/>
                <a:hlinkClick r:id="rId3"/>
              </a:rPr>
              <a:t>http://www.pref.osaka.lg.jp/chiikifukushi/ddwatto/index.html</a:t>
            </a:r>
            <a:endParaRPr lang="en-US" altLang="ja-JP" b="1" dirty="0">
              <a:latin typeface="Meiryo UI" panose="020B0604030504040204" pitchFamily="50" charset="-128"/>
              <a:ea typeface="Meiryo UI" panose="020B0604030504040204" pitchFamily="50" charset="-128"/>
            </a:endParaRPr>
          </a:p>
        </p:txBody>
      </p:sp>
      <p:grpSp>
        <p:nvGrpSpPr>
          <p:cNvPr id="8" name="グループ化 7"/>
          <p:cNvGrpSpPr/>
          <p:nvPr/>
        </p:nvGrpSpPr>
        <p:grpSpPr>
          <a:xfrm>
            <a:off x="35496" y="98629"/>
            <a:ext cx="8964488" cy="954107"/>
            <a:chOff x="35496" y="207249"/>
            <a:chExt cx="9289031" cy="954107"/>
          </a:xfrm>
        </p:grpSpPr>
        <p:sp>
          <p:nvSpPr>
            <p:cNvPr id="10" name="テキスト ボックス 9"/>
            <p:cNvSpPr txBox="1"/>
            <p:nvPr/>
          </p:nvSpPr>
          <p:spPr>
            <a:xfrm>
              <a:off x="35496" y="207249"/>
              <a:ext cx="9289031" cy="954107"/>
            </a:xfrm>
            <a:prstGeom prst="rect">
              <a:avLst/>
            </a:prstGeom>
            <a:noFill/>
          </p:spPr>
          <p:txBody>
            <a:bodyPr wrap="square" rtlCol="0">
              <a:spAutoFit/>
            </a:bodyPr>
            <a:lstStyle/>
            <a:p>
              <a:r>
                <a:rPr lang="ja-JP" altLang="en-US" sz="2800" dirty="0">
                  <a:solidFill>
                    <a:srgbClr val="0070C0"/>
                  </a:solidFill>
                  <a:latin typeface="Meiryo UI" panose="020B0604030504040204" pitchFamily="50" charset="-128"/>
                  <a:ea typeface="Meiryo UI" panose="020B0604030504040204" pitchFamily="50" charset="-128"/>
                </a:rPr>
                <a:t>大阪府災害派遣福祉チーム（大阪</a:t>
              </a:r>
              <a:r>
                <a:rPr lang="en-US" altLang="ja-JP" sz="2800" dirty="0">
                  <a:solidFill>
                    <a:srgbClr val="0070C0"/>
                  </a:solidFill>
                  <a:latin typeface="Meiryo UI" panose="020B0604030504040204" pitchFamily="50" charset="-128"/>
                  <a:ea typeface="Meiryo UI" panose="020B0604030504040204" pitchFamily="50" charset="-128"/>
                </a:rPr>
                <a:t>DWAT</a:t>
              </a:r>
              <a:r>
                <a:rPr lang="ja-JP" altLang="en-US" sz="2800" dirty="0">
                  <a:solidFill>
                    <a:srgbClr val="0070C0"/>
                  </a:solidFill>
                  <a:latin typeface="Meiryo UI" panose="020B0604030504040204" pitchFamily="50" charset="-128"/>
                  <a:ea typeface="Meiryo UI" panose="020B0604030504040204" pitchFamily="50" charset="-128"/>
                </a:rPr>
                <a:t>）の設置について</a:t>
              </a:r>
              <a:endParaRPr lang="en-US" altLang="ja-JP" sz="2800" dirty="0">
                <a:solidFill>
                  <a:srgbClr val="0070C0"/>
                </a:solidFill>
                <a:latin typeface="Meiryo UI" panose="020B0604030504040204" pitchFamily="50" charset="-128"/>
                <a:ea typeface="Meiryo UI" panose="020B0604030504040204" pitchFamily="50" charset="-128"/>
              </a:endParaRPr>
            </a:p>
            <a:p>
              <a:r>
                <a:rPr lang="ja-JP" altLang="en-US" sz="2800" dirty="0">
                  <a:solidFill>
                    <a:srgbClr val="0070C0"/>
                  </a:solidFill>
                  <a:latin typeface="Meiryo UI" panose="020B0604030504040204" pitchFamily="50" charset="-128"/>
                  <a:ea typeface="Meiryo UI" panose="020B0604030504040204" pitchFamily="50" charset="-128"/>
                </a:rPr>
                <a:t>　　　　　　　　（府地域福祉課ホームページ）</a:t>
              </a:r>
              <a:endParaRPr kumimoji="1" lang="ja-JP" altLang="en-US" sz="2800" dirty="0">
                <a:solidFill>
                  <a:schemeClr val="accent5"/>
                </a:solidFill>
                <a:latin typeface="Meiryo UI" panose="020B0604030504040204" pitchFamily="50" charset="-128"/>
                <a:ea typeface="Meiryo UI" panose="020B0604030504040204" pitchFamily="50" charset="-128"/>
              </a:endParaRPr>
            </a:p>
          </p:txBody>
        </p:sp>
        <p:cxnSp>
          <p:nvCxnSpPr>
            <p:cNvPr id="11" name="直線コネクタ 10"/>
            <p:cNvCxnSpPr/>
            <p:nvPr/>
          </p:nvCxnSpPr>
          <p:spPr>
            <a:xfrm>
              <a:off x="94703" y="657300"/>
              <a:ext cx="9027402"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grpSp>
      <p:cxnSp>
        <p:nvCxnSpPr>
          <p:cNvPr id="12" name="直線コネクタ 11"/>
          <p:cNvCxnSpPr/>
          <p:nvPr/>
        </p:nvCxnSpPr>
        <p:spPr>
          <a:xfrm>
            <a:off x="2196216" y="980728"/>
            <a:ext cx="4320000"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9625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5496" y="936104"/>
            <a:ext cx="9144000" cy="5517232"/>
          </a:xfrm>
        </p:spPr>
        <p:txBody>
          <a:bodyPr>
            <a:noAutofit/>
          </a:bodyPr>
          <a:lstStyle/>
          <a:p>
            <a:pPr marL="0" lvl="0" indent="0">
              <a:buNone/>
            </a:pPr>
            <a:r>
              <a:rPr lang="en-US" altLang="ja-JP" sz="1600" b="1"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1600" b="1" dirty="0">
                <a:solidFill>
                  <a:schemeClr val="tx1">
                    <a:lumMod val="65000"/>
                    <a:lumOff val="35000"/>
                  </a:schemeClr>
                </a:solidFill>
                <a:latin typeface="Meiryo UI" panose="020B0604030504040204" pitchFamily="50" charset="-128"/>
                <a:ea typeface="Meiryo UI" panose="020B0604030504040204" pitchFamily="50" charset="-128"/>
              </a:rPr>
              <a:t>個別避難計画とは</a:t>
            </a:r>
            <a:r>
              <a:rPr lang="en-US" altLang="ja-JP" sz="1600" b="1" dirty="0">
                <a:solidFill>
                  <a:schemeClr val="tx1">
                    <a:lumMod val="65000"/>
                    <a:lumOff val="35000"/>
                  </a:schemeClr>
                </a:solidFill>
                <a:latin typeface="Meiryo UI" panose="020B0604030504040204" pitchFamily="50" charset="-128"/>
                <a:ea typeface="Meiryo UI" panose="020B0604030504040204" pitchFamily="50" charset="-128"/>
              </a:rPr>
              <a:t>】</a:t>
            </a:r>
          </a:p>
          <a:p>
            <a:pPr marL="0" lvl="0" indent="0">
              <a:buNone/>
            </a:pP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　避難行動要支援者（高齢者、障がい者等）ごとに、避難支援者や避難先等の情報を記載した計画。</a:t>
            </a:r>
            <a:endParaRPr lang="en-US" altLang="ja-JP" sz="16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　令和</a:t>
            </a:r>
            <a:r>
              <a:rPr lang="en-US" altLang="ja-JP" sz="1600" dirty="0">
                <a:solidFill>
                  <a:schemeClr val="tx1">
                    <a:lumMod val="65000"/>
                    <a:lumOff val="35000"/>
                  </a:schemeClr>
                </a:solidFill>
                <a:latin typeface="Meiryo UI" panose="020B0604030504040204" pitchFamily="50" charset="-128"/>
                <a:ea typeface="Meiryo UI" panose="020B0604030504040204" pitchFamily="50" charset="-128"/>
              </a:rPr>
              <a:t>3</a:t>
            </a: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年</a:t>
            </a:r>
            <a:r>
              <a:rPr lang="en-US" altLang="ja-JP" sz="1600" dirty="0">
                <a:solidFill>
                  <a:schemeClr val="tx1">
                    <a:lumMod val="65000"/>
                    <a:lumOff val="35000"/>
                  </a:schemeClr>
                </a:solidFill>
                <a:latin typeface="Meiryo UI" panose="020B0604030504040204" pitchFamily="50" charset="-128"/>
                <a:ea typeface="Meiryo UI" panose="020B0604030504040204" pitchFamily="50" charset="-128"/>
              </a:rPr>
              <a:t>5</a:t>
            </a: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月</a:t>
            </a:r>
            <a:r>
              <a:rPr lang="en-US" altLang="ja-JP" sz="1600" dirty="0">
                <a:solidFill>
                  <a:schemeClr val="tx1">
                    <a:lumMod val="65000"/>
                    <a:lumOff val="35000"/>
                  </a:schemeClr>
                </a:solidFill>
                <a:latin typeface="Meiryo UI" panose="020B0604030504040204" pitchFamily="50" charset="-128"/>
                <a:ea typeface="Meiryo UI" panose="020B0604030504040204" pitchFamily="50" charset="-128"/>
              </a:rPr>
              <a:t>20</a:t>
            </a: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日施行の災害対策基本法の改正により、市町村の努力義務化。</a:t>
            </a:r>
            <a:endParaRPr lang="en-US" altLang="ja-JP" sz="16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　⇒市町村が地域防災計画に定めた避難行動要支援者のうち、優先度の高い者を選定し、</a:t>
            </a:r>
            <a:endParaRPr lang="en-US" altLang="ja-JP" sz="16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　　 おおむね５年程度で作成することを目標とする。</a:t>
            </a:r>
          </a:p>
          <a:p>
            <a:pPr marL="0" indent="0">
              <a:buNone/>
            </a:pP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　（参考）個別避難計画で定める事項</a:t>
            </a:r>
            <a:endParaRPr lang="en-US" altLang="ja-JP" sz="16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sz="1600" dirty="0">
                <a:solidFill>
                  <a:schemeClr val="tx1">
                    <a:lumMod val="65000"/>
                    <a:lumOff val="35000"/>
                  </a:schemeClr>
                </a:solidFill>
                <a:latin typeface="Meiryo UI" panose="020B0604030504040204" pitchFamily="50" charset="-128"/>
                <a:ea typeface="Meiryo UI" panose="020B0604030504040204" pitchFamily="50" charset="-128"/>
              </a:rPr>
              <a:t>①</a:t>
            </a: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氏名　②生年月日　③性別　④住所又は居所　⑤電話番号その他の連絡先　⑥避難支援等を必要</a:t>
            </a:r>
            <a:endParaRPr lang="en-US" altLang="ja-JP" sz="16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　　　 とする理由　⑦避難支援等実施者　⑧避難場所及び避難経路　⑨市町村長が必要と認める事項</a:t>
            </a:r>
            <a:endParaRPr lang="en-US" altLang="ja-JP" sz="16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ts val="800"/>
              </a:lnSpc>
              <a:buNone/>
            </a:pP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　</a:t>
            </a:r>
            <a:endParaRPr lang="en-US" altLang="ja-JP" sz="16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en-US" altLang="ja-JP" sz="1600" b="1"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1600" b="1" dirty="0">
                <a:solidFill>
                  <a:schemeClr val="tx1">
                    <a:lumMod val="65000"/>
                    <a:lumOff val="35000"/>
                  </a:schemeClr>
                </a:solidFill>
                <a:latin typeface="Meiryo UI" panose="020B0604030504040204" pitchFamily="50" charset="-128"/>
                <a:ea typeface="Meiryo UI" panose="020B0604030504040204" pitchFamily="50" charset="-128"/>
              </a:rPr>
              <a:t>個別避難計画の作成経費について</a:t>
            </a:r>
            <a:r>
              <a:rPr lang="en-US" altLang="ja-JP" sz="1600" b="1" dirty="0">
                <a:solidFill>
                  <a:schemeClr val="tx1">
                    <a:lumMod val="65000"/>
                    <a:lumOff val="35000"/>
                  </a:schemeClr>
                </a:solidFill>
                <a:latin typeface="Meiryo UI" panose="020B0604030504040204" pitchFamily="50" charset="-128"/>
                <a:ea typeface="Meiryo UI" panose="020B0604030504040204" pitchFamily="50" charset="-128"/>
              </a:rPr>
              <a:t>】</a:t>
            </a:r>
          </a:p>
          <a:p>
            <a:pPr marL="0" indent="0">
              <a:buNone/>
            </a:pP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　令和３年度より市町村における計画の作成経費について新たに地方交付税措置。作成経費は、これまでの</a:t>
            </a:r>
            <a:endParaRPr lang="en-US" altLang="ja-JP" sz="16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事例等から福祉専門職参画に対する報酬や事務経費など一人あたり７千円程度要すると想定。</a:t>
            </a:r>
            <a:endParaRPr lang="en-US" altLang="ja-JP" sz="16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ts val="800"/>
              </a:lnSpc>
              <a:buNone/>
            </a:pPr>
            <a:endParaRPr lang="en-US" altLang="ja-JP" sz="16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en-US" altLang="ja-JP" sz="1600" b="1"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1600" b="1" dirty="0">
                <a:solidFill>
                  <a:schemeClr val="tx1">
                    <a:lumMod val="65000"/>
                    <a:lumOff val="35000"/>
                  </a:schemeClr>
                </a:solidFill>
                <a:latin typeface="Meiryo UI" panose="020B0604030504040204" pitchFamily="50" charset="-128"/>
                <a:ea typeface="Meiryo UI" panose="020B0604030504040204" pitchFamily="50" charset="-128"/>
              </a:rPr>
              <a:t>大阪府における取組み</a:t>
            </a:r>
            <a:r>
              <a:rPr lang="en-US" altLang="ja-JP" sz="1600" b="1" dirty="0">
                <a:solidFill>
                  <a:schemeClr val="tx1">
                    <a:lumMod val="65000"/>
                    <a:lumOff val="35000"/>
                  </a:schemeClr>
                </a:solidFill>
                <a:latin typeface="Meiryo UI" panose="020B0604030504040204" pitchFamily="50" charset="-128"/>
                <a:ea typeface="Meiryo UI" panose="020B0604030504040204" pitchFamily="50" charset="-128"/>
              </a:rPr>
              <a:t>】</a:t>
            </a:r>
          </a:p>
          <a:p>
            <a:pPr marL="0" indent="0">
              <a:buNone/>
            </a:pP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　令和４年度、副市町村長や危機管理担当部局長等を対象とした研修や、市町村職員・福祉専門職・防災関係者等を対象とした計画策定に係るワークショップ形式の研修を実施。また、計画作成主体者ごとのパターン例を示した「市町村職員向け個別避難計画作成ガイド」を作成。令和５年度も引き続き、計画作成促進を目的とした研修等の実施により、市町村における計画作成を支援していく。</a:t>
            </a:r>
            <a:endParaRPr lang="en-US" altLang="ja-JP" sz="16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ts val="800"/>
              </a:lnSpc>
              <a:buNone/>
            </a:pPr>
            <a:endParaRPr lang="en-US" altLang="ja-JP" sz="16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　★計画作成においては、日ごろからサービス提供や利用調整などを通じて、避難行動要支援者の状態</a:t>
            </a:r>
            <a:endParaRPr lang="en-US" altLang="ja-JP" sz="16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1600" dirty="0">
                <a:solidFill>
                  <a:schemeClr val="tx1">
                    <a:lumMod val="65000"/>
                    <a:lumOff val="35000"/>
                  </a:schemeClr>
                </a:solidFill>
                <a:latin typeface="Meiryo UI" panose="020B0604030504040204" pitchFamily="50" charset="-128"/>
                <a:ea typeface="Meiryo UI" panose="020B0604030504040204" pitchFamily="50" charset="-128"/>
              </a:rPr>
              <a:t>　　 や家族の事情等も把握されている福祉専門職の協力が重要</a:t>
            </a:r>
            <a:endParaRPr lang="en-US" altLang="ja-JP" sz="1600"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6902896" y="6525344"/>
            <a:ext cx="2133600" cy="365125"/>
          </a:xfrm>
        </p:spPr>
        <p:txBody>
          <a:bodyPr/>
          <a:lstStyle/>
          <a:p>
            <a:fld id="{541BA95C-2D7F-45D7-BE58-9414BD4EE82A}" type="slidenum">
              <a:rPr kumimoji="1" lang="ja-JP" altLang="en-US" smtClean="0"/>
              <a:t>13</a:t>
            </a:fld>
            <a:endParaRPr kumimoji="1" lang="ja-JP" altLang="en-US" dirty="0"/>
          </a:p>
        </p:txBody>
      </p:sp>
      <p:grpSp>
        <p:nvGrpSpPr>
          <p:cNvPr id="6" name="グループ化 5"/>
          <p:cNvGrpSpPr/>
          <p:nvPr/>
        </p:nvGrpSpPr>
        <p:grpSpPr>
          <a:xfrm>
            <a:off x="-36512" y="170637"/>
            <a:ext cx="9001000" cy="523220"/>
            <a:chOff x="35496" y="207249"/>
            <a:chExt cx="9326865" cy="523220"/>
          </a:xfrm>
        </p:grpSpPr>
        <p:sp>
          <p:nvSpPr>
            <p:cNvPr id="7" name="テキスト ボックス 6"/>
            <p:cNvSpPr txBox="1"/>
            <p:nvPr/>
          </p:nvSpPr>
          <p:spPr>
            <a:xfrm>
              <a:off x="35496" y="207249"/>
              <a:ext cx="9289031" cy="523220"/>
            </a:xfrm>
            <a:prstGeom prst="rect">
              <a:avLst/>
            </a:prstGeom>
            <a:noFill/>
          </p:spPr>
          <p:txBody>
            <a:bodyPr wrap="square" rtlCol="0">
              <a:spAutoFit/>
            </a:bodyPr>
            <a:lstStyle/>
            <a:p>
              <a:r>
                <a:rPr lang="ja-JP" altLang="en-US" sz="2800" dirty="0">
                  <a:solidFill>
                    <a:srgbClr val="0070C0"/>
                  </a:solidFill>
                  <a:latin typeface="Meiryo UI" panose="020B0604030504040204" pitchFamily="50" charset="-128"/>
                  <a:ea typeface="Meiryo UI" panose="020B0604030504040204" pitchFamily="50" charset="-128"/>
                </a:rPr>
                <a:t>（参考）避難行動要支援者における個別避難計画の作成</a:t>
              </a:r>
              <a:endParaRPr kumimoji="1" lang="ja-JP" altLang="en-US" sz="2800" dirty="0">
                <a:solidFill>
                  <a:schemeClr val="accent5"/>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334959" y="729308"/>
              <a:ext cx="9027402"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7605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008" y="936104"/>
            <a:ext cx="9468544" cy="5733256"/>
          </a:xfrm>
        </p:spPr>
        <p:txBody>
          <a:bodyPr>
            <a:normAutofit fontScale="92500" lnSpcReduction="10000"/>
          </a:bodyPr>
          <a:lstStyle/>
          <a:p>
            <a:pPr marL="0" indent="0">
              <a:lnSpc>
                <a:spcPct val="90000"/>
              </a:lnSpc>
              <a:spcBef>
                <a:spcPts val="600"/>
              </a:spcBef>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１　社会福祉施設等の被災状況の把握</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ct val="90000"/>
              </a:lnSpc>
              <a:spcBef>
                <a:spcPts val="600"/>
              </a:spcBef>
              <a:buNone/>
            </a:pPr>
            <a:endParaRPr lang="en-US" altLang="ja-JP" sz="10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ct val="90000"/>
              </a:lnSpc>
              <a:spcBef>
                <a:spcPts val="600"/>
              </a:spcBef>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２　社会福祉施設等における</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BCP</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（事業継続計画）の策定</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ct val="90000"/>
              </a:lnSpc>
              <a:spcBef>
                <a:spcPts val="600"/>
              </a:spcBef>
              <a:buNone/>
            </a:pPr>
            <a:endParaRPr lang="en-US" altLang="ja-JP" sz="10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ct val="90000"/>
              </a:lnSpc>
              <a:spcBef>
                <a:spcPts val="600"/>
              </a:spcBef>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３　社会福祉施設等における地震防災対策マニュアルの作成</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ct val="90000"/>
              </a:lnSpc>
              <a:spcBef>
                <a:spcPts val="600"/>
              </a:spcBef>
              <a:buNone/>
            </a:pPr>
            <a:endParaRPr lang="en-US" altLang="ja-JP" sz="10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ct val="90000"/>
              </a:lnSpc>
              <a:spcBef>
                <a:spcPts val="600"/>
              </a:spcBef>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４　非常災害対策計画の策定と避難訓練の実施</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ct val="90000"/>
              </a:lnSpc>
              <a:spcBef>
                <a:spcPts val="600"/>
              </a:spcBef>
              <a:buNone/>
            </a:pPr>
            <a:endParaRPr lang="en-US" altLang="ja-JP" sz="10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ct val="90000"/>
              </a:lnSpc>
              <a:spcBef>
                <a:spcPts val="600"/>
              </a:spcBef>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５　水防法等に基づく避難確保計画の作成と避難訓練の実施</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ct val="90000"/>
              </a:lnSpc>
              <a:spcBef>
                <a:spcPts val="600"/>
              </a:spcBef>
              <a:buNone/>
            </a:pPr>
            <a:endParaRPr lang="en-US" altLang="ja-JP" sz="10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ct val="90000"/>
              </a:lnSpc>
              <a:spcBef>
                <a:spcPts val="600"/>
              </a:spcBef>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６　津波防災地域づくりに関する法律に基づく避難確保計画の</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ct val="90000"/>
              </a:lnSpc>
              <a:spcBef>
                <a:spcPts val="600"/>
              </a:spcBef>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策定と避難訓練の実施</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ct val="90000"/>
              </a:lnSpc>
              <a:spcBef>
                <a:spcPts val="600"/>
              </a:spcBef>
              <a:buNone/>
            </a:pPr>
            <a:endParaRPr lang="en-US" altLang="ja-JP" sz="10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ct val="90000"/>
              </a:lnSpc>
              <a:spcBef>
                <a:spcPts val="600"/>
              </a:spcBef>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７　社会福祉施設における災害時の</a:t>
            </a:r>
            <a:b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b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施設間相互応援協定締結のためのガイドライン</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ct val="90000"/>
              </a:lnSpc>
              <a:spcBef>
                <a:spcPts val="600"/>
              </a:spcBef>
              <a:buNone/>
            </a:pPr>
            <a:endParaRPr lang="en-US" altLang="ja-JP" sz="10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ct val="90000"/>
              </a:lnSpc>
              <a:spcBef>
                <a:spcPts val="600"/>
              </a:spcBef>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8 </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大阪</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DWAT</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（大阪府災害派遣福祉チーム）について</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ct val="90000"/>
              </a:lnSpc>
              <a:spcBef>
                <a:spcPts val="600"/>
              </a:spcBef>
              <a:buNone/>
            </a:pPr>
            <a:endParaRPr lang="en-US" altLang="ja-JP" sz="1000" dirty="0">
              <a:latin typeface="Meiryo UI" panose="020B0604030504040204" pitchFamily="50" charset="-128"/>
              <a:ea typeface="Meiryo UI" panose="020B0604030504040204" pitchFamily="50" charset="-128"/>
            </a:endParaRPr>
          </a:p>
          <a:p>
            <a:pPr marL="0" indent="0">
              <a:lnSpc>
                <a:spcPct val="90000"/>
              </a:lnSpc>
              <a:spcBef>
                <a:spcPts val="600"/>
              </a:spcBef>
              <a:buNone/>
            </a:pPr>
            <a:r>
              <a:rPr lang="ja-JP" altLang="en-US" sz="2600" dirty="0">
                <a:latin typeface="Meiryo UI" panose="020B0604030504040204" pitchFamily="50" charset="-128"/>
                <a:ea typeface="Meiryo UI" panose="020B0604030504040204" pitchFamily="50" charset="-128"/>
              </a:rPr>
              <a:t>  </a:t>
            </a:r>
            <a:r>
              <a:rPr lang="ja-JP" altLang="en-US" sz="2600" dirty="0">
                <a:solidFill>
                  <a:schemeClr val="tx1">
                    <a:lumMod val="65000"/>
                    <a:lumOff val="35000"/>
                  </a:schemeClr>
                </a:solidFill>
                <a:latin typeface="Meiryo UI" panose="020B0604030504040204" pitchFamily="50" charset="-128"/>
                <a:ea typeface="Meiryo UI" panose="020B0604030504040204" pitchFamily="50" charset="-128"/>
              </a:rPr>
              <a:t>（参考）避難行動要支援者における個別避難計画の作成</a:t>
            </a:r>
            <a:endParaRPr lang="en-US" altLang="ja-JP" sz="26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endParaRPr lang="en-US" altLang="ja-JP" sz="900" dirty="0"/>
          </a:p>
        </p:txBody>
      </p:sp>
      <p:sp>
        <p:nvSpPr>
          <p:cNvPr id="4" name="スライド番号プレースホルダー 3"/>
          <p:cNvSpPr>
            <a:spLocks noGrp="1"/>
          </p:cNvSpPr>
          <p:nvPr>
            <p:ph type="sldNum" sz="quarter" idx="12"/>
          </p:nvPr>
        </p:nvSpPr>
        <p:spPr>
          <a:xfrm>
            <a:off x="6974904" y="6453336"/>
            <a:ext cx="2133600" cy="365125"/>
          </a:xfrm>
        </p:spPr>
        <p:txBody>
          <a:bodyPr/>
          <a:lstStyle/>
          <a:p>
            <a:fld id="{541BA95C-2D7F-45D7-BE58-9414BD4EE82A}" type="slidenum">
              <a:rPr kumimoji="1" lang="ja-JP" altLang="en-US" smtClean="0"/>
              <a:t>2</a:t>
            </a:fld>
            <a:endParaRPr kumimoji="1" lang="ja-JP" altLang="en-US" dirty="0"/>
          </a:p>
        </p:txBody>
      </p:sp>
      <p:sp>
        <p:nvSpPr>
          <p:cNvPr id="6" name="テキスト ボックス 5"/>
          <p:cNvSpPr txBox="1"/>
          <p:nvPr/>
        </p:nvSpPr>
        <p:spPr>
          <a:xfrm>
            <a:off x="287524" y="179929"/>
            <a:ext cx="9181020" cy="584775"/>
          </a:xfrm>
          <a:prstGeom prst="rect">
            <a:avLst/>
          </a:prstGeom>
          <a:noFill/>
        </p:spPr>
        <p:txBody>
          <a:bodyPr wrap="square" rtlCol="0">
            <a:spAutoFit/>
          </a:bodyPr>
          <a:lstStyle/>
          <a:p>
            <a:r>
              <a:rPr lang="ja-JP" altLang="en-US" sz="3200" dirty="0">
                <a:solidFill>
                  <a:srgbClr val="0070C0"/>
                </a:solidFill>
                <a:latin typeface="Meiryo UI" panose="020B0604030504040204" pitchFamily="50" charset="-128"/>
                <a:ea typeface="Meiryo UI" panose="020B0604030504040204" pitchFamily="50" charset="-128"/>
              </a:rPr>
              <a:t>社会福祉施設等における災害への備えについて</a:t>
            </a:r>
          </a:p>
        </p:txBody>
      </p:sp>
      <p:cxnSp>
        <p:nvCxnSpPr>
          <p:cNvPr id="8" name="直線コネクタ 7"/>
          <p:cNvCxnSpPr/>
          <p:nvPr/>
        </p:nvCxnSpPr>
        <p:spPr>
          <a:xfrm>
            <a:off x="342264" y="692696"/>
            <a:ext cx="8100000"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111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descr="D:\NishidaAr\Desktop\無題.png"/>
          <p:cNvPicPr>
            <a:picLocks noChangeAspect="1"/>
          </p:cNvPicPr>
          <p:nvPr/>
        </p:nvPicPr>
        <p:blipFill rotWithShape="1">
          <a:blip r:embed="rId2" cstate="print">
            <a:extLst>
              <a:ext uri="{28A0092B-C50C-407E-A947-70E740481C1C}">
                <a14:useLocalDpi xmlns:a14="http://schemas.microsoft.com/office/drawing/2010/main" val="0"/>
              </a:ext>
            </a:extLst>
          </a:blip>
          <a:srcRect t="5798"/>
          <a:stretch/>
        </p:blipFill>
        <p:spPr bwMode="auto">
          <a:xfrm>
            <a:off x="717210" y="1700808"/>
            <a:ext cx="7853595" cy="4356000"/>
          </a:xfrm>
          <a:prstGeom prst="rect">
            <a:avLst/>
          </a:prstGeom>
          <a:noFill/>
          <a:ln>
            <a:noFill/>
          </a:ln>
        </p:spPr>
      </p:pic>
      <p:sp>
        <p:nvSpPr>
          <p:cNvPr id="3" name="コンテンツ プレースホルダー 2"/>
          <p:cNvSpPr>
            <a:spLocks noGrp="1"/>
          </p:cNvSpPr>
          <p:nvPr>
            <p:ph idx="1"/>
          </p:nvPr>
        </p:nvSpPr>
        <p:spPr>
          <a:xfrm>
            <a:off x="107504" y="908720"/>
            <a:ext cx="8208912" cy="831839"/>
          </a:xfrm>
        </p:spPr>
        <p:txBody>
          <a:bodyPr>
            <a:normAutofit lnSpcReduction="10000"/>
          </a:bodyPr>
          <a:lstStyle/>
          <a:p>
            <a:pPr marL="0" indent="0">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令和３年度より災害時情報共有システムを用いて、</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以下の報告フローで社会福祉施設等の被災状況を把握</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3</a:t>
            </a:fld>
            <a:endParaRPr kumimoji="1" lang="ja-JP" altLang="en-US"/>
          </a:p>
        </p:txBody>
      </p:sp>
      <p:sp>
        <p:nvSpPr>
          <p:cNvPr id="8" name="コンテンツ プレースホルダー 2"/>
          <p:cNvSpPr txBox="1">
            <a:spLocks/>
          </p:cNvSpPr>
          <p:nvPr/>
        </p:nvSpPr>
        <p:spPr>
          <a:xfrm>
            <a:off x="717210" y="6021288"/>
            <a:ext cx="7322634" cy="8640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solidFill>
                  <a:schemeClr val="tx1">
                    <a:lumMod val="65000"/>
                    <a:lumOff val="35000"/>
                  </a:schemeClr>
                </a:solidFill>
                <a:latin typeface="Meiryo UI" panose="020B0604030504040204" pitchFamily="50" charset="-128"/>
                <a:ea typeface="Meiryo UI" panose="020B0604030504040204" pitchFamily="50" charset="-128"/>
              </a:rPr>
              <a:t>　施設所在市町村の窓口一覧、様式（記載例）等は、</a:t>
            </a:r>
            <a:endParaRPr lang="en-US" altLang="ja-JP" sz="20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0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sz="2000" dirty="0">
                <a:solidFill>
                  <a:schemeClr val="tx1">
                    <a:lumMod val="65000"/>
                    <a:lumOff val="35000"/>
                  </a:schemeClr>
                </a:solidFill>
                <a:latin typeface="Meiryo UI" panose="020B0604030504040204" pitchFamily="50" charset="-128"/>
                <a:ea typeface="Meiryo UI" panose="020B0604030504040204" pitchFamily="50" charset="-128"/>
              </a:rPr>
              <a:t>11</a:t>
            </a:r>
            <a:r>
              <a:rPr lang="ja-JP" altLang="en-US" sz="2000" dirty="0">
                <a:solidFill>
                  <a:schemeClr val="tx1">
                    <a:lumMod val="65000"/>
                    <a:lumOff val="35000"/>
                  </a:schemeClr>
                </a:solidFill>
                <a:latin typeface="Meiryo UI" panose="020B0604030504040204" pitchFamily="50" charset="-128"/>
                <a:ea typeface="Meiryo UI" panose="020B0604030504040204" pitchFamily="50" charset="-128"/>
              </a:rPr>
              <a:t>頁の府ホームページに掲載</a:t>
            </a:r>
            <a:endParaRPr lang="en-US" altLang="ja-JP" sz="2000"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35497" y="107921"/>
            <a:ext cx="6984776" cy="584775"/>
          </a:xfrm>
          <a:prstGeom prst="rect">
            <a:avLst/>
          </a:prstGeom>
          <a:noFill/>
        </p:spPr>
        <p:txBody>
          <a:bodyPr wrap="square" rtlCol="0">
            <a:spAutoFit/>
          </a:bodyPr>
          <a:lstStyle/>
          <a:p>
            <a:r>
              <a:rPr kumimoji="1" lang="ja-JP" altLang="en-US" sz="3200" dirty="0">
                <a:solidFill>
                  <a:srgbClr val="0070C0"/>
                </a:solidFill>
                <a:latin typeface="Meiryo UI" panose="020B0604030504040204" pitchFamily="50" charset="-128"/>
                <a:ea typeface="Meiryo UI" panose="020B0604030504040204" pitchFamily="50" charset="-128"/>
              </a:rPr>
              <a:t>１　</a:t>
            </a:r>
            <a:r>
              <a:rPr lang="ja-JP" altLang="en-US" sz="3200" dirty="0">
                <a:solidFill>
                  <a:srgbClr val="0070C0"/>
                </a:solidFill>
                <a:latin typeface="Meiryo UI" panose="020B0604030504040204" pitchFamily="50" charset="-128"/>
                <a:ea typeface="Meiryo UI" panose="020B0604030504040204" pitchFamily="50" charset="-128"/>
              </a:rPr>
              <a:t>社会福祉施設等の被災状況の把握</a:t>
            </a:r>
            <a:endParaRPr kumimoji="1" lang="ja-JP" altLang="en-US" sz="3200" dirty="0">
              <a:solidFill>
                <a:schemeClr val="accent5"/>
              </a:solidFill>
              <a:latin typeface="Meiryo UI" panose="020B0604030504040204" pitchFamily="50" charset="-128"/>
              <a:ea typeface="Meiryo UI" panose="020B0604030504040204" pitchFamily="50" charset="-128"/>
            </a:endParaRPr>
          </a:p>
        </p:txBody>
      </p:sp>
      <p:cxnSp>
        <p:nvCxnSpPr>
          <p:cNvPr id="10" name="直線コネクタ 9"/>
          <p:cNvCxnSpPr/>
          <p:nvPr/>
        </p:nvCxnSpPr>
        <p:spPr>
          <a:xfrm>
            <a:off x="179512" y="620688"/>
            <a:ext cx="8640000"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1024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8520" y="1008112"/>
            <a:ext cx="9144000" cy="5445224"/>
          </a:xfrm>
        </p:spPr>
        <p:txBody>
          <a:bodyPr>
            <a:normAutofit fontScale="85000" lnSpcReduction="20000"/>
          </a:bodyPr>
          <a:lstStyle/>
          <a:p>
            <a:pPr marL="0" lv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利用者への支援等の重要な事業を中断させない、</a:t>
            </a:r>
            <a:b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b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または中断しても可能な限り短い期間で復旧させるために、</a:t>
            </a:r>
            <a:b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b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BCP</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（事業継続計画）の策定が有効。</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sz="2000" dirty="0">
                <a:solidFill>
                  <a:schemeClr val="tx1">
                    <a:lumMod val="65000"/>
                    <a:lumOff val="35000"/>
                  </a:schemeClr>
                </a:solidFill>
                <a:latin typeface="Meiryo UI" panose="020B0604030504040204" pitchFamily="50" charset="-128"/>
                <a:ea typeface="Meiryo UI" panose="020B0604030504040204" pitchFamily="50" charset="-128"/>
              </a:rPr>
              <a:t>※</a:t>
            </a:r>
            <a:r>
              <a:rPr lang="zh-TW" altLang="en-US" sz="2000" dirty="0">
                <a:solidFill>
                  <a:schemeClr val="tx1">
                    <a:lumMod val="65000"/>
                    <a:lumOff val="35000"/>
                  </a:schemeClr>
                </a:solidFill>
                <a:latin typeface="Meiryo UI" panose="020B0604030504040204" pitchFamily="50" charset="-128"/>
                <a:ea typeface="Meiryo UI" panose="020B0604030504040204" pitchFamily="50" charset="-128"/>
              </a:rPr>
              <a:t>令和３年度報酬</a:t>
            </a:r>
            <a:r>
              <a:rPr lang="ja-JP" altLang="en-US" sz="2000" dirty="0">
                <a:solidFill>
                  <a:schemeClr val="tx1">
                    <a:lumMod val="65000"/>
                    <a:lumOff val="35000"/>
                  </a:schemeClr>
                </a:solidFill>
                <a:latin typeface="Meiryo UI" panose="020B0604030504040204" pitchFamily="50" charset="-128"/>
                <a:ea typeface="Meiryo UI" panose="020B0604030504040204" pitchFamily="50" charset="-128"/>
              </a:rPr>
              <a:t>改定に伴う運用基準の改正により、介護施設・事業所、障害福祉</a:t>
            </a:r>
            <a:endParaRPr lang="en-US" altLang="ja-JP" sz="2000"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r>
              <a:rPr lang="ja-JP" altLang="en-US" sz="2000" dirty="0">
                <a:solidFill>
                  <a:schemeClr val="tx1">
                    <a:lumMod val="65000"/>
                    <a:lumOff val="35000"/>
                  </a:schemeClr>
                </a:solidFill>
                <a:latin typeface="Meiryo UI" panose="020B0604030504040204" pitchFamily="50" charset="-128"/>
                <a:ea typeface="Meiryo UI" panose="020B0604030504040204" pitchFamily="50" charset="-128"/>
              </a:rPr>
              <a:t>　　　サービス事業所等における</a:t>
            </a:r>
            <a:r>
              <a:rPr lang="en-US" altLang="ja-JP" sz="2000" dirty="0">
                <a:solidFill>
                  <a:schemeClr val="tx1">
                    <a:lumMod val="65000"/>
                    <a:lumOff val="35000"/>
                  </a:schemeClr>
                </a:solidFill>
                <a:latin typeface="Meiryo UI" panose="020B0604030504040204" pitchFamily="50" charset="-128"/>
                <a:ea typeface="Meiryo UI" panose="020B0604030504040204" pitchFamily="50" charset="-128"/>
              </a:rPr>
              <a:t>BCP</a:t>
            </a:r>
            <a:r>
              <a:rPr lang="ja-JP" altLang="en-US" sz="2000" dirty="0">
                <a:solidFill>
                  <a:schemeClr val="tx1">
                    <a:lumMod val="65000"/>
                    <a:lumOff val="35000"/>
                  </a:schemeClr>
                </a:solidFill>
                <a:latin typeface="Meiryo UI" panose="020B0604030504040204" pitchFamily="50" charset="-128"/>
                <a:ea typeface="Meiryo UI" panose="020B0604030504040204" pitchFamily="50" charset="-128"/>
              </a:rPr>
              <a:t>の策定が義務化</a:t>
            </a:r>
            <a:endParaRPr lang="en-US" altLang="ja-JP" sz="2000"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r>
              <a:rPr lang="ja-JP" altLang="en-US" sz="2000" dirty="0">
                <a:solidFill>
                  <a:schemeClr val="tx1">
                    <a:lumMod val="65000"/>
                    <a:lumOff val="35000"/>
                  </a:schemeClr>
                </a:solidFill>
                <a:latin typeface="Meiryo UI" panose="020B0604030504040204" pitchFamily="50" charset="-128"/>
                <a:ea typeface="Meiryo UI" panose="020B0604030504040204" pitchFamily="50" charset="-128"/>
              </a:rPr>
              <a:t>　　　（令和６年３月で経過措置終了）</a:t>
            </a:r>
            <a:endParaRPr lang="en-US" altLang="ja-JP" sz="2000"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endParaRPr lang="en-US" altLang="ja-JP" sz="20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福祉部出先機関で策定している</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BCP</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（地震災害想定）を基に、</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作成のポイントとなる項目をまとめた参考事例や、厚生労働省</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作成のガイドラインや研修動画を</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11</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頁の府ホームページに掲載</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しています。</a:t>
            </a:r>
            <a:b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b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作成ポイント</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a:t>
            </a:r>
          </a:p>
          <a:p>
            <a:pPr marL="0" indent="0">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a:t>
            </a:r>
            <a:r>
              <a:rPr lang="zh-TW" altLang="en-US" sz="2400" dirty="0">
                <a:solidFill>
                  <a:schemeClr val="tx1">
                    <a:lumMod val="65000"/>
                    <a:lumOff val="35000"/>
                  </a:schemeClr>
                </a:solidFill>
                <a:latin typeface="Meiryo UI" panose="020B0604030504040204" pitchFamily="50" charset="-128"/>
                <a:ea typeface="Meiryo UI" panose="020B0604030504040204" pitchFamily="50" charset="-128"/>
              </a:rPr>
              <a:t>非常時優先業務</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◆業務継続のための業務資源・環境の確保</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◆業務資源確保等のための平常時からの対策</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endParaRPr lang="en-US" altLang="ja-JP" sz="2800" dirty="0"/>
          </a:p>
        </p:txBody>
      </p: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4</a:t>
            </a:fld>
            <a:endParaRPr kumimoji="1" lang="ja-JP" altLang="en-US" dirty="0"/>
          </a:p>
        </p:txBody>
      </p:sp>
      <p:sp>
        <p:nvSpPr>
          <p:cNvPr id="6" name="テキスト ボックス 5"/>
          <p:cNvSpPr txBox="1"/>
          <p:nvPr/>
        </p:nvSpPr>
        <p:spPr>
          <a:xfrm>
            <a:off x="35496" y="179929"/>
            <a:ext cx="9289031" cy="523220"/>
          </a:xfrm>
          <a:prstGeom prst="rect">
            <a:avLst/>
          </a:prstGeom>
          <a:noFill/>
        </p:spPr>
        <p:txBody>
          <a:bodyPr wrap="square" rtlCol="0">
            <a:spAutoFit/>
          </a:bodyPr>
          <a:lstStyle/>
          <a:p>
            <a:r>
              <a:rPr lang="ja-JP" altLang="en-US" sz="2800" dirty="0">
                <a:solidFill>
                  <a:srgbClr val="0070C0"/>
                </a:solidFill>
                <a:latin typeface="Meiryo UI" panose="020B0604030504040204" pitchFamily="50" charset="-128"/>
                <a:ea typeface="Meiryo UI" panose="020B0604030504040204" pitchFamily="50" charset="-128"/>
              </a:rPr>
              <a:t>２　社会福祉施設等における</a:t>
            </a:r>
            <a:r>
              <a:rPr lang="en-US" altLang="ja-JP" sz="2800" dirty="0">
                <a:solidFill>
                  <a:srgbClr val="0070C0"/>
                </a:solidFill>
                <a:latin typeface="Meiryo UI" panose="020B0604030504040204" pitchFamily="50" charset="-128"/>
                <a:ea typeface="Meiryo UI" panose="020B0604030504040204" pitchFamily="50" charset="-128"/>
              </a:rPr>
              <a:t>BCP(</a:t>
            </a:r>
            <a:r>
              <a:rPr lang="ja-JP" altLang="en-US" sz="2800" dirty="0">
                <a:solidFill>
                  <a:srgbClr val="0070C0"/>
                </a:solidFill>
                <a:latin typeface="Meiryo UI" panose="020B0604030504040204" pitchFamily="50" charset="-128"/>
                <a:ea typeface="Meiryo UI" panose="020B0604030504040204" pitchFamily="50" charset="-128"/>
              </a:rPr>
              <a:t>事業継続計画</a:t>
            </a:r>
            <a:r>
              <a:rPr lang="en-US" altLang="ja-JP" sz="2800" dirty="0">
                <a:solidFill>
                  <a:srgbClr val="0070C0"/>
                </a:solidFill>
                <a:latin typeface="Meiryo UI" panose="020B0604030504040204" pitchFamily="50" charset="-128"/>
                <a:ea typeface="Meiryo UI" panose="020B0604030504040204" pitchFamily="50" charset="-128"/>
              </a:rPr>
              <a:t>)</a:t>
            </a:r>
            <a:r>
              <a:rPr lang="ja-JP" altLang="en-US" sz="2800" dirty="0">
                <a:solidFill>
                  <a:srgbClr val="0070C0"/>
                </a:solidFill>
                <a:latin typeface="Meiryo UI" panose="020B0604030504040204" pitchFamily="50" charset="-128"/>
                <a:ea typeface="Meiryo UI" panose="020B0604030504040204" pitchFamily="50" charset="-128"/>
              </a:rPr>
              <a:t>の策定</a:t>
            </a:r>
            <a:endParaRPr kumimoji="1" lang="ja-JP" altLang="en-US" sz="2800" dirty="0">
              <a:solidFill>
                <a:schemeClr val="accent5"/>
              </a:solidFill>
              <a:latin typeface="Meiryo UI" panose="020B0604030504040204" pitchFamily="50" charset="-128"/>
              <a:ea typeface="Meiryo UI" panose="020B0604030504040204" pitchFamily="50" charset="-128"/>
            </a:endParaRPr>
          </a:p>
        </p:txBody>
      </p:sp>
      <p:cxnSp>
        <p:nvCxnSpPr>
          <p:cNvPr id="7" name="直線コネクタ 6"/>
          <p:cNvCxnSpPr/>
          <p:nvPr/>
        </p:nvCxnSpPr>
        <p:spPr>
          <a:xfrm>
            <a:off x="179512" y="692696"/>
            <a:ext cx="8640000"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2551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152128"/>
            <a:ext cx="9144000" cy="5517232"/>
          </a:xfrm>
        </p:spPr>
        <p:txBody>
          <a:bodyPr>
            <a:normAutofit lnSpcReduction="10000"/>
          </a:bodyPr>
          <a:lstStyle/>
          <a:p>
            <a:pPr mar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社会福祉施設等が</a:t>
            </a:r>
            <a:r>
              <a:rPr lang="ja-JP" altLang="en-US" sz="2800" dirty="0">
                <a:solidFill>
                  <a:schemeClr val="tx1">
                    <a:lumMod val="65000"/>
                    <a:lumOff val="35000"/>
                  </a:schemeClr>
                </a:solidFill>
                <a:effectLst/>
                <a:latin typeface="Meiryo UI" panose="020B0604030504040204" pitchFamily="50" charset="-128"/>
                <a:ea typeface="Meiryo UI" panose="020B0604030504040204" pitchFamily="50" charset="-128"/>
              </a:rPr>
              <a:t>地震や風水害の発生への備えや</a:t>
            </a:r>
            <a:br>
              <a:rPr lang="en-US" altLang="ja-JP" sz="2800" dirty="0">
                <a:solidFill>
                  <a:schemeClr val="tx1">
                    <a:lumMod val="65000"/>
                    <a:lumOff val="35000"/>
                  </a:schemeClr>
                </a:solidFill>
                <a:effectLst/>
                <a:latin typeface="Meiryo UI" panose="020B0604030504040204" pitchFamily="50" charset="-128"/>
                <a:ea typeface="Meiryo UI" panose="020B0604030504040204" pitchFamily="50" charset="-128"/>
              </a:rPr>
            </a:br>
            <a:r>
              <a:rPr lang="ja-JP" altLang="en-US" sz="2800" dirty="0">
                <a:solidFill>
                  <a:schemeClr val="tx1">
                    <a:lumMod val="65000"/>
                    <a:lumOff val="35000"/>
                  </a:schemeClr>
                </a:solidFill>
                <a:effectLst/>
                <a:latin typeface="Meiryo UI" panose="020B0604030504040204" pitchFamily="50" charset="-128"/>
                <a:ea typeface="Meiryo UI" panose="020B0604030504040204" pitchFamily="50" charset="-128"/>
              </a:rPr>
              <a:t>　発生した場合の迅速な避難などを定める防災マニュアル</a:t>
            </a:r>
            <a:br>
              <a:rPr lang="en-US" altLang="ja-JP" sz="2800" dirty="0">
                <a:solidFill>
                  <a:schemeClr val="tx1">
                    <a:lumMod val="65000"/>
                    <a:lumOff val="35000"/>
                  </a:schemeClr>
                </a:solidFill>
                <a:effectLst/>
                <a:latin typeface="Meiryo UI" panose="020B0604030504040204" pitchFamily="50" charset="-128"/>
                <a:ea typeface="Meiryo UI" panose="020B0604030504040204" pitchFamily="50" charset="-128"/>
              </a:rPr>
            </a:br>
            <a:r>
              <a:rPr lang="ja-JP" altLang="en-US" sz="2800" dirty="0">
                <a:solidFill>
                  <a:schemeClr val="tx1">
                    <a:lumMod val="65000"/>
                    <a:lumOff val="35000"/>
                  </a:schemeClr>
                </a:solidFill>
                <a:effectLst/>
                <a:latin typeface="Meiryo UI" panose="020B0604030504040204" pitchFamily="50" charset="-128"/>
                <a:ea typeface="Meiryo UI" panose="020B0604030504040204" pitchFamily="50" charset="-128"/>
              </a:rPr>
              <a:t>　を作成することが有効。</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作成のポイントとなる項目をまと</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a:t>
            </a:r>
            <a:r>
              <a:rPr lang="ja-JP" altLang="en-US" sz="2800" dirty="0" err="1">
                <a:solidFill>
                  <a:schemeClr val="tx1">
                    <a:lumMod val="65000"/>
                    <a:lumOff val="35000"/>
                  </a:schemeClr>
                </a:solidFill>
                <a:latin typeface="Meiryo UI" panose="020B0604030504040204" pitchFamily="50" charset="-128"/>
                <a:ea typeface="Meiryo UI" panose="020B0604030504040204" pitchFamily="50" charset="-128"/>
              </a:rPr>
              <a:t>めた</a:t>
            </a:r>
            <a:r>
              <a:rPr lang="ja-JP" altLang="en-US" sz="2800" dirty="0">
                <a:solidFill>
                  <a:schemeClr val="tx1">
                    <a:lumMod val="65000"/>
                    <a:lumOff val="35000"/>
                  </a:schemeClr>
                </a:solidFill>
                <a:effectLst/>
                <a:latin typeface="Meiryo UI" panose="020B0604030504040204" pitchFamily="50" charset="-128"/>
                <a:ea typeface="Meiryo UI" panose="020B0604030504040204" pitchFamily="50" charset="-128"/>
              </a:rPr>
              <a:t>手引書を</a:t>
            </a:r>
            <a:r>
              <a:rPr lang="en-US" altLang="ja-JP" sz="2800" dirty="0">
                <a:solidFill>
                  <a:schemeClr val="tx1">
                    <a:lumMod val="65000"/>
                    <a:lumOff val="35000"/>
                  </a:schemeClr>
                </a:solidFill>
                <a:effectLst/>
                <a:latin typeface="Meiryo UI" panose="020B0604030504040204" pitchFamily="50" charset="-128"/>
                <a:ea typeface="Meiryo UI" panose="020B0604030504040204" pitchFamily="50" charset="-128"/>
              </a:rPr>
              <a:t>11</a:t>
            </a:r>
            <a:r>
              <a:rPr lang="ja-JP" altLang="en-US" sz="2800" dirty="0">
                <a:solidFill>
                  <a:schemeClr val="tx1">
                    <a:lumMod val="65000"/>
                    <a:lumOff val="35000"/>
                  </a:schemeClr>
                </a:solidFill>
                <a:effectLst/>
                <a:latin typeface="Meiryo UI" panose="020B0604030504040204" pitchFamily="50" charset="-128"/>
                <a:ea typeface="Meiryo UI" panose="020B0604030504040204" pitchFamily="50" charset="-128"/>
              </a:rPr>
              <a:t>頁の府ホームページに掲載しています。</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手引書概要</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a:t>
            </a:r>
          </a:p>
          <a:p>
            <a:pPr marL="0" indent="0">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a:t>
            </a:r>
            <a:r>
              <a:rPr lang="ja-JP" altLang="ja-JP" sz="2400" dirty="0">
                <a:solidFill>
                  <a:schemeClr val="tx1">
                    <a:lumMod val="65000"/>
                    <a:lumOff val="35000"/>
                  </a:schemeClr>
                </a:solidFill>
                <a:latin typeface="Meiryo UI" panose="020B0604030504040204" pitchFamily="50" charset="-128"/>
                <a:ea typeface="Meiryo UI" panose="020B0604030504040204" pitchFamily="50" charset="-128"/>
              </a:rPr>
              <a:t>施設における地震防災対策の必要性について</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endParaRPr lang="en-US" altLang="ja-JP" sz="9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a:t>
            </a:r>
            <a:r>
              <a:rPr lang="ja-JP" altLang="ja-JP" sz="2400" dirty="0">
                <a:solidFill>
                  <a:schemeClr val="tx1">
                    <a:lumMod val="65000"/>
                    <a:lumOff val="35000"/>
                  </a:schemeClr>
                </a:solidFill>
                <a:latin typeface="Meiryo UI" panose="020B0604030504040204" pitchFamily="50" charset="-128"/>
                <a:ea typeface="Meiryo UI" panose="020B0604030504040204" pitchFamily="50" charset="-128"/>
              </a:rPr>
              <a:t>平常時における地震防災対策</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endParaRPr lang="en-US" altLang="ja-JP" sz="9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a:t>
            </a:r>
            <a:r>
              <a:rPr lang="ja-JP" altLang="ja-JP" sz="2400" dirty="0">
                <a:solidFill>
                  <a:schemeClr val="tx1">
                    <a:lumMod val="65000"/>
                    <a:lumOff val="35000"/>
                  </a:schemeClr>
                </a:solidFill>
                <a:latin typeface="Meiryo UI" panose="020B0604030504040204" pitchFamily="50" charset="-128"/>
                <a:ea typeface="Meiryo UI" panose="020B0604030504040204" pitchFamily="50" charset="-128"/>
              </a:rPr>
              <a:t>地震発生後の応急対策</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endParaRPr lang="en-US" altLang="ja-JP" sz="2800" dirty="0"/>
          </a:p>
          <a:p>
            <a:pPr marL="0" indent="0">
              <a:buNone/>
            </a:pPr>
            <a:r>
              <a:rPr lang="ja-JP" altLang="en-US" sz="2800" dirty="0"/>
              <a:t>　</a:t>
            </a:r>
            <a:endParaRPr lang="en-US" altLang="ja-JP" sz="2800" dirty="0"/>
          </a:p>
        </p:txBody>
      </p: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5</a:t>
            </a:fld>
            <a:endParaRPr kumimoji="1" lang="ja-JP" altLang="en-US"/>
          </a:p>
        </p:txBody>
      </p:sp>
      <p:grpSp>
        <p:nvGrpSpPr>
          <p:cNvPr id="9" name="グループ化 8"/>
          <p:cNvGrpSpPr/>
          <p:nvPr/>
        </p:nvGrpSpPr>
        <p:grpSpPr>
          <a:xfrm>
            <a:off x="35496" y="179929"/>
            <a:ext cx="9289031" cy="584775"/>
            <a:chOff x="35496" y="179929"/>
            <a:chExt cx="9289031" cy="584775"/>
          </a:xfrm>
        </p:grpSpPr>
        <p:sp>
          <p:nvSpPr>
            <p:cNvPr id="6" name="テキスト ボックス 5"/>
            <p:cNvSpPr txBox="1"/>
            <p:nvPr/>
          </p:nvSpPr>
          <p:spPr>
            <a:xfrm>
              <a:off x="35496" y="179929"/>
              <a:ext cx="9289031" cy="584775"/>
            </a:xfrm>
            <a:prstGeom prst="rect">
              <a:avLst/>
            </a:prstGeom>
            <a:noFill/>
          </p:spPr>
          <p:txBody>
            <a:bodyPr wrap="square" rtlCol="0">
              <a:spAutoFit/>
            </a:bodyPr>
            <a:lstStyle/>
            <a:p>
              <a:r>
                <a:rPr lang="ja-JP" altLang="en-US" sz="3200" dirty="0">
                  <a:solidFill>
                    <a:srgbClr val="0070C0"/>
                  </a:solidFill>
                  <a:latin typeface="Meiryo UI" panose="020B0604030504040204" pitchFamily="50" charset="-128"/>
                  <a:ea typeface="Meiryo UI" panose="020B0604030504040204" pitchFamily="50" charset="-128"/>
                </a:rPr>
                <a:t>３　地震防災対策マニュアル</a:t>
              </a:r>
              <a:endParaRPr kumimoji="1" lang="ja-JP" altLang="en-US" sz="3200" dirty="0">
                <a:solidFill>
                  <a:schemeClr val="accent5"/>
                </a:solidFill>
                <a:latin typeface="Meiryo UI" panose="020B0604030504040204" pitchFamily="50" charset="-128"/>
                <a:ea typeface="Meiryo UI" panose="020B0604030504040204" pitchFamily="50" charset="-128"/>
              </a:endParaRPr>
            </a:p>
          </p:txBody>
        </p:sp>
        <p:cxnSp>
          <p:nvCxnSpPr>
            <p:cNvPr id="7" name="直線コネクタ 6"/>
            <p:cNvCxnSpPr/>
            <p:nvPr/>
          </p:nvCxnSpPr>
          <p:spPr>
            <a:xfrm>
              <a:off x="179512" y="692696"/>
              <a:ext cx="8640000"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80885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80527" y="1014189"/>
            <a:ext cx="9144000" cy="5671656"/>
          </a:xfrm>
        </p:spPr>
        <p:txBody>
          <a:bodyPr>
            <a:normAutofit fontScale="77500" lnSpcReduction="20000"/>
          </a:bodyPr>
          <a:lstStyle/>
          <a:p>
            <a:pPr marL="0" indent="0">
              <a:buNone/>
            </a:pPr>
            <a:r>
              <a:rPr lang="ja-JP" altLang="en-US" sz="2800" dirty="0">
                <a:latin typeface="Meiryo UI" panose="020B0604030504040204" pitchFamily="50" charset="-128"/>
                <a:ea typeface="Meiryo UI" panose="020B0604030504040204" pitchFamily="50" charset="-128"/>
              </a:rPr>
              <a:t>　</a:t>
            </a:r>
            <a:r>
              <a:rPr lang="ja-JP" altLang="ja-JP" sz="3100" dirty="0">
                <a:solidFill>
                  <a:schemeClr val="tx1">
                    <a:lumMod val="65000"/>
                    <a:lumOff val="35000"/>
                  </a:schemeClr>
                </a:solidFill>
                <a:latin typeface="Meiryo UI" panose="020B0604030504040204" pitchFamily="50" charset="-128"/>
                <a:ea typeface="Meiryo UI" panose="020B0604030504040204" pitchFamily="50" charset="-128"/>
              </a:rPr>
              <a:t>平成</a:t>
            </a:r>
            <a:r>
              <a:rPr lang="en-US" altLang="ja-JP" sz="3100" dirty="0">
                <a:solidFill>
                  <a:schemeClr val="tx1">
                    <a:lumMod val="65000"/>
                    <a:lumOff val="35000"/>
                  </a:schemeClr>
                </a:solidFill>
                <a:latin typeface="Meiryo UI" panose="020B0604030504040204" pitchFamily="50" charset="-128"/>
                <a:ea typeface="Meiryo UI" panose="020B0604030504040204" pitchFamily="50" charset="-128"/>
              </a:rPr>
              <a:t>28</a:t>
            </a:r>
            <a:r>
              <a:rPr lang="ja-JP" altLang="ja-JP" sz="3100" dirty="0">
                <a:solidFill>
                  <a:schemeClr val="tx1">
                    <a:lumMod val="65000"/>
                    <a:lumOff val="35000"/>
                  </a:schemeClr>
                </a:solidFill>
                <a:latin typeface="Meiryo UI" panose="020B0604030504040204" pitchFamily="50" charset="-128"/>
                <a:ea typeface="Meiryo UI" panose="020B0604030504040204" pitchFamily="50" charset="-128"/>
              </a:rPr>
              <a:t>年</a:t>
            </a:r>
            <a:r>
              <a:rPr lang="en-US" altLang="ja-JP" sz="3100" dirty="0">
                <a:solidFill>
                  <a:schemeClr val="tx1">
                    <a:lumMod val="65000"/>
                    <a:lumOff val="35000"/>
                  </a:schemeClr>
                </a:solidFill>
                <a:latin typeface="Meiryo UI" panose="020B0604030504040204" pitchFamily="50" charset="-128"/>
                <a:ea typeface="Meiryo UI" panose="020B0604030504040204" pitchFamily="50" charset="-128"/>
              </a:rPr>
              <a:t>8</a:t>
            </a:r>
            <a:r>
              <a:rPr lang="ja-JP" altLang="ja-JP" sz="3100" dirty="0">
                <a:solidFill>
                  <a:schemeClr val="tx1">
                    <a:lumMod val="65000"/>
                    <a:lumOff val="35000"/>
                  </a:schemeClr>
                </a:solidFill>
                <a:latin typeface="Meiryo UI" panose="020B0604030504040204" pitchFamily="50" charset="-128"/>
                <a:ea typeface="Meiryo UI" panose="020B0604030504040204" pitchFamily="50" charset="-128"/>
              </a:rPr>
              <a:t>月</a:t>
            </a:r>
            <a:r>
              <a:rPr lang="en-US" altLang="ja-JP" sz="3100" dirty="0">
                <a:solidFill>
                  <a:schemeClr val="tx1">
                    <a:lumMod val="65000"/>
                    <a:lumOff val="35000"/>
                  </a:schemeClr>
                </a:solidFill>
                <a:latin typeface="Meiryo UI" panose="020B0604030504040204" pitchFamily="50" charset="-128"/>
                <a:ea typeface="Meiryo UI" panose="020B0604030504040204" pitchFamily="50" charset="-128"/>
              </a:rPr>
              <a:t>31</a:t>
            </a:r>
            <a:r>
              <a:rPr lang="ja-JP" altLang="ja-JP" sz="3100" dirty="0">
                <a:solidFill>
                  <a:schemeClr val="tx1">
                    <a:lumMod val="65000"/>
                    <a:lumOff val="35000"/>
                  </a:schemeClr>
                </a:solidFill>
                <a:latin typeface="Meiryo UI" panose="020B0604030504040204" pitchFamily="50" charset="-128"/>
                <a:ea typeface="Meiryo UI" panose="020B0604030504040204" pitchFamily="50" charset="-128"/>
              </a:rPr>
              <a:t>日</a:t>
            </a:r>
            <a:r>
              <a:rPr lang="ja-JP" altLang="en-US" sz="3100" dirty="0">
                <a:solidFill>
                  <a:schemeClr val="tx1">
                    <a:lumMod val="65000"/>
                    <a:lumOff val="35000"/>
                  </a:schemeClr>
                </a:solidFill>
                <a:latin typeface="Meiryo UI" panose="020B0604030504040204" pitchFamily="50" charset="-128"/>
                <a:ea typeface="Meiryo UI" panose="020B0604030504040204" pitchFamily="50" charset="-128"/>
              </a:rPr>
              <a:t>の</a:t>
            </a:r>
            <a:r>
              <a:rPr lang="ja-JP" altLang="ja-JP" sz="3100" dirty="0">
                <a:solidFill>
                  <a:schemeClr val="tx1">
                    <a:lumMod val="65000"/>
                    <a:lumOff val="35000"/>
                  </a:schemeClr>
                </a:solidFill>
                <a:latin typeface="Meiryo UI" panose="020B0604030504040204" pitchFamily="50" charset="-128"/>
                <a:ea typeface="Meiryo UI" panose="020B0604030504040204" pitchFamily="50" charset="-128"/>
              </a:rPr>
              <a:t>台風</a:t>
            </a:r>
            <a:r>
              <a:rPr lang="en-US" altLang="ja-JP" sz="3100" dirty="0">
                <a:solidFill>
                  <a:schemeClr val="tx1">
                    <a:lumMod val="65000"/>
                    <a:lumOff val="35000"/>
                  </a:schemeClr>
                </a:solidFill>
                <a:latin typeface="Meiryo UI" panose="020B0604030504040204" pitchFamily="50" charset="-128"/>
                <a:ea typeface="Meiryo UI" panose="020B0604030504040204" pitchFamily="50" charset="-128"/>
              </a:rPr>
              <a:t>10</a:t>
            </a:r>
            <a:r>
              <a:rPr lang="ja-JP" altLang="ja-JP" sz="3100" dirty="0">
                <a:solidFill>
                  <a:schemeClr val="tx1">
                    <a:lumMod val="65000"/>
                    <a:lumOff val="35000"/>
                  </a:schemeClr>
                </a:solidFill>
                <a:latin typeface="Meiryo UI" panose="020B0604030504040204" pitchFamily="50" charset="-128"/>
                <a:ea typeface="Meiryo UI" panose="020B0604030504040204" pitchFamily="50" charset="-128"/>
              </a:rPr>
              <a:t>号に伴う暴風及び豪雨による災害</a:t>
            </a:r>
            <a:r>
              <a:rPr lang="ja-JP" altLang="en-US" sz="3100" dirty="0">
                <a:solidFill>
                  <a:schemeClr val="tx1">
                    <a:lumMod val="65000"/>
                    <a:lumOff val="35000"/>
                  </a:schemeClr>
                </a:solidFill>
                <a:latin typeface="Meiryo UI" panose="020B0604030504040204" pitchFamily="50" charset="-128"/>
                <a:ea typeface="Meiryo UI" panose="020B0604030504040204" pitchFamily="50" charset="-128"/>
              </a:rPr>
              <a:t>の発</a:t>
            </a:r>
            <a:endParaRPr lang="en-US" altLang="ja-JP" sz="31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3100" dirty="0">
                <a:solidFill>
                  <a:schemeClr val="tx1">
                    <a:lumMod val="65000"/>
                    <a:lumOff val="35000"/>
                  </a:schemeClr>
                </a:solidFill>
                <a:latin typeface="Meiryo UI" panose="020B0604030504040204" pitchFamily="50" charset="-128"/>
                <a:ea typeface="Meiryo UI" panose="020B0604030504040204" pitchFamily="50" charset="-128"/>
              </a:rPr>
              <a:t>生に伴い厚生労働省より通知あり。関連通知等を</a:t>
            </a:r>
            <a:r>
              <a:rPr lang="en-US" altLang="ja-JP" sz="3100" dirty="0">
                <a:solidFill>
                  <a:schemeClr val="tx1">
                    <a:lumMod val="65000"/>
                    <a:lumOff val="35000"/>
                  </a:schemeClr>
                </a:solidFill>
                <a:latin typeface="Meiryo UI" panose="020B0604030504040204" pitchFamily="50" charset="-128"/>
                <a:ea typeface="Meiryo UI" panose="020B0604030504040204" pitchFamily="50" charset="-128"/>
              </a:rPr>
              <a:t>11</a:t>
            </a:r>
            <a:r>
              <a:rPr lang="ja-JP" altLang="en-US" sz="3100" dirty="0">
                <a:solidFill>
                  <a:schemeClr val="tx1">
                    <a:lumMod val="65000"/>
                    <a:lumOff val="35000"/>
                  </a:schemeClr>
                </a:solidFill>
                <a:latin typeface="Meiryo UI" panose="020B0604030504040204" pitchFamily="50" charset="-128"/>
                <a:ea typeface="Meiryo UI" panose="020B0604030504040204" pitchFamily="50" charset="-128"/>
              </a:rPr>
              <a:t>頁の府ホームページ</a:t>
            </a:r>
            <a:endParaRPr lang="en-US" altLang="ja-JP" sz="31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3100" dirty="0">
                <a:solidFill>
                  <a:schemeClr val="tx1">
                    <a:lumMod val="65000"/>
                    <a:lumOff val="35000"/>
                  </a:schemeClr>
                </a:solidFill>
                <a:latin typeface="Meiryo UI" panose="020B0604030504040204" pitchFamily="50" charset="-128"/>
                <a:ea typeface="Meiryo UI" panose="020B0604030504040204" pitchFamily="50" charset="-128"/>
              </a:rPr>
              <a:t>に掲載しています。</a:t>
            </a:r>
          </a:p>
          <a:p>
            <a:pPr marL="0" indent="0">
              <a:buNone/>
            </a:pP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000" dirty="0">
                <a:solidFill>
                  <a:schemeClr val="tx1">
                    <a:lumMod val="65000"/>
                    <a:lumOff val="35000"/>
                  </a:schemeClr>
                </a:solidFill>
                <a:latin typeface="Meiryo UI" panose="020B0604030504040204" pitchFamily="50" charset="-128"/>
                <a:ea typeface="Meiryo UI" panose="020B0604030504040204" pitchFamily="50" charset="-128"/>
              </a:rPr>
              <a:t>　</a:t>
            </a:r>
            <a:r>
              <a:rPr lang="ja-JP" altLang="en-US" sz="18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sz="18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1800" dirty="0">
                <a:solidFill>
                  <a:schemeClr val="tx1">
                    <a:lumMod val="65000"/>
                    <a:lumOff val="35000"/>
                  </a:schemeClr>
                </a:solidFill>
                <a:latin typeface="Meiryo UI" panose="020B0604030504040204" pitchFamily="50" charset="-128"/>
                <a:ea typeface="Meiryo UI" panose="020B0604030504040204" pitchFamily="50" charset="-128"/>
              </a:rPr>
              <a:t>令和２年７月豪雨による災害の発生に伴い、非常災害対策計画の策定及び避難訓練</a:t>
            </a:r>
            <a:endParaRPr lang="en-US" altLang="ja-JP" sz="1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1800" dirty="0">
                <a:solidFill>
                  <a:schemeClr val="tx1">
                    <a:lumMod val="65000"/>
                    <a:lumOff val="35000"/>
                  </a:schemeClr>
                </a:solidFill>
                <a:latin typeface="Meiryo UI" panose="020B0604030504040204" pitchFamily="50" charset="-128"/>
                <a:ea typeface="Meiryo UI" panose="020B0604030504040204" pitchFamily="50" charset="-128"/>
              </a:rPr>
              <a:t>　　　  実施状況の点検等について、厚生労働省により通知</a:t>
            </a:r>
            <a:endParaRPr lang="en-US" altLang="ja-JP" sz="1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1800" dirty="0">
                <a:solidFill>
                  <a:schemeClr val="tx1">
                    <a:lumMod val="65000"/>
                    <a:lumOff val="35000"/>
                  </a:schemeClr>
                </a:solidFill>
                <a:latin typeface="Meiryo UI" panose="020B0604030504040204" pitchFamily="50" charset="-128"/>
                <a:ea typeface="Meiryo UI" panose="020B0604030504040204" pitchFamily="50" charset="-128"/>
              </a:rPr>
              <a:t>　</a:t>
            </a:r>
            <a:endParaRPr lang="en-US" altLang="ja-JP" sz="20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通知概要</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a:t>
            </a:r>
          </a:p>
          <a:p>
            <a:pPr marL="0" indent="0">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◆「高齢者等避難」、「避難指示」等の情報把握（施設管理者等）</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sz="18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1800" dirty="0">
                <a:solidFill>
                  <a:schemeClr val="tx1">
                    <a:lumMod val="65000"/>
                    <a:lumOff val="35000"/>
                  </a:schemeClr>
                </a:solidFill>
                <a:latin typeface="Meiryo UI" panose="020B0604030504040204" pitchFamily="50" charset="-128"/>
                <a:ea typeface="Meiryo UI" panose="020B0604030504040204" pitchFamily="50" charset="-128"/>
              </a:rPr>
              <a:t>令和３年の災害対策基本法改正により変更</a:t>
            </a:r>
            <a:endParaRPr lang="en-US" altLang="ja-JP" sz="1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endParaRPr lang="en-US" altLang="ja-JP" sz="9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◆非常災害対策計画の策定及び避難訓練の実施（施設等）</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sz="18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1800" dirty="0">
                <a:solidFill>
                  <a:schemeClr val="tx1">
                    <a:lumMod val="65000"/>
                    <a:lumOff val="35000"/>
                  </a:schemeClr>
                </a:solidFill>
                <a:latin typeface="Meiryo UI" panose="020B0604030504040204" pitchFamily="50" charset="-128"/>
                <a:ea typeface="Meiryo UI" panose="020B0604030504040204" pitchFamily="50" charset="-128"/>
              </a:rPr>
              <a:t>厚生省令等により義務付け</a:t>
            </a:r>
            <a:endParaRPr lang="en-US" altLang="ja-JP" sz="1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endParaRPr lang="en-US" altLang="ja-JP" sz="9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◆計画の策定状況及び避難訓練の実施状況等についての</a:t>
            </a:r>
            <a:b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b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点検及び指導・助言（府及び市町村）</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400" b="1" dirty="0">
                <a:solidFill>
                  <a:schemeClr val="tx1">
                    <a:lumMod val="65000"/>
                    <a:lumOff val="35000"/>
                  </a:schemeClr>
                </a:solidFill>
                <a:latin typeface="Meiryo UI" panose="020B0604030504040204" pitchFamily="50" charset="-128"/>
                <a:ea typeface="Meiryo UI" panose="020B0604030504040204" pitchFamily="50" charset="-128"/>
              </a:rPr>
              <a:t>　</a:t>
            </a:r>
            <a:endParaRPr lang="en-US" altLang="ja-JP" sz="2400" b="1"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400" b="1" dirty="0">
                <a:solidFill>
                  <a:schemeClr val="tx1">
                    <a:lumMod val="65000"/>
                    <a:lumOff val="35000"/>
                  </a:schemeClr>
                </a:solidFill>
                <a:latin typeface="Meiryo UI" panose="020B0604030504040204" pitchFamily="50" charset="-128"/>
                <a:ea typeface="Meiryo UI" panose="020B0604030504040204" pitchFamily="50" charset="-128"/>
              </a:rPr>
              <a:t>　国通知等を踏まえ、</a:t>
            </a:r>
            <a:r>
              <a:rPr lang="en-US" altLang="ja-JP" sz="2400" b="1" dirty="0">
                <a:solidFill>
                  <a:schemeClr val="tx1">
                    <a:lumMod val="65000"/>
                    <a:lumOff val="35000"/>
                  </a:schemeClr>
                </a:solidFill>
                <a:latin typeface="Meiryo UI" panose="020B0604030504040204" pitchFamily="50" charset="-128"/>
                <a:ea typeface="Meiryo UI" panose="020B0604030504040204" pitchFamily="50" charset="-128"/>
              </a:rPr>
              <a:t>8</a:t>
            </a:r>
            <a:r>
              <a:rPr lang="ja-JP" altLang="en-US" sz="2400" b="1" dirty="0">
                <a:solidFill>
                  <a:schemeClr val="tx1">
                    <a:lumMod val="65000"/>
                    <a:lumOff val="35000"/>
                  </a:schemeClr>
                </a:solidFill>
                <a:latin typeface="Meiryo UI" panose="020B0604030504040204" pitchFamily="50" charset="-128"/>
                <a:ea typeface="Meiryo UI" panose="020B0604030504040204" pitchFamily="50" charset="-128"/>
              </a:rPr>
              <a:t>月</a:t>
            </a:r>
            <a:r>
              <a:rPr lang="en-US" altLang="ja-JP" sz="2400" b="1" dirty="0">
                <a:solidFill>
                  <a:schemeClr val="tx1">
                    <a:lumMod val="65000"/>
                    <a:lumOff val="35000"/>
                  </a:schemeClr>
                </a:solidFill>
                <a:latin typeface="Meiryo UI" panose="020B0604030504040204" pitchFamily="50" charset="-128"/>
                <a:ea typeface="Meiryo UI" panose="020B0604030504040204" pitchFamily="50" charset="-128"/>
              </a:rPr>
              <a:t>30</a:t>
            </a:r>
            <a:r>
              <a:rPr lang="ja-JP" altLang="en-US" sz="2400" b="1" dirty="0">
                <a:solidFill>
                  <a:schemeClr val="tx1">
                    <a:lumMod val="65000"/>
                    <a:lumOff val="35000"/>
                  </a:schemeClr>
                </a:solidFill>
                <a:latin typeface="Meiryo UI" panose="020B0604030504040204" pitchFamily="50" charset="-128"/>
                <a:ea typeface="Meiryo UI" panose="020B0604030504040204" pitchFamily="50" charset="-128"/>
              </a:rPr>
              <a:t>日から９月５日までの「防災週間」などの機会を捉え、</a:t>
            </a:r>
            <a:endParaRPr lang="en-US" altLang="ja-JP" sz="2400" b="1"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400" b="1" dirty="0">
                <a:solidFill>
                  <a:schemeClr val="tx1">
                    <a:lumMod val="65000"/>
                    <a:lumOff val="35000"/>
                  </a:schemeClr>
                </a:solidFill>
                <a:latin typeface="Meiryo UI" panose="020B0604030504040204" pitchFamily="50" charset="-128"/>
                <a:ea typeface="Meiryo UI" panose="020B0604030504040204" pitchFamily="50" charset="-128"/>
              </a:rPr>
              <a:t>　防災訓練の実施や非常災害対策計画等の見直しに取り組んでいただき、</a:t>
            </a:r>
            <a:endParaRPr lang="en-US" altLang="ja-JP" sz="2400" b="1"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400" b="1" dirty="0">
                <a:solidFill>
                  <a:schemeClr val="tx1">
                    <a:lumMod val="65000"/>
                    <a:lumOff val="35000"/>
                  </a:schemeClr>
                </a:solidFill>
                <a:latin typeface="Meiryo UI" panose="020B0604030504040204" pitchFamily="50" charset="-128"/>
                <a:ea typeface="Meiryo UI" panose="020B0604030504040204" pitchFamily="50" charset="-128"/>
              </a:rPr>
              <a:t>　利用者の安全確保や防災意識の高揚に努めていただきますようお願いいたします。</a:t>
            </a:r>
            <a:endParaRPr lang="en-US" altLang="ja-JP" sz="2400" b="1"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endParaRPr lang="en-US" altLang="ja-JP" sz="2400" dirty="0">
              <a:solidFill>
                <a:schemeClr val="tx1">
                  <a:lumMod val="65000"/>
                  <a:lumOff val="35000"/>
                </a:schemeClr>
              </a:solidFill>
            </a:endParaRPr>
          </a:p>
        </p:txBody>
      </p:sp>
      <p:sp>
        <p:nvSpPr>
          <p:cNvPr id="4" name="スライド番号プレースホルダー 3"/>
          <p:cNvSpPr>
            <a:spLocks noGrp="1"/>
          </p:cNvSpPr>
          <p:nvPr>
            <p:ph type="sldNum" sz="quarter" idx="12"/>
          </p:nvPr>
        </p:nvSpPr>
        <p:spPr>
          <a:xfrm>
            <a:off x="6876256" y="6503283"/>
            <a:ext cx="2133600" cy="365125"/>
          </a:xfrm>
        </p:spPr>
        <p:txBody>
          <a:bodyPr/>
          <a:lstStyle/>
          <a:p>
            <a:fld id="{541BA95C-2D7F-45D7-BE58-9414BD4EE82A}" type="slidenum">
              <a:rPr kumimoji="1" lang="ja-JP" altLang="en-US" smtClean="0"/>
              <a:t>6</a:t>
            </a:fld>
            <a:endParaRPr kumimoji="1" lang="ja-JP" altLang="en-US" dirty="0"/>
          </a:p>
        </p:txBody>
      </p:sp>
      <p:sp>
        <p:nvSpPr>
          <p:cNvPr id="6" name="テキスト ボックス 5"/>
          <p:cNvSpPr txBox="1"/>
          <p:nvPr/>
        </p:nvSpPr>
        <p:spPr>
          <a:xfrm>
            <a:off x="35496" y="179929"/>
            <a:ext cx="9289031" cy="584775"/>
          </a:xfrm>
          <a:prstGeom prst="rect">
            <a:avLst/>
          </a:prstGeom>
          <a:noFill/>
        </p:spPr>
        <p:txBody>
          <a:bodyPr wrap="square" rtlCol="0">
            <a:spAutoFit/>
          </a:bodyPr>
          <a:lstStyle/>
          <a:p>
            <a:r>
              <a:rPr lang="ja-JP" altLang="en-US" sz="3200" dirty="0">
                <a:solidFill>
                  <a:srgbClr val="0070C0"/>
                </a:solidFill>
                <a:latin typeface="Meiryo UI" panose="020B0604030504040204" pitchFamily="50" charset="-128"/>
                <a:ea typeface="Meiryo UI" panose="020B0604030504040204" pitchFamily="50" charset="-128"/>
              </a:rPr>
              <a:t>４　非常災害対策計画の策定と避難訓練の実施</a:t>
            </a:r>
            <a:endParaRPr kumimoji="1" lang="ja-JP" altLang="en-US" sz="3200" dirty="0">
              <a:solidFill>
                <a:schemeClr val="accent5"/>
              </a:solidFill>
              <a:latin typeface="Meiryo UI" panose="020B0604030504040204" pitchFamily="50" charset="-128"/>
              <a:ea typeface="Meiryo UI" panose="020B0604030504040204" pitchFamily="50" charset="-128"/>
            </a:endParaRPr>
          </a:p>
        </p:txBody>
      </p:sp>
      <p:cxnSp>
        <p:nvCxnSpPr>
          <p:cNvPr id="7" name="直線コネクタ 6"/>
          <p:cNvCxnSpPr/>
          <p:nvPr/>
        </p:nvCxnSpPr>
        <p:spPr>
          <a:xfrm>
            <a:off x="179512" y="692696"/>
            <a:ext cx="8640000"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0030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008" y="1700808"/>
            <a:ext cx="9540552" cy="4509120"/>
          </a:xfrm>
        </p:spPr>
        <p:txBody>
          <a:bodyPr>
            <a:normAutofit lnSpcReduction="10000"/>
          </a:bodyPr>
          <a:lstStyle/>
          <a:p>
            <a:pPr marL="0" lvl="0" indent="0">
              <a:buNone/>
            </a:pPr>
            <a:r>
              <a:rPr lang="ja-JP" altLang="en-US" sz="2800" dirty="0">
                <a:latin typeface="Meiryo UI" panose="020B0604030504040204" pitchFamily="50" charset="-128"/>
                <a:ea typeface="Meiryo UI" panose="020B0604030504040204" pitchFamily="50" charset="-128"/>
              </a:rPr>
              <a:t>　</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水防法等の一部を改正する法律（平成</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29</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年</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6</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月</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19</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日施行）</a:t>
            </a:r>
            <a:b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b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により、以下の①②をともに満たしている場合、</a:t>
            </a:r>
            <a:b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b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社会福祉施設等において</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避難確保計画の作成</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と</a:t>
            </a:r>
            <a:b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b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避難訓練の実施</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が義務化。参考リンク等を</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11</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頁の府ホーム</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ページに掲載しています。</a:t>
            </a:r>
          </a:p>
          <a:p>
            <a:pPr marL="0" indent="0">
              <a:buNone/>
            </a:pP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sz="26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600" dirty="0">
                <a:solidFill>
                  <a:schemeClr val="tx1">
                    <a:lumMod val="65000"/>
                    <a:lumOff val="35000"/>
                  </a:schemeClr>
                </a:solidFill>
                <a:latin typeface="Meiryo UI" panose="020B0604030504040204" pitchFamily="50" charset="-128"/>
                <a:ea typeface="Meiryo UI" panose="020B0604030504040204" pitchFamily="50" charset="-128"/>
              </a:rPr>
              <a:t>避難確保計画の作成と避難訓練の実施が義務となる施設</a:t>
            </a:r>
            <a:r>
              <a:rPr lang="en-US" altLang="ja-JP" sz="2600" dirty="0">
                <a:solidFill>
                  <a:schemeClr val="tx1">
                    <a:lumMod val="65000"/>
                    <a:lumOff val="35000"/>
                  </a:schemeClr>
                </a:solidFill>
                <a:latin typeface="Meiryo UI" panose="020B0604030504040204" pitchFamily="50" charset="-128"/>
                <a:ea typeface="Meiryo UI" panose="020B0604030504040204" pitchFamily="50" charset="-128"/>
              </a:rPr>
              <a:t>】</a:t>
            </a:r>
          </a:p>
          <a:p>
            <a:pPr marL="0" lvl="0" indent="0">
              <a:buNone/>
            </a:pPr>
            <a:endParaRPr lang="en-US" altLang="ja-JP" sz="900"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a:t>
            </a:r>
            <a:r>
              <a:rPr lang="ja-JP" altLang="en-US" sz="2400" b="1" dirty="0">
                <a:solidFill>
                  <a:schemeClr val="tx1">
                    <a:lumMod val="65000"/>
                    <a:lumOff val="35000"/>
                  </a:schemeClr>
                </a:solidFill>
                <a:latin typeface="Meiryo UI" panose="020B0604030504040204" pitchFamily="50" charset="-128"/>
                <a:ea typeface="Meiryo UI" panose="020B0604030504040204" pitchFamily="50" charset="-128"/>
              </a:rPr>
              <a:t>①</a:t>
            </a:r>
            <a:r>
              <a:rPr lang="ja-JP" altLang="en-US" sz="2400" b="1" u="sng" dirty="0">
                <a:solidFill>
                  <a:schemeClr val="tx1">
                    <a:lumMod val="65000"/>
                    <a:lumOff val="35000"/>
                  </a:schemeClr>
                </a:solidFill>
                <a:latin typeface="Meiryo UI" panose="020B0604030504040204" pitchFamily="50" charset="-128"/>
                <a:ea typeface="Meiryo UI" panose="020B0604030504040204" pitchFamily="50" charset="-128"/>
              </a:rPr>
              <a:t>浸水想定区域内又は土砂災害警戒区域内に存在している</a:t>
            </a:r>
            <a:endParaRPr lang="en-US" altLang="ja-JP" sz="2400" b="1" u="sng"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endParaRPr lang="en-US" altLang="ja-JP" sz="900" b="1" u="sng"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r>
              <a:rPr lang="ja-JP" altLang="en-US" sz="2400" b="1" dirty="0">
                <a:solidFill>
                  <a:schemeClr val="tx1">
                    <a:lumMod val="65000"/>
                    <a:lumOff val="35000"/>
                  </a:schemeClr>
                </a:solidFill>
                <a:latin typeface="Meiryo UI" panose="020B0604030504040204" pitchFamily="50" charset="-128"/>
                <a:ea typeface="Meiryo UI" panose="020B0604030504040204" pitchFamily="50" charset="-128"/>
              </a:rPr>
              <a:t>　 ②</a:t>
            </a:r>
            <a:r>
              <a:rPr lang="ja-JP" altLang="en-US" sz="2400" b="1" u="sng" dirty="0">
                <a:solidFill>
                  <a:schemeClr val="tx1">
                    <a:lumMod val="65000"/>
                    <a:lumOff val="35000"/>
                  </a:schemeClr>
                </a:solidFill>
                <a:latin typeface="Meiryo UI" panose="020B0604030504040204" pitchFamily="50" charset="-128"/>
                <a:ea typeface="Meiryo UI" panose="020B0604030504040204" pitchFamily="50" charset="-128"/>
              </a:rPr>
              <a:t>市町村地域防災計画に施設の名称と所在地が記載されている</a:t>
            </a:r>
            <a:endParaRPr lang="en-US" altLang="ja-JP" sz="2400" b="1" u="sng"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7</a:t>
            </a:fld>
            <a:endParaRPr kumimoji="1" lang="ja-JP" altLang="en-US"/>
          </a:p>
        </p:txBody>
      </p:sp>
      <p:grpSp>
        <p:nvGrpSpPr>
          <p:cNvPr id="12" name="グループ化 11"/>
          <p:cNvGrpSpPr/>
          <p:nvPr/>
        </p:nvGrpSpPr>
        <p:grpSpPr>
          <a:xfrm>
            <a:off x="-684583" y="263550"/>
            <a:ext cx="9289031" cy="1077218"/>
            <a:chOff x="-684583" y="116632"/>
            <a:chExt cx="9289031" cy="1077218"/>
          </a:xfrm>
        </p:grpSpPr>
        <p:sp>
          <p:nvSpPr>
            <p:cNvPr id="7" name="テキスト ボックス 6"/>
            <p:cNvSpPr txBox="1"/>
            <p:nvPr/>
          </p:nvSpPr>
          <p:spPr>
            <a:xfrm>
              <a:off x="-684583" y="116632"/>
              <a:ext cx="9289031" cy="1077218"/>
            </a:xfrm>
            <a:prstGeom prst="rect">
              <a:avLst/>
            </a:prstGeom>
            <a:noFill/>
          </p:spPr>
          <p:txBody>
            <a:bodyPr wrap="square" rtlCol="0">
              <a:spAutoFit/>
            </a:bodyPr>
            <a:lstStyle/>
            <a:p>
              <a:r>
                <a:rPr lang="ja-JP" altLang="en-US" sz="3200" dirty="0">
                  <a:solidFill>
                    <a:srgbClr val="0070C0"/>
                  </a:solidFill>
                  <a:latin typeface="Meiryo UI" panose="020B0604030504040204" pitchFamily="50" charset="-128"/>
                  <a:ea typeface="Meiryo UI" panose="020B0604030504040204" pitchFamily="50" charset="-128"/>
                </a:rPr>
                <a:t>　　　５　水防法等に基づく</a:t>
              </a:r>
              <a:endParaRPr lang="en-US" altLang="ja-JP" sz="3200" dirty="0">
                <a:solidFill>
                  <a:srgbClr val="0070C0"/>
                </a:solidFill>
                <a:latin typeface="Meiryo UI" panose="020B0604030504040204" pitchFamily="50" charset="-128"/>
                <a:ea typeface="Meiryo UI" panose="020B0604030504040204" pitchFamily="50" charset="-128"/>
              </a:endParaRPr>
            </a:p>
            <a:p>
              <a:r>
                <a:rPr lang="ja-JP" altLang="en-US" sz="3200" dirty="0">
                  <a:solidFill>
                    <a:srgbClr val="0070C0"/>
                  </a:solidFill>
                  <a:latin typeface="Meiryo UI" panose="020B0604030504040204" pitchFamily="50" charset="-128"/>
                  <a:ea typeface="Meiryo UI" panose="020B0604030504040204" pitchFamily="50" charset="-128"/>
                </a:rPr>
                <a:t>　　　　　 避難確保計画の作成と避難訓練の実施</a:t>
              </a:r>
              <a:endParaRPr kumimoji="1" lang="ja-JP" altLang="en-US" sz="3200" dirty="0">
                <a:solidFill>
                  <a:schemeClr val="accent5"/>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899592" y="1124744"/>
              <a:ext cx="6912000"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251520" y="620688"/>
              <a:ext cx="3672000"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28571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700808"/>
            <a:ext cx="9144000" cy="4536504"/>
          </a:xfrm>
        </p:spPr>
        <p:txBody>
          <a:bodyPr>
            <a:normAutofit lnSpcReduction="10000"/>
          </a:bodyPr>
          <a:lstStyle/>
          <a:p>
            <a:pPr marL="0" lvl="0" indent="0">
              <a:buNone/>
            </a:pPr>
            <a:r>
              <a:rPr lang="ja-JP" altLang="en-US" sz="2800" dirty="0">
                <a:latin typeface="Meiryo UI" panose="020B0604030504040204" pitchFamily="50" charset="-128"/>
                <a:ea typeface="Meiryo UI" panose="020B0604030504040204" pitchFamily="50" charset="-128"/>
              </a:rPr>
              <a:t>　</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津波防災地域づくりに関する法律に基づき、</a:t>
            </a:r>
            <a:b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b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以下の①②をともに満たしている場合、</a:t>
            </a:r>
            <a:b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b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社会福祉施設等において</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避難確保計画の作成</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と</a:t>
            </a:r>
            <a:b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b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避難訓練の実施</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が義務化。参考リンク等を</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11</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頁の</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府ホームページに掲載しています。</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sz="26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600" dirty="0">
                <a:solidFill>
                  <a:schemeClr val="tx1">
                    <a:lumMod val="65000"/>
                    <a:lumOff val="35000"/>
                  </a:schemeClr>
                </a:solidFill>
                <a:latin typeface="Meiryo UI" panose="020B0604030504040204" pitchFamily="50" charset="-128"/>
                <a:ea typeface="Meiryo UI" panose="020B0604030504040204" pitchFamily="50" charset="-128"/>
              </a:rPr>
              <a:t>避難確保計画の作成と避難訓練の実施が義務となる施設</a:t>
            </a:r>
            <a:r>
              <a:rPr lang="en-US" altLang="ja-JP" sz="2600" dirty="0">
                <a:solidFill>
                  <a:schemeClr val="tx1">
                    <a:lumMod val="65000"/>
                    <a:lumOff val="35000"/>
                  </a:schemeClr>
                </a:solidFill>
                <a:latin typeface="Meiryo UI" panose="020B0604030504040204" pitchFamily="50" charset="-128"/>
                <a:ea typeface="Meiryo UI" panose="020B0604030504040204" pitchFamily="50" charset="-128"/>
              </a:rPr>
              <a:t>】</a:t>
            </a:r>
          </a:p>
          <a:p>
            <a:pPr marL="0" lvl="0" indent="0">
              <a:buNone/>
            </a:pPr>
            <a:endParaRPr lang="en-US" altLang="ja-JP" sz="900"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a:t>
            </a:r>
            <a:r>
              <a:rPr lang="ja-JP" altLang="en-US" sz="2400" b="1" dirty="0">
                <a:solidFill>
                  <a:schemeClr val="tx1">
                    <a:lumMod val="65000"/>
                    <a:lumOff val="35000"/>
                  </a:schemeClr>
                </a:solidFill>
                <a:latin typeface="Meiryo UI" panose="020B0604030504040204" pitchFamily="50" charset="-128"/>
                <a:ea typeface="Meiryo UI" panose="020B0604030504040204" pitchFamily="50" charset="-128"/>
              </a:rPr>
              <a:t>①</a:t>
            </a:r>
            <a:r>
              <a:rPr lang="ja-JP" altLang="en-US" sz="2400" b="1" u="sng" dirty="0">
                <a:solidFill>
                  <a:schemeClr val="tx1">
                    <a:lumMod val="65000"/>
                    <a:lumOff val="35000"/>
                  </a:schemeClr>
                </a:solidFill>
                <a:latin typeface="Meiryo UI" panose="020B0604030504040204" pitchFamily="50" charset="-128"/>
                <a:ea typeface="Meiryo UI" panose="020B0604030504040204" pitchFamily="50" charset="-128"/>
              </a:rPr>
              <a:t>津波災害警戒区域内に存在している</a:t>
            </a:r>
            <a:endParaRPr lang="en-US" altLang="ja-JP" sz="2400" b="1" u="sng"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endParaRPr lang="en-US" altLang="ja-JP" sz="900" b="1" u="sng"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r>
              <a:rPr lang="ja-JP" altLang="en-US" sz="2400" b="1" dirty="0">
                <a:solidFill>
                  <a:schemeClr val="tx1">
                    <a:lumMod val="65000"/>
                    <a:lumOff val="35000"/>
                  </a:schemeClr>
                </a:solidFill>
                <a:latin typeface="Meiryo UI" panose="020B0604030504040204" pitchFamily="50" charset="-128"/>
                <a:ea typeface="Meiryo UI" panose="020B0604030504040204" pitchFamily="50" charset="-128"/>
              </a:rPr>
              <a:t>　 ②</a:t>
            </a:r>
            <a:r>
              <a:rPr lang="ja-JP" altLang="en-US" sz="2400" b="1" u="sng" dirty="0">
                <a:solidFill>
                  <a:schemeClr val="tx1">
                    <a:lumMod val="65000"/>
                    <a:lumOff val="35000"/>
                  </a:schemeClr>
                </a:solidFill>
                <a:latin typeface="Meiryo UI" panose="020B0604030504040204" pitchFamily="50" charset="-128"/>
                <a:ea typeface="Meiryo UI" panose="020B0604030504040204" pitchFamily="50" charset="-128"/>
              </a:rPr>
              <a:t>市町村地域防災計画に施設の名称と所在地が記載されている</a:t>
            </a:r>
            <a:endParaRPr lang="en-US" altLang="ja-JP" sz="2400" b="1" u="sng"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8</a:t>
            </a:fld>
            <a:endParaRPr kumimoji="1" lang="ja-JP" altLang="en-US"/>
          </a:p>
        </p:txBody>
      </p:sp>
      <p:grpSp>
        <p:nvGrpSpPr>
          <p:cNvPr id="10" name="グループ化 9"/>
          <p:cNvGrpSpPr/>
          <p:nvPr/>
        </p:nvGrpSpPr>
        <p:grpSpPr>
          <a:xfrm>
            <a:off x="-612576" y="188640"/>
            <a:ext cx="9289031" cy="1077218"/>
            <a:chOff x="-468560" y="263550"/>
            <a:chExt cx="9289031" cy="1077218"/>
          </a:xfrm>
        </p:grpSpPr>
        <p:sp>
          <p:nvSpPr>
            <p:cNvPr id="6" name="テキスト ボックス 5"/>
            <p:cNvSpPr txBox="1"/>
            <p:nvPr/>
          </p:nvSpPr>
          <p:spPr>
            <a:xfrm>
              <a:off x="-468560" y="263550"/>
              <a:ext cx="9289031" cy="1077218"/>
            </a:xfrm>
            <a:prstGeom prst="rect">
              <a:avLst/>
            </a:prstGeom>
            <a:noFill/>
          </p:spPr>
          <p:txBody>
            <a:bodyPr wrap="square" rtlCol="0">
              <a:spAutoFit/>
            </a:bodyPr>
            <a:lstStyle/>
            <a:p>
              <a:r>
                <a:rPr lang="ja-JP" altLang="en-US" sz="3200" dirty="0">
                  <a:solidFill>
                    <a:srgbClr val="0070C0"/>
                  </a:solidFill>
                  <a:latin typeface="Meiryo UI" panose="020B0604030504040204" pitchFamily="50" charset="-128"/>
                  <a:ea typeface="Meiryo UI" panose="020B0604030504040204" pitchFamily="50" charset="-128"/>
                </a:rPr>
                <a:t>　　　６　津波防災地域づくりに関する法律に基づく</a:t>
              </a:r>
              <a:br>
                <a:rPr lang="ja-JP" altLang="en-US" sz="3200" dirty="0">
                  <a:solidFill>
                    <a:srgbClr val="0070C0"/>
                  </a:solidFill>
                  <a:latin typeface="Meiryo UI" panose="020B0604030504040204" pitchFamily="50" charset="-128"/>
                  <a:ea typeface="Meiryo UI" panose="020B0604030504040204" pitchFamily="50" charset="-128"/>
                </a:rPr>
              </a:br>
              <a:r>
                <a:rPr lang="ja-JP" altLang="en-US" sz="3200" dirty="0">
                  <a:solidFill>
                    <a:srgbClr val="0070C0"/>
                  </a:solidFill>
                  <a:latin typeface="Meiryo UI" panose="020B0604030504040204" pitchFamily="50" charset="-128"/>
                  <a:ea typeface="Meiryo UI" panose="020B0604030504040204" pitchFamily="50" charset="-128"/>
                </a:rPr>
                <a:t>            避難確保計画の策定と避難訓練の実施</a:t>
              </a:r>
              <a:endParaRPr kumimoji="1" lang="ja-JP" altLang="en-US" sz="3200" dirty="0">
                <a:solidFill>
                  <a:schemeClr val="accent5"/>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1259632" y="1271662"/>
              <a:ext cx="6732000"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467544" y="767606"/>
              <a:ext cx="7452000"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23682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80528" y="1296144"/>
            <a:ext cx="9144000" cy="5517232"/>
          </a:xfrm>
        </p:spPr>
        <p:txBody>
          <a:bodyPr>
            <a:normAutofit fontScale="92500" lnSpcReduction="10000"/>
          </a:bodyPr>
          <a:lstStyle/>
          <a:p>
            <a:pPr marL="0" lvl="0" indent="0">
              <a:buNone/>
            </a:pPr>
            <a:r>
              <a:rPr lang="ja-JP" altLang="en-US" sz="2800" dirty="0">
                <a:latin typeface="Meiryo UI" panose="020B0604030504040204" pitchFamily="50" charset="-128"/>
                <a:ea typeface="Meiryo UI" panose="020B0604030504040204" pitchFamily="50" charset="-128"/>
              </a:rPr>
              <a:t>　</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災害時において、自らの施設だけでは対応できない場合の</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「共助」として、施設間の応援体制整備のための手法である</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施設間相互応援協定の締結について、協定に盛り込むべき</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項目や留意点、事例などをまとめたガイドラインを作成。</a:t>
            </a:r>
            <a:endParaRPr lang="en-US" altLang="ja-JP" sz="2800" dirty="0">
              <a:solidFill>
                <a:schemeClr val="tx1">
                  <a:lumMod val="65000"/>
                  <a:lumOff val="35000"/>
                </a:schemeClr>
              </a:solidFill>
              <a:latin typeface="Meiryo UI" panose="020B0604030504040204" pitchFamily="50" charset="-128"/>
              <a:ea typeface="Meiryo UI" panose="020B0604030504040204" pitchFamily="50" charset="-128"/>
            </a:endParaRPr>
          </a:p>
          <a:p>
            <a:pPr marL="0" lv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11</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頁の府ホームページに掲載しています。</a:t>
            </a:r>
          </a:p>
          <a:p>
            <a:pPr marL="0" indent="0">
              <a:buNone/>
            </a:pP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　</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800" dirty="0">
                <a:solidFill>
                  <a:schemeClr val="tx1">
                    <a:lumMod val="65000"/>
                    <a:lumOff val="35000"/>
                  </a:schemeClr>
                </a:solidFill>
                <a:latin typeface="Meiryo UI" panose="020B0604030504040204" pitchFamily="50" charset="-128"/>
                <a:ea typeface="Meiryo UI" panose="020B0604030504040204" pitchFamily="50" charset="-128"/>
              </a:rPr>
              <a:t>ガイドライン概要</a:t>
            </a: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a:t>
            </a:r>
          </a:p>
          <a:p>
            <a:pPr marL="0" indent="0">
              <a:lnSpc>
                <a:spcPts val="3600"/>
              </a:lnSpc>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a:t>
            </a:r>
            <a:r>
              <a:rPr lang="ja-JP" altLang="ja-JP" sz="2400" dirty="0">
                <a:solidFill>
                  <a:schemeClr val="tx1">
                    <a:lumMod val="65000"/>
                    <a:lumOff val="35000"/>
                  </a:schemeClr>
                </a:solidFill>
                <a:latin typeface="Meiryo UI" panose="020B0604030504040204" pitchFamily="50" charset="-128"/>
                <a:ea typeface="Meiryo UI" panose="020B0604030504040204" pitchFamily="50" charset="-128"/>
              </a:rPr>
              <a:t>社会福祉施設における災害時の施設間</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相互</a:t>
            </a:r>
            <a:r>
              <a:rPr lang="ja-JP" altLang="ja-JP" sz="2400" dirty="0">
                <a:solidFill>
                  <a:schemeClr val="tx1">
                    <a:lumMod val="65000"/>
                    <a:lumOff val="35000"/>
                  </a:schemeClr>
                </a:solidFill>
                <a:latin typeface="Meiryo UI" panose="020B0604030504040204" pitchFamily="50" charset="-128"/>
                <a:ea typeface="Meiryo UI" panose="020B0604030504040204" pitchFamily="50" charset="-128"/>
              </a:rPr>
              <a:t>応援協定</a:t>
            </a:r>
            <a:b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br>
            <a:r>
              <a:rPr lang="en-US" altLang="ja-JP" sz="2800" dirty="0">
                <a:solidFill>
                  <a:schemeClr val="tx1">
                    <a:lumMod val="65000"/>
                    <a:lumOff val="35000"/>
                  </a:schemeClr>
                </a:solidFill>
                <a:latin typeface="Meiryo UI" panose="020B0604030504040204" pitchFamily="50" charset="-128"/>
                <a:ea typeface="Meiryo UI" panose="020B0604030504040204" pitchFamily="50" charset="-128"/>
              </a:rPr>
              <a:t>	</a:t>
            </a:r>
            <a:r>
              <a:rPr lang="ja-JP" altLang="en-US" sz="2000" dirty="0">
                <a:solidFill>
                  <a:schemeClr val="tx1">
                    <a:lumMod val="65000"/>
                    <a:lumOff val="35000"/>
                  </a:schemeClr>
                </a:solidFill>
                <a:latin typeface="Meiryo UI" panose="020B0604030504040204" pitchFamily="50" charset="-128"/>
                <a:ea typeface="Meiryo UI" panose="020B0604030504040204" pitchFamily="50" charset="-128"/>
              </a:rPr>
              <a:t>（１）</a:t>
            </a:r>
            <a:r>
              <a:rPr lang="ja-JP" altLang="ja-JP" sz="2000" dirty="0">
                <a:solidFill>
                  <a:schemeClr val="tx1">
                    <a:lumMod val="65000"/>
                    <a:lumOff val="35000"/>
                  </a:schemeClr>
                </a:solidFill>
                <a:latin typeface="Meiryo UI" panose="020B0604030504040204" pitchFamily="50" charset="-128"/>
                <a:ea typeface="Meiryo UI" panose="020B0604030504040204" pitchFamily="50" charset="-128"/>
              </a:rPr>
              <a:t>施設間</a:t>
            </a:r>
            <a:r>
              <a:rPr lang="ja-JP" altLang="en-US" sz="2000" dirty="0">
                <a:solidFill>
                  <a:schemeClr val="tx1">
                    <a:lumMod val="65000"/>
                    <a:lumOff val="35000"/>
                  </a:schemeClr>
                </a:solidFill>
                <a:latin typeface="Meiryo UI" panose="020B0604030504040204" pitchFamily="50" charset="-128"/>
                <a:ea typeface="Meiryo UI" panose="020B0604030504040204" pitchFamily="50" charset="-128"/>
              </a:rPr>
              <a:t>相互</a:t>
            </a:r>
            <a:r>
              <a:rPr lang="ja-JP" altLang="ja-JP" sz="2000" dirty="0">
                <a:solidFill>
                  <a:schemeClr val="tx1">
                    <a:lumMod val="65000"/>
                    <a:lumOff val="35000"/>
                  </a:schemeClr>
                </a:solidFill>
                <a:latin typeface="Meiryo UI" panose="020B0604030504040204" pitchFamily="50" charset="-128"/>
                <a:ea typeface="Meiryo UI" panose="020B0604030504040204" pitchFamily="50" charset="-128"/>
              </a:rPr>
              <a:t>応援協定と</a:t>
            </a:r>
            <a:r>
              <a:rPr lang="ja-JP" altLang="en-US" sz="2000" dirty="0">
                <a:solidFill>
                  <a:schemeClr val="tx1">
                    <a:lumMod val="65000"/>
                    <a:lumOff val="35000"/>
                  </a:schemeClr>
                </a:solidFill>
                <a:latin typeface="Meiryo UI" panose="020B0604030504040204" pitchFamily="50" charset="-128"/>
                <a:ea typeface="Meiryo UI" panose="020B0604030504040204" pitchFamily="50" charset="-128"/>
              </a:rPr>
              <a:t>は　（２）</a:t>
            </a:r>
            <a:r>
              <a:rPr lang="ja-JP" altLang="ja-JP" sz="2000" dirty="0">
                <a:solidFill>
                  <a:schemeClr val="tx1">
                    <a:lumMod val="65000"/>
                    <a:lumOff val="35000"/>
                  </a:schemeClr>
                </a:solidFill>
                <a:latin typeface="Meiryo UI" panose="020B0604030504040204" pitchFamily="50" charset="-128"/>
                <a:ea typeface="Meiryo UI" panose="020B0604030504040204" pitchFamily="50" charset="-128"/>
              </a:rPr>
              <a:t>協定の目的と効果</a:t>
            </a:r>
            <a:endParaRPr lang="en-US" altLang="ja-JP" sz="20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ts val="3600"/>
              </a:lnSpc>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a:t>
            </a:r>
            <a:r>
              <a:rPr lang="ja-JP" altLang="ja-JP" sz="2400" dirty="0">
                <a:solidFill>
                  <a:schemeClr val="tx1">
                    <a:lumMod val="65000"/>
                    <a:lumOff val="35000"/>
                  </a:schemeClr>
                </a:solidFill>
                <a:latin typeface="Meiryo UI" panose="020B0604030504040204" pitchFamily="50" charset="-128"/>
                <a:ea typeface="Meiryo UI" panose="020B0604030504040204" pitchFamily="50" charset="-128"/>
              </a:rPr>
              <a:t>施設間</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相互</a:t>
            </a:r>
            <a:r>
              <a:rPr lang="ja-JP" altLang="ja-JP" sz="2400" dirty="0">
                <a:solidFill>
                  <a:schemeClr val="tx1">
                    <a:lumMod val="65000"/>
                    <a:lumOff val="35000"/>
                  </a:schemeClr>
                </a:solidFill>
                <a:latin typeface="Meiryo UI" panose="020B0604030504040204" pitchFamily="50" charset="-128"/>
                <a:ea typeface="Meiryo UI" panose="020B0604030504040204" pitchFamily="50" charset="-128"/>
              </a:rPr>
              <a:t>応援協定の内容</a:t>
            </a:r>
            <a:b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b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	</a:t>
            </a:r>
            <a:r>
              <a:rPr lang="ja-JP" altLang="en-US" sz="2000" dirty="0">
                <a:solidFill>
                  <a:schemeClr val="tx1">
                    <a:lumMod val="65000"/>
                    <a:lumOff val="35000"/>
                  </a:schemeClr>
                </a:solidFill>
                <a:latin typeface="Meiryo UI" panose="020B0604030504040204" pitchFamily="50" charset="-128"/>
                <a:ea typeface="Meiryo UI" panose="020B0604030504040204" pitchFamily="50" charset="-128"/>
              </a:rPr>
              <a:t>（１）締結主体　（２）</a:t>
            </a:r>
            <a:r>
              <a:rPr lang="ja-JP" altLang="ja-JP" sz="2000" dirty="0">
                <a:solidFill>
                  <a:schemeClr val="tx1">
                    <a:lumMod val="65000"/>
                    <a:lumOff val="35000"/>
                  </a:schemeClr>
                </a:solidFill>
                <a:latin typeface="Meiryo UI" panose="020B0604030504040204" pitchFamily="50" charset="-128"/>
                <a:ea typeface="Meiryo UI" panose="020B0604030504040204" pitchFamily="50" charset="-128"/>
              </a:rPr>
              <a:t>協定内容</a:t>
            </a:r>
            <a:endParaRPr lang="en-US" altLang="ja-JP" sz="20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lnSpc>
                <a:spcPts val="3600"/>
              </a:lnSpc>
              <a:buNone/>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　　◆</a:t>
            </a:r>
            <a:r>
              <a:rPr lang="ja-JP" altLang="ja-JP" sz="2400" dirty="0">
                <a:solidFill>
                  <a:schemeClr val="tx1">
                    <a:lumMod val="65000"/>
                    <a:lumOff val="35000"/>
                  </a:schemeClr>
                </a:solidFill>
                <a:latin typeface="Meiryo UI" panose="020B0604030504040204" pitchFamily="50" charset="-128"/>
                <a:ea typeface="Meiryo UI" panose="020B0604030504040204" pitchFamily="50" charset="-128"/>
              </a:rPr>
              <a:t>参考となる取組み</a:t>
            </a:r>
            <a:endParaRPr lang="en-US" altLang="ja-JP" sz="2400" b="1" u="sng"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9</a:t>
            </a:fld>
            <a:endParaRPr kumimoji="1" lang="ja-JP" altLang="en-US"/>
          </a:p>
        </p:txBody>
      </p:sp>
      <p:grpSp>
        <p:nvGrpSpPr>
          <p:cNvPr id="6" name="グループ化 5"/>
          <p:cNvGrpSpPr/>
          <p:nvPr/>
        </p:nvGrpSpPr>
        <p:grpSpPr>
          <a:xfrm>
            <a:off x="-540568" y="127025"/>
            <a:ext cx="9648056" cy="1077218"/>
            <a:chOff x="-468560" y="263550"/>
            <a:chExt cx="9648056" cy="1077218"/>
          </a:xfrm>
        </p:grpSpPr>
        <p:sp>
          <p:nvSpPr>
            <p:cNvPr id="7" name="テキスト ボックス 6"/>
            <p:cNvSpPr txBox="1"/>
            <p:nvPr/>
          </p:nvSpPr>
          <p:spPr>
            <a:xfrm>
              <a:off x="-468560" y="263550"/>
              <a:ext cx="9648056" cy="1077218"/>
            </a:xfrm>
            <a:prstGeom prst="rect">
              <a:avLst/>
            </a:prstGeom>
            <a:noFill/>
          </p:spPr>
          <p:txBody>
            <a:bodyPr wrap="square" rtlCol="0">
              <a:spAutoFit/>
            </a:bodyPr>
            <a:lstStyle/>
            <a:p>
              <a:r>
                <a:rPr lang="ja-JP" altLang="en-US" sz="3200" dirty="0">
                  <a:solidFill>
                    <a:srgbClr val="0070C0"/>
                  </a:solidFill>
                  <a:latin typeface="Meiryo UI" panose="020B0604030504040204" pitchFamily="50" charset="-128"/>
                  <a:ea typeface="Meiryo UI" panose="020B0604030504040204" pitchFamily="50" charset="-128"/>
                </a:rPr>
                <a:t>　　　７　社会福祉施設における災害時の</a:t>
              </a:r>
              <a:br>
                <a:rPr lang="ja-JP" altLang="en-US" sz="3200" dirty="0">
                  <a:solidFill>
                    <a:srgbClr val="0070C0"/>
                  </a:solidFill>
                  <a:latin typeface="Meiryo UI" panose="020B0604030504040204" pitchFamily="50" charset="-128"/>
                  <a:ea typeface="Meiryo UI" panose="020B0604030504040204" pitchFamily="50" charset="-128"/>
                </a:rPr>
              </a:br>
              <a:r>
                <a:rPr lang="ja-JP" altLang="en-US" sz="3200" dirty="0">
                  <a:solidFill>
                    <a:srgbClr val="0070C0"/>
                  </a:solidFill>
                  <a:latin typeface="Meiryo UI" panose="020B0604030504040204" pitchFamily="50" charset="-128"/>
                  <a:ea typeface="Meiryo UI" panose="020B0604030504040204" pitchFamily="50" charset="-128"/>
                </a:rPr>
                <a:t>　　　　　 施設間相互応援協定締結のためのガイドライン</a:t>
              </a:r>
              <a:endParaRPr kumimoji="1" lang="ja-JP" altLang="en-US" sz="3200" dirty="0">
                <a:solidFill>
                  <a:schemeClr val="accent5"/>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1115616" y="1271662"/>
              <a:ext cx="7704000"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467544" y="767606"/>
              <a:ext cx="6012000"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0380637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2078</TotalTime>
  <Words>2057</Words>
  <Application>Microsoft Office PowerPoint</Application>
  <PresentationFormat>画面に合わせる (4:3)</PresentationFormat>
  <Paragraphs>186</Paragraphs>
  <Slides>13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Meiryo UI</vt:lpstr>
      <vt:lpstr>ＭＳ Ｐゴシック</vt:lpstr>
      <vt:lpstr>Arial</vt:lpstr>
      <vt:lpstr>Calibri</vt:lpstr>
      <vt:lpstr>Office ​​テーマ</vt:lpstr>
      <vt:lpstr>社会福祉施設等における 災害への備えについて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大阪府地震・津波総合防災訓練 （プレイヤー留意事項）</dc:title>
  <dc:creator>HOSTNAME</dc:creator>
  <cp:lastModifiedBy>古賀　壮</cp:lastModifiedBy>
  <cp:revision>207</cp:revision>
  <cp:lastPrinted>2024-05-17T04:47:42Z</cp:lastPrinted>
  <dcterms:created xsi:type="dcterms:W3CDTF">2018-01-05T02:41:38Z</dcterms:created>
  <dcterms:modified xsi:type="dcterms:W3CDTF">2025-06-09T05:54:43Z</dcterms:modified>
</cp:coreProperties>
</file>