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snapToGrid="0">
      <p:cViewPr>
        <p:scale>
          <a:sx n="100" d="100"/>
          <a:sy n="100" d="100"/>
        </p:scale>
        <p:origin x="2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睦規 坂井" userId="3d65cc388ccbd7bd" providerId="LiveId" clId="{AD0A6659-3085-420C-B5C6-A338797C0715}"/>
    <pc:docChg chg="undo redo custSel modSld">
      <pc:chgData name="睦規 坂井" userId="3d65cc388ccbd7bd" providerId="LiveId" clId="{AD0A6659-3085-420C-B5C6-A338797C0715}" dt="2023-07-03T11:56:03.573" v="334" actId="20577"/>
      <pc:docMkLst>
        <pc:docMk/>
      </pc:docMkLst>
      <pc:sldChg chg="modSp mod">
        <pc:chgData name="睦規 坂井" userId="3d65cc388ccbd7bd" providerId="LiveId" clId="{AD0A6659-3085-420C-B5C6-A338797C0715}" dt="2023-07-03T11:56:03.573" v="334" actId="20577"/>
        <pc:sldMkLst>
          <pc:docMk/>
          <pc:sldMk cId="3360159086" sldId="256"/>
        </pc:sldMkLst>
        <pc:spChg chg="mod">
          <ac:chgData name="睦規 坂井" userId="3d65cc388ccbd7bd" providerId="LiveId" clId="{AD0A6659-3085-420C-B5C6-A338797C0715}" dt="2023-07-03T11:53:37.038" v="324" actId="20577"/>
          <ac:spMkLst>
            <pc:docMk/>
            <pc:sldMk cId="3360159086" sldId="256"/>
            <ac:spMk id="7" creationId="{00000000-0000-0000-0000-000000000000}"/>
          </ac:spMkLst>
        </pc:spChg>
        <pc:spChg chg="mod">
          <ac:chgData name="睦規 坂井" userId="3d65cc388ccbd7bd" providerId="LiveId" clId="{AD0A6659-3085-420C-B5C6-A338797C0715}" dt="2023-07-03T11:44:47.671" v="293" actId="20577"/>
          <ac:spMkLst>
            <pc:docMk/>
            <pc:sldMk cId="3360159086" sldId="256"/>
            <ac:spMk id="11" creationId="{00000000-0000-0000-0000-000000000000}"/>
          </ac:spMkLst>
        </pc:spChg>
        <pc:spChg chg="mod">
          <ac:chgData name="睦規 坂井" userId="3d65cc388ccbd7bd" providerId="LiveId" clId="{AD0A6659-3085-420C-B5C6-A338797C0715}" dt="2023-07-03T11:56:03.573" v="334" actId="20577"/>
          <ac:spMkLst>
            <pc:docMk/>
            <pc:sldMk cId="3360159086" sldId="256"/>
            <ac:spMk id="14" creationId="{00000000-0000-0000-0000-000000000000}"/>
          </ac:spMkLst>
        </pc:spChg>
        <pc:spChg chg="mod">
          <ac:chgData name="睦規 坂井" userId="3d65cc388ccbd7bd" providerId="LiveId" clId="{AD0A6659-3085-420C-B5C6-A338797C0715}" dt="2023-07-03T11:54:21.413" v="330" actId="1036"/>
          <ac:spMkLst>
            <pc:docMk/>
            <pc:sldMk cId="3360159086" sldId="256"/>
            <ac:spMk id="15" creationId="{00000000-0000-0000-0000-000000000000}"/>
          </ac:spMkLst>
        </pc:spChg>
        <pc:spChg chg="mod">
          <ac:chgData name="睦規 坂井" userId="3d65cc388ccbd7bd" providerId="LiveId" clId="{AD0A6659-3085-420C-B5C6-A338797C0715}" dt="2023-07-03T11:33:08.054" v="200" actId="947"/>
          <ac:spMkLst>
            <pc:docMk/>
            <pc:sldMk cId="3360159086" sldId="256"/>
            <ac:spMk id="26" creationId="{00000000-0000-0000-0000-000000000000}"/>
          </ac:spMkLst>
        </pc:spChg>
        <pc:spChg chg="mod">
          <ac:chgData name="睦規 坂井" userId="3d65cc388ccbd7bd" providerId="LiveId" clId="{AD0A6659-3085-420C-B5C6-A338797C0715}" dt="2023-07-03T11:40:45.922" v="273" actId="14100"/>
          <ac:spMkLst>
            <pc:docMk/>
            <pc:sldMk cId="3360159086" sldId="256"/>
            <ac:spMk id="27" creationId="{00000000-0000-0000-0000-000000000000}"/>
          </ac:spMkLst>
        </pc:spChg>
        <pc:graphicFrameChg chg="modGraphic">
          <ac:chgData name="睦規 坂井" userId="3d65cc388ccbd7bd" providerId="LiveId" clId="{AD0A6659-3085-420C-B5C6-A338797C0715}" dt="2023-07-03T11:46:34.150" v="294" actId="115"/>
          <ac:graphicFrameMkLst>
            <pc:docMk/>
            <pc:sldMk cId="3360159086" sldId="256"/>
            <ac:graphicFrameMk id="50"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60E0DFB-348E-441C-8FC3-5F603D4D1D6F}" type="datetimeFigureOut">
              <a:rPr kumimoji="1" lang="ja-JP" altLang="en-US" smtClean="0"/>
              <a:t>2023/7/26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E67E91F-5474-4AA4-B8E3-1771698E03A2}" type="slidenum">
              <a:rPr kumimoji="1" lang="ja-JP" altLang="en-US" smtClean="0"/>
              <a:t>‹#›</a:t>
            </a:fld>
            <a:endParaRPr kumimoji="1" lang="ja-JP" altLang="en-US"/>
          </a:p>
        </p:txBody>
      </p:sp>
    </p:spTree>
    <p:extLst>
      <p:ext uri="{BB962C8B-B14F-4D97-AF65-F5344CB8AC3E}">
        <p14:creationId xmlns:p14="http://schemas.microsoft.com/office/powerpoint/2010/main" val="10368128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E67E91F-5474-4AA4-B8E3-1771698E03A2}" type="slidenum">
              <a:rPr kumimoji="1" lang="ja-JP" altLang="en-US" smtClean="0"/>
              <a:t>1</a:t>
            </a:fld>
            <a:endParaRPr kumimoji="1" lang="ja-JP" altLang="en-US"/>
          </a:p>
        </p:txBody>
      </p:sp>
    </p:spTree>
    <p:extLst>
      <p:ext uri="{BB962C8B-B14F-4D97-AF65-F5344CB8AC3E}">
        <p14:creationId xmlns:p14="http://schemas.microsoft.com/office/powerpoint/2010/main" val="160527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2023/7/26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977323939"/>
              </p:ext>
            </p:extLst>
          </p:nvPr>
        </p:nvGraphicFramePr>
        <p:xfrm>
          <a:off x="5017793" y="3275553"/>
          <a:ext cx="1800000" cy="25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3964401546"/>
                    </a:ext>
                  </a:extLst>
                </a:gridCol>
              </a:tblGrid>
              <a:tr h="25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002060"/>
                          </a:solidFill>
                          <a:latin typeface="メイリオ" panose="020B0604030504040204" pitchFamily="50" charset="-128"/>
                          <a:ea typeface="メイリオ" panose="020B0604030504040204" pitchFamily="50" charset="-128"/>
                        </a:rPr>
                        <a:t>女性支援専門分科会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268267"/>
            <a:ext cx="190800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a:t>
            </a:r>
            <a:r>
              <a:rPr kumimoji="1" lang="ja-JP" altLang="en-US" sz="1000" b="1" dirty="0" smtClean="0">
                <a:solidFill>
                  <a:schemeClr val="bg1"/>
                </a:solidFill>
                <a:latin typeface="メイリオ" panose="020B0604030504040204" pitchFamily="50" charset="-128"/>
                <a:ea typeface="メイリオ" panose="020B0604030504040204" pitchFamily="50" charset="-128"/>
              </a:rPr>
              <a:t>家庭施策</a:t>
            </a:r>
            <a:r>
              <a:rPr kumimoji="1" lang="ja-JP" altLang="en-US" sz="1000" b="1" dirty="0">
                <a:solidFill>
                  <a:schemeClr val="bg1"/>
                </a:solidFill>
                <a:latin typeface="メイリオ" panose="020B0604030504040204" pitchFamily="50" charset="-128"/>
                <a:ea typeface="メイリオ" panose="020B0604030504040204" pitchFamily="50" charset="-128"/>
              </a:rPr>
              <a:t>に関する調査審議を一体的・総合的に行うため、</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子ども家庭審議会に統合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159487" y="24064"/>
            <a:ext cx="9654268"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子ども家庭局の審議会再編に伴う児童福祉専門分科会の再編</a:t>
            </a:r>
            <a:r>
              <a:rPr kumimoji="1" lang="ja-JP" altLang="en-US" sz="1400" b="1">
                <a:solidFill>
                  <a:schemeClr val="bg1"/>
                </a:solidFill>
                <a:latin typeface="メイリオ" panose="020B0604030504040204" pitchFamily="50" charset="-128"/>
                <a:ea typeface="メイリオ" panose="020B0604030504040204" pitchFamily="50" charset="-128"/>
              </a:rPr>
              <a:t>・移管</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5" name="角丸四角形 4"/>
          <p:cNvSpPr/>
          <p:nvPr/>
        </p:nvSpPr>
        <p:spPr>
          <a:xfrm>
            <a:off x="261884" y="454012"/>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趣　旨</a:t>
            </a:r>
          </a:p>
        </p:txBody>
      </p:sp>
      <p:sp>
        <p:nvSpPr>
          <p:cNvPr id="7" name="テキスト ボックス 6"/>
          <p:cNvSpPr txBox="1"/>
          <p:nvPr/>
        </p:nvSpPr>
        <p:spPr>
          <a:xfrm>
            <a:off x="290583" y="712440"/>
            <a:ext cx="4727209" cy="218521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令和４年度当初、国のこども家庭庁設置（令和５年度当初）を見据え、福祉部に子ども</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家庭局を設置し、児童福祉法上の児童（</a:t>
            </a:r>
            <a:r>
              <a:rPr lang="en-US" altLang="ja-JP" sz="800" dirty="0">
                <a:latin typeface="メイリオ" panose="020B0604030504040204" pitchFamily="50" charset="-128"/>
                <a:ea typeface="メイリオ" panose="020B0604030504040204" pitchFamily="50" charset="-128"/>
              </a:rPr>
              <a:t>18</a:t>
            </a:r>
            <a:r>
              <a:rPr lang="ja-JP" altLang="en-US" sz="800" dirty="0">
                <a:latin typeface="メイリオ" panose="020B0604030504040204" pitchFamily="50" charset="-128"/>
                <a:ea typeface="メイリオ" panose="020B0604030504040204" pitchFamily="50" charset="-128"/>
              </a:rPr>
              <a:t>歳未満）に加え</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18</a:t>
            </a:r>
            <a:r>
              <a:rPr lang="ja-JP" altLang="en-US" sz="800" dirty="0">
                <a:latin typeface="メイリオ" panose="020B0604030504040204" pitchFamily="50" charset="-128"/>
                <a:ea typeface="メイリオ" panose="020B0604030504040204" pitchFamily="50" charset="-128"/>
              </a:rPr>
              <a:t>歳以上の青</a:t>
            </a:r>
            <a:r>
              <a:rPr lang="ja-JP" altLang="en-US" sz="800" dirty="0" smtClean="0">
                <a:latin typeface="メイリオ" panose="020B0604030504040204" pitchFamily="50" charset="-128"/>
                <a:ea typeface="メイリオ" panose="020B0604030504040204" pitchFamily="50" charset="-128"/>
              </a:rPr>
              <a:t>年期も含め</a:t>
            </a:r>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対象を広げ、一体的な施策推進体制を確立した。</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一方、 国のこども施策に関する基本的な方針である「こども大綱」が、従来の「少子化</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社会対策大綱」、「子供・若者育成支援推進大綱」、「子供の貧困対策に関する大綱」を</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束ね一元化</a:t>
            </a:r>
            <a:r>
              <a:rPr lang="ja-JP" altLang="en-US" sz="800" dirty="0">
                <a:latin typeface="メイリオ" panose="020B0604030504040204" pitchFamily="50" charset="-128"/>
                <a:ea typeface="メイリオ" panose="020B0604030504040204" pitchFamily="50" charset="-128"/>
              </a:rPr>
              <a:t>されることとなっている（令和５年中を目途に策定）。</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現在、子ども家庭局</a:t>
            </a:r>
            <a:r>
              <a:rPr lang="ja-JP" altLang="en-US" sz="800" dirty="0" smtClean="0">
                <a:latin typeface="メイリオ" panose="020B0604030504040204" pitchFamily="50" charset="-128"/>
                <a:ea typeface="メイリオ" panose="020B0604030504040204" pitchFamily="50" charset="-128"/>
              </a:rPr>
              <a:t>の審</a:t>
            </a:r>
            <a:r>
              <a:rPr lang="ja-JP" altLang="en-US" sz="800" dirty="0">
                <a:latin typeface="メイリオ" panose="020B0604030504040204" pitchFamily="50" charset="-128"/>
                <a:ea typeface="メイリオ" panose="020B0604030504040204" pitchFamily="50" charset="-128"/>
              </a:rPr>
              <a:t>議会は３つとなっており（Ａ</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社会福祉審議会児童福祉専門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分科会、Ｂ</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子ども施策審議会、Ｃ</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青少年健全育成審議会）、Ａでは部会による調査審議は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されているが本審機能を有していない、ＡとＢで類似の部会を設置しており部会が多数と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なっている、子ども</a:t>
            </a:r>
            <a:r>
              <a:rPr lang="ja-JP" altLang="en-US" sz="800" dirty="0" smtClean="0">
                <a:latin typeface="メイリオ" panose="020B0604030504040204" pitchFamily="50" charset="-128"/>
                <a:ea typeface="メイリオ" panose="020B0604030504040204" pitchFamily="50" charset="-128"/>
              </a:rPr>
              <a:t>家庭施策</a:t>
            </a:r>
            <a:r>
              <a:rPr lang="ja-JP" altLang="en-US" sz="800" dirty="0">
                <a:latin typeface="メイリオ" panose="020B0604030504040204" pitchFamily="50" charset="-128"/>
                <a:ea typeface="メイリオ" panose="020B0604030504040204" pitchFamily="50" charset="-128"/>
              </a:rPr>
              <a:t>に関する調査審議を一体的・総合的に行うことができない、</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といった課題がある。</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上記により、令和６年度、ＡとＢ、Ｃの青少年施策部分を統合し（一部委員の併任） 、</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社会福祉審議会から独立した児童福祉審議会である「子ども家庭審議会」を設置し、</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令和７年度からの「（仮称）大阪府子ども計画」策定に関する調査審議をはじめ、</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子ども</a:t>
            </a:r>
            <a:r>
              <a:rPr lang="ja-JP" altLang="en-US" sz="800" dirty="0" smtClean="0">
                <a:latin typeface="メイリオ" panose="020B0604030504040204" pitchFamily="50" charset="-128"/>
                <a:ea typeface="メイリオ" panose="020B0604030504040204" pitchFamily="50" charset="-128"/>
              </a:rPr>
              <a:t>家庭施策</a:t>
            </a:r>
            <a:r>
              <a:rPr lang="ja-JP" altLang="en-US" sz="800" dirty="0">
                <a:latin typeface="メイリオ" panose="020B0604030504040204" pitchFamily="50" charset="-128"/>
                <a:ea typeface="メイリオ" panose="020B0604030504040204" pitchFamily="50" charset="-128"/>
              </a:rPr>
              <a:t>に関する調査審議を一体的・総合的に行うため審議体制の充実を図る。</a:t>
            </a:r>
            <a:endParaRPr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青少年施策以外の青少年健全育成条例に基づく規制等に関する審議は、引き続き青少年健全</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育成審議会にて行う（＊２）。</a:t>
            </a:r>
          </a:p>
        </p:txBody>
      </p:sp>
      <p:sp>
        <p:nvSpPr>
          <p:cNvPr id="11" name="テキスト ボックス 10"/>
          <p:cNvSpPr txBox="1"/>
          <p:nvPr/>
        </p:nvSpPr>
        <p:spPr>
          <a:xfrm>
            <a:off x="4919069" y="709420"/>
            <a:ext cx="4894687" cy="707886"/>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令和５年度　局内３つの審議会に「子ども家庭審議会」設置について説明（６月～）</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関連条例の制定・改正・廃止について、議会上程（９月）</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令和６年度　「子ども家庭審議会」を設置し、 「こども大綱」を勘案した「（仮称）大阪府こども</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計画」に関する調査審議</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令和７年度　「（仮称）大阪府子ども計画」スタート</a:t>
            </a:r>
            <a:endParaRPr lang="en-US" altLang="ja-JP" sz="800" dirty="0">
              <a:latin typeface="メイリオ" panose="020B0604030504040204" pitchFamily="50" charset="-128"/>
              <a:ea typeface="メイリオ" panose="020B0604030504040204" pitchFamily="50" charset="-128"/>
            </a:endParaRPr>
          </a:p>
        </p:txBody>
      </p:sp>
      <p:sp>
        <p:nvSpPr>
          <p:cNvPr id="12" name="角丸四角形 11"/>
          <p:cNvSpPr/>
          <p:nvPr/>
        </p:nvSpPr>
        <p:spPr>
          <a:xfrm>
            <a:off x="4908939" y="459207"/>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スケジュール</a:t>
            </a:r>
          </a:p>
        </p:txBody>
      </p:sp>
      <p:sp>
        <p:nvSpPr>
          <p:cNvPr id="13" name="角丸四角形 12"/>
          <p:cNvSpPr/>
          <p:nvPr/>
        </p:nvSpPr>
        <p:spPr>
          <a:xfrm>
            <a:off x="4909545" y="1459203"/>
            <a:ext cx="252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関連条例の制定・改正・廃止（概要）</a:t>
            </a:r>
          </a:p>
        </p:txBody>
      </p:sp>
      <p:sp>
        <p:nvSpPr>
          <p:cNvPr id="14" name="テキスト ボックス 13"/>
          <p:cNvSpPr txBox="1"/>
          <p:nvPr/>
        </p:nvSpPr>
        <p:spPr>
          <a:xfrm>
            <a:off x="4919068" y="1708397"/>
            <a:ext cx="4894687" cy="1077218"/>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大阪府</a:t>
            </a:r>
            <a:r>
              <a:rPr lang="ja-JP" altLang="en-US" sz="800" dirty="0" smtClean="0">
                <a:latin typeface="メイリオ" panose="020B0604030504040204" pitchFamily="50" charset="-128"/>
                <a:ea typeface="メイリオ" panose="020B0604030504040204" pitchFamily="50" charset="-128"/>
              </a:rPr>
              <a:t>子ども</a:t>
            </a:r>
            <a:r>
              <a:rPr lang="ja-JP" altLang="en-US" sz="800" dirty="0">
                <a:latin typeface="メイリオ" panose="020B0604030504040204" pitchFamily="50" charset="-128"/>
                <a:ea typeface="メイリオ" panose="020B0604030504040204" pitchFamily="50" charset="-128"/>
              </a:rPr>
              <a:t>家庭審議会条例（制定）</a:t>
            </a:r>
            <a:r>
              <a:rPr lang="en-US" altLang="ja-JP" sz="800" dirty="0">
                <a:latin typeface="メイリオ" panose="020B0604030504040204" pitchFamily="50" charset="-128"/>
                <a:ea typeface="メイリオ" panose="020B0604030504040204" pitchFamily="50" charset="-128"/>
              </a:rPr>
              <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　児童福祉審議会及び幼保連携型認定こども園に関する調査審議事項に加え、子ども</a:t>
            </a:r>
            <a:r>
              <a:rPr lang="ja-JP" altLang="en-US" sz="800" dirty="0" smtClean="0">
                <a:latin typeface="メイリオ" panose="020B0604030504040204" pitchFamily="50" charset="-128"/>
                <a:ea typeface="メイリオ" panose="020B0604030504040204" pitchFamily="50" charset="-128"/>
              </a:rPr>
              <a:t>家庭施策</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全般にわたる調査審議を一体的・総合的に行うため、条例による設置とする。</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大阪府社会福祉審議会条例（改正：児童福祉専門分科会の廃止）</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大阪府子ども施策審議会条例（廃止：子ども家庭審議会に統合のため）</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大阪府子ども条例（改正：＊１）</a:t>
            </a:r>
            <a:endParaRPr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大阪府認定こども園の認定の要件並びに</a:t>
            </a:r>
            <a:r>
              <a:rPr kumimoji="1" lang="ja-JP" altLang="en-US" sz="800" dirty="0" smtClean="0">
                <a:latin typeface="メイリオ" panose="020B0604030504040204" pitchFamily="50" charset="-128"/>
                <a:ea typeface="メイリオ" panose="020B0604030504040204" pitchFamily="50" charset="-128"/>
              </a:rPr>
              <a:t>設備及び</a:t>
            </a:r>
            <a:r>
              <a:rPr kumimoji="1" lang="ja-JP" altLang="en-US" sz="800" dirty="0">
                <a:latin typeface="メイリオ" panose="020B0604030504040204" pitchFamily="50" charset="-128"/>
                <a:ea typeface="メイリオ" panose="020B0604030504040204" pitchFamily="50" charset="-128"/>
              </a:rPr>
              <a:t>運営に関する基準を定める条例（改正：＊１）</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597615"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＜Ｒ６＞</a:t>
            </a:r>
          </a:p>
        </p:txBody>
      </p:sp>
      <p:sp>
        <p:nvSpPr>
          <p:cNvPr id="28" name="正方形/長方形 27"/>
          <p:cNvSpPr/>
          <p:nvPr/>
        </p:nvSpPr>
        <p:spPr>
          <a:xfrm>
            <a:off x="159487" y="414550"/>
            <a:ext cx="9654269" cy="24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2914077"/>
            <a:ext cx="9654269" cy="385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366411" y="2581270"/>
            <a:ext cx="2161765" cy="215444"/>
          </a:xfrm>
          <a:prstGeom prst="rect">
            <a:avLst/>
          </a:prstGeom>
          <a:noFill/>
        </p:spPr>
        <p:txBody>
          <a:bodyPr wrap="square" rtlCol="0">
            <a:spAutoFit/>
          </a:bodyPr>
          <a:lstStyle/>
          <a:p>
            <a:pPr algn="r"/>
            <a:r>
              <a:rPr kumimoji="1" lang="ja-JP" altLang="en-US" sz="800" dirty="0">
                <a:latin typeface="メイリオ" panose="020B0604030504040204" pitchFamily="50" charset="-128"/>
                <a:ea typeface="メイリオ" panose="020B0604030504040204" pitchFamily="50" charset="-128"/>
              </a:rPr>
              <a:t>（＊１）改正内容：審議機関の変更</a:t>
            </a:r>
          </a:p>
        </p:txBody>
      </p:sp>
      <p:sp>
        <p:nvSpPr>
          <p:cNvPr id="15" name="テキスト ボックス 14"/>
          <p:cNvSpPr txBox="1"/>
          <p:nvPr/>
        </p:nvSpPr>
        <p:spPr>
          <a:xfrm>
            <a:off x="4066715" y="6213595"/>
            <a:ext cx="5692437" cy="523220"/>
          </a:xfrm>
          <a:prstGeom prst="rect">
            <a:avLst/>
          </a:prstGeom>
          <a:solidFill>
            <a:schemeClr val="accent6">
              <a:lumMod val="40000"/>
              <a:lumOff val="60000"/>
            </a:schemeClr>
          </a:solidFill>
        </p:spPr>
        <p:txBody>
          <a:bodyPr wrap="square" rtlCol="0">
            <a:spAutoFit/>
          </a:bodyPr>
          <a:lstStyle/>
          <a:p>
            <a:r>
              <a:rPr kumimoji="1" lang="ja-JP" altLang="en-US" sz="700" dirty="0">
                <a:solidFill>
                  <a:srgbClr val="002060"/>
                </a:solidFill>
                <a:latin typeface="メイリオ" panose="020B0604030504040204" pitchFamily="50" charset="-128"/>
                <a:ea typeface="メイリオ" panose="020B0604030504040204" pitchFamily="50" charset="-128"/>
              </a:rPr>
              <a:t>（＊２）青少年健全育成条例に基づく規制等に関する審議は、上位法令がない中、罰則を伴う規制を条例上規定するといった特殊な内容であり、専門部会だけではなく子ども家庭審議会（本審）による迅速な審議・議決を行うことが適当であるが、青少年健全育成に関する専門性を有する一定数の委員の参画による審議・議決が必要であり、これらの委員を含めると、子ども家庭審議会（本審）の規模が過大となる上に、迅速な招集・審議・議決が困難となることから、引き続き青少年健全育成審議会にて行う。</a:t>
            </a:r>
          </a:p>
        </p:txBody>
      </p:sp>
      <p:sp>
        <p:nvSpPr>
          <p:cNvPr id="36" name="テキスト ボックス 35"/>
          <p:cNvSpPr txBox="1"/>
          <p:nvPr/>
        </p:nvSpPr>
        <p:spPr>
          <a:xfrm>
            <a:off x="196948" y="6000020"/>
            <a:ext cx="3779668" cy="738664"/>
          </a:xfrm>
          <a:prstGeom prst="rect">
            <a:avLst/>
          </a:prstGeom>
          <a:noFill/>
          <a:ln>
            <a:solidFill>
              <a:srgbClr val="002060"/>
            </a:solidFill>
            <a:prstDash val="dash"/>
          </a:ln>
        </p:spPr>
        <p:txBody>
          <a:bodyPr wrap="square" rtlCol="0">
            <a:spAutoFit/>
          </a:bodyPr>
          <a:lstStyle/>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１）　社会福祉法第十二条第一項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第七条第一項の規定にかかわらず、都道府県又は指定都市若しくは中核市は条例で定めるところにより、地方社会福祉審議会に児童福祉及び精神障害者福祉に関する事項を調査審議させることができる。</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２）　児童福祉法第八条第一項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九項、第二十七条第六項、第三十三条の十五第三項、第三十五条第六項、第四十六条第四項及び第五十九条第五項の規定によりその権限に属させられた事項を調査審議するため、都道府県に児童福祉に関する審議会その他の合議制の機関を置くものとする。（後略）</a:t>
            </a:r>
          </a:p>
        </p:txBody>
      </p:sp>
      <p:sp>
        <p:nvSpPr>
          <p:cNvPr id="35" name="テキスト ボックス 34"/>
          <p:cNvSpPr txBox="1"/>
          <p:nvPr/>
        </p:nvSpPr>
        <p:spPr>
          <a:xfrm>
            <a:off x="4511280"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＜Ｒ５＞</a:t>
            </a:r>
          </a:p>
        </p:txBody>
      </p:sp>
      <p:graphicFrame>
        <p:nvGraphicFramePr>
          <p:cNvPr id="9" name="表 8"/>
          <p:cNvGraphicFramePr>
            <a:graphicFrameLocks noGrp="1"/>
          </p:cNvGraphicFramePr>
          <p:nvPr>
            <p:extLst>
              <p:ext uri="{D42A27DB-BD31-4B8C-83A1-F6EECF244321}">
                <p14:modId xmlns:p14="http://schemas.microsoft.com/office/powerpoint/2010/main" val="3387088391"/>
              </p:ext>
            </p:extLst>
          </p:nvPr>
        </p:nvGraphicFramePr>
        <p:xfrm>
          <a:off x="707575" y="3417067"/>
          <a:ext cx="2951216" cy="1152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1152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児童福祉専門分科会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①里親審査部会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②児童措置審査部会</a:t>
                      </a:r>
                      <a:r>
                        <a:rPr kumimoji="1" lang="en-US" altLang="ja-JP" sz="800" dirty="0">
                          <a:solidFill>
                            <a:srgbClr val="002060"/>
                          </a:solidFill>
                          <a:latin typeface="メイリオ" panose="020B0604030504040204" pitchFamily="50" charset="-128"/>
                          <a:ea typeface="メイリオ" panose="020B0604030504040204" pitchFamily="50" charset="-128"/>
                        </a:rPr>
                        <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⑤教育・保育施設における重大事故の再発</a:t>
                      </a:r>
                      <a:r>
                        <a:rPr kumimoji="1" lang="en-US" altLang="ja-JP" sz="800" dirty="0">
                          <a:solidFill>
                            <a:srgbClr val="002060"/>
                          </a:solidFill>
                          <a:latin typeface="メイリオ" panose="020B0604030504040204" pitchFamily="50" charset="-128"/>
                          <a:ea typeface="メイリオ" panose="020B0604030504040204" pitchFamily="50" charset="-128"/>
                        </a:rPr>
                        <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防止のための検証専門部会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⑥保育所認可等部会　</a:t>
                      </a:r>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78051444"/>
              </p:ext>
            </p:extLst>
          </p:nvPr>
        </p:nvGraphicFramePr>
        <p:xfrm>
          <a:off x="536243" y="4649062"/>
          <a:ext cx="3131216" cy="68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68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子ども施策</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⑦幼保連携型認定こども園認可部会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⑧社会的養育体制整備計画策定部会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⑨子どもの貧困対策部会（ひとり親含む）</a:t>
                      </a:r>
                      <a:endParaRPr kumimoji="1" lang="en-US" altLang="ja-JP" sz="800" u="sng"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⑩計画策定部会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4988411"/>
              </p:ext>
            </p:extLst>
          </p:nvPr>
        </p:nvGraphicFramePr>
        <p:xfrm>
          <a:off x="526750" y="5411813"/>
          <a:ext cx="3131216" cy="50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4320292"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graphicFrame>
        <p:nvGraphicFramePr>
          <p:cNvPr id="50" name="表 49"/>
          <p:cNvGraphicFramePr>
            <a:graphicFrameLocks noGrp="1"/>
          </p:cNvGraphicFramePr>
          <p:nvPr>
            <p:extLst>
              <p:ext uri="{D42A27DB-BD31-4B8C-83A1-F6EECF244321}">
                <p14:modId xmlns:p14="http://schemas.microsoft.com/office/powerpoint/2010/main" val="541204732"/>
              </p:ext>
            </p:extLst>
          </p:nvPr>
        </p:nvGraphicFramePr>
        <p:xfrm>
          <a:off x="5657639" y="3588968"/>
          <a:ext cx="3780000" cy="194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1944000">
                <a:tc>
                  <a:txBody>
                    <a:bodyPr/>
                    <a:lstStyle/>
                    <a:p>
                      <a:pPr algn="ctr"/>
                      <a:r>
                        <a:rPr kumimoji="1" lang="ja-JP" altLang="en-US" sz="900" b="1" dirty="0">
                          <a:solidFill>
                            <a:srgbClr val="002060"/>
                          </a:solidFill>
                          <a:latin typeface="メイリオ" panose="020B0604030504040204" pitchFamily="50" charset="-128"/>
                          <a:ea typeface="メイリオ" panose="020B0604030504040204" pitchFamily="50" charset="-128"/>
                        </a:rPr>
                        <a:t>子ども家庭審議会</a:t>
                      </a:r>
                      <a:r>
                        <a:rPr kumimoji="1" lang="ja-JP" altLang="en-US" sz="800" b="1" dirty="0">
                          <a:solidFill>
                            <a:srgbClr val="002060"/>
                          </a:solidFill>
                          <a:latin typeface="メイリオ" panose="020B0604030504040204" pitchFamily="50" charset="-128"/>
                          <a:ea typeface="メイリオ" panose="020B0604030504040204" pitchFamily="50" charset="-128"/>
                        </a:rPr>
                        <a:t>（児童福祉審議会）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a:solidFill>
                            <a:srgbClr val="002060"/>
                          </a:solidFill>
                          <a:latin typeface="メイリオ" panose="020B0604030504040204" pitchFamily="50" charset="-128"/>
                          <a:ea typeface="メイリオ" panose="020B0604030504040204" pitchFamily="50" charset="-128"/>
                        </a:rPr>
                        <a:t>　①里親審査専門部会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②児童措置審査専門部会</a:t>
                      </a:r>
                      <a:r>
                        <a:rPr kumimoji="1" lang="en-US" altLang="ja-JP" sz="900" dirty="0">
                          <a:solidFill>
                            <a:srgbClr val="002060"/>
                          </a:solidFill>
                          <a:latin typeface="メイリオ" panose="020B0604030504040204" pitchFamily="50" charset="-128"/>
                          <a:ea typeface="メイリオ" panose="020B0604030504040204" pitchFamily="50" charset="-128"/>
                        </a:rPr>
                        <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⑤教育・保育・</a:t>
                      </a:r>
                      <a:r>
                        <a:rPr kumimoji="1" lang="ja-JP" altLang="en-US" sz="900" u="none" dirty="0">
                          <a:solidFill>
                            <a:srgbClr val="002060"/>
                          </a:solidFill>
                          <a:latin typeface="メイリオ" panose="020B0604030504040204" pitchFamily="50" charset="-128"/>
                          <a:ea typeface="メイリオ" panose="020B0604030504040204" pitchFamily="50" charset="-128"/>
                        </a:rPr>
                        <a:t>🈟</a:t>
                      </a:r>
                      <a:r>
                        <a:rPr kumimoji="1" lang="ja-JP" altLang="en-US" sz="900" dirty="0">
                          <a:solidFill>
                            <a:srgbClr val="002060"/>
                          </a:solidFill>
                          <a:latin typeface="メイリオ" panose="020B0604030504040204" pitchFamily="50" charset="-128"/>
                          <a:ea typeface="メイリオ" panose="020B0604030504040204" pitchFamily="50" charset="-128"/>
                        </a:rPr>
                        <a:t>児童福祉施設等における重大事故の</a:t>
                      </a:r>
                      <a:r>
                        <a:rPr kumimoji="1" lang="en-US" altLang="ja-JP" sz="900" dirty="0">
                          <a:solidFill>
                            <a:srgbClr val="002060"/>
                          </a:solidFill>
                          <a:latin typeface="メイリオ" panose="020B0604030504040204" pitchFamily="50" charset="-128"/>
                          <a:ea typeface="メイリオ" panose="020B0604030504040204" pitchFamily="50" charset="-128"/>
                        </a:rPr>
                        <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再発防止のための検証専門部会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🈟児童福祉施設・⑥保育所・⑦認定こども園等認可等</a:t>
                      </a:r>
                      <a:r>
                        <a:rPr kumimoji="1" lang="en-US" altLang="ja-JP" sz="900" dirty="0">
                          <a:solidFill>
                            <a:srgbClr val="002060"/>
                          </a:solidFill>
                          <a:latin typeface="メイリオ" panose="020B0604030504040204" pitchFamily="50" charset="-128"/>
                          <a:ea typeface="メイリオ" panose="020B0604030504040204" pitchFamily="50" charset="-128"/>
                        </a:rPr>
                        <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専門部会（🈟保育士再登録含む）</a:t>
                      </a:r>
                      <a:endParaRPr kumimoji="1" lang="en-US" altLang="ja-JP" sz="900" b="1"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⑩（仮称）</a:t>
                      </a:r>
                      <a:r>
                        <a:rPr lang="ja-JP" altLang="en-US" sz="900" dirty="0">
                          <a:solidFill>
                            <a:srgbClr val="002060"/>
                          </a:solidFill>
                          <a:latin typeface="メイリオ" panose="020B0604030504040204" pitchFamily="50" charset="-128"/>
                          <a:ea typeface="メイリオ" panose="020B0604030504040204" pitchFamily="50" charset="-128"/>
                        </a:rPr>
                        <a:t>大阪府子ども計画</a:t>
                      </a:r>
                      <a:r>
                        <a:rPr kumimoji="1" lang="ja-JP" altLang="en-US" sz="900" dirty="0">
                          <a:solidFill>
                            <a:srgbClr val="002060"/>
                          </a:solidFill>
                          <a:latin typeface="メイリオ" panose="020B0604030504040204" pitchFamily="50" charset="-128"/>
                          <a:ea typeface="メイリオ" panose="020B0604030504040204" pitchFamily="50" charset="-128"/>
                        </a:rPr>
                        <a:t>策定専門部会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⑧社会的養育体制整備、⑨子どもの貧困対策・</a:t>
                      </a:r>
                      <a:r>
                        <a:rPr kumimoji="1" lang="en-US" altLang="ja-JP" sz="900" dirty="0">
                          <a:solidFill>
                            <a:srgbClr val="002060"/>
                          </a:solidFill>
                          <a:latin typeface="メイリオ" panose="020B0604030504040204" pitchFamily="50" charset="-128"/>
                          <a:ea typeface="メイリオ" panose="020B0604030504040204" pitchFamily="50" charset="-128"/>
                        </a:rPr>
                        <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FF0000"/>
                          </a:solidFill>
                          <a:latin typeface="メイリオ" panose="020B0604030504040204" pitchFamily="50" charset="-128"/>
                          <a:ea typeface="メイリオ" panose="020B0604030504040204" pitchFamily="50" charset="-128"/>
                        </a:rPr>
                        <a:t>　　　</a:t>
                      </a:r>
                      <a:r>
                        <a:rPr kumimoji="1" lang="ja-JP" altLang="en-US" sz="900" dirty="0">
                          <a:solidFill>
                            <a:srgbClr val="002060"/>
                          </a:solidFill>
                          <a:latin typeface="メイリオ" panose="020B0604030504040204" pitchFamily="50" charset="-128"/>
                          <a:ea typeface="メイリオ" panose="020B0604030504040204" pitchFamily="50" charset="-128"/>
                        </a:rPr>
                        <a:t>ひとり親家庭等自立促進計画　等、</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各計画策定時に必要に応じ小委員会設置</a:t>
                      </a:r>
                      <a:endParaRPr kumimoji="1" lang="ja-JP" altLang="en-US" sz="900" dirty="0">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195699435"/>
              </p:ext>
            </p:extLst>
          </p:nvPr>
        </p:nvGraphicFramePr>
        <p:xfrm>
          <a:off x="5657639" y="5601717"/>
          <a:ext cx="3780000" cy="50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370087" y="3459108"/>
            <a:ext cx="1422726"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１）～本審機能なし</a:t>
            </a:r>
            <a:endParaRPr kumimoji="1" lang="ja-JP" altLang="en-US" sz="8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541089"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sp>
        <p:nvSpPr>
          <p:cNvPr id="33" name="テキスト ボックス 32"/>
          <p:cNvSpPr txBox="1"/>
          <p:nvPr/>
        </p:nvSpPr>
        <p:spPr>
          <a:xfrm>
            <a:off x="8089244" y="3638801"/>
            <a:ext cx="1422726" cy="33855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２）～本審機能付与</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◇青少年施策含む</a:t>
            </a:r>
            <a:endParaRPr kumimoji="1" lang="ja-JP" altLang="en-US" sz="8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2069909" y="5468057"/>
            <a:ext cx="1634544" cy="415498"/>
          </a:xfrm>
          <a:prstGeom prst="rect">
            <a:avLst/>
          </a:prstGeom>
          <a:noFill/>
        </p:spPr>
        <p:txBody>
          <a:bodyPr wrap="square" rtlCol="0">
            <a:spAutoFit/>
          </a:bodyPr>
          <a:lstStyle/>
          <a:p>
            <a:r>
              <a:rPr kumimoji="1" lang="ja-JP" altLang="en-US" sz="700" dirty="0">
                <a:solidFill>
                  <a:srgbClr val="002060"/>
                </a:solidFill>
                <a:latin typeface="メイリオ" panose="020B0604030504040204" pitchFamily="50" charset="-128"/>
                <a:ea typeface="メイリオ" panose="020B0604030504040204" pitchFamily="50" charset="-128"/>
              </a:rPr>
              <a:t>◇青少年施策</a:t>
            </a:r>
            <a:endParaRPr kumimoji="1" lang="en-US" altLang="ja-JP" sz="700" dirty="0">
              <a:solidFill>
                <a:srgbClr val="002060"/>
              </a:solidFill>
              <a:latin typeface="メイリオ" panose="020B0604030504040204" pitchFamily="50" charset="-128"/>
              <a:ea typeface="メイリオ" panose="020B0604030504040204" pitchFamily="50" charset="-128"/>
            </a:endParaRPr>
          </a:p>
          <a:p>
            <a:r>
              <a:rPr kumimoji="1" lang="ja-JP" altLang="en-US" sz="7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700" dirty="0">
              <a:solidFill>
                <a:srgbClr val="002060"/>
              </a:solidFill>
              <a:latin typeface="メイリオ" panose="020B0604030504040204" pitchFamily="50" charset="-128"/>
              <a:ea typeface="メイリオ" panose="020B0604030504040204" pitchFamily="50" charset="-128"/>
            </a:endParaRPr>
          </a:p>
          <a:p>
            <a:r>
              <a:rPr kumimoji="1" lang="ja-JP" altLang="en-US" sz="7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31" name="テキスト ボックス 30"/>
          <p:cNvSpPr txBox="1"/>
          <p:nvPr/>
        </p:nvSpPr>
        <p:spPr>
          <a:xfrm>
            <a:off x="7271972" y="5675806"/>
            <a:ext cx="1923994" cy="33855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23" name="テキスト ボックス 22"/>
          <p:cNvSpPr txBox="1"/>
          <p:nvPr/>
        </p:nvSpPr>
        <p:spPr>
          <a:xfrm>
            <a:off x="1105960" y="3883864"/>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Ａ</a:t>
            </a:r>
          </a:p>
        </p:txBody>
      </p:sp>
      <p:sp>
        <p:nvSpPr>
          <p:cNvPr id="38" name="テキスト ボックス 37"/>
          <p:cNvSpPr txBox="1"/>
          <p:nvPr/>
        </p:nvSpPr>
        <p:spPr>
          <a:xfrm>
            <a:off x="1128796" y="4880267"/>
            <a:ext cx="263966"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Ｂ</a:t>
            </a:r>
          </a:p>
        </p:txBody>
      </p:sp>
      <p:sp>
        <p:nvSpPr>
          <p:cNvPr id="40" name="テキスト ボックス 39"/>
          <p:cNvSpPr txBox="1"/>
          <p:nvPr/>
        </p:nvSpPr>
        <p:spPr>
          <a:xfrm>
            <a:off x="1136126" y="5533480"/>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Ｃ</a:t>
            </a:r>
          </a:p>
        </p:txBody>
      </p:sp>
      <p:sp>
        <p:nvSpPr>
          <p:cNvPr id="27" name="大かっこ 26"/>
          <p:cNvSpPr/>
          <p:nvPr/>
        </p:nvSpPr>
        <p:spPr>
          <a:xfrm>
            <a:off x="6500869" y="4912361"/>
            <a:ext cx="2484000" cy="487836"/>
          </a:xfrm>
          <a:prstGeom prst="bracketPair">
            <a:avLst>
              <a:gd name="adj" fmla="val 10202"/>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p:cNvSpPr txBox="1"/>
          <p:nvPr/>
        </p:nvSpPr>
        <p:spPr>
          <a:xfrm>
            <a:off x="8844177" y="31886"/>
            <a:ext cx="871405" cy="305233"/>
          </a:xfrm>
          <a:prstGeom prst="rect">
            <a:avLst/>
          </a:prstGeom>
          <a:solidFill>
            <a:schemeClr val="bg1"/>
          </a:solidFill>
          <a:ln>
            <a:solidFill>
              <a:schemeClr val="bg1"/>
            </a:solidFill>
          </a:ln>
        </p:spPr>
        <p:txBody>
          <a:bodyPr wrap="square" rtlCol="0">
            <a:spAutoFit/>
          </a:bodyPr>
          <a:lstStyle/>
          <a:p>
            <a:r>
              <a:rPr kumimoji="1" lang="ja-JP" altLang="en-US" dirty="0"/>
              <a:t>資料 </a:t>
            </a:r>
            <a:r>
              <a:rPr kumimoji="1" lang="en-US" altLang="ja-JP" dirty="0"/>
              <a:t>3</a:t>
            </a:r>
            <a:endParaRPr kumimoji="1" lang="ja-JP" altLang="en-US" dirty="0"/>
          </a:p>
        </p:txBody>
      </p:sp>
    </p:spTree>
    <p:extLst>
      <p:ext uri="{BB962C8B-B14F-4D97-AF65-F5344CB8AC3E}">
        <p14:creationId xmlns:p14="http://schemas.microsoft.com/office/powerpoint/2010/main" val="33601590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3117</TotalTime>
  <Words>1290</Words>
  <Application>Microsoft Office PowerPoint</Application>
  <PresentationFormat>A4 210 x 297 mm</PresentationFormat>
  <Paragraphs>87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206</cp:revision>
  <cp:lastPrinted>2023-07-03T11:42:07Z</cp:lastPrinted>
  <dcterms:created xsi:type="dcterms:W3CDTF">2022-11-10T04:09:27Z</dcterms:created>
  <dcterms:modified xsi:type="dcterms:W3CDTF">2023-07-26T11:41:40Z</dcterms:modified>
</cp:coreProperties>
</file>