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7068800" cy="96012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1" autoAdjust="0"/>
    <p:restoredTop sz="94434" autoAdjust="0"/>
  </p:normalViewPr>
  <p:slideViewPr>
    <p:cSldViewPr snapToGrid="0">
      <p:cViewPr>
        <p:scale>
          <a:sx n="53" d="100"/>
          <a:sy n="53" d="100"/>
        </p:scale>
        <p:origin x="4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C1940E6-1489-40A4-9D05-2AE41B565C4B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16F96A3C-B064-4315-BB44-FAD67191C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96A3C-B064-4315-BB44-FAD67191CC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52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78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92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6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04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4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35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91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74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43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48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92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02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069"/>
            <a:ext cx="17068800" cy="463968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大阪府子ども（子育て世帯）に対する食費支援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事業（第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弾）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5">
            <a:extLst>
              <a:ext uri="{FF2B5EF4-FFF2-40B4-BE49-F238E27FC236}">
                <a16:creationId xmlns:a16="http://schemas.microsoft.com/office/drawing/2014/main" id="{63111DFE-B575-4D96-963E-9E2CB90C9432}"/>
              </a:ext>
            </a:extLst>
          </p:cNvPr>
          <p:cNvSpPr/>
          <p:nvPr/>
        </p:nvSpPr>
        <p:spPr>
          <a:xfrm>
            <a:off x="264845" y="5448168"/>
            <a:ext cx="1363873" cy="471266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40080">
              <a:defRPr/>
            </a:pP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190430" y="5746122"/>
            <a:ext cx="7847454" cy="3686785"/>
            <a:chOff x="708362" y="5436257"/>
            <a:chExt cx="7847454" cy="3686785"/>
          </a:xfrm>
        </p:grpSpPr>
        <p:grpSp>
          <p:nvGrpSpPr>
            <p:cNvPr id="114" name="グループ化 113"/>
            <p:cNvGrpSpPr>
              <a:grpSpLocks noChangeAspect="1"/>
            </p:cNvGrpSpPr>
            <p:nvPr/>
          </p:nvGrpSpPr>
          <p:grpSpPr>
            <a:xfrm>
              <a:off x="782777" y="5436257"/>
              <a:ext cx="7773039" cy="3686785"/>
              <a:chOff x="-75307" y="1532249"/>
              <a:chExt cx="10962471" cy="5199520"/>
            </a:xfrm>
          </p:grpSpPr>
          <p:grpSp>
            <p:nvGrpSpPr>
              <p:cNvPr id="115" name="グループ化 114"/>
              <p:cNvGrpSpPr/>
              <p:nvPr/>
            </p:nvGrpSpPr>
            <p:grpSpPr>
              <a:xfrm>
                <a:off x="-75307" y="1532249"/>
                <a:ext cx="10962471" cy="5199520"/>
                <a:chOff x="-75307" y="1532249"/>
                <a:chExt cx="10962471" cy="5199520"/>
              </a:xfrm>
            </p:grpSpPr>
            <p:sp>
              <p:nvSpPr>
                <p:cNvPr id="117" name="テキスト ボックス 116"/>
                <p:cNvSpPr txBox="1"/>
                <p:nvPr/>
              </p:nvSpPr>
              <p:spPr>
                <a:xfrm>
                  <a:off x="2896773" y="4754559"/>
                  <a:ext cx="2335489" cy="1066195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prstDash val="solid"/>
                </a:ln>
              </p:spPr>
              <p:txBody>
                <a:bodyPr wrap="square" rtlCol="0">
                  <a:no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200" b="1" i="0" u="none" strike="noStrike" kern="1200" cap="none" spc="0" normalizeH="0" baseline="0" noProof="0" dirty="0" smtClean="0">
                      <a:ln>
                        <a:noFill/>
                      </a:ln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府内</a:t>
                  </a:r>
                  <a:r>
                    <a:rPr kumimoji="1" lang="ja-JP" altLang="en-US" sz="120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米小売店</a:t>
                  </a:r>
                  <a:endParaRPr kumimoji="1" lang="en-US" altLang="ja-JP" sz="12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05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（</a:t>
                  </a:r>
                  <a:r>
                    <a:rPr kumimoji="1" lang="ja-JP" altLang="en-US" sz="1050" b="1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米穀店、スーパー等</a:t>
                  </a:r>
                  <a:r>
                    <a:rPr kumimoji="1" lang="ja-JP" altLang="en-US" sz="105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）</a:t>
                  </a:r>
                  <a:endParaRPr kumimoji="1" lang="ja-JP" altLang="en-US" sz="1050" b="1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8" name="四角形: 角を丸くする 7">
                  <a:extLst>
                    <a:ext uri="{FF2B5EF4-FFF2-40B4-BE49-F238E27FC236}">
                      <a16:creationId xmlns:a16="http://schemas.microsoft.com/office/drawing/2014/main" id="{856E776F-07D8-464E-92FF-99AAD0271485}"/>
                    </a:ext>
                  </a:extLst>
                </p:cNvPr>
                <p:cNvSpPr/>
                <p:nvPr/>
              </p:nvSpPr>
              <p:spPr>
                <a:xfrm>
                  <a:off x="5302299" y="2839599"/>
                  <a:ext cx="5584865" cy="3757074"/>
                </a:xfrm>
                <a:prstGeom prst="roundRect">
                  <a:avLst>
                    <a:gd name="adj" fmla="val 2665"/>
                  </a:avLst>
                </a:prstGeom>
                <a:ln w="31750">
                  <a:solidFill>
                    <a:srgbClr val="00206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【</a:t>
                  </a:r>
                  <a:r>
                    <a:rPr kumimoji="1" lang="ja-JP" altLang="en-US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給付物品受取サイト</a:t>
                  </a: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】</a:t>
                  </a:r>
                </a:p>
              </p:txBody>
            </p:sp>
            <p:sp>
              <p:nvSpPr>
                <p:cNvPr id="119" name="四角形: 角を丸くする 14">
                  <a:extLst>
                    <a:ext uri="{FF2B5EF4-FFF2-40B4-BE49-F238E27FC236}">
                      <a16:creationId xmlns:a16="http://schemas.microsoft.com/office/drawing/2014/main" id="{5D722E11-6186-4C21-BBAD-42E2C5324B5E}"/>
                    </a:ext>
                  </a:extLst>
                </p:cNvPr>
                <p:cNvSpPr/>
                <p:nvPr/>
              </p:nvSpPr>
              <p:spPr>
                <a:xfrm>
                  <a:off x="5294205" y="1747014"/>
                  <a:ext cx="5584865" cy="1015425"/>
                </a:xfrm>
                <a:prstGeom prst="roundRect">
                  <a:avLst>
                    <a:gd name="adj" fmla="val 7253"/>
                  </a:avLst>
                </a:prstGeom>
                <a:ln w="31750" cmpd="sng">
                  <a:solidFill>
                    <a:srgbClr val="003366"/>
                  </a:solidFill>
                  <a:prstDash val="soli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【</a:t>
                  </a:r>
                  <a:r>
                    <a:rPr kumimoji="1" lang="ja-JP" altLang="en-US" sz="1400" b="1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申請</a:t>
                  </a: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サイト</a:t>
                  </a:r>
                  <a:r>
                    <a:rPr kumimoji="1" lang="en-US" altLang="ja-JP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】</a:t>
                  </a:r>
                  <a:r>
                    <a:rPr kumimoji="1" lang="ja-JP" altLang="en-US" sz="14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（</a:t>
                  </a:r>
                  <a:r>
                    <a:rPr kumimoji="1" lang="ja-JP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受付</a:t>
                  </a:r>
                  <a:r>
                    <a:rPr kumimoji="1" lang="ja-JP" altLang="en-US" sz="14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・審査・</a:t>
                  </a:r>
                  <a:r>
                    <a:rPr kumimoji="1" lang="en-US" altLang="ja-JP" sz="14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ID</a:t>
                  </a:r>
                  <a:r>
                    <a:rPr kumimoji="1" lang="ja-JP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発行）</a:t>
                  </a:r>
                  <a:endParaRPr kumimoji="1" lang="en-US" altLang="ja-JP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endParaRPr>
                </a:p>
              </p:txBody>
            </p:sp>
            <p:grpSp>
              <p:nvGrpSpPr>
                <p:cNvPr id="120" name="グループ化 119"/>
                <p:cNvGrpSpPr/>
                <p:nvPr/>
              </p:nvGrpSpPr>
              <p:grpSpPr>
                <a:xfrm>
                  <a:off x="-75307" y="1713761"/>
                  <a:ext cx="713900" cy="4924813"/>
                  <a:chOff x="321195" y="764544"/>
                  <a:chExt cx="849850" cy="1879936"/>
                </a:xfrm>
              </p:grpSpPr>
              <p:sp>
                <p:nvSpPr>
                  <p:cNvPr id="140" name="角丸四角形 139"/>
                  <p:cNvSpPr/>
                  <p:nvPr/>
                </p:nvSpPr>
                <p:spPr>
                  <a:xfrm>
                    <a:off x="324865" y="764544"/>
                    <a:ext cx="846180" cy="1879936"/>
                  </a:xfrm>
                  <a:prstGeom prst="roundRect">
                    <a:avLst/>
                  </a:prstGeom>
                  <a:ln w="25400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41" name="テキスト ボックス 140"/>
                  <p:cNvSpPr txBox="1"/>
                  <p:nvPr/>
                </p:nvSpPr>
                <p:spPr>
                  <a:xfrm>
                    <a:off x="321195" y="909194"/>
                    <a:ext cx="775085" cy="1517304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vert="eaVert" wrap="square" rtlCol="0">
                    <a:spAutoFit/>
                  </a:bodyPr>
                  <a:lstStyle/>
                  <a:p>
                    <a:pPr marL="0" marR="0" lvl="0" indent="0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b="1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rPr>
                      <a:t>対象者</a:t>
                    </a:r>
                    <a:endParaRPr kumimoji="1" lang="ja-JP" altLang="en-US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121" name="正方形/長方形 120"/>
                <p:cNvSpPr/>
                <p:nvPr/>
              </p:nvSpPr>
              <p:spPr>
                <a:xfrm>
                  <a:off x="5907159" y="3253499"/>
                  <a:ext cx="4366349" cy="355399"/>
                </a:xfrm>
                <a:prstGeom prst="rect">
                  <a:avLst/>
                </a:prstGeom>
                <a:ln w="12700" cmpd="sng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受付画面</a:t>
                  </a:r>
                </a:p>
              </p:txBody>
            </p:sp>
            <p:sp>
              <p:nvSpPr>
                <p:cNvPr id="122" name="角丸四角形 121"/>
                <p:cNvSpPr/>
                <p:nvPr/>
              </p:nvSpPr>
              <p:spPr>
                <a:xfrm>
                  <a:off x="6095900" y="3693621"/>
                  <a:ext cx="3909406" cy="401247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kumimoji="1" lang="ja-JP" altLang="en-US" sz="1400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　　　 （選択</a:t>
                  </a:r>
                  <a:r>
                    <a:rPr kumimoji="1" lang="ja-JP" altLang="en-US" sz="14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）</a:t>
                  </a:r>
                  <a:endParaRPr kumimoji="1" lang="en-US" altLang="ja-JP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24" name="テキスト ボックス 123">
                  <a:extLst>
                    <a:ext uri="{FF2B5EF4-FFF2-40B4-BE49-F238E27FC236}">
                      <a16:creationId xmlns:a16="http://schemas.microsoft.com/office/drawing/2014/main" id="{8C2328B3-237E-49B4-81B6-755B1BB06B46}"/>
                    </a:ext>
                  </a:extLst>
                </p:cNvPr>
                <p:cNvSpPr txBox="1"/>
                <p:nvPr/>
              </p:nvSpPr>
              <p:spPr>
                <a:xfrm>
                  <a:off x="7132240" y="3729556"/>
                  <a:ext cx="984661" cy="30568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rIns="0" rtlCol="0" anchor="ctr" anchorCtr="1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4.</a:t>
                  </a:r>
                  <a:r>
                    <a:rPr kumimoji="1" lang="ja-JP" altLang="en-US" sz="140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  <a:r>
                    <a:rPr kumimoji="1" lang="ja-JP" altLang="en-US" sz="1400" b="1" i="0" u="none" strike="noStrike" kern="1200" cap="none" spc="0" normalizeH="0" baseline="0" noProof="0" dirty="0" smtClean="0">
                      <a:ln>
                        <a:noFill/>
                      </a:ln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rPr>
                    <a:t>申込</a:t>
                  </a:r>
                  <a:endParaRPr kumimoji="1" lang="ja-JP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125" name="右矢印 124"/>
                <p:cNvSpPr/>
                <p:nvPr/>
              </p:nvSpPr>
              <p:spPr>
                <a:xfrm>
                  <a:off x="800909" y="1532249"/>
                  <a:ext cx="4417120" cy="812340"/>
                </a:xfrm>
                <a:prstGeom prst="rightArrow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１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.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オンライン申請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（一部紙申請あり）</a:t>
                  </a:r>
                  <a:endParaRPr kumimoji="1" lang="ja-JP" altLang="en-US" sz="9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26" name="左矢印 125"/>
                <p:cNvSpPr/>
                <p:nvPr/>
              </p:nvSpPr>
              <p:spPr>
                <a:xfrm>
                  <a:off x="705596" y="2193974"/>
                  <a:ext cx="4417120" cy="812339"/>
                </a:xfrm>
                <a:prstGeom prst="leftArrow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.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ＩＤ発行（メールで送付）</a:t>
                  </a:r>
                  <a:endParaRPr kumimoji="1" lang="ja-JP" altLang="en-US" sz="12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27" name="右矢印 126"/>
                <p:cNvSpPr/>
                <p:nvPr/>
              </p:nvSpPr>
              <p:spPr>
                <a:xfrm>
                  <a:off x="731187" y="2990567"/>
                  <a:ext cx="5127921" cy="812338"/>
                </a:xfrm>
                <a:prstGeom prst="rightArrow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３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.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ＩＤでログイン</a:t>
                  </a:r>
                  <a:endParaRPr kumimoji="1" lang="ja-JP" altLang="en-US" sz="12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28" name="左矢印 127"/>
                <p:cNvSpPr/>
                <p:nvPr/>
              </p:nvSpPr>
              <p:spPr>
                <a:xfrm>
                  <a:off x="717297" y="4006364"/>
                  <a:ext cx="4903768" cy="812337"/>
                </a:xfrm>
                <a:prstGeom prst="leftArrow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ts val="1400"/>
                    </a:lnSpc>
                  </a:pP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５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-(1)-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①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.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お米クーポンをメールで送付</a:t>
                  </a:r>
                  <a:endParaRPr kumimoji="1" lang="ja-JP" altLang="en-US" sz="12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31" name="左矢印 130"/>
                <p:cNvSpPr/>
                <p:nvPr/>
              </p:nvSpPr>
              <p:spPr>
                <a:xfrm>
                  <a:off x="717297" y="5919432"/>
                  <a:ext cx="6596351" cy="812337"/>
                </a:xfrm>
                <a:prstGeom prst="leftArrow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５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-(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２</a:t>
                  </a:r>
                  <a:r>
                    <a:rPr kumimoji="1" lang="en-US" altLang="ja-JP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).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配送</a:t>
                  </a:r>
                  <a:endParaRPr kumimoji="1" lang="ja-JP" altLang="en-US" sz="12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grpSp>
              <p:nvGrpSpPr>
                <p:cNvPr id="132" name="グループ化 131"/>
                <p:cNvGrpSpPr/>
                <p:nvPr/>
              </p:nvGrpSpPr>
              <p:grpSpPr>
                <a:xfrm>
                  <a:off x="7274523" y="4163553"/>
                  <a:ext cx="3554004" cy="2386248"/>
                  <a:chOff x="7287678" y="4312302"/>
                  <a:chExt cx="3554004" cy="2251779"/>
                </a:xfrm>
              </p:grpSpPr>
              <p:sp>
                <p:nvSpPr>
                  <p:cNvPr id="134" name="四角形: 角を丸くする 13">
                    <a:extLst>
                      <a:ext uri="{FF2B5EF4-FFF2-40B4-BE49-F238E27FC236}">
                        <a16:creationId xmlns:a16="http://schemas.microsoft.com/office/drawing/2014/main" id="{AB419895-8120-443F-B778-E4A57F91905E}"/>
                      </a:ext>
                    </a:extLst>
                  </p:cNvPr>
                  <p:cNvSpPr/>
                  <p:nvPr/>
                </p:nvSpPr>
                <p:spPr>
                  <a:xfrm>
                    <a:off x="7287678" y="4312302"/>
                    <a:ext cx="3554004" cy="2251779"/>
                  </a:xfrm>
                  <a:prstGeom prst="roundRect">
                    <a:avLst>
                      <a:gd name="adj" fmla="val 5452"/>
                    </a:avLst>
                  </a:prstGeom>
                  <a:solidFill>
                    <a:srgbClr val="FFFF00"/>
                  </a:solidFill>
                  <a:ln w="9525" cmpd="sng">
                    <a:solidFill>
                      <a:srgbClr val="002060"/>
                    </a:solidFill>
                    <a:prstDash val="soli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t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（</a:t>
                    </a:r>
                    <a:r>
                      <a: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2</a:t>
                    </a:r>
                    <a:r>
                      <a:rPr kumimoji="1" lang="ja-JP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）</a:t>
                    </a:r>
                    <a:r>
                      <a: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【</a:t>
                    </a:r>
                    <a:r>
                      <a:rPr kumimoji="1" lang="ja-JP" altLang="en-US" sz="1400" b="1" noProof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食料品選択ページ</a:t>
                    </a:r>
                    <a:r>
                      <a: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】</a:t>
                    </a:r>
                    <a:endPara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135" name="角丸四角形 134"/>
                  <p:cNvSpPr/>
                  <p:nvPr/>
                </p:nvSpPr>
                <p:spPr>
                  <a:xfrm>
                    <a:off x="7415739" y="5086067"/>
                    <a:ext cx="3300145" cy="311416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40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レトルト食品</a:t>
                    </a:r>
                  </a:p>
                </p:txBody>
              </p:sp>
              <p:sp>
                <p:nvSpPr>
                  <p:cNvPr id="136" name="角丸四角形 135"/>
                  <p:cNvSpPr/>
                  <p:nvPr/>
                </p:nvSpPr>
                <p:spPr>
                  <a:xfrm>
                    <a:off x="7410946" y="5817627"/>
                    <a:ext cx="3300146" cy="311416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40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離乳食</a:t>
                    </a:r>
                  </a:p>
                </p:txBody>
              </p:sp>
              <p:sp>
                <p:nvSpPr>
                  <p:cNvPr id="137" name="角丸四角形 136"/>
                  <p:cNvSpPr/>
                  <p:nvPr/>
                </p:nvSpPr>
                <p:spPr>
                  <a:xfrm>
                    <a:off x="7415738" y="4729555"/>
                    <a:ext cx="3300146" cy="311416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米</a:t>
                    </a:r>
                    <a:endParaRPr kumimoji="1" lang="ja-JP" altLang="en-US" sz="140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138" name="角丸四角形 137"/>
                  <p:cNvSpPr/>
                  <p:nvPr/>
                </p:nvSpPr>
                <p:spPr>
                  <a:xfrm>
                    <a:off x="7410944" y="6177687"/>
                    <a:ext cx="3300146" cy="311416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40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調味料</a:t>
                    </a:r>
                    <a:endParaRPr kumimoji="1" lang="ja-JP" altLang="en-US" sz="140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139" name="角丸四角形 138"/>
                  <p:cNvSpPr/>
                  <p:nvPr/>
                </p:nvSpPr>
                <p:spPr>
                  <a:xfrm>
                    <a:off x="7415734" y="5457567"/>
                    <a:ext cx="3300152" cy="311416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40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日持ちのする食品</a:t>
                    </a:r>
                  </a:p>
                </p:txBody>
              </p:sp>
            </p:grpSp>
            <p:sp>
              <p:nvSpPr>
                <p:cNvPr id="133" name="左右矢印 132"/>
                <p:cNvSpPr/>
                <p:nvPr/>
              </p:nvSpPr>
              <p:spPr>
                <a:xfrm>
                  <a:off x="763802" y="4893120"/>
                  <a:ext cx="2386260" cy="968175"/>
                </a:xfrm>
                <a:prstGeom prst="leftRightArrow">
                  <a:avLst>
                    <a:gd name="adj1" fmla="val 50000"/>
                    <a:gd name="adj2" fmla="val 37355"/>
                  </a:avLst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５</a:t>
                  </a:r>
                  <a:r>
                    <a:rPr kumimoji="1" lang="en-US" altLang="ja-JP" sz="11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-(1)-</a:t>
                  </a:r>
                  <a:r>
                    <a:rPr kumimoji="1" lang="ja-JP" altLang="en-US" sz="11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②</a:t>
                  </a:r>
                  <a:r>
                    <a:rPr kumimoji="1" lang="en-US" altLang="ja-JP" sz="11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.</a:t>
                  </a:r>
                  <a:r>
                    <a:rPr kumimoji="1" lang="ja-JP" altLang="en-US" sz="11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クーポンを利用し引換</a:t>
                  </a:r>
                  <a:endParaRPr kumimoji="1" lang="ja-JP" altLang="en-US" sz="11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23" name="四角形: 角を丸くする 13">
                  <a:extLst>
                    <a:ext uri="{FF2B5EF4-FFF2-40B4-BE49-F238E27FC236}">
                      <a16:creationId xmlns:a16="http://schemas.microsoft.com/office/drawing/2014/main" id="{AB419895-8120-443F-B778-E4A57F91905E}"/>
                    </a:ext>
                  </a:extLst>
                </p:cNvPr>
                <p:cNvSpPr/>
                <p:nvPr/>
              </p:nvSpPr>
              <p:spPr>
                <a:xfrm>
                  <a:off x="5405384" y="4196251"/>
                  <a:ext cx="1777002" cy="1776993"/>
                </a:xfrm>
                <a:prstGeom prst="roundRect">
                  <a:avLst>
                    <a:gd name="adj" fmla="val 5452"/>
                  </a:avLst>
                </a:prstGeom>
                <a:solidFill>
                  <a:srgbClr val="FFFF00"/>
                </a:solidFill>
                <a:ln w="9525" cmpd="sng">
                  <a:solidFill>
                    <a:srgbClr val="002060"/>
                  </a:solidFill>
                  <a:prstDash val="soli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(1)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ja-JP" sz="1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【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お米</a:t>
                  </a:r>
                  <a:r>
                    <a:rPr kumimoji="1" lang="en-US" altLang="ja-JP" sz="14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PAY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おおさか（お米クーポン）</a:t>
                  </a:r>
                  <a:r>
                    <a:rPr kumimoji="1" lang="en-US" altLang="ja-JP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】</a:t>
                  </a:r>
                  <a:endParaRPr kumimoji="1" lang="en-US" altLang="ja-JP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116" name="角丸四角形 115"/>
              <p:cNvSpPr/>
              <p:nvPr/>
            </p:nvSpPr>
            <p:spPr>
              <a:xfrm>
                <a:off x="3104770" y="5383469"/>
                <a:ext cx="1980088" cy="28350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米</a:t>
                </a:r>
                <a:endParaRPr kumimoji="1" lang="ja-JP" altLang="en-US" sz="120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142" name="下矢印 141"/>
            <p:cNvSpPr/>
            <p:nvPr/>
          </p:nvSpPr>
          <p:spPr>
            <a:xfrm>
              <a:off x="5253426" y="6919835"/>
              <a:ext cx="370652" cy="396000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下矢印 142"/>
            <p:cNvSpPr/>
            <p:nvPr/>
          </p:nvSpPr>
          <p:spPr>
            <a:xfrm>
              <a:off x="7411958" y="6905741"/>
              <a:ext cx="370652" cy="378000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08362" y="6501748"/>
              <a:ext cx="628121" cy="23618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180975" indent="-180975"/>
              <a:r>
                <a:rPr kumimoji="1" lang="ja-JP" altLang="en-US" sz="1200" dirty="0" smtClean="0"/>
                <a:t>（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平成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17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日以後に生まれた者又は妊婦）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7" name="正方形/長方形 106"/>
          <p:cNvSpPr/>
          <p:nvPr/>
        </p:nvSpPr>
        <p:spPr>
          <a:xfrm>
            <a:off x="8552805" y="3839059"/>
            <a:ext cx="8317354" cy="5726669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ja-JP" sz="1050" dirty="0">
              <a:solidFill>
                <a:schemeClr val="tx1"/>
              </a:solidFill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8522293" y="3629596"/>
            <a:ext cx="2695627" cy="294407"/>
          </a:xfrm>
          <a:prstGeom prst="roundRect">
            <a:avLst>
              <a:gd name="adj" fmla="val 50000"/>
            </a:avLst>
          </a:prstGeom>
          <a:solidFill>
            <a:srgbClr val="000066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9000" rtlCol="0" anchor="ctr"/>
          <a:lstStyle/>
          <a:p>
            <a:pPr>
              <a:lnSpc>
                <a:spcPts val="24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（参考）第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弾事業運営実績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83035"/>
              </p:ext>
            </p:extLst>
          </p:nvPr>
        </p:nvGraphicFramePr>
        <p:xfrm>
          <a:off x="8743775" y="4377776"/>
          <a:ext cx="7890699" cy="27432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865786">
                  <a:extLst>
                    <a:ext uri="{9D8B030D-6E8A-4147-A177-3AD203B41FA5}">
                      <a16:colId xmlns:a16="http://schemas.microsoft.com/office/drawing/2014/main" val="3409180971"/>
                    </a:ext>
                  </a:extLst>
                </a:gridCol>
                <a:gridCol w="2960913">
                  <a:extLst>
                    <a:ext uri="{9D8B030D-6E8A-4147-A177-3AD203B41FA5}">
                      <a16:colId xmlns:a16="http://schemas.microsoft.com/office/drawing/2014/main" val="4119242935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276487837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818431507"/>
                    </a:ext>
                  </a:extLst>
                </a:gridCol>
              </a:tblGrid>
              <a:tr h="17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2,963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78.6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（対象者比）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給付決定数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7,135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　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97.6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％（申請件数比）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828165"/>
                  </a:ext>
                </a:extLst>
              </a:tr>
            </a:tbl>
          </a:graphicData>
        </a:graphic>
      </p:graphicFrame>
      <p:sp>
        <p:nvSpPr>
          <p:cNvPr id="47" name="正方形/長方形 46"/>
          <p:cNvSpPr/>
          <p:nvPr/>
        </p:nvSpPr>
        <p:spPr>
          <a:xfrm>
            <a:off x="8679427" y="4012260"/>
            <a:ext cx="4000718" cy="2850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　申請・給付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決定数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658007" y="4740353"/>
            <a:ext cx="400821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　お米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PAY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おおさか（お米クーポン）の取扱店舗</a:t>
            </a:r>
          </a:p>
        </p:txBody>
      </p:sp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709674"/>
              </p:ext>
            </p:extLst>
          </p:nvPr>
        </p:nvGraphicFramePr>
        <p:xfrm>
          <a:off x="8725816" y="5136387"/>
          <a:ext cx="7908658" cy="1785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8572">
                  <a:extLst>
                    <a:ext uri="{9D8B030D-6E8A-4147-A177-3AD203B41FA5}">
                      <a16:colId xmlns:a16="http://schemas.microsoft.com/office/drawing/2014/main" val="820863031"/>
                    </a:ext>
                  </a:extLst>
                </a:gridCol>
                <a:gridCol w="726617">
                  <a:extLst>
                    <a:ext uri="{9D8B030D-6E8A-4147-A177-3AD203B41FA5}">
                      <a16:colId xmlns:a16="http://schemas.microsoft.com/office/drawing/2014/main" val="936998931"/>
                    </a:ext>
                  </a:extLst>
                </a:gridCol>
                <a:gridCol w="5533469">
                  <a:extLst>
                    <a:ext uri="{9D8B030D-6E8A-4147-A177-3AD203B41FA5}">
                      <a16:colId xmlns:a16="http://schemas.microsoft.com/office/drawing/2014/main" val="360030897"/>
                    </a:ext>
                  </a:extLst>
                </a:gridCol>
              </a:tblGrid>
              <a:tr h="23833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店舗数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主な店舗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79925"/>
                  </a:ext>
                </a:extLst>
              </a:tr>
              <a:tr h="219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スーパーマーケット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ライフ、万代、コーヨー、マックスバリュー、阪急オアシス、イオン、イズミヤ、関西スーパー　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38981"/>
                  </a:ext>
                </a:extLst>
              </a:tr>
              <a:tr h="2213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ドラッグストア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スギ薬局、キリン堂、アカカベ　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586367"/>
                  </a:ext>
                </a:extLst>
              </a:tr>
              <a:tr h="2235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ホームセンター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コーナン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077740"/>
                  </a:ext>
                </a:extLst>
              </a:tr>
              <a:tr h="2257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コンビニエンスストア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セブン・イレブン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785540"/>
                  </a:ext>
                </a:extLst>
              </a:tr>
              <a:tr h="2169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その他小売業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酒のやまや、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763703"/>
                  </a:ext>
                </a:extLst>
              </a:tr>
              <a:tr h="2080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米穀店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815916"/>
                  </a:ext>
                </a:extLst>
              </a:tr>
              <a:tr h="2324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2,480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606182"/>
                  </a:ext>
                </a:extLst>
              </a:tr>
            </a:tbl>
          </a:graphicData>
        </a:graphic>
      </p:graphicFrame>
      <p:graphicFrame>
        <p:nvGraphicFramePr>
          <p:cNvPr id="51" name="表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296884"/>
              </p:ext>
            </p:extLst>
          </p:nvPr>
        </p:nvGraphicFramePr>
        <p:xfrm>
          <a:off x="8680913" y="7339270"/>
          <a:ext cx="6191468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19">
                  <a:extLst>
                    <a:ext uri="{9D8B030D-6E8A-4147-A177-3AD203B41FA5}">
                      <a16:colId xmlns:a16="http://schemas.microsoft.com/office/drawing/2014/main" val="3780696231"/>
                    </a:ext>
                  </a:extLst>
                </a:gridCol>
                <a:gridCol w="1326973">
                  <a:extLst>
                    <a:ext uri="{9D8B030D-6E8A-4147-A177-3AD203B41FA5}">
                      <a16:colId xmlns:a16="http://schemas.microsoft.com/office/drawing/2014/main" val="33046115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0507507"/>
                    </a:ext>
                  </a:extLst>
                </a:gridCol>
                <a:gridCol w="1243821">
                  <a:extLst>
                    <a:ext uri="{9D8B030D-6E8A-4147-A177-3AD203B41FA5}">
                      <a16:colId xmlns:a16="http://schemas.microsoft.com/office/drawing/2014/main" val="10692112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631044079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458200410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822024148"/>
                    </a:ext>
                  </a:extLst>
                </a:gridCol>
              </a:tblGrid>
              <a:tr h="225192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　　　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給付件数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327429"/>
                  </a:ext>
                </a:extLst>
              </a:tr>
              <a:tr h="228412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給付決定件数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1,067,135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530145"/>
                  </a:ext>
                </a:extLst>
              </a:tr>
              <a:tr h="12470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給付物品申込数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935,874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64946"/>
                  </a:ext>
                </a:extLst>
              </a:tr>
              <a:tr h="143033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内訳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お米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PAY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　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653,492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69.8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78.1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128171"/>
                  </a:ext>
                </a:extLst>
              </a:tr>
              <a:tr h="20559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食料品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受取り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44,273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27.4%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68872"/>
                  </a:ext>
                </a:extLst>
              </a:tr>
              <a:tr h="1237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33,173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391293"/>
                  </a:ext>
                </a:extLst>
              </a:tr>
              <a:tr h="1382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その他食料品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204,935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72.6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21.9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238989"/>
                  </a:ext>
                </a:extLst>
              </a:tr>
              <a:tr h="204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小　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282,381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30.2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0041389"/>
                  </a:ext>
                </a:extLst>
              </a:tr>
            </a:tbl>
          </a:graphicData>
        </a:graphic>
      </p:graphicFrame>
      <p:sp>
        <p:nvSpPr>
          <p:cNvPr id="52" name="テキスト ボックス 51"/>
          <p:cNvSpPr txBox="1"/>
          <p:nvPr/>
        </p:nvSpPr>
        <p:spPr>
          <a:xfrm>
            <a:off x="15482708" y="3839059"/>
            <a:ext cx="1514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６月３０日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640501" y="6985861"/>
            <a:ext cx="400821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給付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物品申込状況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8542544" y="597020"/>
            <a:ext cx="8317354" cy="2976360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								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8427082" y="539051"/>
            <a:ext cx="2695627" cy="311976"/>
          </a:xfrm>
          <a:prstGeom prst="roundRect">
            <a:avLst>
              <a:gd name="adj" fmla="val 50000"/>
            </a:avLst>
          </a:prstGeom>
          <a:solidFill>
            <a:srgbClr val="000066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9000" rtlCol="0" anchor="ctr"/>
          <a:lstStyle/>
          <a:p>
            <a:pPr>
              <a:lnSpc>
                <a:spcPts val="24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　（案）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6F94E61-A6D5-4F2A-9F64-4CE29ECD7E66}"/>
              </a:ext>
            </a:extLst>
          </p:cNvPr>
          <p:cNvGrpSpPr/>
          <p:nvPr/>
        </p:nvGrpSpPr>
        <p:grpSpPr>
          <a:xfrm>
            <a:off x="106079" y="485038"/>
            <a:ext cx="8012124" cy="9080691"/>
            <a:chOff x="81911" y="773097"/>
            <a:chExt cx="5110806" cy="166531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14BFF37A-1F05-4B4D-81CD-8069391FEF18}"/>
                </a:ext>
              </a:extLst>
            </p:cNvPr>
            <p:cNvSpPr/>
            <p:nvPr/>
          </p:nvSpPr>
          <p:spPr>
            <a:xfrm>
              <a:off x="106978" y="786599"/>
              <a:ext cx="5085739" cy="1651808"/>
            </a:xfrm>
            <a:prstGeom prst="rect">
              <a:avLst/>
            </a:prstGeom>
            <a:noFill/>
            <a:ln w="254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223" dirty="0"/>
            </a:p>
          </p:txBody>
        </p:sp>
        <p:sp>
          <p:nvSpPr>
            <p:cNvPr id="11" name="角丸四角形 15">
              <a:extLst>
                <a:ext uri="{FF2B5EF4-FFF2-40B4-BE49-F238E27FC236}">
                  <a16:creationId xmlns:a16="http://schemas.microsoft.com/office/drawing/2014/main" id="{98641101-2888-4C6B-9B66-60105FB79915}"/>
                </a:ext>
              </a:extLst>
            </p:cNvPr>
            <p:cNvSpPr/>
            <p:nvPr/>
          </p:nvSpPr>
          <p:spPr>
            <a:xfrm>
              <a:off x="81911" y="773097"/>
              <a:ext cx="1706736" cy="54074"/>
            </a:xfrm>
            <a:prstGeom prst="roundRect">
              <a:avLst>
                <a:gd name="adj" fmla="val 50000"/>
              </a:avLst>
            </a:prstGeom>
            <a:solidFill>
              <a:srgbClr val="000066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9000" rtlCol="0" anchor="ctr"/>
            <a:lstStyle/>
            <a:p>
              <a:pPr>
                <a:lnSpc>
                  <a:spcPts val="2400"/>
                </a:lnSpc>
              </a:pP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１．事業概要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22F2850-A537-46F6-B6E5-20280069AED6}"/>
                </a:ext>
              </a:extLst>
            </p:cNvPr>
            <p:cNvSpPr txBox="1"/>
            <p:nvPr/>
          </p:nvSpPr>
          <p:spPr>
            <a:xfrm>
              <a:off x="91953" y="827405"/>
              <a:ext cx="5093294" cy="860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r>
                <a:rPr lang="ja-JP" altLang="ja-JP" sz="13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．</a:t>
              </a:r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目的</a:t>
              </a:r>
              <a:endPara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80975" indent="-180975"/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物価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高騰の影響が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長期化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し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、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特に食料品の高騰により家計負担が増大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している。とりわけ、子育て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世帯においては、家計に占める食費の割合が大きく、その影響を強く受けている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この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ような状況を踏まえ、本事業を実施することとし、大阪の全ての子どもたちに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、米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等を給付する。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ja-JP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ja-JP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２．対象者</a:t>
              </a:r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※139.1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万人を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想定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80975" indent="-180975"/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申請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日において</a:t>
              </a:r>
              <a:r>
                <a:rPr lang="ja-JP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大阪府内に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住所を有する</a:t>
              </a:r>
              <a:r>
                <a:rPr lang="ja-JP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者のうち</a:t>
              </a:r>
              <a:r>
                <a:rPr lang="ja-JP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、下記</a:t>
              </a:r>
              <a:r>
                <a:rPr lang="ja-JP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に該当する</a:t>
              </a:r>
              <a:r>
                <a:rPr lang="ja-JP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者</a:t>
              </a:r>
              <a:endPara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80975" indent="-180975"/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 　① 平成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17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４月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２日以後に生まれた</a:t>
              </a:r>
              <a:r>
                <a:rPr lang="ja-JP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者</a:t>
              </a:r>
              <a:endParaRPr lang="ja-JP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申請日において妊娠している者</a:t>
              </a:r>
              <a:endParaRPr lang="ja-JP" altLang="ja-JP" sz="1300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３．支援内容</a:t>
              </a:r>
            </a:p>
            <a:p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対象者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１人につき、税込</a:t>
              </a:r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5,000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円相当の米又は食料品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を給付</a:t>
              </a:r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４．給付方法</a:t>
              </a:r>
            </a:p>
            <a:p>
              <a:pPr marL="180975" indent="-180975"/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申請により、お米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PAY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おおさか（お米クーポン）又は給付物品受取サイト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おける米等の食料品のいずれ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か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を選択　</a:t>
              </a:r>
              <a:endPara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80975" indent="-180975"/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給付物品受取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サイトで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は、米２種類を含む</a:t>
              </a:r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カテゴリーの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食料品を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設定（送料・税込</a:t>
              </a:r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5,000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円）</a:t>
              </a:r>
            </a:p>
            <a:p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５．</a:t>
              </a:r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申請受付期間及び給付物品の申込期限等</a:t>
              </a:r>
              <a:endPara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◆原則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WEB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申請（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申請期間：令和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５年９月１日～同年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◆給付物品の申込期限及びお米クーポンの使用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期限：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令和６年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31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６．事業予算</a:t>
              </a:r>
              <a:endPara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76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億</a:t>
              </a:r>
              <a:r>
                <a:rPr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5,050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万円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（事務費を</a:t>
              </a:r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含む）</a:t>
              </a:r>
              <a:r>
                <a:rPr lang="ja-JP" altLang="en-US" sz="84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</a:p>
          </p:txBody>
        </p:sp>
      </p:grp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354334"/>
              </p:ext>
            </p:extLst>
          </p:nvPr>
        </p:nvGraphicFramePr>
        <p:xfrm>
          <a:off x="8705089" y="1027692"/>
          <a:ext cx="8012785" cy="2466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0311">
                  <a:extLst>
                    <a:ext uri="{9D8B030D-6E8A-4147-A177-3AD203B41FA5}">
                      <a16:colId xmlns:a16="http://schemas.microsoft.com/office/drawing/2014/main" val="3381535882"/>
                    </a:ext>
                  </a:extLst>
                </a:gridCol>
                <a:gridCol w="657784">
                  <a:extLst>
                    <a:ext uri="{9D8B030D-6E8A-4147-A177-3AD203B41FA5}">
                      <a16:colId xmlns:a16="http://schemas.microsoft.com/office/drawing/2014/main" val="2118907788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3193128576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3770483974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2880585364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113914562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1974297870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1424685114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2990672350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959591116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1501554518"/>
                    </a:ext>
                  </a:extLst>
                </a:gridCol>
                <a:gridCol w="628469">
                  <a:extLst>
                    <a:ext uri="{9D8B030D-6E8A-4147-A177-3AD203B41FA5}">
                      <a16:colId xmlns:a16="http://schemas.microsoft.com/office/drawing/2014/main" val="647778013"/>
                    </a:ext>
                  </a:extLst>
                </a:gridCol>
              </a:tblGrid>
              <a:tr h="317715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482513699"/>
                  </a:ext>
                </a:extLst>
              </a:tr>
              <a:tr h="50460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コールセンター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2179212887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申請期間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3930007190"/>
                  </a:ext>
                </a:extLst>
              </a:tr>
              <a:tr h="317715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審査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3492602558"/>
                  </a:ext>
                </a:extLst>
              </a:tr>
              <a:tr h="50460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お米クーポンの利用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1887884273"/>
                  </a:ext>
                </a:extLst>
              </a:tr>
              <a:tr h="504606">
                <a:tc>
                  <a:txBody>
                    <a:bodyPr/>
                    <a:lstStyle/>
                    <a:p>
                      <a:r>
                        <a:rPr kumimoji="1" lang="zh-TW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給付物品</a:t>
                      </a:r>
                      <a:endParaRPr kumimoji="1" lang="en-US" altLang="zh-TW" sz="12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zh-TW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引換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/>
                </a:tc>
                <a:extLst>
                  <a:ext uri="{0D108BD9-81ED-4DB2-BD59-A6C34878D82A}">
                    <a16:rowId xmlns:a16="http://schemas.microsoft.com/office/drawing/2014/main" val="2641659037"/>
                  </a:ext>
                </a:extLst>
              </a:tr>
            </a:tbl>
          </a:graphicData>
        </a:graphic>
      </p:graphicFrame>
      <p:grpSp>
        <p:nvGrpSpPr>
          <p:cNvPr id="56" name="グループ化 55"/>
          <p:cNvGrpSpPr/>
          <p:nvPr/>
        </p:nvGrpSpPr>
        <p:grpSpPr>
          <a:xfrm>
            <a:off x="9758959" y="1316834"/>
            <a:ext cx="6946983" cy="2002630"/>
            <a:chOff x="982796" y="2027450"/>
            <a:chExt cx="4962130" cy="1430450"/>
          </a:xfrm>
        </p:grpSpPr>
        <p:sp>
          <p:nvSpPr>
            <p:cNvPr id="57" name="ストライプ矢印 56"/>
            <p:cNvSpPr/>
            <p:nvPr/>
          </p:nvSpPr>
          <p:spPr>
            <a:xfrm>
              <a:off x="994179" y="2397811"/>
              <a:ext cx="939181" cy="162847"/>
            </a:xfrm>
            <a:prstGeom prst="strip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６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/30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まで</a:t>
              </a:r>
              <a:endPara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8" name="ストライプ矢印 57"/>
            <p:cNvSpPr/>
            <p:nvPr/>
          </p:nvSpPr>
          <p:spPr>
            <a:xfrm>
              <a:off x="994179" y="2601375"/>
              <a:ext cx="1341968" cy="180042"/>
            </a:xfrm>
            <a:prstGeom prst="strip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７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/31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終了</a:t>
              </a:r>
            </a:p>
          </p:txBody>
        </p:sp>
        <p:sp>
          <p:nvSpPr>
            <p:cNvPr id="59" name="ストライプ矢印 58"/>
            <p:cNvSpPr/>
            <p:nvPr/>
          </p:nvSpPr>
          <p:spPr>
            <a:xfrm>
              <a:off x="982796" y="2862850"/>
              <a:ext cx="1787493" cy="203894"/>
            </a:xfrm>
            <a:prstGeom prst="strip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8/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使用期限</a:t>
              </a:r>
            </a:p>
          </p:txBody>
        </p:sp>
        <p:sp>
          <p:nvSpPr>
            <p:cNvPr id="60" name="ストライプ矢印 59"/>
            <p:cNvSpPr/>
            <p:nvPr/>
          </p:nvSpPr>
          <p:spPr>
            <a:xfrm>
              <a:off x="982796" y="3209725"/>
              <a:ext cx="1802923" cy="208276"/>
            </a:xfrm>
            <a:prstGeom prst="strip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8/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申込期限</a:t>
              </a:r>
            </a:p>
          </p:txBody>
        </p:sp>
        <p:sp>
          <p:nvSpPr>
            <p:cNvPr id="61" name="ストライプ矢印 60"/>
            <p:cNvSpPr/>
            <p:nvPr/>
          </p:nvSpPr>
          <p:spPr>
            <a:xfrm>
              <a:off x="994179" y="2027450"/>
              <a:ext cx="2280470" cy="147219"/>
            </a:xfrm>
            <a:prstGeom prst="strip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29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</a:t>
              </a:r>
            </a:p>
          </p:txBody>
        </p:sp>
        <p:sp>
          <p:nvSpPr>
            <p:cNvPr id="62" name="ホームベース 61"/>
            <p:cNvSpPr/>
            <p:nvPr/>
          </p:nvSpPr>
          <p:spPr>
            <a:xfrm>
              <a:off x="2785719" y="2372713"/>
              <a:ext cx="1355289" cy="197339"/>
            </a:xfrm>
            <a:prstGeom prst="homePlate">
              <a:avLst/>
            </a:prstGeom>
            <a:solidFill>
              <a:srgbClr val="FFFF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9/1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11/30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3" name="ホームベース 62"/>
            <p:cNvSpPr/>
            <p:nvPr/>
          </p:nvSpPr>
          <p:spPr>
            <a:xfrm>
              <a:off x="2844227" y="2870038"/>
              <a:ext cx="2187510" cy="231129"/>
            </a:xfrm>
            <a:prstGeom prst="homePlate">
              <a:avLst/>
            </a:prstGeom>
            <a:solidFill>
              <a:srgbClr val="FFFF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使用期間：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9/4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1/31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</a:p>
          </p:txBody>
        </p:sp>
        <p:sp>
          <p:nvSpPr>
            <p:cNvPr id="64" name="ホームベース 63"/>
            <p:cNvSpPr/>
            <p:nvPr/>
          </p:nvSpPr>
          <p:spPr>
            <a:xfrm>
              <a:off x="2785719" y="2609378"/>
              <a:ext cx="1791384" cy="167509"/>
            </a:xfrm>
            <a:prstGeom prst="homePlate">
              <a:avLst/>
            </a:prstGeom>
            <a:solidFill>
              <a:srgbClr val="FFFF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9/1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12 /28 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680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5" name="ホームベース 64"/>
            <p:cNvSpPr/>
            <p:nvPr/>
          </p:nvSpPr>
          <p:spPr>
            <a:xfrm>
              <a:off x="2844227" y="3234045"/>
              <a:ext cx="2166785" cy="223855"/>
            </a:xfrm>
            <a:prstGeom prst="homePlate">
              <a:avLst/>
            </a:prstGeom>
            <a:solidFill>
              <a:srgbClr val="FFFF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申込期間：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9/4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1/31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　　</a:t>
              </a:r>
            </a:p>
          </p:txBody>
        </p:sp>
        <p:sp>
          <p:nvSpPr>
            <p:cNvPr id="66" name="ホームベース 65"/>
            <p:cNvSpPr/>
            <p:nvPr/>
          </p:nvSpPr>
          <p:spPr>
            <a:xfrm>
              <a:off x="1738053" y="2183165"/>
              <a:ext cx="4206873" cy="164465"/>
            </a:xfrm>
            <a:prstGeom prst="homePlate">
              <a:avLst/>
            </a:prstGeom>
            <a:solidFill>
              <a:srgbClr val="FFFF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６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/19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～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3/31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　</a:t>
              </a:r>
            </a:p>
          </p:txBody>
        </p:sp>
      </p:grpSp>
      <p:sp>
        <p:nvSpPr>
          <p:cNvPr id="67" name="ストライプ矢印 66"/>
          <p:cNvSpPr/>
          <p:nvPr/>
        </p:nvSpPr>
        <p:spPr>
          <a:xfrm>
            <a:off x="14063357" y="642127"/>
            <a:ext cx="1010858" cy="260257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ホームベース 67"/>
          <p:cNvSpPr/>
          <p:nvPr/>
        </p:nvSpPr>
        <p:spPr>
          <a:xfrm>
            <a:off x="15329096" y="643887"/>
            <a:ext cx="1010858" cy="251988"/>
          </a:xfrm>
          <a:prstGeom prst="homePlate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kumimoji="1"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</a:t>
            </a:r>
          </a:p>
        </p:txBody>
      </p:sp>
      <p:sp>
        <p:nvSpPr>
          <p:cNvPr id="69" name="四角形: 角を丸くする 5">
            <a:extLst>
              <a:ext uri="{FF2B5EF4-FFF2-40B4-BE49-F238E27FC236}">
                <a16:creationId xmlns:a16="http://schemas.microsoft.com/office/drawing/2014/main" id="{63111DFE-B575-4D96-963E-9E2CB90C9432}"/>
              </a:ext>
            </a:extLst>
          </p:cNvPr>
          <p:cNvSpPr/>
          <p:nvPr/>
        </p:nvSpPr>
        <p:spPr>
          <a:xfrm>
            <a:off x="1573450" y="5540982"/>
            <a:ext cx="2720934" cy="312583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40080">
              <a:defRPr/>
            </a:pP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手続きが簡略される場合有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5651634" y="68387"/>
            <a:ext cx="10543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 </a:t>
            </a:r>
            <a:r>
              <a:rPr kumimoji="1" lang="en-US" altLang="ja-JP" smtClean="0"/>
              <a:t>2-9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77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175"/>
      </a:spPr>
      <a:bodyPr rtlCol="0" anchor="ctr"/>
      <a:lstStyle>
        <a:defPPr algn="ctr">
          <a:defRPr kumimoji="1" sz="1200" dirty="0" smtClean="0">
            <a:solidFill>
              <a:schemeClr val="tx1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2263</TotalTime>
  <Words>759</Words>
  <Application>Microsoft Office PowerPoint</Application>
  <PresentationFormat>ユーザー設定</PresentationFormat>
  <Paragraphs>142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大阪府子ども（子育て世帯）に対する食費支援事業（第2弾）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大阪府子ども（子育て世帯）に対する食費支援事業</dc:title>
  <cp:revision>193</cp:revision>
  <cp:lastPrinted>2023-07-03T09:01:40Z</cp:lastPrinted>
  <dcterms:created xsi:type="dcterms:W3CDTF">2022-12-28T06:51:52Z</dcterms:created>
  <dcterms:modified xsi:type="dcterms:W3CDTF">2023-07-25T10:19:23Z</dcterms:modified>
</cp:coreProperties>
</file>