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8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53" autoAdjust="0"/>
    <p:restoredTop sz="94660" autoAdjust="0"/>
  </p:normalViewPr>
  <p:slideViewPr>
    <p:cSldViewPr snapToGrid="0">
      <p:cViewPr varScale="1">
        <p:scale>
          <a:sx n="52" d="100"/>
          <a:sy n="52" d="100"/>
        </p:scale>
        <p:origin x="2322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北澤 大樹" userId="3f6ac70219c0bec7" providerId="LiveId" clId="{0AAEB9E8-C23B-41A7-AFD9-17A0C1A07154}"/>
    <pc:docChg chg="undo custSel modSld">
      <pc:chgData name="北澤 大樹" userId="3f6ac70219c0bec7" providerId="LiveId" clId="{0AAEB9E8-C23B-41A7-AFD9-17A0C1A07154}" dt="2022-08-22T13:43:01.348" v="2" actId="1076"/>
      <pc:docMkLst>
        <pc:docMk/>
      </pc:docMkLst>
      <pc:sldChg chg="modSp mod">
        <pc:chgData name="北澤 大樹" userId="3f6ac70219c0bec7" providerId="LiveId" clId="{0AAEB9E8-C23B-41A7-AFD9-17A0C1A07154}" dt="2022-08-22T13:43:01.348" v="2" actId="1076"/>
        <pc:sldMkLst>
          <pc:docMk/>
          <pc:sldMk cId="1422817502" sldId="263"/>
        </pc:sldMkLst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12" creationId="{307DC3A2-6DAF-2C7B-5E7A-6C2F9D3C6264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13" creationId="{ED5A6B42-8DA7-44F7-69C0-EE0D26E2931C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35" creationId="{9955916B-5C31-2881-2A74-AC5E9462C56B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39" creationId="{E923A6B6-4314-2639-3A3D-742A82C3825D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40" creationId="{77318CAE-43FB-96E2-220E-A3A8F5F6C038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41" creationId="{DAEBDA9F-F382-A34B-1F14-3B8EDE8173AD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44" creationId="{F298E0E7-ED4C-2539-F08C-CCA9DF529DBE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45" creationId="{4E9C9182-E1DB-0713-EE86-BBC75842506F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46" creationId="{81195D38-08C6-C78A-9E93-2521F1500D89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47" creationId="{2EFE0A20-2F2D-1BCE-3071-FBA4E01C49FB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48" creationId="{CB02F726-20D0-730E-9602-EB4D3004ACF6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49" creationId="{3141BDA1-C24D-1BB1-3B81-1A5C1CEF4260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56" creationId="{970C8601-E33B-B65B-9C73-ED264A17256F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57" creationId="{8526FB00-B10B-4B43-BDA3-F2ACD4FA5270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58" creationId="{DABADF2F-4C62-63C6-D7FD-25C826AE416B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59" creationId="{92FF262C-7C5C-81D6-EE23-D2F56A1EF9E0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60" creationId="{3CFE4FA7-4B60-368B-7A04-3D54A2A3E7F1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61" creationId="{1FF83631-0D2C-EAEA-F290-3E5EA559435F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62" creationId="{A6EC38AD-5FD9-D8B7-9D3F-A99BF6156F7C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63" creationId="{40AAB2DB-F05F-8254-5C3B-CAF94D2CAEF6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64" creationId="{4C08B771-FE46-0958-8686-8ED6EBED429F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65" creationId="{00032079-989D-09FC-74B5-8D5083A1EFA4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66" creationId="{184DE1A5-CB9A-75E2-A9AC-23AA396C941C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67" creationId="{AA5A31D8-222A-72CA-EBBC-A2C453CC0682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68" creationId="{531611D3-563E-A269-C314-620E8C63C713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69" creationId="{3B98C0A6-33B5-131D-2194-0407011AA8E2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71" creationId="{3ACEE5AF-366D-BC30-18C8-86BA70B09EAE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72" creationId="{2EBD1A9B-E782-1F33-74C7-785B9628CBD7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73" creationId="{4FA73311-37DF-BFA1-D13B-D1254E75DF2B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74" creationId="{4AD13BD1-F229-649D-6DB9-205EFF942127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75" creationId="{574BCB39-567E-91C7-E7A5-ECAD96F729B4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76" creationId="{A0632B8D-5304-BC96-812E-6C688BF186B8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77" creationId="{76C3F4AB-688B-E0AA-B5C1-61632A83829D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78" creationId="{143B2B04-16EF-1B6D-A8B3-B1B542195011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79" creationId="{1B6C5BDC-EA92-1580-BABB-62B0AE46C2B3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80" creationId="{153C45B8-4EFC-997A-ED4E-BDD19ECF5B7D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82" creationId="{E1C2E53B-1C42-7F55-A7E3-5B7E54801F12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83" creationId="{441F67F1-45AD-4E12-B342-2C0D386BDEB0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84" creationId="{1F350EE4-B738-A798-8613-FC7133581DB4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85" creationId="{51C5D0AA-5F5B-0A52-8B9F-A0287BDEFCC4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86" creationId="{7EC71D99-960D-18F3-7D91-662DFADE83B1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87" creationId="{906BE52A-DC40-72A2-3E3C-F359183C5E61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88" creationId="{19037472-E486-95C5-628D-294F60F9F394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89" creationId="{B8975836-22AF-577E-2168-AF0E3FFD0C1C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90" creationId="{F1C3710E-CB22-639F-DDC9-559405E2B20A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91" creationId="{0E037FBE-DD9B-F1E8-3127-92A9E41098B0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92" creationId="{82280E25-E3AB-A351-6FEC-30373EC75BAB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93" creationId="{ED964ECF-FE3E-2D1F-A023-6FF28F4BE3A9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96" creationId="{6788CFAB-5A47-EFAC-120A-2030D62A2EC6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97" creationId="{F89FBF1D-9CC5-EE9D-5CD7-3A6D42A48299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99" creationId="{3CF01198-A554-E7AC-7E45-000CBFED27C0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102" creationId="{3AFC7DCE-1268-309E-78AC-A2DA192C3B10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103" creationId="{8E76A880-03ED-C550-8469-318A9A2EEFB5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104" creationId="{EC4A6731-5D22-9916-6530-E1C4D18EFAE8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106" creationId="{1605D724-E851-F396-DC53-2A8F21432B68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107" creationId="{2AF69F34-E394-5E13-42F5-1B7A02289D98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109" creationId="{6D1912FC-08F4-D098-B971-BDADBDA508BC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112" creationId="{9FA98E0A-1736-08CE-ECF6-65B75D2EAFFC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113" creationId="{89719DA8-1087-4C9E-1FE2-DF6BA4959915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114" creationId="{6DD175E3-8105-6F4E-1E00-E478A55CC94A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115" creationId="{0F7B8BA0-CAD7-94C9-B420-144A9DB57BB6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116" creationId="{D8FEEAC4-8463-CB75-E5B5-EC8CCB36AA72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117" creationId="{FB7B228B-12BA-23C8-95D5-41D4AB1A8D82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118" creationId="{F299CA58-F762-75AA-FF5E-D39D63CF3497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120" creationId="{452AA69F-07D5-7600-E904-D657C4541FAF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121" creationId="{6E545D07-6D05-55A5-9E8B-70B9A3CF65F6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122" creationId="{94280E6E-407F-40AF-64C4-F4EF5E2AA44E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123" creationId="{8066EFFC-AFA0-F36C-B6C3-EEFE4C3F5760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124" creationId="{2DF83243-1374-57EE-F4DF-73CC51D4B34E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131" creationId="{16D684EA-EA8A-5514-42BB-02A499F3594F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132" creationId="{053B0A77-B853-6358-547F-6343B5307DA7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133" creationId="{3E3061D3-E7AA-724F-12EF-36EEC2CC97BB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134" creationId="{8BC95AD3-9392-6362-A2EB-3148D898C28E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135" creationId="{BCA13F09-833E-7664-4A4B-02D0C0616862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140" creationId="{E7DE14B3-C51F-E885-D04F-79E2863E16CA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143" creationId="{A0E65E3A-9645-CE5A-BC90-6C029BC634BC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144" creationId="{4B567A7C-AB2B-176E-22E6-1B7FEAAEFF7F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145" creationId="{51E244EB-AF17-AB8A-5E48-B7AE64E60621}"/>
          </ac:spMkLst>
        </pc:spChg>
        <pc:spChg chg="mod">
          <ac:chgData name="北澤 大樹" userId="3f6ac70219c0bec7" providerId="LiveId" clId="{0AAEB9E8-C23B-41A7-AFD9-17A0C1A07154}" dt="2022-08-22T13:43:01.348" v="2" actId="1076"/>
          <ac:spMkLst>
            <pc:docMk/>
            <pc:sldMk cId="1422817502" sldId="263"/>
            <ac:spMk id="146" creationId="{5C5D3E43-DC1D-FA9E-86A3-DF5A3213DBF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9787" cy="498693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8693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r">
              <a:defRPr sz="1200"/>
            </a:lvl1pPr>
          </a:lstStyle>
          <a:p>
            <a:fld id="{06593146-8201-4BA7-8869-28B4234FE305}" type="datetimeFigureOut">
              <a:rPr kumimoji="1" lang="ja-JP" altLang="en-US" smtClean="0"/>
              <a:t>2023/8/14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9" tIns="46115" rIns="92229" bIns="46115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8"/>
            <a:ext cx="5445760" cy="3913615"/>
          </a:xfrm>
          <a:prstGeom prst="rect">
            <a:avLst/>
          </a:prstGeom>
        </p:spPr>
        <p:txBody>
          <a:bodyPr vert="horz" lIns="92229" tIns="46115" rIns="92229" bIns="4611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7"/>
            <a:ext cx="2949787" cy="498692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8692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r">
              <a:defRPr sz="1200"/>
            </a:lvl1pPr>
          </a:lstStyle>
          <a:p>
            <a:fld id="{43531A4D-A37F-41BB-9A9A-0D850E75E1F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06787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14550" y="746125"/>
            <a:ext cx="257810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01556-E9DC-4939-8475-EA74B05D675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068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DF87B-F4F7-4754-A90E-269C0D6E7217}" type="datetime1">
              <a:rPr kumimoji="1" lang="ja-JP" altLang="en-US" smtClean="0"/>
              <a:t>2023/8/14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980F7C4D-6101-4D3E-A744-8451E557CB46}"/>
              </a:ext>
            </a:extLst>
          </p:cNvPr>
          <p:cNvCxnSpPr/>
          <p:nvPr userDrawn="1"/>
        </p:nvCxnSpPr>
        <p:spPr>
          <a:xfrm>
            <a:off x="143334" y="5069946"/>
            <a:ext cx="6581291" cy="0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5247266" y="9256031"/>
            <a:ext cx="1543050" cy="527403"/>
          </a:xfrm>
          <a:prstGeom prst="rect">
            <a:avLst/>
          </a:prstGeom>
        </p:spPr>
        <p:txBody>
          <a:bodyPr vert="horz" lIns="41791" tIns="20896" rIns="41791" bIns="20896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b="1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33FD9C5-E3FB-427C-9CE1-9FEF27C5EAC6}" type="slidenum">
              <a:rPr kumimoji="1" lang="ja-JP" altLang="en-US" sz="548" smtClean="0"/>
              <a:pPr/>
              <a:t>‹#›</a:t>
            </a:fld>
            <a:endParaRPr kumimoji="1" lang="ja-JP" altLang="en-US" sz="548" dirty="0"/>
          </a:p>
        </p:txBody>
      </p:sp>
    </p:spTree>
    <p:extLst>
      <p:ext uri="{BB962C8B-B14F-4D97-AF65-F5344CB8AC3E}">
        <p14:creationId xmlns:p14="http://schemas.microsoft.com/office/powerpoint/2010/main" val="1177614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704B-4778-4E70-8ECC-313455AB73F8}" type="datetime1">
              <a:rPr kumimoji="1" lang="ja-JP" altLang="en-US" smtClean="0"/>
              <a:t>2023/8/14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D9C5-E3FB-427C-9CE1-9FEF27C5EAC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43600474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DB38-3E0F-4893-86CE-48AC7FEED160}" type="datetime1">
              <a:rPr kumimoji="1" lang="ja-JP" altLang="en-US" smtClean="0"/>
              <a:t>2023/8/14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D9C5-E3FB-427C-9CE1-9FEF27C5EAC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54950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D76A-1AA8-4DCB-B138-26770EEC2884}" type="datetime1">
              <a:rPr kumimoji="1" lang="ja-JP" altLang="en-US" smtClean="0"/>
              <a:t>2023/8/14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D9C5-E3FB-427C-9CE1-9FEF27C5EAC6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980F7C4D-6101-4D3E-A744-8451E557CB46}"/>
              </a:ext>
            </a:extLst>
          </p:cNvPr>
          <p:cNvCxnSpPr/>
          <p:nvPr userDrawn="1"/>
        </p:nvCxnSpPr>
        <p:spPr>
          <a:xfrm>
            <a:off x="143334" y="999379"/>
            <a:ext cx="6581291" cy="0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311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EA3A5-F210-49A6-9E3D-6E2C09C72BD0}" type="datetime1">
              <a:rPr kumimoji="1" lang="ja-JP" altLang="en-US" smtClean="0"/>
              <a:t>2023/8/14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D9C5-E3FB-427C-9CE1-9FEF27C5EAC6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75836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9EB5-97BD-4D34-AF04-0DD66AABE82D}" type="datetime1">
              <a:rPr kumimoji="1" lang="ja-JP" altLang="en-US" smtClean="0"/>
              <a:t>2023/8/14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D9C5-E3FB-427C-9CE1-9FEF27C5EAC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3244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0988F-EB56-4470-ACC9-BB60C6C4F4F6}" type="datetime1">
              <a:rPr kumimoji="1" lang="ja-JP" altLang="en-US" smtClean="0"/>
              <a:t>2023/8/14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D9C5-E3FB-427C-9CE1-9FEF27C5EAC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42846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35496-337E-462B-AE3C-A4CDCCD1FDBE}" type="datetime1">
              <a:rPr kumimoji="1" lang="ja-JP" altLang="en-US" smtClean="0"/>
              <a:t>2023/8/14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D9C5-E3FB-427C-9CE1-9FEF27C5EAC6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1957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B2931-280F-4CB3-9B1C-288EB532172C}" type="datetime1">
              <a:rPr kumimoji="1" lang="ja-JP" altLang="en-US" smtClean="0"/>
              <a:t>2023/8/14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D9C5-E3FB-427C-9CE1-9FEF27C5EAC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36482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704B-4778-4E70-8ECC-313455AB73F8}" type="datetime1">
              <a:rPr kumimoji="1" lang="ja-JP" altLang="en-US" smtClean="0"/>
              <a:t>2023/8/14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D9C5-E3FB-427C-9CE1-9FEF27C5EAC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6543411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59AB7-86FD-441F-95AF-7356168FC3E0}" type="datetime1">
              <a:rPr kumimoji="1" lang="ja-JP" altLang="en-US" smtClean="0"/>
              <a:t>2023/8/14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D9C5-E3FB-427C-9CE1-9FEF27C5EAC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81974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9704B-4778-4E70-8ECC-313455AB73F8}" type="datetime1">
              <a:rPr kumimoji="1" lang="ja-JP" altLang="en-US" smtClean="0"/>
              <a:t>2023/8/14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FD9C5-E3FB-427C-9CE1-9FEF27C5EAC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21860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11535" y="2028505"/>
            <a:ext cx="6132311" cy="983128"/>
          </a:xfrm>
          <a:ln>
            <a:noFill/>
          </a:ln>
        </p:spPr>
        <p:txBody>
          <a:bodyPr>
            <a:noAutofit/>
          </a:bodyPr>
          <a:lstStyle/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en-US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背景・目的</a:t>
            </a:r>
            <a:r>
              <a:rPr lang="en-US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国の外国人人材受入制度の拡充に伴い、日本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をめざす外国人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介護人材は年々増加している。　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一方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、府内の介護施設等では、介護人材の確保に課題を有しているところが多いものの、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外国人の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受入れに関するノウハウがないこと等により、雇用を躊躇する施設も少なくない。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そこで、外国人介護人材受入れの不安を解消し、介護人材不足の低減に寄与することを目的に、以下の事業を実施する。</a:t>
            </a: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endParaRPr kumimoji="0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endParaRPr kumimoji="0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endParaRPr kumimoji="0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endParaRPr kumimoji="0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endParaRPr kumimoji="0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endParaRPr kumimoji="0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endParaRPr kumimoji="0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endParaRPr kumimoji="0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726884" y="705960"/>
            <a:ext cx="30438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latinLnBrk="1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５年度当初予算額　１３，１８２千円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2"/>
          <p:cNvSpPr txBox="1">
            <a:spLocks noChangeArrowheads="1"/>
          </p:cNvSpPr>
          <p:nvPr/>
        </p:nvSpPr>
        <p:spPr bwMode="auto">
          <a:xfrm>
            <a:off x="511031" y="1110488"/>
            <a:ext cx="311467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地域医療介護総合確保基金事業</a:t>
            </a:r>
            <a:endParaRPr lang="ja-JP" sz="105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38237" y="4024812"/>
            <a:ext cx="622738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事業内容</a:t>
            </a:r>
            <a:r>
              <a:rPr kumimoji="1" lang="en-US" altLang="ja-JP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kumimoji="1" lang="ja-JP" altLang="en-US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①</a:t>
            </a:r>
            <a:r>
              <a:rPr kumimoji="1" lang="ja-JP" altLang="en-US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外国人</a:t>
            </a:r>
            <a:r>
              <a:rPr kumimoji="1" lang="ja-JP" altLang="en-US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介護人材受入れ説明会の実施</a:t>
            </a:r>
          </a:p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初めて外国人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介護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人材を受入れる施設を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対象とした受入れ制度の解説や事例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紹介を内容とする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説明会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実施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②就労希望外国人の情報収集及び情報提供</a:t>
            </a: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特定技能での就労希望者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や海外大学からのインターンシップ生の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就職希望地や労働条件等の情報収集と、府内介護施設等への情報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提供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1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1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海外の大学から介護施設へのインターンシップ生の受入れ支援は府として初</a:t>
            </a:r>
            <a:r>
              <a:rPr kumimoji="1" lang="ja-JP" altLang="en-US" sz="11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の取組み</a:t>
            </a:r>
          </a:p>
          <a:p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③合同面接会の実施</a:t>
            </a:r>
            <a:endParaRPr kumimoji="1" lang="en-US" altLang="ja-JP" sz="11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府内での就労を希望する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外国人と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受入施設との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ＥＢ等での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合同面接会の実施</a:t>
            </a: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699438" y="1476610"/>
            <a:ext cx="3631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外国人介護人材マッチング支援事業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87799" y="8674235"/>
            <a:ext cx="6031127" cy="471774"/>
          </a:xfrm>
          <a:prstGeom prst="rect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介護・福祉人材不足の解消をめざし、令和</a:t>
            </a:r>
            <a:r>
              <a:rPr kumimoji="1"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月に戦略を改定。この戦略の重点取組みの一つとして「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外国人介護人材の受入促進」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位置付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けてい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る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04527" y="8468771"/>
            <a:ext cx="3975114" cy="187686"/>
          </a:xfrm>
          <a:prstGeom prst="rect">
            <a:avLst/>
          </a:prstGeom>
          <a:ln>
            <a:solidFill>
              <a:schemeClr val="tx1"/>
            </a:solidFill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大阪府介護・福祉人材確保戦略</a:t>
            </a:r>
            <a:r>
              <a:rPr kumimoji="1"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kumimoji="1"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年度～</a:t>
            </a:r>
            <a:r>
              <a:rPr kumimoji="1"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年度）</a:t>
            </a:r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6" name="グループ化 15"/>
          <p:cNvGrpSpPr/>
          <p:nvPr/>
        </p:nvGrpSpPr>
        <p:grpSpPr>
          <a:xfrm>
            <a:off x="320251" y="6212009"/>
            <a:ext cx="6231619" cy="2010134"/>
            <a:chOff x="312228" y="6778474"/>
            <a:chExt cx="6231619" cy="2010134"/>
          </a:xfrm>
        </p:grpSpPr>
        <p:sp>
          <p:nvSpPr>
            <p:cNvPr id="43" name="テキスト ボックス 6">
              <a:extLst>
                <a:ext uri="{FF2B5EF4-FFF2-40B4-BE49-F238E27FC236}">
                  <a16:creationId xmlns:a16="http://schemas.microsoft.com/office/drawing/2014/main" id="{E9CA0852-66DB-4D4A-A80D-3B60343832FA}"/>
                </a:ext>
              </a:extLst>
            </p:cNvPr>
            <p:cNvSpPr txBox="1"/>
            <p:nvPr/>
          </p:nvSpPr>
          <p:spPr>
            <a:xfrm>
              <a:off x="373436" y="6778474"/>
              <a:ext cx="1430910" cy="26161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/>
            <a:p>
              <a:pPr algn="just"/>
              <a:r>
                <a:rPr lang="en-US" altLang="ja-JP" sz="1100" b="1" kern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【</a:t>
              </a:r>
              <a:r>
                <a:rPr lang="ja-JP" altLang="en-US" sz="1100" b="1" kern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事業</a:t>
              </a:r>
              <a:r>
                <a:rPr lang="ja-JP" altLang="en-US" sz="1100" b="1" kern="1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イメージ</a:t>
              </a:r>
              <a:r>
                <a:rPr lang="en-US" altLang="ja-JP" sz="1100" b="1" kern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】</a:t>
              </a:r>
              <a:endParaRPr lang="ja-JP" sz="105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endParaRPr>
            </a:p>
          </p:txBody>
        </p:sp>
        <p:grpSp>
          <p:nvGrpSpPr>
            <p:cNvPr id="10" name="グループ化 9"/>
            <p:cNvGrpSpPr/>
            <p:nvPr/>
          </p:nvGrpSpPr>
          <p:grpSpPr>
            <a:xfrm>
              <a:off x="2602757" y="6967471"/>
              <a:ext cx="1614849" cy="1821137"/>
              <a:chOff x="2602757" y="6967471"/>
              <a:chExt cx="1614849" cy="1821137"/>
            </a:xfrm>
          </p:grpSpPr>
          <p:pic>
            <p:nvPicPr>
              <p:cNvPr id="75" name="Picture 12" descr="ビルのイラスト（建物）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02757" y="6967471"/>
                <a:ext cx="1614849" cy="182113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76" name="正方形/長方形 75"/>
              <p:cNvSpPr/>
              <p:nvPr/>
            </p:nvSpPr>
            <p:spPr>
              <a:xfrm>
                <a:off x="3056343" y="7741034"/>
                <a:ext cx="692743" cy="328878"/>
              </a:xfrm>
              <a:prstGeom prst="rect">
                <a:avLst/>
              </a:prstGeom>
              <a:solidFill>
                <a:schemeClr val="accent1"/>
              </a:solidFill>
              <a:ln w="38100"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l"/>
                <a:endParaRPr lang="ja-JP" altLang="en-US" sz="548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endParaRPr>
              </a:p>
            </p:txBody>
          </p:sp>
          <p:sp>
            <p:nvSpPr>
              <p:cNvPr id="77" name="テキスト ボックス 76"/>
              <p:cNvSpPr txBox="1"/>
              <p:nvPr/>
            </p:nvSpPr>
            <p:spPr>
              <a:xfrm>
                <a:off x="2879722" y="7730555"/>
                <a:ext cx="103974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900" b="1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府</a:t>
                </a:r>
                <a:endParaRPr lang="en-US" altLang="ja-JP" sz="900" b="1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ctr"/>
                <a:r>
                  <a:rPr lang="ja-JP" altLang="en-US" sz="900" b="1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（委託事業者）</a:t>
                </a:r>
                <a:endParaRPr lang="ja-JP" altLang="en-US" sz="900" b="1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14" name="グループ化 13"/>
            <p:cNvGrpSpPr/>
            <p:nvPr/>
          </p:nvGrpSpPr>
          <p:grpSpPr>
            <a:xfrm>
              <a:off x="312228" y="7079148"/>
              <a:ext cx="1395284" cy="1051820"/>
              <a:chOff x="312228" y="7079148"/>
              <a:chExt cx="1395284" cy="1051820"/>
            </a:xfrm>
          </p:grpSpPr>
          <p:sp>
            <p:nvSpPr>
              <p:cNvPr id="45" name="正方形/長方形 44"/>
              <p:cNvSpPr/>
              <p:nvPr/>
            </p:nvSpPr>
            <p:spPr>
              <a:xfrm>
                <a:off x="343230" y="7881195"/>
                <a:ext cx="942309" cy="184517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900" b="1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介護施設</a:t>
                </a:r>
              </a:p>
            </p:txBody>
          </p:sp>
          <p:pic>
            <p:nvPicPr>
              <p:cNvPr id="66" name="Picture 2" descr="https://2.bp.blogspot.com/-CcPxqR5ZwmU/U0pTZFbJGMI/AAAAAAAAfKA/fizLuwMlaH4/s800/tatemono_kaigo_shisetsu.png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2228" y="7079148"/>
                <a:ext cx="1395284" cy="105182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5" name="グループ化 14"/>
            <p:cNvGrpSpPr/>
            <p:nvPr/>
          </p:nvGrpSpPr>
          <p:grpSpPr>
            <a:xfrm>
              <a:off x="891018" y="6989403"/>
              <a:ext cx="5652829" cy="1742055"/>
              <a:chOff x="891018" y="6989403"/>
              <a:chExt cx="5652829" cy="1742055"/>
            </a:xfrm>
          </p:grpSpPr>
          <p:sp>
            <p:nvSpPr>
              <p:cNvPr id="56" name="正方形/長方形 55"/>
              <p:cNvSpPr/>
              <p:nvPr/>
            </p:nvSpPr>
            <p:spPr>
              <a:xfrm>
                <a:off x="995703" y="8606506"/>
                <a:ext cx="5134489" cy="124952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左右矢印 39"/>
              <p:cNvSpPr/>
              <p:nvPr/>
            </p:nvSpPr>
            <p:spPr>
              <a:xfrm>
                <a:off x="1616528" y="7428190"/>
                <a:ext cx="1394699" cy="195504"/>
              </a:xfrm>
              <a:prstGeom prst="leftRightArrow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左矢印 41"/>
              <p:cNvSpPr/>
              <p:nvPr/>
            </p:nvSpPr>
            <p:spPr>
              <a:xfrm flipV="1">
                <a:off x="1613309" y="7126996"/>
                <a:ext cx="1394700" cy="154351"/>
              </a:xfrm>
              <a:prstGeom prst="leftArrow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823" dirty="0"/>
              </a:p>
            </p:txBody>
          </p:sp>
          <p:sp>
            <p:nvSpPr>
              <p:cNvPr id="44" name="サブタイトル 2"/>
              <p:cNvSpPr txBox="1">
                <a:spLocks/>
              </p:cNvSpPr>
              <p:nvPr/>
            </p:nvSpPr>
            <p:spPr>
              <a:xfrm>
                <a:off x="891018" y="7995746"/>
                <a:ext cx="763243" cy="1544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41791" tIns="20896" rIns="41791" bIns="20896" rtlCol="0">
                <a:no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altLang="ja-JP" sz="640" b="1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3" name="テキスト ボックス 52"/>
              <p:cNvSpPr txBox="1"/>
              <p:nvPr/>
            </p:nvSpPr>
            <p:spPr>
              <a:xfrm>
                <a:off x="1736223" y="7092270"/>
                <a:ext cx="1190182" cy="2154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8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①</a:t>
                </a: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受入れ</a:t>
                </a:r>
                <a:r>
                  <a:rPr lang="ja-JP" altLang="en-US" sz="8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説明会の実施</a:t>
                </a:r>
              </a:p>
            </p:txBody>
          </p:sp>
          <p:sp>
            <p:nvSpPr>
              <p:cNvPr id="55" name="正方形/長方形 54"/>
              <p:cNvSpPr/>
              <p:nvPr/>
            </p:nvSpPr>
            <p:spPr>
              <a:xfrm>
                <a:off x="5128742" y="6989403"/>
                <a:ext cx="1415105" cy="57607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just"/>
                <a:r>
                  <a:rPr lang="ja-JP" altLang="en-US" sz="900" b="1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（送出</a:t>
                </a:r>
                <a:r>
                  <a:rPr lang="ja-JP" altLang="en-US" sz="900" b="1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国）</a:t>
                </a:r>
                <a:endParaRPr lang="en-US" altLang="ja-JP" sz="9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just"/>
                <a:r>
                  <a:rPr lang="ja-JP" altLang="en-US" sz="9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ベトナム、フィリピン、</a:t>
                </a:r>
                <a:r>
                  <a:rPr lang="ja-JP" altLang="en-US" sz="9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インドネシア等の特定技能及び大学からのインターンシップ</a:t>
                </a:r>
                <a:endParaRPr lang="en-US" altLang="ja-JP" sz="9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9" name="左矢印 58"/>
              <p:cNvSpPr/>
              <p:nvPr/>
            </p:nvSpPr>
            <p:spPr>
              <a:xfrm rot="5400000" flipV="1">
                <a:off x="6006546" y="8460682"/>
                <a:ext cx="309468" cy="232083"/>
              </a:xfrm>
              <a:prstGeom prst="leftArrow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823" dirty="0"/>
              </a:p>
            </p:txBody>
          </p:sp>
          <p:sp>
            <p:nvSpPr>
              <p:cNvPr id="62" name="左矢印 61"/>
              <p:cNvSpPr/>
              <p:nvPr/>
            </p:nvSpPr>
            <p:spPr>
              <a:xfrm rot="5400000" flipV="1">
                <a:off x="763252" y="8342505"/>
                <a:ext cx="529970" cy="247936"/>
              </a:xfrm>
              <a:prstGeom prst="leftArrow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823" dirty="0"/>
              </a:p>
            </p:txBody>
          </p:sp>
          <p:sp>
            <p:nvSpPr>
              <p:cNvPr id="65" name="テキスト ボックス 64"/>
              <p:cNvSpPr txBox="1"/>
              <p:nvPr/>
            </p:nvSpPr>
            <p:spPr>
              <a:xfrm>
                <a:off x="1753031" y="7407568"/>
                <a:ext cx="1113621" cy="2154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8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②</a:t>
                </a: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情報の収集・提供</a:t>
                </a:r>
                <a:endPara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71" name="サブタイトル 2"/>
              <p:cNvSpPr txBox="1">
                <a:spLocks/>
              </p:cNvSpPr>
              <p:nvPr/>
            </p:nvSpPr>
            <p:spPr>
              <a:xfrm>
                <a:off x="5083286" y="8429532"/>
                <a:ext cx="1031259" cy="17720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41791" tIns="20896" rIns="41791" bIns="20896" rtlCol="0">
                <a:no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ja-JP" altLang="en-US" sz="900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就労希望者や</a:t>
                </a:r>
                <a:r>
                  <a:rPr lang="ja-JP" altLang="en-US" sz="900" b="1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学生</a:t>
                </a:r>
                <a:endParaRPr lang="en-US" altLang="ja-JP" sz="650" b="1" dirty="0">
                  <a:latin typeface="Bodoni MT Black" panose="02070A03080606020203" pitchFamily="18" charset="0"/>
                </a:endParaRPr>
              </a:p>
              <a:p>
                <a:endParaRPr lang="en-US" altLang="ja-JP" sz="640" b="1" dirty="0">
                  <a:latin typeface="Bodoni MT Black" panose="02070A03080606020203" pitchFamily="18" charset="0"/>
                </a:endParaRPr>
              </a:p>
              <a:p>
                <a:endParaRPr lang="ja-JP" altLang="en-US" sz="640" b="1" dirty="0">
                  <a:latin typeface="Bodoni MT Black" panose="02070A03080606020203" pitchFamily="18" charset="0"/>
                </a:endParaRPr>
              </a:p>
            </p:txBody>
          </p:sp>
          <p:pic>
            <p:nvPicPr>
              <p:cNvPr id="73" name="Picture 14" descr="https://1.bp.blogspot.com/-rk0c9uvkHcs/VpjCboXezLI/AAAAAAAA3AI/zXciIKNR5Tg/s800/group_business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19242" y="7496685"/>
                <a:ext cx="1164396" cy="99952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1" name="テキスト ボックス 80"/>
              <p:cNvSpPr txBox="1"/>
              <p:nvPr/>
            </p:nvSpPr>
            <p:spPr>
              <a:xfrm>
                <a:off x="2760964" y="8421990"/>
                <a:ext cx="1329839" cy="222105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8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③合同面接会の実施</a:t>
                </a:r>
              </a:p>
            </p:txBody>
          </p:sp>
          <p:sp>
            <p:nvSpPr>
              <p:cNvPr id="83" name="左右矢印 82"/>
              <p:cNvSpPr/>
              <p:nvPr/>
            </p:nvSpPr>
            <p:spPr>
              <a:xfrm>
                <a:off x="3794202" y="7437033"/>
                <a:ext cx="1394699" cy="195504"/>
              </a:xfrm>
              <a:prstGeom prst="leftRightArrow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" name="テキスト ボックス 83"/>
              <p:cNvSpPr txBox="1"/>
              <p:nvPr/>
            </p:nvSpPr>
            <p:spPr>
              <a:xfrm>
                <a:off x="3922363" y="7427063"/>
                <a:ext cx="1113621" cy="2154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8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②</a:t>
                </a: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情報の収集・提供</a:t>
                </a:r>
                <a:endPara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</p:grpSp>
      <p:sp>
        <p:nvSpPr>
          <p:cNvPr id="36" name="テキスト ボックス 35"/>
          <p:cNvSpPr txBox="1"/>
          <p:nvPr/>
        </p:nvSpPr>
        <p:spPr>
          <a:xfrm>
            <a:off x="416138" y="879856"/>
            <a:ext cx="752087" cy="2780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latinLnBrk="1"/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新規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テキスト ボックス 6">
            <a:extLst>
              <a:ext uri="{FF2B5EF4-FFF2-40B4-BE49-F238E27FC236}">
                <a16:creationId xmlns:a16="http://schemas.microsoft.com/office/drawing/2014/main" id="{E9CA0852-66DB-4D4A-A80D-3B60343832FA}"/>
              </a:ext>
            </a:extLst>
          </p:cNvPr>
          <p:cNvSpPr txBox="1"/>
          <p:nvPr/>
        </p:nvSpPr>
        <p:spPr>
          <a:xfrm>
            <a:off x="330046" y="8273314"/>
            <a:ext cx="1430910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/>
          <a:p>
            <a:pPr algn="just"/>
            <a:r>
              <a:rPr lang="en-US" altLang="ja-JP" sz="1050" b="1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《</a:t>
            </a:r>
            <a:r>
              <a:rPr lang="ja-JP" altLang="en-US" sz="1050" b="1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参考</a:t>
            </a:r>
            <a:r>
              <a:rPr lang="en-US" altLang="ja-JP" sz="1050" b="1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》</a:t>
            </a:r>
            <a:endParaRPr lang="ja-JP" sz="1050" b="1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" name="大かっこ 3"/>
          <p:cNvSpPr/>
          <p:nvPr/>
        </p:nvSpPr>
        <p:spPr>
          <a:xfrm>
            <a:off x="573701" y="3343371"/>
            <a:ext cx="5025856" cy="581025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76670" y="3113645"/>
            <a:ext cx="4455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府内</a:t>
            </a:r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の介護施設等における外国人介護人材の受入</a:t>
            </a:r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状況（</a:t>
            </a:r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各年度ごとの受入人数）</a:t>
            </a:r>
          </a:p>
          <a:p>
            <a:endParaRPr kumimoji="1" lang="ja-JP" altLang="en-US" sz="900" dirty="0"/>
          </a:p>
        </p:txBody>
      </p:sp>
      <p:graphicFrame>
        <p:nvGraphicFramePr>
          <p:cNvPr id="46" name="表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6913538"/>
              </p:ext>
            </p:extLst>
          </p:nvPr>
        </p:nvGraphicFramePr>
        <p:xfrm>
          <a:off x="792181" y="3383685"/>
          <a:ext cx="4588896" cy="4440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5546">
                  <a:extLst>
                    <a:ext uri="{9D8B030D-6E8A-4147-A177-3AD203B41FA5}">
                      <a16:colId xmlns:a16="http://schemas.microsoft.com/office/drawing/2014/main" val="2242843499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3603590697"/>
                    </a:ext>
                  </a:extLst>
                </a:gridCol>
                <a:gridCol w="443672">
                  <a:extLst>
                    <a:ext uri="{9D8B030D-6E8A-4147-A177-3AD203B41FA5}">
                      <a16:colId xmlns:a16="http://schemas.microsoft.com/office/drawing/2014/main" val="3338100469"/>
                    </a:ext>
                  </a:extLst>
                </a:gridCol>
                <a:gridCol w="472933">
                  <a:extLst>
                    <a:ext uri="{9D8B030D-6E8A-4147-A177-3AD203B41FA5}">
                      <a16:colId xmlns:a16="http://schemas.microsoft.com/office/drawing/2014/main" val="329614179"/>
                    </a:ext>
                  </a:extLst>
                </a:gridCol>
                <a:gridCol w="448438">
                  <a:extLst>
                    <a:ext uri="{9D8B030D-6E8A-4147-A177-3AD203B41FA5}">
                      <a16:colId xmlns:a16="http://schemas.microsoft.com/office/drawing/2014/main" val="4262117252"/>
                    </a:ext>
                  </a:extLst>
                </a:gridCol>
                <a:gridCol w="584134">
                  <a:extLst>
                    <a:ext uri="{9D8B030D-6E8A-4147-A177-3AD203B41FA5}">
                      <a16:colId xmlns:a16="http://schemas.microsoft.com/office/drawing/2014/main" val="1747777501"/>
                    </a:ext>
                  </a:extLst>
                </a:gridCol>
                <a:gridCol w="527323">
                  <a:extLst>
                    <a:ext uri="{9D8B030D-6E8A-4147-A177-3AD203B41FA5}">
                      <a16:colId xmlns:a16="http://schemas.microsoft.com/office/drawing/2014/main" val="2737459224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val="1678579534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566265475"/>
                    </a:ext>
                  </a:extLst>
                </a:gridCol>
              </a:tblGrid>
              <a:tr h="1919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ja-JP" altLang="en-US" sz="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H26</a:t>
                      </a:r>
                      <a:endParaRPr kumimoji="1" lang="ja-JP" altLang="en-US" sz="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H27</a:t>
                      </a:r>
                      <a:endParaRPr kumimoji="1" lang="ja-JP" altLang="en-US" sz="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H28</a:t>
                      </a:r>
                      <a:endParaRPr kumimoji="1" lang="ja-JP" altLang="en-US" sz="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H29</a:t>
                      </a:r>
                      <a:endParaRPr kumimoji="1" lang="ja-JP" altLang="en-US" sz="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H30</a:t>
                      </a:r>
                      <a:endParaRPr kumimoji="1" lang="ja-JP" altLang="en-US" sz="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R1</a:t>
                      </a:r>
                      <a:endParaRPr kumimoji="1" lang="ja-JP" altLang="en-US" sz="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R2</a:t>
                      </a:r>
                      <a:endParaRPr kumimoji="1" lang="ja-JP" altLang="en-US" sz="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R3</a:t>
                      </a:r>
                      <a:endParaRPr kumimoji="1" lang="ja-JP" altLang="en-US" sz="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6466787"/>
                  </a:ext>
                </a:extLst>
              </a:tr>
              <a:tr h="23070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受入人数</a:t>
                      </a:r>
                      <a:endParaRPr kumimoji="1" lang="ja-JP" altLang="en-US" sz="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  <a:endParaRPr kumimoji="1" lang="ja-JP" altLang="en-US" sz="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41</a:t>
                      </a:r>
                      <a:endParaRPr kumimoji="1" lang="ja-JP" altLang="en-US" sz="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49</a:t>
                      </a:r>
                      <a:endParaRPr kumimoji="1" lang="ja-JP" altLang="en-US" sz="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75</a:t>
                      </a:r>
                      <a:endParaRPr kumimoji="1" lang="ja-JP" altLang="en-US" sz="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198</a:t>
                      </a:r>
                      <a:endParaRPr kumimoji="1" lang="ja-JP" altLang="en-US" sz="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856</a:t>
                      </a:r>
                      <a:endParaRPr kumimoji="1" lang="ja-JP" altLang="en-US" sz="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1,235</a:t>
                      </a:r>
                      <a:endParaRPr kumimoji="1" lang="ja-JP" altLang="en-US" sz="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1,496</a:t>
                      </a:r>
                      <a:endParaRPr kumimoji="1" lang="ja-JP" altLang="en-US" sz="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4862687"/>
                  </a:ext>
                </a:extLst>
              </a:tr>
            </a:tbl>
          </a:graphicData>
        </a:graphic>
      </p:graphicFrame>
      <p:sp>
        <p:nvSpPr>
          <p:cNvPr id="2" name="横巻き 1"/>
          <p:cNvSpPr/>
          <p:nvPr/>
        </p:nvSpPr>
        <p:spPr>
          <a:xfrm>
            <a:off x="1006035" y="1331049"/>
            <a:ext cx="4859414" cy="676834"/>
          </a:xfrm>
          <a:prstGeom prst="horizontalScroll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466114" y="243157"/>
            <a:ext cx="125245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資料</a:t>
            </a:r>
            <a:r>
              <a:rPr kumimoji="1" lang="en-US" altLang="ja-JP" dirty="0" smtClean="0"/>
              <a:t>2-8 </a:t>
            </a:r>
            <a:r>
              <a:rPr kumimoji="1" lang="ja-JP" altLang="en-US" dirty="0" smtClean="0"/>
              <a:t>①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04527" y="9275400"/>
            <a:ext cx="561804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/>
              <a:t>（</a:t>
            </a:r>
            <a:r>
              <a:rPr kumimoji="1" lang="ja-JP" altLang="en-US" sz="1050" b="1" dirty="0" smtClean="0"/>
              <a:t>進捗状況</a:t>
            </a:r>
            <a:r>
              <a:rPr kumimoji="1" lang="ja-JP" altLang="en-US" sz="1050" dirty="0" smtClean="0"/>
              <a:t>）</a:t>
            </a:r>
            <a:r>
              <a:rPr kumimoji="1" lang="en-US" altLang="ja-JP" sz="1050" dirty="0" smtClean="0"/>
              <a:t>R5.4.24</a:t>
            </a:r>
            <a:r>
              <a:rPr kumimoji="1" lang="ja-JP" altLang="en-US" sz="1050" dirty="0" smtClean="0"/>
              <a:t>　公募型プロポーザル方式にて事業者公募開始</a:t>
            </a:r>
            <a:endParaRPr kumimoji="1" lang="en-US" altLang="ja-JP" sz="1050" dirty="0" smtClean="0"/>
          </a:p>
          <a:p>
            <a:r>
              <a:rPr kumimoji="1" lang="ja-JP" altLang="en-US" sz="1050" dirty="0"/>
              <a:t>　</a:t>
            </a:r>
            <a:r>
              <a:rPr kumimoji="1" lang="ja-JP" altLang="en-US" sz="1050" dirty="0" smtClean="0"/>
              <a:t>　　　　　</a:t>
            </a:r>
            <a:r>
              <a:rPr kumimoji="1" lang="en-US" altLang="ja-JP" sz="1050" dirty="0" smtClean="0"/>
              <a:t>R5.6.29</a:t>
            </a:r>
            <a:r>
              <a:rPr kumimoji="1" lang="ja-JP" altLang="en-US" sz="1050" dirty="0" smtClean="0"/>
              <a:t>　最優秀提案事業者決定　→　</a:t>
            </a:r>
            <a:r>
              <a:rPr kumimoji="1" lang="en-US" altLang="ja-JP" sz="1050" dirty="0" smtClean="0"/>
              <a:t>7</a:t>
            </a:r>
            <a:r>
              <a:rPr kumimoji="1" lang="ja-JP" altLang="en-US" sz="1050" dirty="0" smtClean="0"/>
              <a:t>月</a:t>
            </a:r>
            <a:r>
              <a:rPr kumimoji="1" lang="en-US" altLang="ja-JP" sz="1050" dirty="0" smtClean="0"/>
              <a:t>3</a:t>
            </a:r>
            <a:r>
              <a:rPr kumimoji="1" lang="ja-JP" altLang="en-US" sz="1050" dirty="0" smtClean="0"/>
              <a:t>日現在　契約手続準備中</a:t>
            </a:r>
            <a:endParaRPr kumimoji="1" lang="ja-JP" altLang="en-US" sz="1050" dirty="0"/>
          </a:p>
        </p:txBody>
      </p:sp>
      <p:sp>
        <p:nvSpPr>
          <p:cNvPr id="48" name="大かっこ 47"/>
          <p:cNvSpPr/>
          <p:nvPr/>
        </p:nvSpPr>
        <p:spPr>
          <a:xfrm>
            <a:off x="559579" y="9188002"/>
            <a:ext cx="5025856" cy="581025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456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6087</TotalTime>
  <Words>460</Words>
  <Application>Microsoft Office PowerPoint</Application>
  <PresentationFormat>A4 210 x 297 mm</PresentationFormat>
  <Paragraphs>64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Meiryo UI</vt:lpstr>
      <vt:lpstr>ＭＳ Ｐゴシック</vt:lpstr>
      <vt:lpstr>UD デジタル 教科書体 NK-R</vt:lpstr>
      <vt:lpstr>メイリオ</vt:lpstr>
      <vt:lpstr>游ゴシック</vt:lpstr>
      <vt:lpstr>游ゴシック Light</vt:lpstr>
      <vt:lpstr>Arial</vt:lpstr>
      <vt:lpstr>Bodoni MT Black</vt:lpstr>
      <vt:lpstr>Calibri</vt:lpstr>
      <vt:lpstr>Calibri Light</vt:lpstr>
      <vt:lpstr>Times New Roman</vt:lpstr>
      <vt:lpstr>1_Office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revision>414</cp:revision>
  <cp:lastPrinted>2023-02-09T01:19:24Z</cp:lastPrinted>
  <dcterms:created xsi:type="dcterms:W3CDTF">2022-07-12T02:21:31Z</dcterms:created>
  <dcterms:modified xsi:type="dcterms:W3CDTF">2023-08-14T01:08:50Z</dcterms:modified>
</cp:coreProperties>
</file>