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65"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00" autoAdjust="0"/>
    <p:restoredTop sz="94333" autoAdjust="0"/>
  </p:normalViewPr>
  <p:slideViewPr>
    <p:cSldViewPr snapToGrid="0">
      <p:cViewPr>
        <p:scale>
          <a:sx n="75" d="100"/>
          <a:sy n="75" d="100"/>
        </p:scale>
        <p:origin x="492"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6"/>
            <a:ext cx="2949575" cy="498475"/>
          </a:xfrm>
          <a:prstGeom prst="rect">
            <a:avLst/>
          </a:prstGeom>
        </p:spPr>
        <p:txBody>
          <a:bodyPr vert="horz" lIns="91369" tIns="45682" rIns="91369" bIns="4568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6" y="6"/>
            <a:ext cx="2949575" cy="498475"/>
          </a:xfrm>
          <a:prstGeom prst="rect">
            <a:avLst/>
          </a:prstGeom>
        </p:spPr>
        <p:txBody>
          <a:bodyPr vert="horz" lIns="91369" tIns="45682" rIns="91369" bIns="45682" rtlCol="0"/>
          <a:lstStyle>
            <a:lvl1pPr algn="r">
              <a:defRPr sz="1200"/>
            </a:lvl1pPr>
          </a:lstStyle>
          <a:p>
            <a:fld id="{280972BF-D0EA-46B9-AA9A-018529E08B58}" type="datetimeFigureOut">
              <a:rPr kumimoji="1" lang="ja-JP" altLang="en-US" smtClean="0"/>
              <a:t>2023/7/6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369" tIns="45682" rIns="91369" bIns="45682" rtlCol="0" anchor="ctr"/>
          <a:lstStyle/>
          <a:p>
            <a:endParaRPr lang="ja-JP" altLang="en-US"/>
          </a:p>
        </p:txBody>
      </p:sp>
      <p:sp>
        <p:nvSpPr>
          <p:cNvPr id="5" name="ノート プレースホルダー 4"/>
          <p:cNvSpPr>
            <a:spLocks noGrp="1"/>
          </p:cNvSpPr>
          <p:nvPr>
            <p:ph type="body" sz="quarter" idx="3"/>
          </p:nvPr>
        </p:nvSpPr>
        <p:spPr>
          <a:xfrm>
            <a:off x="681038" y="4783146"/>
            <a:ext cx="5445125" cy="3913187"/>
          </a:xfrm>
          <a:prstGeom prst="rect">
            <a:avLst/>
          </a:prstGeom>
        </p:spPr>
        <p:txBody>
          <a:bodyPr vert="horz" lIns="91369" tIns="45682" rIns="91369" bIns="4568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9440869"/>
            <a:ext cx="2949575" cy="498475"/>
          </a:xfrm>
          <a:prstGeom prst="rect">
            <a:avLst/>
          </a:prstGeom>
        </p:spPr>
        <p:txBody>
          <a:bodyPr vert="horz" lIns="91369" tIns="45682" rIns="91369" bIns="4568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6" y="9440869"/>
            <a:ext cx="2949575" cy="498475"/>
          </a:xfrm>
          <a:prstGeom prst="rect">
            <a:avLst/>
          </a:prstGeom>
        </p:spPr>
        <p:txBody>
          <a:bodyPr vert="horz" lIns="91369" tIns="45682" rIns="91369" bIns="45682" rtlCol="0" anchor="b"/>
          <a:lstStyle>
            <a:lvl1pPr algn="r">
              <a:defRPr sz="1200"/>
            </a:lvl1pPr>
          </a:lstStyle>
          <a:p>
            <a:fld id="{3DDE55F2-E74F-4B0B-95E2-A84BCA1E06B7}" type="slidenum">
              <a:rPr kumimoji="1" lang="ja-JP" altLang="en-US" smtClean="0"/>
              <a:t>‹#›</a:t>
            </a:fld>
            <a:endParaRPr kumimoji="1" lang="ja-JP" altLang="en-US"/>
          </a:p>
        </p:txBody>
      </p:sp>
    </p:spTree>
    <p:extLst>
      <p:ext uri="{BB962C8B-B14F-4D97-AF65-F5344CB8AC3E}">
        <p14:creationId xmlns:p14="http://schemas.microsoft.com/office/powerpoint/2010/main" val="21269055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DE55F2-E74F-4B0B-95E2-A84BCA1E06B7}" type="slidenum">
              <a:rPr kumimoji="1" lang="ja-JP" altLang="en-US" smtClean="0"/>
              <a:t>1</a:t>
            </a:fld>
            <a:endParaRPr kumimoji="1" lang="ja-JP" altLang="en-US"/>
          </a:p>
        </p:txBody>
      </p:sp>
    </p:spTree>
    <p:extLst>
      <p:ext uri="{BB962C8B-B14F-4D97-AF65-F5344CB8AC3E}">
        <p14:creationId xmlns:p14="http://schemas.microsoft.com/office/powerpoint/2010/main" val="327707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B2CDFBD-DA72-443F-9402-B152748B13DA}" type="datetimeFigureOut">
              <a:rPr kumimoji="1" lang="ja-JP" altLang="en-US" smtClean="0"/>
              <a:t>2023/7/6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125004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B2CDFBD-DA72-443F-9402-B152748B13DA}" type="datetimeFigureOut">
              <a:rPr kumimoji="1" lang="ja-JP" altLang="en-US" smtClean="0"/>
              <a:t>2023/7/6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018074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B2CDFBD-DA72-443F-9402-B152748B13DA}" type="datetimeFigureOut">
              <a:rPr kumimoji="1" lang="ja-JP" altLang="en-US" smtClean="0"/>
              <a:t>2023/7/6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854642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B2CDFBD-DA72-443F-9402-B152748B13DA}" type="datetimeFigureOut">
              <a:rPr kumimoji="1" lang="ja-JP" altLang="en-US" smtClean="0"/>
              <a:t>2023/7/6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368464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B2CDFBD-DA72-443F-9402-B152748B13DA}" type="datetimeFigureOut">
              <a:rPr kumimoji="1" lang="ja-JP" altLang="en-US" smtClean="0"/>
              <a:t>2023/7/6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657508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B2CDFBD-DA72-443F-9402-B152748B13DA}" type="datetimeFigureOut">
              <a:rPr kumimoji="1" lang="ja-JP" altLang="en-US" smtClean="0"/>
              <a:t>2023/7/6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873127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B2CDFBD-DA72-443F-9402-B152748B13DA}" type="datetimeFigureOut">
              <a:rPr kumimoji="1" lang="ja-JP" altLang="en-US" smtClean="0"/>
              <a:t>2023/7/6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3747199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B2CDFBD-DA72-443F-9402-B152748B13DA}" type="datetimeFigureOut">
              <a:rPr kumimoji="1" lang="ja-JP" altLang="en-US" smtClean="0"/>
              <a:t>2023/7/6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3873281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2CDFBD-DA72-443F-9402-B152748B13DA}" type="datetimeFigureOut">
              <a:rPr kumimoji="1" lang="ja-JP" altLang="en-US" smtClean="0"/>
              <a:t>2023/7/6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96132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B2CDFBD-DA72-443F-9402-B152748B13DA}" type="datetimeFigureOut">
              <a:rPr kumimoji="1" lang="ja-JP" altLang="en-US" smtClean="0"/>
              <a:t>2023/7/6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003147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B2CDFBD-DA72-443F-9402-B152748B13DA}" type="datetimeFigureOut">
              <a:rPr kumimoji="1" lang="ja-JP" altLang="en-US" smtClean="0"/>
              <a:t>2023/7/6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4156689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B2CDFBD-DA72-443F-9402-B152748B13DA}" type="datetimeFigureOut">
              <a:rPr kumimoji="1" lang="ja-JP" altLang="en-US" smtClean="0"/>
              <a:t>2023/7/6</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66F6D6D7-46DC-4D17-A47B-50913AD2CEDC}" type="slidenum">
              <a:rPr kumimoji="1" lang="ja-JP" altLang="en-US" smtClean="0"/>
              <a:t>‹#›</a:t>
            </a:fld>
            <a:endParaRPr kumimoji="1" lang="ja-JP" altLang="en-US"/>
          </a:p>
        </p:txBody>
      </p:sp>
    </p:spTree>
    <p:extLst>
      <p:ext uri="{BB962C8B-B14F-4D97-AF65-F5344CB8AC3E}">
        <p14:creationId xmlns:p14="http://schemas.microsoft.com/office/powerpoint/2010/main" val="26730301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3"/>
          <a:stretch>
            <a:fillRect/>
          </a:stretch>
        </p:blipFill>
        <p:spPr>
          <a:xfrm>
            <a:off x="4425723" y="2812775"/>
            <a:ext cx="4109060" cy="3017782"/>
          </a:xfrm>
          <a:prstGeom prst="rect">
            <a:avLst/>
          </a:prstGeom>
        </p:spPr>
      </p:pic>
      <p:sp>
        <p:nvSpPr>
          <p:cNvPr id="58" name="テキスト ボックス 57"/>
          <p:cNvSpPr txBox="1"/>
          <p:nvPr/>
        </p:nvSpPr>
        <p:spPr>
          <a:xfrm>
            <a:off x="4493226" y="3395715"/>
            <a:ext cx="662494" cy="257319"/>
          </a:xfrm>
          <a:prstGeom prst="rect">
            <a:avLst/>
          </a:prstGeom>
          <a:noFill/>
        </p:spPr>
        <p:txBody>
          <a:bodyPr wrap="square" rtlCol="0">
            <a:spAutoFit/>
          </a:bodyPr>
          <a:lstStyle/>
          <a:p>
            <a:r>
              <a:rPr lang="ja-JP" altLang="en-US" sz="600" dirty="0" smtClean="0">
                <a:latin typeface="メイリオ" panose="020B0604030504040204" pitchFamily="50" charset="-128"/>
                <a:ea typeface="メイリオ" panose="020B0604030504040204" pitchFamily="50" charset="-128"/>
              </a:rPr>
              <a:t>単位：人</a:t>
            </a:r>
            <a:endParaRPr kumimoji="1" lang="ja-JP" altLang="en-US" sz="600" dirty="0">
              <a:latin typeface="メイリオ" panose="020B0604030504040204" pitchFamily="50" charset="-128"/>
              <a:ea typeface="メイリオ" panose="020B0604030504040204" pitchFamily="50" charset="-128"/>
            </a:endParaRPr>
          </a:p>
        </p:txBody>
      </p:sp>
      <p:sp>
        <p:nvSpPr>
          <p:cNvPr id="11" name="Rectangle 2"/>
          <p:cNvSpPr>
            <a:spLocks noChangeArrowheads="1"/>
          </p:cNvSpPr>
          <p:nvPr/>
        </p:nvSpPr>
        <p:spPr bwMode="auto">
          <a:xfrm>
            <a:off x="0" y="-1500"/>
            <a:ext cx="12801600" cy="352313"/>
          </a:xfrm>
          <a:prstGeom prst="rect">
            <a:avLst/>
          </a:prstGeom>
          <a:solidFill>
            <a:schemeClr val="tx1">
              <a:lumMod val="95000"/>
              <a:lumOff val="5000"/>
            </a:schemeClr>
          </a:solidFill>
          <a:ln>
            <a:noFill/>
          </a:ln>
          <a:effectLst/>
        </p:spPr>
        <p:txBody>
          <a:bodyPr vert="horz" wrap="square" lIns="125704" tIns="62852" rIns="125704" bIns="62852" numCol="1" anchor="ctr" anchorCtr="0" compatLnSpc="1">
            <a:prstTxWarp prst="textNoShape">
              <a:avLst/>
            </a:prstTxWarp>
          </a:bodyPr>
          <a:lstStyle/>
          <a:p>
            <a:pPr lvl="0" algn="ctr" defTabSz="914400" eaLnBrk="0" fontAlgn="base" hangingPunct="0">
              <a:spcBef>
                <a:spcPct val="0"/>
              </a:spcBef>
              <a:spcAft>
                <a:spcPct val="0"/>
              </a:spcAft>
            </a:pPr>
            <a:r>
              <a:rPr lang="en-US" altLang="ja-JP" sz="1600" b="1" dirty="0">
                <a:solidFill>
                  <a:srgbClr val="FFFFFF"/>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600" b="1" dirty="0">
                <a:solidFill>
                  <a:srgbClr val="FFFFFF"/>
                </a:solidFill>
                <a:latin typeface="Meiryo UI" panose="020B0604030504040204" pitchFamily="50" charset="-128"/>
                <a:ea typeface="Meiryo UI" panose="020B0604030504040204" pitchFamily="50" charset="-128"/>
                <a:cs typeface="メイリオ" panose="020B0604030504040204" pitchFamily="50" charset="-128"/>
              </a:rPr>
              <a:t>大阪府介護・福祉人材確保</a:t>
            </a:r>
            <a:r>
              <a:rPr lang="ja-JP" altLang="en-US" sz="1600" b="1" dirty="0" smtClean="0">
                <a:solidFill>
                  <a:srgbClr val="FFFFFF"/>
                </a:solidFill>
                <a:latin typeface="Meiryo UI" panose="020B0604030504040204" pitchFamily="50" charset="-128"/>
                <a:ea typeface="Meiryo UI" panose="020B0604030504040204" pitchFamily="50" charset="-128"/>
                <a:cs typeface="メイリオ" panose="020B0604030504040204" pitchFamily="50" charset="-128"/>
              </a:rPr>
              <a:t>戦略</a:t>
            </a:r>
            <a:r>
              <a:rPr lang="en-US" altLang="ja-JP" sz="1600" b="1" dirty="0" smtClean="0">
                <a:solidFill>
                  <a:srgbClr val="FFFFFF"/>
                </a:solidFill>
                <a:latin typeface="Meiryo UI" panose="020B0604030504040204" pitchFamily="50" charset="-128"/>
                <a:ea typeface="Meiryo UI" panose="020B0604030504040204" pitchFamily="50" charset="-128"/>
                <a:cs typeface="メイリオ" panose="020B0604030504040204" pitchFamily="50" charset="-128"/>
              </a:rPr>
              <a:t>2023』</a:t>
            </a:r>
            <a:r>
              <a:rPr lang="ja-JP" altLang="en-US" sz="1600" b="1" dirty="0" smtClean="0">
                <a:solidFill>
                  <a:srgbClr val="FFFFFF"/>
                </a:solidFill>
                <a:latin typeface="Meiryo UI" panose="020B0604030504040204" pitchFamily="50" charset="-128"/>
                <a:ea typeface="Meiryo UI" panose="020B0604030504040204" pitchFamily="50" charset="-128"/>
                <a:cs typeface="メイリオ" panose="020B0604030504040204" pitchFamily="50" charset="-128"/>
              </a:rPr>
              <a:t>の</a:t>
            </a:r>
            <a:r>
              <a:rPr lang="ja-JP" altLang="en-US" sz="1600" b="1" dirty="0">
                <a:solidFill>
                  <a:srgbClr val="FFFFFF"/>
                </a:solidFill>
                <a:latin typeface="Meiryo UI" panose="020B0604030504040204" pitchFamily="50" charset="-128"/>
                <a:ea typeface="Meiryo UI" panose="020B0604030504040204" pitchFamily="50" charset="-128"/>
                <a:cs typeface="メイリオ" panose="020B0604030504040204" pitchFamily="50" charset="-128"/>
              </a:rPr>
              <a:t>概要</a:t>
            </a:r>
            <a:endParaRPr kumimoji="0" lang="ja-JP" altLang="ja-JP" sz="1600" b="0" i="0" u="none" strike="noStrike" cap="none" normalizeH="0" baseline="0" dirty="0">
              <a:ln>
                <a:noFill/>
              </a:ln>
              <a:solidFill>
                <a:schemeClr val="tx1"/>
              </a:solidFill>
              <a:effectLst/>
              <a:cs typeface="ＭＳ Ｐゴシック" panose="020B0600070205080204" pitchFamily="50" charset="-128"/>
            </a:endParaRPr>
          </a:p>
        </p:txBody>
      </p:sp>
      <p:sp>
        <p:nvSpPr>
          <p:cNvPr id="17" name="Text Box 17" descr="テキスト ボックス: ●地域共生社会の実現に向けて改正された社会福祉法を踏まえ、包括的な支援体制整備や地域づくり等を進める市町村の取組を支援すること等により、府内の地域福祉の推進を図る。&#10;●第4期計画では、多様な地域生活課題に対応するため、従来の取組に加え、高齢や障がい等の福祉サービスや教育・医療等の他分野との連携及び公民協働を一層進めることにより、孤立の防止や制度の狭間を埋めるなど地域福祉のセーフティネットの充実・強化に取り組む。&#10;【地域福祉推進に向けた原則】&#10;1 人権の尊重と住民主体の福祉活動&#10;2 ソーシャル・インクルージョン&#10;3 ノーマライゼーション&#10;【計画策定の基本視点】&#10;1 複合化・複雑化した地域生活課題への対応&#10;2 「だれもが暮らしやすい」地域づくりの推進&#10;3 地域実情に応じた地域福祉の推進&#10;"/>
          <p:cNvSpPr txBox="1">
            <a:spLocks noChangeArrowheads="1"/>
          </p:cNvSpPr>
          <p:nvPr/>
        </p:nvSpPr>
        <p:spPr bwMode="gray">
          <a:xfrm>
            <a:off x="226041" y="1694796"/>
            <a:ext cx="12592734" cy="1158702"/>
          </a:xfrm>
          <a:prstGeom prst="rect">
            <a:avLst/>
          </a:prstGeom>
          <a:solidFill>
            <a:schemeClr val="bg1"/>
          </a:solidFill>
          <a:ln>
            <a:noFill/>
          </a:ln>
          <a:extLst/>
        </p:spPr>
        <p:txBody>
          <a:bodyPr vert="horz" wrap="square" lIns="74295" tIns="8890" rIns="74295" bIns="8890" numCol="1" anchor="t" anchorCtr="0" compatLnSpc="1">
            <a:prstTxWarp prst="textNoShape">
              <a:avLst/>
            </a:prstTxWarp>
          </a:bodyPr>
          <a:lstStyle>
            <a:lvl1pPr indent="153352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defTabSz="914400">
              <a:lnSpc>
                <a:spcPts val="1300"/>
              </a:lnSpc>
            </a:pP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rPr>
              <a:t>●府内で従事する介護職員数</a:t>
            </a:r>
            <a:r>
              <a:rPr lang="ja-JP" altLang="en-US" sz="1050" dirty="0" smtClean="0">
                <a:latin typeface="Meiryo UI" panose="020B0604030504040204" pitchFamily="50" charset="-128"/>
                <a:ea typeface="Meiryo UI" panose="020B0604030504040204" pitchFamily="50" charset="-128"/>
              </a:rPr>
              <a:t>は、</a:t>
            </a:r>
            <a:r>
              <a:rPr lang="en-US" altLang="ja-JP"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2017(</a:t>
            </a:r>
            <a:r>
              <a:rPr lang="ja-JP" altLang="en-US" sz="1050" dirty="0" smtClean="0">
                <a:latin typeface="Meiryo UI" panose="020B0604030504040204" pitchFamily="50" charset="-128"/>
                <a:ea typeface="Meiryo UI" panose="020B0604030504040204" pitchFamily="50" charset="-128"/>
              </a:rPr>
              <a:t>平成</a:t>
            </a:r>
            <a:r>
              <a:rPr lang="en-US" altLang="ja-JP" sz="1050" dirty="0" smtClean="0">
                <a:latin typeface="Meiryo UI" panose="020B0604030504040204" pitchFamily="50" charset="-128"/>
                <a:ea typeface="Meiryo UI" panose="020B0604030504040204" pitchFamily="50" charset="-128"/>
              </a:rPr>
              <a:t>29)</a:t>
            </a:r>
            <a:r>
              <a:rPr lang="ja-JP" altLang="en-US" sz="1050" dirty="0" smtClean="0">
                <a:latin typeface="Meiryo UI" panose="020B0604030504040204" pitchFamily="50" charset="-128"/>
                <a:ea typeface="Meiryo UI" panose="020B0604030504040204" pitchFamily="50" charset="-128"/>
              </a:rPr>
              <a:t>年度から</a:t>
            </a:r>
            <a:r>
              <a:rPr lang="en-US" altLang="ja-JP" sz="1050" dirty="0" smtClean="0">
                <a:latin typeface="Meiryo UI" panose="020B0604030504040204" pitchFamily="50" charset="-128"/>
                <a:ea typeface="Meiryo UI" panose="020B0604030504040204" pitchFamily="50" charset="-128"/>
              </a:rPr>
              <a:t>2020(</a:t>
            </a:r>
            <a:r>
              <a:rPr lang="ja-JP" altLang="en-US" sz="1050" dirty="0" smtClean="0">
                <a:latin typeface="Meiryo UI" panose="020B0604030504040204" pitchFamily="50" charset="-128"/>
                <a:ea typeface="Meiryo UI" panose="020B0604030504040204" pitchFamily="50" charset="-128"/>
              </a:rPr>
              <a:t>令和</a:t>
            </a:r>
            <a:r>
              <a:rPr lang="en-US" altLang="ja-JP" sz="1050" dirty="0" smtClean="0">
                <a:latin typeface="Meiryo UI" panose="020B0604030504040204" pitchFamily="50" charset="-128"/>
                <a:ea typeface="Meiryo UI" panose="020B0604030504040204" pitchFamily="50" charset="-128"/>
              </a:rPr>
              <a:t>2)</a:t>
            </a:r>
            <a:r>
              <a:rPr lang="ja-JP" altLang="en-US" sz="1050" dirty="0" smtClean="0">
                <a:latin typeface="Meiryo UI" panose="020B0604030504040204" pitchFamily="50" charset="-128"/>
                <a:ea typeface="Meiryo UI" panose="020B0604030504040204" pitchFamily="50" charset="-128"/>
              </a:rPr>
              <a:t>年度までの</a:t>
            </a:r>
            <a:r>
              <a:rPr lang="en-US" altLang="ja-JP" sz="1050" dirty="0" smtClean="0">
                <a:latin typeface="Meiryo UI" panose="020B0604030504040204" pitchFamily="50" charset="-128"/>
                <a:ea typeface="Meiryo UI" panose="020B0604030504040204" pitchFamily="50" charset="-128"/>
              </a:rPr>
              <a:t>4</a:t>
            </a:r>
            <a:r>
              <a:rPr lang="ja-JP" altLang="en-US" sz="1050" dirty="0" smtClean="0">
                <a:latin typeface="Meiryo UI" panose="020B0604030504040204" pitchFamily="50" charset="-128"/>
                <a:ea typeface="Meiryo UI" panose="020B0604030504040204" pitchFamily="50" charset="-128"/>
              </a:rPr>
              <a:t>年間で約</a:t>
            </a:r>
            <a:r>
              <a:rPr lang="en-US" altLang="ja-JP" sz="1050" dirty="0" smtClean="0">
                <a:latin typeface="Meiryo UI" panose="020B0604030504040204" pitchFamily="50" charset="-128"/>
                <a:ea typeface="Meiryo UI" panose="020B0604030504040204" pitchFamily="50" charset="-128"/>
              </a:rPr>
              <a:t>2</a:t>
            </a:r>
            <a:r>
              <a:rPr lang="ja-JP" altLang="en-US" sz="1050" dirty="0" smtClean="0">
                <a:latin typeface="Meiryo UI" panose="020B0604030504040204" pitchFamily="50" charset="-128"/>
                <a:ea typeface="Meiryo UI" panose="020B0604030504040204" pitchFamily="50" charset="-128"/>
              </a:rPr>
              <a:t>万</a:t>
            </a:r>
            <a:r>
              <a:rPr lang="en-US" altLang="ja-JP" sz="1050" dirty="0" smtClean="0">
                <a:latin typeface="Meiryo UI" panose="020B0604030504040204" pitchFamily="50" charset="-128"/>
                <a:ea typeface="Meiryo UI" panose="020B0604030504040204" pitchFamily="50" charset="-128"/>
              </a:rPr>
              <a:t>6</a:t>
            </a:r>
            <a:r>
              <a:rPr lang="ja-JP" altLang="en-US" sz="1050" dirty="0" smtClean="0">
                <a:latin typeface="Meiryo UI" panose="020B0604030504040204" pitchFamily="50" charset="-128"/>
                <a:ea typeface="Meiryo UI" panose="020B0604030504040204" pitchFamily="50" charset="-128"/>
              </a:rPr>
              <a:t>千人増加</a:t>
            </a:r>
            <a:r>
              <a:rPr lang="ja-JP" altLang="en-US" sz="1050" dirty="0">
                <a:latin typeface="Meiryo UI" panose="020B0604030504040204" pitchFamily="50" charset="-128"/>
                <a:ea typeface="Meiryo UI" panose="020B0604030504040204" pitchFamily="50" charset="-128"/>
              </a:rPr>
              <a:t>（平成</a:t>
            </a:r>
            <a:r>
              <a:rPr lang="en-US" altLang="ja-JP" sz="1050" dirty="0">
                <a:latin typeface="Meiryo UI" panose="020B0604030504040204" pitchFamily="50" charset="-128"/>
                <a:ea typeface="Meiryo UI" panose="020B0604030504040204" pitchFamily="50" charset="-128"/>
              </a:rPr>
              <a:t>29</a:t>
            </a:r>
            <a:r>
              <a:rPr lang="ja-JP" altLang="en-US" sz="1050" dirty="0" smtClean="0">
                <a:latin typeface="Meiryo UI" panose="020B0604030504040204" pitchFamily="50" charset="-128"/>
                <a:ea typeface="Meiryo UI" panose="020B0604030504040204" pitchFamily="50" charset="-128"/>
              </a:rPr>
              <a:t>年度</a:t>
            </a:r>
            <a:r>
              <a:rPr lang="en-US" altLang="ja-JP" sz="1050" b="1" u="sng" dirty="0" smtClean="0">
                <a:latin typeface="Meiryo UI" panose="020B0604030504040204" pitchFamily="50" charset="-128"/>
                <a:ea typeface="Meiryo UI" panose="020B0604030504040204" pitchFamily="50" charset="-128"/>
              </a:rPr>
              <a:t>155,111</a:t>
            </a:r>
            <a:r>
              <a:rPr lang="ja-JP" altLang="en-US" sz="1050" b="1" u="sng" dirty="0" smtClean="0">
                <a:latin typeface="Meiryo UI" panose="020B0604030504040204" pitchFamily="50" charset="-128"/>
                <a:ea typeface="Meiryo UI" panose="020B0604030504040204" pitchFamily="50" charset="-128"/>
              </a:rPr>
              <a:t>人</a:t>
            </a:r>
            <a:r>
              <a:rPr lang="ja-JP" altLang="en-US" sz="1050" dirty="0">
                <a:latin typeface="Meiryo UI" panose="020B0604030504040204" pitchFamily="50" charset="-128"/>
                <a:ea typeface="Meiryo UI" panose="020B0604030504040204" pitchFamily="50" charset="-128"/>
              </a:rPr>
              <a:t>→令和</a:t>
            </a:r>
            <a:r>
              <a:rPr lang="en-US" altLang="ja-JP" sz="1050" dirty="0">
                <a:latin typeface="Meiryo UI" panose="020B0604030504040204" pitchFamily="50" charset="-128"/>
                <a:ea typeface="Meiryo UI" panose="020B0604030504040204" pitchFamily="50" charset="-128"/>
              </a:rPr>
              <a:t>2</a:t>
            </a:r>
            <a:r>
              <a:rPr lang="ja-JP" altLang="en-US" sz="1050" dirty="0" smtClean="0">
                <a:latin typeface="Meiryo UI" panose="020B0604030504040204" pitchFamily="50" charset="-128"/>
                <a:ea typeface="Meiryo UI" panose="020B0604030504040204" pitchFamily="50" charset="-128"/>
              </a:rPr>
              <a:t>年度</a:t>
            </a:r>
            <a:r>
              <a:rPr lang="en-US" altLang="ja-JP" sz="1050" b="1" u="sng" dirty="0" smtClean="0">
                <a:latin typeface="Meiryo UI" panose="020B0604030504040204" pitchFamily="50" charset="-128"/>
                <a:ea typeface="Meiryo UI" panose="020B0604030504040204" pitchFamily="50" charset="-128"/>
              </a:rPr>
              <a:t>181,354</a:t>
            </a:r>
            <a:r>
              <a:rPr lang="ja-JP" altLang="en-US" sz="1050" b="1" u="sng" dirty="0" smtClean="0">
                <a:latin typeface="Meiryo UI" panose="020B0604030504040204" pitchFamily="50" charset="-128"/>
                <a:ea typeface="Meiryo UI" panose="020B0604030504040204" pitchFamily="50" charset="-128"/>
              </a:rPr>
              <a:t>人</a:t>
            </a:r>
            <a:r>
              <a:rPr lang="ja-JP" altLang="en-US" sz="1050" dirty="0"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国集計</a:t>
            </a:r>
            <a:endParaRPr lang="en-US" altLang="ja-JP" sz="1050" dirty="0" smtClean="0">
              <a:latin typeface="Meiryo UI" panose="020B0604030504040204" pitchFamily="50" charset="-128"/>
              <a:ea typeface="Meiryo UI" panose="020B0604030504040204" pitchFamily="50" charset="-128"/>
            </a:endParaRPr>
          </a:p>
          <a:p>
            <a:pPr marR="0" lvl="0" indent="0" algn="l" defTabSz="914400" rtl="0" eaLnBrk="0" fontAlgn="base" latinLnBrk="0" hangingPunct="0">
              <a:lnSpc>
                <a:spcPts val="1300"/>
              </a:lnSpc>
              <a:spcBef>
                <a:spcPct val="0"/>
              </a:spcBef>
              <a:spcAft>
                <a:spcPct val="0"/>
              </a:spcAft>
              <a:buClrTx/>
              <a:buSzTx/>
              <a:tabLst/>
            </a:pP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rPr>
              <a:t>●一方で、介護サービス</a:t>
            </a:r>
            <a:r>
              <a:rPr lang="ja-JP" altLang="en-US" sz="1050" dirty="0">
                <a:latin typeface="Meiryo UI" panose="020B0604030504040204" pitchFamily="50" charset="-128"/>
                <a:ea typeface="Meiryo UI" panose="020B0604030504040204" pitchFamily="50" charset="-128"/>
              </a:rPr>
              <a:t>分野の有効求人倍率は戦略策定当時と変わらず</a:t>
            </a:r>
            <a:r>
              <a:rPr lang="en-US" altLang="ja-JP" sz="1050" dirty="0">
                <a:latin typeface="Meiryo UI" panose="020B0604030504040204" pitchFamily="50" charset="-128"/>
                <a:ea typeface="Meiryo UI" panose="020B0604030504040204" pitchFamily="50" charset="-128"/>
              </a:rPr>
              <a:t>4</a:t>
            </a:r>
            <a:r>
              <a:rPr lang="ja-JP" altLang="en-US" sz="1050" dirty="0">
                <a:latin typeface="Meiryo UI" panose="020B0604030504040204" pitchFamily="50" charset="-128"/>
                <a:ea typeface="Meiryo UI" panose="020B0604030504040204" pitchFamily="50" charset="-128"/>
              </a:rPr>
              <a:t>倍台で</a:t>
            </a:r>
            <a:r>
              <a:rPr lang="ja-JP" altLang="en-US" sz="1050" dirty="0" smtClean="0">
                <a:latin typeface="Meiryo UI" panose="020B0604030504040204" pitchFamily="50" charset="-128"/>
                <a:ea typeface="Meiryo UI" panose="020B0604030504040204" pitchFamily="50" charset="-128"/>
              </a:rPr>
              <a:t>推移し、人材不足が慢性化（平成</a:t>
            </a:r>
            <a:r>
              <a:rPr lang="en-US" altLang="ja-JP" sz="1050" dirty="0">
                <a:latin typeface="Meiryo UI" panose="020B0604030504040204" pitchFamily="50" charset="-128"/>
                <a:ea typeface="Meiryo UI" panose="020B0604030504040204" pitchFamily="50" charset="-128"/>
              </a:rPr>
              <a:t>29</a:t>
            </a:r>
            <a:r>
              <a:rPr lang="ja-JP" altLang="en-US" sz="1050" dirty="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9</a:t>
            </a:r>
            <a:r>
              <a:rPr lang="ja-JP" altLang="en-US" sz="1050" dirty="0">
                <a:latin typeface="Meiryo UI" panose="020B0604030504040204" pitchFamily="50" charset="-128"/>
                <a:ea typeface="Meiryo UI" panose="020B0604030504040204" pitchFamily="50" charset="-128"/>
              </a:rPr>
              <a:t>月：</a:t>
            </a:r>
            <a:r>
              <a:rPr lang="en-US" altLang="ja-JP" sz="1050" b="1" u="sng" dirty="0">
                <a:latin typeface="Meiryo UI" panose="020B0604030504040204" pitchFamily="50" charset="-128"/>
                <a:ea typeface="Meiryo UI" panose="020B0604030504040204" pitchFamily="50" charset="-128"/>
              </a:rPr>
              <a:t>4.63</a:t>
            </a:r>
            <a:r>
              <a:rPr lang="ja-JP" altLang="en-US" sz="1050" b="1" u="sng" dirty="0">
                <a:latin typeface="Meiryo UI" panose="020B0604030504040204" pitchFamily="50" charset="-128"/>
                <a:ea typeface="Meiryo UI" panose="020B0604030504040204" pitchFamily="50" charset="-128"/>
              </a:rPr>
              <a:t>倍</a:t>
            </a:r>
            <a:r>
              <a:rPr lang="ja-JP" altLang="en-US" sz="1050" dirty="0">
                <a:latin typeface="Meiryo UI" panose="020B0604030504040204" pitchFamily="50" charset="-128"/>
                <a:ea typeface="Meiryo UI" panose="020B0604030504040204" pitchFamily="50" charset="-128"/>
              </a:rPr>
              <a:t>→令和</a:t>
            </a:r>
            <a:r>
              <a:rPr lang="en-US" altLang="ja-JP" sz="1050" dirty="0">
                <a:latin typeface="Meiryo UI" panose="020B0604030504040204" pitchFamily="50" charset="-128"/>
                <a:ea typeface="Meiryo UI" panose="020B0604030504040204" pitchFamily="50" charset="-128"/>
              </a:rPr>
              <a:t>4</a:t>
            </a:r>
            <a:r>
              <a:rPr lang="ja-JP" altLang="en-US" sz="1050" dirty="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11</a:t>
            </a:r>
            <a:r>
              <a:rPr lang="ja-JP" altLang="en-US" sz="1050" dirty="0">
                <a:latin typeface="Meiryo UI" panose="020B0604030504040204" pitchFamily="50" charset="-128"/>
                <a:ea typeface="Meiryo UI" panose="020B0604030504040204" pitchFamily="50" charset="-128"/>
              </a:rPr>
              <a:t>月</a:t>
            </a:r>
            <a:r>
              <a:rPr lang="en-US" altLang="ja-JP" sz="1050" b="1" u="sng" dirty="0">
                <a:latin typeface="Meiryo UI" panose="020B0604030504040204" pitchFamily="50" charset="-128"/>
                <a:ea typeface="Meiryo UI" panose="020B0604030504040204" pitchFamily="50" charset="-128"/>
              </a:rPr>
              <a:t>4.32</a:t>
            </a:r>
            <a:r>
              <a:rPr lang="ja-JP" altLang="en-US" sz="1050" b="1" u="sng" dirty="0">
                <a:latin typeface="Meiryo UI" panose="020B0604030504040204" pitchFamily="50" charset="-128"/>
                <a:ea typeface="Meiryo UI" panose="020B0604030504040204" pitchFamily="50" charset="-128"/>
              </a:rPr>
              <a:t>倍</a:t>
            </a:r>
            <a:r>
              <a:rPr lang="ja-JP" altLang="en-US"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pPr marR="0" lvl="0" indent="0" algn="l" defTabSz="914400" rtl="0" eaLnBrk="0" fontAlgn="base" latinLnBrk="0" hangingPunct="0">
              <a:lnSpc>
                <a:spcPts val="1300"/>
              </a:lnSpc>
              <a:spcBef>
                <a:spcPct val="0"/>
              </a:spcBef>
              <a:spcAft>
                <a:spcPct val="0"/>
              </a:spcAft>
              <a:buClrTx/>
              <a:buSzTx/>
              <a:tabLst/>
            </a:pP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rPr>
              <a:t>●高齢者</a:t>
            </a:r>
            <a:r>
              <a:rPr kumimoji="0" lang="ja-JP" altLang="en-US" sz="1050" b="0" i="0" u="none" strike="noStrike" cap="none" normalizeH="0" baseline="0" dirty="0">
                <a:ln>
                  <a:noFill/>
                </a:ln>
                <a:effectLst/>
                <a:latin typeface="Meiryo UI" panose="020B0604030504040204" pitchFamily="50" charset="-128"/>
                <a:ea typeface="Meiryo UI" panose="020B0604030504040204" pitchFamily="50" charset="-128"/>
              </a:rPr>
              <a:t>介護分野では、</a:t>
            </a:r>
            <a:r>
              <a:rPr lang="en-US" altLang="ja-JP" sz="1050" b="1" u="sng" dirty="0">
                <a:latin typeface="Meiryo UI" panose="020B0604030504040204" pitchFamily="50" charset="-128"/>
                <a:ea typeface="Meiryo UI" panose="020B0604030504040204" pitchFamily="50" charset="-128"/>
              </a:rPr>
              <a:t>2025</a:t>
            </a:r>
            <a:r>
              <a:rPr lang="ja-JP" altLang="en-US" sz="1050" b="1" u="sng" dirty="0">
                <a:latin typeface="Meiryo UI" panose="020B0604030504040204" pitchFamily="50" charset="-128"/>
                <a:ea typeface="Meiryo UI" panose="020B0604030504040204" pitchFamily="50" charset="-128"/>
              </a:rPr>
              <a:t>年</a:t>
            </a:r>
            <a:r>
              <a:rPr lang="ja-JP" altLang="en-US" sz="1050" b="1" u="sng" dirty="0" smtClean="0">
                <a:latin typeface="Meiryo UI" panose="020B0604030504040204" pitchFamily="50" charset="-128"/>
                <a:ea typeface="Meiryo UI" panose="020B0604030504040204" pitchFamily="50" charset="-128"/>
              </a:rPr>
              <a:t>に</a:t>
            </a:r>
            <a:r>
              <a:rPr lang="en-US" altLang="ja-JP" sz="1050" b="1" u="sng" dirty="0" smtClean="0">
                <a:latin typeface="Meiryo UI" panose="020B0604030504040204" pitchFamily="50" charset="-128"/>
                <a:ea typeface="Meiryo UI" panose="020B0604030504040204" pitchFamily="50" charset="-128"/>
              </a:rPr>
              <a:t>24,420</a:t>
            </a:r>
            <a:r>
              <a:rPr lang="ja-JP" altLang="en-US" sz="1050" b="1" u="sng" dirty="0" smtClean="0">
                <a:latin typeface="Meiryo UI" panose="020B0604030504040204" pitchFamily="50" charset="-128"/>
                <a:ea typeface="Meiryo UI" panose="020B0604030504040204" pitchFamily="50" charset="-128"/>
              </a:rPr>
              <a:t>人</a:t>
            </a:r>
            <a:r>
              <a:rPr lang="ja-JP" altLang="en-US" sz="1050" dirty="0">
                <a:latin typeface="Meiryo UI" panose="020B0604030504040204" pitchFamily="50" charset="-128"/>
                <a:ea typeface="Meiryo UI" panose="020B0604030504040204" pitchFamily="50" charset="-128"/>
              </a:rPr>
              <a:t>、</a:t>
            </a:r>
            <a:r>
              <a:rPr lang="en-US" altLang="ja-JP" sz="1050" b="1" u="sng" dirty="0">
                <a:latin typeface="Meiryo UI" panose="020B0604030504040204" pitchFamily="50" charset="-128"/>
                <a:ea typeface="Meiryo UI" panose="020B0604030504040204" pitchFamily="50" charset="-128"/>
              </a:rPr>
              <a:t>2040</a:t>
            </a:r>
            <a:r>
              <a:rPr lang="ja-JP" altLang="en-US" sz="1050" b="1" u="sng" dirty="0">
                <a:latin typeface="Meiryo UI" panose="020B0604030504040204" pitchFamily="50" charset="-128"/>
                <a:ea typeface="Meiryo UI" panose="020B0604030504040204" pitchFamily="50" charset="-128"/>
              </a:rPr>
              <a:t>年に</a:t>
            </a:r>
            <a:r>
              <a:rPr lang="ja-JP" altLang="en-US" sz="1050" b="1" u="sng" dirty="0" smtClean="0">
                <a:latin typeface="Meiryo UI" panose="020B0604030504040204" pitchFamily="50" charset="-128"/>
                <a:ea typeface="Meiryo UI" panose="020B0604030504040204" pitchFamily="50" charset="-128"/>
              </a:rPr>
              <a:t>は</a:t>
            </a:r>
            <a:r>
              <a:rPr lang="en-US" altLang="ja-JP" sz="1050" b="1" u="sng" dirty="0" smtClean="0">
                <a:latin typeface="Meiryo UI" panose="020B0604030504040204" pitchFamily="50" charset="-128"/>
                <a:ea typeface="Meiryo UI" panose="020B0604030504040204" pitchFamily="50" charset="-128"/>
              </a:rPr>
              <a:t>67,539</a:t>
            </a:r>
            <a:r>
              <a:rPr lang="ja-JP" altLang="en-US" sz="1050" b="1" u="sng" dirty="0" smtClean="0">
                <a:latin typeface="Meiryo UI" panose="020B0604030504040204" pitchFamily="50" charset="-128"/>
                <a:ea typeface="Meiryo UI" panose="020B0604030504040204" pitchFamily="50" charset="-128"/>
              </a:rPr>
              <a:t>人</a:t>
            </a:r>
            <a:r>
              <a:rPr lang="ja-JP" altLang="en-US" sz="1050" dirty="0">
                <a:latin typeface="Meiryo UI" panose="020B0604030504040204" pitchFamily="50" charset="-128"/>
                <a:ea typeface="Meiryo UI" panose="020B0604030504040204" pitchFamily="50" charset="-128"/>
              </a:rPr>
              <a:t>の人材が</a:t>
            </a:r>
            <a:r>
              <a:rPr lang="ja-JP" altLang="en-US" sz="1050" u="sng" dirty="0">
                <a:latin typeface="Meiryo UI" panose="020B0604030504040204" pitchFamily="50" charset="-128"/>
                <a:ea typeface="Meiryo UI" panose="020B0604030504040204" pitchFamily="50" charset="-128"/>
              </a:rPr>
              <a:t>不足すると推計</a:t>
            </a:r>
            <a:r>
              <a:rPr lang="ja-JP" altLang="en-US" sz="1050" dirty="0">
                <a:latin typeface="Meiryo UI" panose="020B0604030504040204" pitchFamily="50" charset="-128"/>
                <a:ea typeface="Meiryo UI" panose="020B0604030504040204" pitchFamily="50" charset="-128"/>
              </a:rPr>
              <a:t>して</a:t>
            </a:r>
            <a:r>
              <a:rPr lang="ja-JP" altLang="en-US" sz="1050" dirty="0" smtClean="0">
                <a:latin typeface="Meiryo UI" panose="020B0604030504040204" pitchFamily="50" charset="-128"/>
                <a:ea typeface="Meiryo UI" panose="020B0604030504040204" pitchFamily="50" charset="-128"/>
              </a:rPr>
              <a:t>おり、人材</a:t>
            </a:r>
            <a:r>
              <a:rPr lang="ja-JP" altLang="en-US" sz="1050" dirty="0">
                <a:latin typeface="Meiryo UI" panose="020B0604030504040204" pitchFamily="50" charset="-128"/>
                <a:ea typeface="Meiryo UI" panose="020B0604030504040204" pitchFamily="50" charset="-128"/>
              </a:rPr>
              <a:t>の</a:t>
            </a:r>
            <a:r>
              <a:rPr lang="ja-JP" altLang="en-US" sz="1050" dirty="0" smtClean="0">
                <a:latin typeface="Meiryo UI" panose="020B0604030504040204" pitchFamily="50" charset="-128"/>
                <a:ea typeface="Meiryo UI" panose="020B0604030504040204" pitchFamily="50" charset="-128"/>
              </a:rPr>
              <a:t>確保に向けた更なる対策の強化が必要</a:t>
            </a:r>
            <a:r>
              <a:rPr lang="ja-JP" altLang="en-US" sz="1050" b="1" dirty="0" smtClean="0">
                <a:latin typeface="Meiryo UI" panose="020B0604030504040204" pitchFamily="50" charset="-128"/>
                <a:ea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rPr>
              <a:t>データ</a:t>
            </a:r>
            <a:r>
              <a:rPr lang="ja-JP" altLang="en-US" sz="1050" b="1" dirty="0" smtClean="0">
                <a:latin typeface="Meiryo UI" panose="020B0604030504040204" pitchFamily="50" charset="-128"/>
                <a:ea typeface="Meiryo UI" panose="020B0604030504040204" pitchFamily="50" charset="-128"/>
              </a:rPr>
              <a:t>１）</a:t>
            </a:r>
            <a:endParaRPr lang="en-US" altLang="ja-JP" sz="1050" b="1" dirty="0" smtClean="0">
              <a:latin typeface="Meiryo UI" panose="020B0604030504040204" pitchFamily="50" charset="-128"/>
              <a:ea typeface="Meiryo UI" panose="020B0604030504040204" pitchFamily="50" charset="-128"/>
            </a:endParaRPr>
          </a:p>
          <a:p>
            <a:pPr marR="0" lvl="0" indent="0" algn="l" defTabSz="914400" rtl="0" eaLnBrk="0" fontAlgn="base" latinLnBrk="0" hangingPunct="0">
              <a:lnSpc>
                <a:spcPts val="300"/>
              </a:lnSpc>
              <a:spcBef>
                <a:spcPct val="0"/>
              </a:spcBef>
              <a:spcAft>
                <a:spcPct val="0"/>
              </a:spcAft>
              <a:buClrTx/>
              <a:buSzTx/>
              <a:tabLst/>
            </a:pPr>
            <a:endParaRPr lang="en-US" altLang="ja-JP" sz="1050" b="1" dirty="0">
              <a:latin typeface="Meiryo UI" panose="020B0604030504040204" pitchFamily="50" charset="-128"/>
              <a:ea typeface="Meiryo UI" panose="020B0604030504040204" pitchFamily="50" charset="-128"/>
            </a:endParaRPr>
          </a:p>
          <a:p>
            <a:pPr marR="0" lvl="0" indent="0" algn="l" defTabSz="914400" rtl="0" eaLnBrk="0" fontAlgn="base" latinLnBrk="0" hangingPunct="0">
              <a:lnSpc>
                <a:spcPts val="1300"/>
              </a:lnSpc>
              <a:spcBef>
                <a:spcPts val="600"/>
              </a:spcBef>
              <a:spcAft>
                <a:spcPct val="0"/>
              </a:spcAft>
              <a:buClrTx/>
              <a:buSzTx/>
              <a:tabLst/>
            </a:pP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rPr>
              <a:t>　このた</a:t>
            </a:r>
            <a:r>
              <a:rPr lang="ja-JP" altLang="en-US" sz="1050" dirty="0" smtClean="0">
                <a:latin typeface="Meiryo UI" panose="020B0604030504040204" pitchFamily="50" charset="-128"/>
                <a:ea typeface="Meiryo UI" panose="020B0604030504040204" pitchFamily="50" charset="-128"/>
              </a:rPr>
              <a:t>め特に、</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rPr>
              <a:t>・生産年齢人口</a:t>
            </a:r>
            <a:r>
              <a:rPr lang="ja-JP" altLang="en-US" sz="1050" dirty="0" smtClean="0">
                <a:latin typeface="Meiryo UI" panose="020B0604030504040204" pitchFamily="50" charset="-128"/>
                <a:ea typeface="Meiryo UI" panose="020B0604030504040204" pitchFamily="50" charset="-128"/>
              </a:rPr>
              <a:t>が更に</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rPr>
              <a:t>減少していく中、</a:t>
            </a:r>
            <a:r>
              <a:rPr kumimoji="0" lang="ja-JP" altLang="en-US" sz="1050" b="0" i="0" u="none" strike="noStrike" cap="none" normalizeH="0" baseline="0" dirty="0">
                <a:ln>
                  <a:noFill/>
                </a:ln>
                <a:effectLst/>
                <a:latin typeface="Meiryo UI" panose="020B0604030504040204" pitchFamily="50" charset="-128"/>
                <a:ea typeface="Meiryo UI" panose="020B0604030504040204" pitchFamily="50" charset="-128"/>
              </a:rPr>
              <a:t>将来を担う人材の確保</a:t>
            </a:r>
            <a:r>
              <a:rPr lang="ja-JP" altLang="en-US" sz="1050" dirty="0">
                <a:latin typeface="Meiryo UI" panose="020B0604030504040204" pitchFamily="50" charset="-128"/>
                <a:ea typeface="Meiryo UI" panose="020B0604030504040204" pitchFamily="50" charset="-128"/>
              </a:rPr>
              <a:t>に向けた</a:t>
            </a:r>
            <a:r>
              <a:rPr kumimoji="0" lang="ja-JP" altLang="en-US" sz="1050" b="0" i="0" u="none" strike="noStrike" cap="none" normalizeH="0" baseline="0" dirty="0">
                <a:ln>
                  <a:noFill/>
                </a:ln>
                <a:effectLst/>
                <a:latin typeface="Meiryo UI" panose="020B0604030504040204" pitchFamily="50" charset="-128"/>
                <a:ea typeface="Meiryo UI" panose="020B0604030504040204" pitchFamily="50" charset="-128"/>
              </a:rPr>
              <a:t>取組みとして、低年齢層</a:t>
            </a:r>
            <a:r>
              <a:rPr lang="ja-JP" altLang="en-US" sz="1050" dirty="0">
                <a:latin typeface="Meiryo UI" panose="020B0604030504040204" pitchFamily="50" charset="-128"/>
                <a:ea typeface="Meiryo UI" panose="020B0604030504040204" pitchFamily="50" charset="-128"/>
              </a:rPr>
              <a:t>から福祉の意義と</a:t>
            </a:r>
            <a:r>
              <a:rPr lang="ja-JP" altLang="en-US" sz="1050" dirty="0" smtClean="0">
                <a:latin typeface="Meiryo UI" panose="020B0604030504040204" pitchFamily="50" charset="-128"/>
                <a:ea typeface="Meiryo UI" panose="020B0604030504040204" pitchFamily="50" charset="-128"/>
              </a:rPr>
              <a:t>役割を</a:t>
            </a:r>
            <a:r>
              <a:rPr lang="ja-JP" altLang="en-US" sz="1050" dirty="0">
                <a:latin typeface="Meiryo UI" panose="020B0604030504040204" pitchFamily="50" charset="-128"/>
                <a:ea typeface="Meiryo UI" panose="020B0604030504040204" pitchFamily="50" charset="-128"/>
              </a:rPr>
              <a:t>理解する機会の積極的な</a:t>
            </a:r>
            <a:r>
              <a:rPr lang="ja-JP" altLang="en-US" sz="1050" dirty="0" smtClean="0">
                <a:latin typeface="Meiryo UI" panose="020B0604030504040204" pitchFamily="50" charset="-128"/>
                <a:ea typeface="Meiryo UI" panose="020B0604030504040204" pitchFamily="50" charset="-128"/>
              </a:rPr>
              <a:t>提供が必要　　</a:t>
            </a:r>
            <a:endParaRPr lang="en-US" altLang="ja-JP" sz="1050" dirty="0" smtClean="0">
              <a:latin typeface="Meiryo UI" panose="020B0604030504040204" pitchFamily="50" charset="-128"/>
              <a:ea typeface="Meiryo UI" panose="020B0604030504040204" pitchFamily="50" charset="-128"/>
            </a:endParaRPr>
          </a:p>
          <a:p>
            <a:pPr lvl="0" indent="0" defTabSz="914400">
              <a:lnSpc>
                <a:spcPts val="1300"/>
              </a:lnSpc>
            </a:pPr>
            <a:r>
              <a:rPr kumimoji="0" lang="ja-JP" altLang="en-US" sz="1050" b="0" i="0" u="none" strike="noStrike" cap="none" normalizeH="0" baseline="0" dirty="0">
                <a:ln>
                  <a:noFill/>
                </a:ln>
                <a:effectLst/>
                <a:latin typeface="Meiryo UI" panose="020B0604030504040204" pitchFamily="50" charset="-128"/>
                <a:ea typeface="Meiryo UI" panose="020B0604030504040204" pitchFamily="50" charset="-128"/>
              </a:rPr>
              <a:t>　</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rPr>
              <a:t>　　　　　　　　 ・国による外国人介護人材の受入制度の整備により、府内の受入れ人数も年々増加。外国人</a:t>
            </a:r>
            <a:r>
              <a:rPr kumimoji="0" lang="ja-JP" altLang="en-US" sz="1050" b="0" i="0" u="none" strike="noStrike" cap="none" normalizeH="0" baseline="0" dirty="0">
                <a:ln>
                  <a:noFill/>
                </a:ln>
                <a:effectLst/>
                <a:latin typeface="Meiryo UI" panose="020B0604030504040204" pitchFamily="50" charset="-128"/>
                <a:ea typeface="Meiryo UI" panose="020B0604030504040204" pitchFamily="50" charset="-128"/>
              </a:rPr>
              <a:t>介護人材</a:t>
            </a:r>
            <a:r>
              <a:rPr lang="ja-JP" altLang="en-US" sz="1050" dirty="0">
                <a:latin typeface="Meiryo UI" panose="020B0604030504040204" pitchFamily="50" charset="-128"/>
                <a:ea typeface="Meiryo UI" panose="020B0604030504040204" pitchFamily="50" charset="-128"/>
              </a:rPr>
              <a:t>の受入れや受入れ環境整備に積極的に</a:t>
            </a:r>
            <a:r>
              <a:rPr lang="ja-JP" altLang="en-US" sz="1050" dirty="0" smtClean="0">
                <a:latin typeface="Meiryo UI" panose="020B0604030504040204" pitchFamily="50" charset="-128"/>
                <a:ea typeface="Meiryo UI" panose="020B0604030504040204" pitchFamily="50" charset="-128"/>
              </a:rPr>
              <a:t>取り組むことが必要</a:t>
            </a:r>
            <a:r>
              <a:rPr lang="ja-JP" altLang="en-US" sz="1050" b="1" dirty="0" smtClean="0">
                <a:latin typeface="Meiryo UI" panose="020B0604030504040204" pitchFamily="50" charset="-128"/>
                <a:ea typeface="Meiryo UI" panose="020B0604030504040204" pitchFamily="50" charset="-128"/>
              </a:rPr>
              <a:t>（</a:t>
            </a:r>
            <a:r>
              <a:rPr lang="ja-JP" altLang="en-US" sz="900" b="1" dirty="0" smtClean="0">
                <a:latin typeface="Meiryo UI" panose="020B0604030504040204" pitchFamily="50" charset="-128"/>
                <a:ea typeface="Meiryo UI" panose="020B0604030504040204" pitchFamily="50" charset="-128"/>
              </a:rPr>
              <a:t>データ</a:t>
            </a:r>
            <a:r>
              <a:rPr lang="ja-JP" altLang="en-US" sz="1050" b="1" dirty="0" smtClean="0">
                <a:latin typeface="Meiryo UI" panose="020B0604030504040204" pitchFamily="50" charset="-128"/>
                <a:ea typeface="Meiryo UI" panose="020B0604030504040204" pitchFamily="50" charset="-128"/>
              </a:rPr>
              <a:t>２）</a:t>
            </a:r>
            <a:endParaRPr lang="en-US" altLang="ja-JP" sz="1050" b="1" dirty="0">
              <a:latin typeface="Meiryo UI" panose="020B0604030504040204" pitchFamily="50" charset="-128"/>
              <a:ea typeface="Meiryo UI" panose="020B0604030504040204" pitchFamily="50" charset="-128"/>
            </a:endParaRPr>
          </a:p>
          <a:p>
            <a:pPr lvl="0" indent="0" defTabSz="914400">
              <a:lnSpc>
                <a:spcPts val="1300"/>
              </a:lnSpc>
            </a:pP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rPr>
              <a:t>　　          　 </a:t>
            </a:r>
            <a:r>
              <a:rPr kumimoji="0" lang="ja-JP" altLang="en-US" sz="1050" b="0" i="0" u="none" strike="noStrike" cap="none" normalizeH="0" dirty="0" smtClean="0">
                <a:ln>
                  <a:noFill/>
                </a:ln>
                <a:effectLst/>
                <a:latin typeface="Meiryo UI" panose="020B0604030504040204" pitchFamily="50" charset="-128"/>
                <a:ea typeface="Meiryo UI" panose="020B0604030504040204" pitchFamily="50" charset="-128"/>
              </a:rPr>
              <a:t> </a:t>
            </a:r>
            <a:r>
              <a:rPr kumimoji="0" lang="ja-JP" altLang="en-US" sz="1050" b="0" i="0" u="none" strike="noStrike" cap="none" normalizeH="0" baseline="0" dirty="0" smtClean="0">
                <a:ln>
                  <a:noFill/>
                </a:ln>
                <a:effectLst/>
                <a:latin typeface="Meiryo UI" panose="020B0604030504040204" pitchFamily="50" charset="-128"/>
                <a:ea typeface="Meiryo UI" panose="020B0604030504040204" pitchFamily="50" charset="-128"/>
              </a:rPr>
              <a:t>・府内の介護分野では、早期</a:t>
            </a:r>
            <a:r>
              <a:rPr kumimoji="0" lang="ja-JP" altLang="en-US" sz="1050" b="0" i="0" u="none" strike="noStrike" cap="none" normalizeH="0" baseline="0" dirty="0">
                <a:ln>
                  <a:noFill/>
                </a:ln>
                <a:effectLst/>
                <a:latin typeface="Meiryo UI" panose="020B0604030504040204" pitchFamily="50" charset="-128"/>
                <a:ea typeface="Meiryo UI" panose="020B0604030504040204" pitchFamily="50" charset="-128"/>
              </a:rPr>
              <a:t>離職する割合が全国平均に比べて高い状況にあることか</a:t>
            </a:r>
            <a:r>
              <a:rPr lang="ja-JP" altLang="en-US" sz="1050" dirty="0">
                <a:latin typeface="Meiryo UI" panose="020B0604030504040204" pitchFamily="50" charset="-128"/>
                <a:ea typeface="Meiryo UI" panose="020B0604030504040204" pitchFamily="50" charset="-128"/>
              </a:rPr>
              <a:t>ら、その要因の調査・分析により、職場定着に</a:t>
            </a:r>
            <a:r>
              <a:rPr lang="ja-JP" altLang="en-US" sz="1050" dirty="0" smtClean="0">
                <a:latin typeface="Meiryo UI" panose="020B0604030504040204" pitchFamily="50" charset="-128"/>
                <a:ea typeface="Meiryo UI" panose="020B0604030504040204" pitchFamily="50" charset="-128"/>
              </a:rPr>
              <a:t>向けた対策</a:t>
            </a:r>
            <a:r>
              <a:rPr lang="ja-JP" altLang="en-US" sz="1050" dirty="0">
                <a:latin typeface="Meiryo UI" panose="020B0604030504040204" pitchFamily="50" charset="-128"/>
                <a:ea typeface="Meiryo UI" panose="020B0604030504040204" pitchFamily="50" charset="-128"/>
              </a:rPr>
              <a:t>を</a:t>
            </a:r>
            <a:r>
              <a:rPr lang="ja-JP" altLang="en-US" sz="1050" dirty="0" smtClean="0">
                <a:latin typeface="Meiryo UI" panose="020B0604030504040204" pitchFamily="50" charset="-128"/>
                <a:ea typeface="Meiryo UI" panose="020B0604030504040204" pitchFamily="50" charset="-128"/>
              </a:rPr>
              <a:t>講じることが必要</a:t>
            </a:r>
            <a:r>
              <a:rPr lang="ja-JP" altLang="en-US" sz="1050" b="1" dirty="0" smtClean="0">
                <a:latin typeface="Meiryo UI" panose="020B0604030504040204" pitchFamily="50" charset="-128"/>
                <a:ea typeface="Meiryo UI" panose="020B0604030504040204" pitchFamily="50" charset="-128"/>
              </a:rPr>
              <a:t>（</a:t>
            </a:r>
            <a:r>
              <a:rPr lang="ja-JP" altLang="en-US" sz="900" b="1" dirty="0" smtClean="0">
                <a:latin typeface="Meiryo UI" panose="020B0604030504040204" pitchFamily="50" charset="-128"/>
                <a:ea typeface="Meiryo UI" panose="020B0604030504040204" pitchFamily="50" charset="-128"/>
              </a:rPr>
              <a:t>データ</a:t>
            </a:r>
            <a:r>
              <a:rPr lang="ja-JP" altLang="en-US" sz="1050" b="1" dirty="0">
                <a:latin typeface="Meiryo UI" panose="020B0604030504040204" pitchFamily="50" charset="-128"/>
                <a:ea typeface="Meiryo UI" panose="020B0604030504040204" pitchFamily="50" charset="-128"/>
              </a:rPr>
              <a:t>３</a:t>
            </a:r>
            <a:r>
              <a:rPr lang="ja-JP" altLang="en-US" sz="1050" b="1" dirty="0" smtClean="0">
                <a:latin typeface="Meiryo UI" panose="020B0604030504040204" pitchFamily="50" charset="-128"/>
                <a:ea typeface="Meiryo UI" panose="020B0604030504040204" pitchFamily="50" charset="-128"/>
              </a:rPr>
              <a:t>）　　　　　　　　　　　　　  </a:t>
            </a:r>
            <a:endParaRPr kumimoji="0" lang="ja-JP" altLang="en-US" sz="1050" b="1" i="0" strike="noStrike" cap="none" normalizeH="0" baseline="0" dirty="0">
              <a:ln>
                <a:noFill/>
              </a:ln>
              <a:effectLst/>
              <a:latin typeface="Meiryo UI" panose="020B0604030504040204" pitchFamily="50" charset="-128"/>
              <a:ea typeface="Meiryo UI" panose="020B0604030504040204" pitchFamily="50" charset="-128"/>
            </a:endParaRPr>
          </a:p>
        </p:txBody>
      </p:sp>
      <p:sp>
        <p:nvSpPr>
          <p:cNvPr id="29" name="Rectangle 35"/>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chemeClr val="tx1"/>
                </a:solidFill>
                <a:effectLst/>
              </a:rPr>
              <a:t/>
            </a:r>
            <a:br>
              <a:rPr kumimoji="0" lang="ja-JP" altLang="ja-JP" sz="1100" b="0" i="0" u="none" strike="noStrike" cap="none" normalizeH="0" baseline="0">
                <a:ln>
                  <a:noFill/>
                </a:ln>
                <a:solidFill>
                  <a:schemeClr val="tx1"/>
                </a:solidFill>
                <a:effectLst/>
              </a:rPr>
            </a:br>
            <a:endParaRPr kumimoji="0" lang="ja-JP" altLang="ja-JP" sz="1200" b="0" i="0" u="none" strike="noStrike" cap="none" normalizeH="0" baseline="0">
              <a:ln>
                <a:noFill/>
              </a:ln>
              <a:solidFill>
                <a:schemeClr val="tx1"/>
              </a:solidFill>
              <a:effectLst/>
              <a:latin typeface="Arial" panose="020B0604020202020204" pitchFamily="34" charset="0"/>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0" name="Rectangle 36"/>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a:ln>
                  <a:noFill/>
                </a:ln>
                <a:solidFill>
                  <a:schemeClr val="tx1"/>
                </a:solidFill>
                <a:effectLst/>
                <a:latin typeface="Arial" panose="020B0604020202020204" pitchFamily="34" charset="0"/>
              </a:rPr>
              <a:t/>
            </a: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200" b="0" i="0" u="none" strike="noStrike" cap="none" normalizeH="0" baseline="0">
              <a:ln>
                <a:noFill/>
              </a:ln>
              <a:solidFill>
                <a:schemeClr val="tx1"/>
              </a:solidFill>
              <a:effectLst/>
              <a:latin typeface="Arial" panose="020B0604020202020204" pitchFamily="34" charset="0"/>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1" name="Rectangle 37"/>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2" name="Rectangle 38"/>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a:ln>
                  <a:noFill/>
                </a:ln>
                <a:solidFill>
                  <a:schemeClr val="tx1"/>
                </a:solidFill>
                <a:effectLst/>
                <a:latin typeface="Arial" panose="020B0604020202020204" pitchFamily="34" charset="0"/>
              </a:rPr>
              <a:t/>
            </a: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200" b="0" i="0" u="none" strike="noStrike" cap="none" normalizeH="0" baseline="0">
              <a:ln>
                <a:noFill/>
              </a:ln>
              <a:solidFill>
                <a:schemeClr val="tx1"/>
              </a:solidFill>
              <a:effectLst/>
              <a:latin typeface="Arial" panose="020B0604020202020204" pitchFamily="34" charset="0"/>
              <a:cs typeface="ＭＳ Ｐゴシック" panose="020B060007020508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3" name="Rectangle 39"/>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34" name="Rectangle 40"/>
          <p:cNvSpPr>
            <a:spLocks noChangeArrowheads="1"/>
          </p:cNvSpPr>
          <p:nvPr/>
        </p:nvSpPr>
        <p:spPr bwMode="auto">
          <a:xfrm>
            <a:off x="1911207" y="2919125"/>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6" name="AutoShape 21"/>
          <p:cNvSpPr>
            <a:spLocks noChangeArrowheads="1"/>
          </p:cNvSpPr>
          <p:nvPr/>
        </p:nvSpPr>
        <p:spPr bwMode="auto">
          <a:xfrm>
            <a:off x="262540" y="1382886"/>
            <a:ext cx="5875928" cy="280932"/>
          </a:xfrm>
          <a:prstGeom prst="roundRect">
            <a:avLst>
              <a:gd name="adj" fmla="val 16667"/>
            </a:avLst>
          </a:prstGeom>
          <a:solidFill>
            <a:schemeClr val="tx1"/>
          </a:solidFill>
          <a:ln w="38100">
            <a:noFill/>
            <a:prstDash val="solid"/>
            <a:round/>
            <a:headEnd/>
            <a:tailEnd/>
          </a:ln>
          <a:effectLst/>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kumimoji="1" lang="ja-JP" altLang="en-US" sz="1200" b="1" dirty="0">
                <a:solidFill>
                  <a:schemeClr val="lt1"/>
                </a:solidFill>
                <a:latin typeface="Meiryo UI" panose="020B0604030504040204" pitchFamily="50" charset="-128"/>
                <a:ea typeface="Meiryo UI" panose="020B0604030504040204" pitchFamily="50" charset="-128"/>
              </a:rPr>
              <a:t>　　　１　現状から見た課題</a:t>
            </a:r>
          </a:p>
        </p:txBody>
      </p:sp>
      <p:sp>
        <p:nvSpPr>
          <p:cNvPr id="12" name="Text Box 22" descr="テキスト ボックス: ●地域共生社会の実現に向けて改正された社会福祉法を踏まえ、包括的な支援体制整備や地域づくり等を進める市町村の取組を支援すること等により、府内の地域福祉の推進を図る。&#10;●第4期計画では、多様な地域生活課題に対応するため、従来の取組に加え、高齢や障がい等の福祉サービスや教育・医療等の他分野との連携及び公民協働を一層進めることにより、孤立の防止や制度の狭間を埋めるなど地域福祉のセーフティネットの充実・強化に取り組む。&#10;【地域福祉推進に向けた原則】&#10;1 人権の尊重と住民主体の福祉活動&#10;2 ソーシャル・インクルージョン&#10;3 ノーマライゼーション&#10;【計画策定の基本視点】&#10;1 複合化・複雑化した地域生活課題への対応&#10;2 「だれもが暮らしやすい」地域づくりの推進&#10;3 地域実情に応じた地域福祉の推進&#10;"/>
          <p:cNvSpPr txBox="1">
            <a:spLocks noChangeArrowheads="1"/>
          </p:cNvSpPr>
          <p:nvPr/>
        </p:nvSpPr>
        <p:spPr bwMode="auto">
          <a:xfrm>
            <a:off x="252872" y="387142"/>
            <a:ext cx="12344006" cy="849273"/>
          </a:xfrm>
          <a:prstGeom prst="rect">
            <a:avLst/>
          </a:prstGeom>
          <a:solidFill>
            <a:srgbClr val="FFFFFF"/>
          </a:solidFill>
          <a:ln w="12700">
            <a:solidFill>
              <a:srgbClr val="000000"/>
            </a:solidFill>
            <a:miter lim="800000"/>
            <a:headEnd/>
            <a:tailEnd/>
          </a:ln>
        </p:spPr>
        <p:txBody>
          <a:bodyPr vert="horz" wrap="square" lIns="74295" tIns="8890" rIns="74295" bIns="8890" numCol="1" anchor="ctr"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lnSpc>
                <a:spcPts val="1500"/>
              </a:lnSpc>
            </a:pPr>
            <a:r>
              <a:rPr kumimoji="0" lang="ja-JP" altLang="ja-JP" sz="1050" b="0" i="0" u="none" strike="noStrike" cap="none" normalizeH="0" baseline="0" dirty="0">
                <a:ln>
                  <a:noFill/>
                </a:ln>
                <a:effectLst/>
                <a:latin typeface="Meiryo UI" panose="020B0604030504040204" pitchFamily="50" charset="-128"/>
                <a:ea typeface="Meiryo UI" panose="020B0604030504040204" pitchFamily="50" charset="-128"/>
                <a:cs typeface="メイリオ" panose="020B0604030504040204" pitchFamily="50" charset="-128"/>
              </a:rPr>
              <a:t>●</a:t>
            </a:r>
            <a:r>
              <a:rPr kumimoji="0" lang="en-US" altLang="ja-JP" sz="1050" b="0" i="0" u="none" strike="noStrike" cap="none" normalizeH="0" baseline="0" dirty="0">
                <a:ln>
                  <a:noFill/>
                </a:ln>
                <a:effectLst/>
                <a:latin typeface="Meiryo UI" panose="020B0604030504040204" pitchFamily="50" charset="-128"/>
                <a:ea typeface="Meiryo UI" panose="020B0604030504040204" pitchFamily="50" charset="-128"/>
                <a:cs typeface="メイリオ" panose="020B0604030504040204" pitchFamily="50" charset="-128"/>
              </a:rPr>
              <a:t> 『</a:t>
            </a:r>
            <a:r>
              <a:rPr kumimoji="0" lang="ja-JP" altLang="en-US" sz="1050" b="0" i="0" u="none" strike="noStrike" cap="none" normalizeH="0" baseline="0" dirty="0">
                <a:ln>
                  <a:noFill/>
                </a:ln>
                <a:effectLst/>
                <a:latin typeface="Meiryo UI" panose="020B0604030504040204" pitchFamily="50" charset="-128"/>
                <a:ea typeface="Meiryo UI" panose="020B0604030504040204" pitchFamily="50" charset="-128"/>
                <a:cs typeface="メイリオ" panose="020B0604030504040204" pitchFamily="50" charset="-128"/>
              </a:rPr>
              <a:t>大阪府介護・福祉人材確保戦略</a:t>
            </a:r>
            <a:r>
              <a:rPr kumimoji="0" lang="en-US" altLang="ja-JP" sz="1050" b="0" i="0" u="none" strike="noStrike" cap="none" normalizeH="0" baseline="0" dirty="0">
                <a:ln>
                  <a:noFill/>
                </a:ln>
                <a:effectLst/>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は、少子高齢化の進展により深刻化</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する人材の不足に対応するため、平成</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29</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年</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11</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月に</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策定</a:t>
            </a:r>
            <a:endParaRPr lang="en-US" altLang="ja-JP" sz="1050" dirty="0">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0" fontAlgn="base" latinLnBrk="0" hangingPunct="0">
              <a:lnSpc>
                <a:spcPts val="1500"/>
              </a:lnSpc>
              <a:spcBef>
                <a:spcPct val="0"/>
              </a:spcBef>
              <a:spcAft>
                <a:spcPct val="0"/>
              </a:spcAft>
              <a:buClrTx/>
              <a:buSzTx/>
              <a:buFontTx/>
              <a:buNone/>
              <a:tabLst/>
            </a:pP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●策定から</a:t>
            </a:r>
            <a:r>
              <a:rPr lang="en-US" altLang="ja-JP" sz="1050" dirty="0" smtClean="0">
                <a:latin typeface="Meiryo UI" panose="020B0604030504040204" pitchFamily="50" charset="-128"/>
                <a:ea typeface="Meiryo UI" panose="020B0604030504040204" pitchFamily="50" charset="-128"/>
                <a:cs typeface="メイリオ" panose="020B0604030504040204" pitchFamily="50" charset="-128"/>
              </a:rPr>
              <a:t>5</a:t>
            </a:r>
            <a:r>
              <a:rPr lang="ja-JP" altLang="en-US" sz="1050" dirty="0" smtClean="0">
                <a:latin typeface="Meiryo UI" panose="020B0604030504040204" pitchFamily="50" charset="-128"/>
                <a:ea typeface="Meiryo UI" panose="020B0604030504040204" pitchFamily="50" charset="-128"/>
                <a:cs typeface="メイリオ" panose="020B0604030504040204" pitchFamily="50" charset="-128"/>
              </a:rPr>
              <a:t>年が経過し、その後の人材確保状況や国制度の改正を踏まえ見直し</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に着手</a:t>
            </a:r>
            <a:endParaRPr lang="en-US" altLang="ja-JP" sz="1050" dirty="0">
              <a:latin typeface="Meiryo UI" panose="020B0604030504040204" pitchFamily="50" charset="-128"/>
              <a:ea typeface="Meiryo UI" panose="020B0604030504040204" pitchFamily="50" charset="-128"/>
              <a:cs typeface="メイリオ" panose="020B0604030504040204" pitchFamily="50" charset="-128"/>
            </a:endParaRPr>
          </a:p>
          <a:p>
            <a:pPr defTabSz="914400">
              <a:lnSpc>
                <a:spcPts val="1500"/>
              </a:lnSpc>
            </a:pPr>
            <a:r>
              <a:rPr lang="ja-JP" altLang="en-US" sz="1050" dirty="0" smtClean="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介護・福祉人材確保戦略見直しに関する連絡</a:t>
            </a:r>
            <a:r>
              <a:rPr lang="ja-JP" altLang="en-US" sz="1050" dirty="0" smtClean="0">
                <a:latin typeface="Meiryo UI" panose="020B0604030504040204" pitchFamily="50" charset="-128"/>
                <a:ea typeface="Meiryo UI" panose="020B0604030504040204" pitchFamily="50" charset="-128"/>
              </a:rPr>
              <a:t>会議」（府</a:t>
            </a:r>
            <a:r>
              <a:rPr lang="ja-JP" altLang="en-US" sz="1050" dirty="0">
                <a:latin typeface="Meiryo UI" panose="020B0604030504040204" pitchFamily="50" charset="-128"/>
                <a:ea typeface="Meiryo UI" panose="020B0604030504040204" pitchFamily="50" charset="-128"/>
              </a:rPr>
              <a:t>、関係団体、外部</a:t>
            </a:r>
            <a:r>
              <a:rPr lang="ja-JP" altLang="en-US" sz="1050" dirty="0" smtClean="0">
                <a:latin typeface="Meiryo UI" panose="020B0604030504040204" pitchFamily="50" charset="-128"/>
                <a:ea typeface="Meiryo UI" panose="020B0604030504040204" pitchFamily="50" charset="-128"/>
              </a:rPr>
              <a:t>有識者で構成）</a:t>
            </a:r>
            <a:r>
              <a:rPr lang="ja-JP" altLang="en-US" sz="1050" dirty="0">
                <a:latin typeface="Meiryo UI" panose="020B0604030504040204" pitchFamily="50" charset="-128"/>
                <a:ea typeface="Meiryo UI" panose="020B0604030504040204" pitchFamily="50" charset="-128"/>
              </a:rPr>
              <a:t>を設置</a:t>
            </a:r>
            <a:r>
              <a:rPr lang="ja-JP" altLang="en-US" sz="1050" dirty="0" smtClean="0">
                <a:latin typeface="Meiryo UI" panose="020B0604030504040204" pitchFamily="50" charset="-128"/>
                <a:ea typeface="Meiryo UI" panose="020B0604030504040204" pitchFamily="50" charset="-128"/>
              </a:rPr>
              <a:t>し、幅広く</a:t>
            </a:r>
            <a:r>
              <a:rPr lang="ja-JP" altLang="en-US" sz="1050" dirty="0">
                <a:latin typeface="Meiryo UI" panose="020B0604030504040204" pitchFamily="50" charset="-128"/>
                <a:ea typeface="Meiryo UI" panose="020B0604030504040204" pitchFamily="50" charset="-128"/>
              </a:rPr>
              <a:t>意見</a:t>
            </a:r>
            <a:r>
              <a:rPr lang="ja-JP" altLang="en-US" sz="1050" dirty="0" smtClean="0">
                <a:latin typeface="Meiryo UI" panose="020B0604030504040204" pitchFamily="50" charset="-128"/>
                <a:ea typeface="Meiryo UI" panose="020B0604030504040204" pitchFamily="50" charset="-128"/>
              </a:rPr>
              <a:t>を聴取</a:t>
            </a:r>
            <a:endParaRPr lang="en-US" altLang="ja-JP" sz="1050" dirty="0" smtClean="0">
              <a:latin typeface="Meiryo UI" panose="020B0604030504040204" pitchFamily="50" charset="-128"/>
              <a:ea typeface="Meiryo UI" panose="020B0604030504040204" pitchFamily="50" charset="-128"/>
            </a:endParaRPr>
          </a:p>
          <a:p>
            <a:pPr defTabSz="914400">
              <a:lnSpc>
                <a:spcPts val="1500"/>
              </a:lnSpc>
            </a:pPr>
            <a:r>
              <a:rPr lang="ja-JP" altLang="en-US" sz="1050" dirty="0" smtClean="0">
                <a:latin typeface="Meiryo UI" panose="020B0604030504040204" pitchFamily="50" charset="-128"/>
                <a:ea typeface="Meiryo UI" panose="020B0604030504040204" pitchFamily="50" charset="-128"/>
              </a:rPr>
              <a:t>●取組期間は、</a:t>
            </a:r>
            <a:r>
              <a:rPr lang="en-US" altLang="ja-JP" sz="1050" dirty="0" smtClean="0">
                <a:latin typeface="Meiryo UI" panose="020B0604030504040204" pitchFamily="50" charset="-128"/>
                <a:ea typeface="Meiryo UI" panose="020B0604030504040204" pitchFamily="50" charset="-128"/>
              </a:rPr>
              <a:t>2023</a:t>
            </a:r>
            <a:r>
              <a:rPr lang="ja-JP" altLang="en-US" sz="1050" dirty="0" smtClean="0">
                <a:latin typeface="Meiryo UI" panose="020B0604030504040204" pitchFamily="50" charset="-128"/>
                <a:ea typeface="Meiryo UI" panose="020B0604030504040204" pitchFamily="50" charset="-128"/>
              </a:rPr>
              <a:t>（令和</a:t>
            </a:r>
            <a:r>
              <a:rPr lang="en-US" altLang="ja-JP" sz="1050" dirty="0" smtClean="0">
                <a:latin typeface="Meiryo UI" panose="020B0604030504040204" pitchFamily="50" charset="-128"/>
                <a:ea typeface="Meiryo UI" panose="020B0604030504040204" pitchFamily="50" charset="-128"/>
              </a:rPr>
              <a:t>5</a:t>
            </a:r>
            <a:r>
              <a:rPr lang="ja-JP" altLang="en-US" sz="1050" dirty="0" smtClean="0">
                <a:latin typeface="Meiryo UI" panose="020B0604030504040204" pitchFamily="50" charset="-128"/>
                <a:ea typeface="Meiryo UI" panose="020B0604030504040204" pitchFamily="50" charset="-128"/>
              </a:rPr>
              <a:t>）年度から</a:t>
            </a:r>
            <a:r>
              <a:rPr lang="en-US" altLang="ja-JP" sz="1050" dirty="0" smtClean="0">
                <a:latin typeface="Meiryo UI" panose="020B0604030504040204" pitchFamily="50" charset="-128"/>
                <a:ea typeface="Meiryo UI" panose="020B0604030504040204" pitchFamily="50" charset="-128"/>
              </a:rPr>
              <a:t>2027</a:t>
            </a:r>
            <a:r>
              <a:rPr lang="ja-JP" altLang="en-US" sz="1050" dirty="0" smtClean="0">
                <a:latin typeface="Meiryo UI" panose="020B0604030504040204" pitchFamily="50" charset="-128"/>
                <a:ea typeface="Meiryo UI" panose="020B0604030504040204" pitchFamily="50" charset="-128"/>
              </a:rPr>
              <a:t>（令和</a:t>
            </a:r>
            <a:r>
              <a:rPr lang="en-US" altLang="ja-JP" sz="1050" dirty="0" smtClean="0">
                <a:latin typeface="Meiryo UI" panose="020B0604030504040204" pitchFamily="50" charset="-128"/>
                <a:ea typeface="Meiryo UI" panose="020B0604030504040204" pitchFamily="50" charset="-128"/>
              </a:rPr>
              <a:t>9</a:t>
            </a:r>
            <a:r>
              <a:rPr lang="ja-JP" altLang="en-US" sz="1050" dirty="0" smtClean="0">
                <a:latin typeface="Meiryo UI" panose="020B0604030504040204" pitchFamily="50" charset="-128"/>
                <a:ea typeface="Meiryo UI" panose="020B0604030504040204" pitchFamily="50" charset="-128"/>
              </a:rPr>
              <a:t>）年度までの</a:t>
            </a:r>
            <a:r>
              <a:rPr lang="en-US" altLang="ja-JP" sz="1050" dirty="0" smtClean="0">
                <a:latin typeface="Meiryo UI" panose="020B0604030504040204" pitchFamily="50" charset="-128"/>
                <a:ea typeface="Meiryo UI" panose="020B0604030504040204" pitchFamily="50" charset="-128"/>
              </a:rPr>
              <a:t>5</a:t>
            </a:r>
            <a:r>
              <a:rPr lang="ja-JP" altLang="en-US" sz="1050" dirty="0" smtClean="0">
                <a:latin typeface="Meiryo UI" panose="020B0604030504040204" pitchFamily="50" charset="-128"/>
                <a:ea typeface="Meiryo UI" panose="020B0604030504040204" pitchFamily="50" charset="-128"/>
              </a:rPr>
              <a:t>年間</a:t>
            </a:r>
            <a:endParaRPr lang="en-US" altLang="ja-JP" sz="1050" dirty="0">
              <a:latin typeface="Meiryo UI" panose="020B0604030504040204" pitchFamily="50" charset="-128"/>
              <a:ea typeface="Meiryo UI" panose="020B0604030504040204" pitchFamily="50" charset="-128"/>
            </a:endParaRPr>
          </a:p>
        </p:txBody>
      </p:sp>
      <p:sp>
        <p:nvSpPr>
          <p:cNvPr id="9" name="正方形/長方形 8"/>
          <p:cNvSpPr/>
          <p:nvPr/>
        </p:nvSpPr>
        <p:spPr>
          <a:xfrm>
            <a:off x="617794" y="2953365"/>
            <a:ext cx="3964285" cy="3210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u="sng" dirty="0">
                <a:solidFill>
                  <a:schemeClr val="tx1"/>
                </a:solidFill>
                <a:latin typeface="Meiryo UI" panose="020B0604030504040204" pitchFamily="50" charset="-128"/>
                <a:ea typeface="Meiryo UI" panose="020B0604030504040204" pitchFamily="50" charset="-128"/>
              </a:rPr>
              <a:t>介護人材の需給ギャップ（実</a:t>
            </a:r>
            <a:r>
              <a:rPr kumimoji="1" lang="ja-JP" altLang="en-US" sz="1000" b="1" u="sng" dirty="0" smtClean="0">
                <a:solidFill>
                  <a:schemeClr val="tx1"/>
                </a:solidFill>
                <a:latin typeface="Meiryo UI" panose="020B0604030504040204" pitchFamily="50" charset="-128"/>
                <a:ea typeface="Meiryo UI" panose="020B0604030504040204" pitchFamily="50" charset="-128"/>
              </a:rPr>
              <a:t>人数）</a:t>
            </a:r>
            <a:r>
              <a:rPr kumimoji="1" lang="ja-JP" altLang="en-US" sz="800" dirty="0" smtClean="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出典）大阪府高齢者計画</a:t>
            </a:r>
            <a:r>
              <a:rPr kumimoji="1" lang="en-US" altLang="ja-JP" sz="800" dirty="0" smtClean="0">
                <a:solidFill>
                  <a:schemeClr val="tx1"/>
                </a:solidFill>
                <a:latin typeface="Meiryo UI" panose="020B0604030504040204" pitchFamily="50" charset="-128"/>
                <a:ea typeface="Meiryo UI" panose="020B0604030504040204" pitchFamily="50" charset="-128"/>
              </a:rPr>
              <a:t>2021</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grpSp>
        <p:nvGrpSpPr>
          <p:cNvPr id="20" name="グループ化 19"/>
          <p:cNvGrpSpPr/>
          <p:nvPr/>
        </p:nvGrpSpPr>
        <p:grpSpPr>
          <a:xfrm>
            <a:off x="8648585" y="3697479"/>
            <a:ext cx="4170190" cy="1845770"/>
            <a:chOff x="3908316" y="7661958"/>
            <a:chExt cx="5007153" cy="2070051"/>
          </a:xfrm>
        </p:grpSpPr>
        <p:pic>
          <p:nvPicPr>
            <p:cNvPr id="16" name="図 15"/>
            <p:cNvPicPr>
              <a:picLocks noChangeAspect="1"/>
            </p:cNvPicPr>
            <p:nvPr/>
          </p:nvPicPr>
          <p:blipFill>
            <a:blip r:embed="rId4"/>
            <a:stretch>
              <a:fillRect/>
            </a:stretch>
          </p:blipFill>
          <p:spPr>
            <a:xfrm>
              <a:off x="3908316" y="7661958"/>
              <a:ext cx="4707693" cy="1415836"/>
            </a:xfrm>
            <a:prstGeom prst="rect">
              <a:avLst/>
            </a:prstGeom>
          </p:spPr>
        </p:pic>
        <p:sp>
          <p:nvSpPr>
            <p:cNvPr id="47" name="正方形/長方形 46"/>
            <p:cNvSpPr/>
            <p:nvPr/>
          </p:nvSpPr>
          <p:spPr>
            <a:xfrm>
              <a:off x="4464551" y="9419187"/>
              <a:ext cx="4450918" cy="3128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Meiryo UI" panose="020B0604030504040204" pitchFamily="50" charset="-128"/>
                  <a:ea typeface="Meiryo UI" panose="020B0604030504040204" pitchFamily="50" charset="-128"/>
                </a:rPr>
                <a:t>（出典）（公財）介護労働安定センター令和</a:t>
              </a:r>
              <a:r>
                <a:rPr kumimoji="1" lang="en-US" altLang="ja-JP" sz="800" dirty="0">
                  <a:solidFill>
                    <a:schemeClr val="tx1"/>
                  </a:solidFill>
                  <a:latin typeface="Meiryo UI" panose="020B0604030504040204" pitchFamily="50" charset="-128"/>
                  <a:ea typeface="Meiryo UI" panose="020B0604030504040204" pitchFamily="50" charset="-128"/>
                </a:rPr>
                <a:t>3</a:t>
              </a:r>
              <a:r>
                <a:rPr kumimoji="1" lang="ja-JP" altLang="en-US" sz="800" dirty="0">
                  <a:solidFill>
                    <a:schemeClr val="tx1"/>
                  </a:solidFill>
                  <a:latin typeface="Meiryo UI" panose="020B0604030504040204" pitchFamily="50" charset="-128"/>
                  <a:ea typeface="Meiryo UI" panose="020B0604030504040204" pitchFamily="50" charset="-128"/>
                </a:rPr>
                <a:t>年度介護労働実態</a:t>
              </a:r>
              <a:r>
                <a:rPr kumimoji="1" lang="ja-JP" altLang="en-US" sz="800" dirty="0" smtClean="0">
                  <a:solidFill>
                    <a:schemeClr val="tx1"/>
                  </a:solidFill>
                  <a:latin typeface="Meiryo UI" panose="020B0604030504040204" pitchFamily="50" charset="-128"/>
                  <a:ea typeface="Meiryo UI" panose="020B0604030504040204" pitchFamily="50" charset="-128"/>
                </a:rPr>
                <a:t>調査</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grpSp>
      <p:grpSp>
        <p:nvGrpSpPr>
          <p:cNvPr id="21" name="グループ化 20"/>
          <p:cNvGrpSpPr/>
          <p:nvPr/>
        </p:nvGrpSpPr>
        <p:grpSpPr>
          <a:xfrm>
            <a:off x="8648585" y="2997297"/>
            <a:ext cx="4666076" cy="690663"/>
            <a:chOff x="5227764" y="6667410"/>
            <a:chExt cx="4545997" cy="672886"/>
          </a:xfrm>
        </p:grpSpPr>
        <p:sp>
          <p:nvSpPr>
            <p:cNvPr id="46" name="正方形/長方形 45"/>
            <p:cNvSpPr/>
            <p:nvPr/>
          </p:nvSpPr>
          <p:spPr>
            <a:xfrm>
              <a:off x="5227764" y="6667410"/>
              <a:ext cx="3926657" cy="3128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u="sng" dirty="0" smtClean="0">
                  <a:solidFill>
                    <a:schemeClr val="tx1"/>
                  </a:solidFill>
                  <a:latin typeface="Meiryo UI" panose="020B0604030504040204" pitchFamily="50" charset="-128"/>
                  <a:ea typeface="Meiryo UI" panose="020B0604030504040204" pitchFamily="50" charset="-128"/>
                </a:rPr>
                <a:t>採用率・離職率</a:t>
              </a:r>
              <a:r>
                <a:rPr kumimoji="1" lang="ja-JP" altLang="en-US" sz="1000" b="1" u="sng" dirty="0">
                  <a:solidFill>
                    <a:schemeClr val="tx1"/>
                  </a:solidFill>
                  <a:latin typeface="Meiryo UI" panose="020B0604030504040204" pitchFamily="50" charset="-128"/>
                  <a:ea typeface="Meiryo UI" panose="020B0604030504040204" pitchFamily="50" charset="-128"/>
                </a:rPr>
                <a:t>の状況（</a:t>
              </a:r>
              <a:r>
                <a:rPr kumimoji="1" lang="en-US" altLang="ja-JP" sz="1000" b="1" u="sng" dirty="0">
                  <a:solidFill>
                    <a:schemeClr val="tx1"/>
                  </a:solidFill>
                  <a:latin typeface="Meiryo UI" panose="020B0604030504040204" pitchFamily="50" charset="-128"/>
                  <a:ea typeface="Meiryo UI" panose="020B0604030504040204" pitchFamily="50" charset="-128"/>
                </a:rPr>
                <a:t>R2.10.1</a:t>
              </a:r>
              <a:r>
                <a:rPr kumimoji="1" lang="ja-JP" altLang="en-US" sz="1000" b="1" u="sng" dirty="0">
                  <a:solidFill>
                    <a:schemeClr val="tx1"/>
                  </a:solidFill>
                  <a:latin typeface="Meiryo UI" panose="020B0604030504040204" pitchFamily="50" charset="-128"/>
                  <a:ea typeface="Meiryo UI" panose="020B0604030504040204" pitchFamily="50" charset="-128"/>
                </a:rPr>
                <a:t>～</a:t>
              </a:r>
              <a:r>
                <a:rPr kumimoji="1" lang="en-US" altLang="ja-JP" sz="1000" b="1" u="sng" dirty="0">
                  <a:solidFill>
                    <a:schemeClr val="tx1"/>
                  </a:solidFill>
                  <a:latin typeface="Meiryo UI" panose="020B0604030504040204" pitchFamily="50" charset="-128"/>
                  <a:ea typeface="Meiryo UI" panose="020B0604030504040204" pitchFamily="50" charset="-128"/>
                </a:rPr>
                <a:t>R3.9.30</a:t>
              </a:r>
              <a:r>
                <a:rPr kumimoji="1" lang="ja-JP" altLang="en-US" sz="1000" b="1" u="sng" dirty="0">
                  <a:solidFill>
                    <a:schemeClr val="tx1"/>
                  </a:solidFill>
                  <a:latin typeface="Meiryo UI" panose="020B0604030504040204" pitchFamily="50" charset="-128"/>
                  <a:ea typeface="Meiryo UI" panose="020B0604030504040204" pitchFamily="50" charset="-128"/>
                </a:rPr>
                <a:t>）</a:t>
              </a:r>
            </a:p>
          </p:txBody>
        </p:sp>
        <p:sp>
          <p:nvSpPr>
            <p:cNvPr id="49" name="正方形/長方形 48"/>
            <p:cNvSpPr/>
            <p:nvPr/>
          </p:nvSpPr>
          <p:spPr>
            <a:xfrm>
              <a:off x="6932041" y="7174713"/>
              <a:ext cx="2841720" cy="165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メイリオ" panose="020B0604030504040204" pitchFamily="50" charset="-128"/>
                  <a:ea typeface="メイリオ" panose="020B0604030504040204" pitchFamily="50" charset="-128"/>
                </a:rPr>
                <a:t>（　）内は全国</a:t>
              </a:r>
              <a:r>
                <a:rPr kumimoji="1" lang="ja-JP" altLang="en-US" sz="800" dirty="0" smtClean="0">
                  <a:solidFill>
                    <a:schemeClr val="tx1"/>
                  </a:solidFill>
                  <a:latin typeface="メイリオ" panose="020B0604030504040204" pitchFamily="50" charset="-128"/>
                  <a:ea typeface="メイリオ" panose="020B0604030504040204" pitchFamily="50" charset="-128"/>
                </a:rPr>
                <a:t>平均</a:t>
              </a:r>
              <a:r>
                <a:rPr kumimoji="1" lang="ja-JP" altLang="en-US" sz="800" dirty="0">
                  <a:solidFill>
                    <a:schemeClr val="tx1"/>
                  </a:solidFill>
                  <a:latin typeface="メイリオ" panose="020B0604030504040204" pitchFamily="50" charset="-128"/>
                  <a:ea typeface="メイリオ" panose="020B0604030504040204" pitchFamily="50" charset="-128"/>
                </a:rPr>
                <a:t>　（％）</a:t>
              </a:r>
            </a:p>
          </p:txBody>
        </p:sp>
      </p:grpSp>
      <p:sp>
        <p:nvSpPr>
          <p:cNvPr id="39" name="AutoShape 21">
            <a:extLst>
              <a:ext uri="{FF2B5EF4-FFF2-40B4-BE49-F238E27FC236}">
                <a16:creationId xmlns:a16="http://schemas.microsoft.com/office/drawing/2014/main" id="{F449FD67-86EA-41D8-8D1A-D1F05E0B8D59}"/>
              </a:ext>
            </a:extLst>
          </p:cNvPr>
          <p:cNvSpPr>
            <a:spLocks noChangeArrowheads="1"/>
          </p:cNvSpPr>
          <p:nvPr/>
        </p:nvSpPr>
        <p:spPr bwMode="auto">
          <a:xfrm>
            <a:off x="263036" y="5852399"/>
            <a:ext cx="5981431" cy="318113"/>
          </a:xfrm>
          <a:prstGeom prst="roundRect">
            <a:avLst>
              <a:gd name="adj" fmla="val 16667"/>
            </a:avLst>
          </a:prstGeom>
          <a:solidFill>
            <a:schemeClr val="tx1"/>
          </a:solidFill>
          <a:ln w="38100">
            <a:noFill/>
            <a:prstDash val="solid"/>
            <a:round/>
            <a:headEnd/>
            <a:tailEnd/>
          </a:ln>
          <a:effectLst/>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kumimoji="1" lang="ja-JP" altLang="en-US" sz="1200" b="1" dirty="0">
                <a:solidFill>
                  <a:schemeClr val="lt1"/>
                </a:solidFill>
                <a:latin typeface="Meiryo UI" panose="020B0604030504040204" pitchFamily="50" charset="-128"/>
                <a:ea typeface="Meiryo UI" panose="020B0604030504040204" pitchFamily="50" charset="-128"/>
              </a:rPr>
              <a:t>　　　２　</a:t>
            </a:r>
            <a:r>
              <a:rPr kumimoji="1" lang="ja-JP" altLang="en-US" sz="1200" b="1" dirty="0" smtClean="0">
                <a:solidFill>
                  <a:schemeClr val="lt1"/>
                </a:solidFill>
                <a:latin typeface="Meiryo UI" panose="020B0604030504040204" pitchFamily="50" charset="-128"/>
                <a:ea typeface="Meiryo UI" panose="020B0604030504040204" pitchFamily="50" charset="-128"/>
              </a:rPr>
              <a:t>戦略の主な取組み（案）</a:t>
            </a:r>
            <a:endParaRPr kumimoji="1" lang="ja-JP" altLang="en-US" sz="1200" b="1" dirty="0">
              <a:solidFill>
                <a:schemeClr val="lt1"/>
              </a:solidFill>
              <a:latin typeface="Meiryo UI" panose="020B0604030504040204" pitchFamily="50" charset="-128"/>
              <a:ea typeface="Meiryo UI" panose="020B0604030504040204" pitchFamily="50" charset="-128"/>
            </a:endParaRPr>
          </a:p>
        </p:txBody>
      </p:sp>
      <p:sp>
        <p:nvSpPr>
          <p:cNvPr id="72" name="線吹き出し 2 (枠付き) 71"/>
          <p:cNvSpPr/>
          <p:nvPr/>
        </p:nvSpPr>
        <p:spPr>
          <a:xfrm>
            <a:off x="7173383" y="5048907"/>
            <a:ext cx="1099128" cy="247460"/>
          </a:xfrm>
          <a:prstGeom prst="borderCallout2">
            <a:avLst>
              <a:gd name="adj1" fmla="val 56870"/>
              <a:gd name="adj2" fmla="val -822"/>
              <a:gd name="adj3" fmla="val 39285"/>
              <a:gd name="adj4" fmla="val -17551"/>
              <a:gd name="adj5" fmla="val -134319"/>
              <a:gd name="adj6" fmla="val -18004"/>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線吹き出し 2 (枠付き) 72"/>
          <p:cNvSpPr/>
          <p:nvPr/>
        </p:nvSpPr>
        <p:spPr>
          <a:xfrm rot="10800000">
            <a:off x="4881918" y="4292185"/>
            <a:ext cx="1174204" cy="248003"/>
          </a:xfrm>
          <a:prstGeom prst="borderCallout2">
            <a:avLst>
              <a:gd name="adj1" fmla="val 60421"/>
              <a:gd name="adj2" fmla="val 335"/>
              <a:gd name="adj3" fmla="val 56145"/>
              <a:gd name="adj4" fmla="val -10620"/>
              <a:gd name="adj5" fmla="val -302095"/>
              <a:gd name="adj6" fmla="val -17228"/>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74" name="テキスト ボックス 73"/>
          <p:cNvSpPr txBox="1"/>
          <p:nvPr/>
        </p:nvSpPr>
        <p:spPr>
          <a:xfrm>
            <a:off x="4887710" y="4275085"/>
            <a:ext cx="1194212" cy="307777"/>
          </a:xfrm>
          <a:prstGeom prst="rect">
            <a:avLst/>
          </a:prstGeom>
          <a:noFill/>
        </p:spPr>
        <p:txBody>
          <a:bodyPr wrap="square" rtlCol="0">
            <a:spAutoFit/>
          </a:bodyPr>
          <a:lstStyle/>
          <a:p>
            <a:r>
              <a:rPr kumimoji="1" lang="en-US" altLang="ja-JP" sz="700" b="1" dirty="0" smtClean="0">
                <a:latin typeface="Meiryo UI" panose="020B0604030504040204" pitchFamily="50" charset="-128"/>
                <a:ea typeface="Meiryo UI" panose="020B0604030504040204" pitchFamily="50" charset="-128"/>
              </a:rPr>
              <a:t>H29.11</a:t>
            </a:r>
            <a:r>
              <a:rPr kumimoji="1" lang="ja-JP" altLang="en-US" sz="700" b="1" dirty="0" smtClean="0">
                <a:latin typeface="Meiryo UI" panose="020B0604030504040204" pitchFamily="50" charset="-128"/>
                <a:ea typeface="Meiryo UI" panose="020B0604030504040204" pitchFamily="50" charset="-128"/>
              </a:rPr>
              <a:t>～</a:t>
            </a:r>
            <a:endParaRPr kumimoji="1" lang="en-US" altLang="ja-JP" sz="700" b="1" dirty="0" smtClean="0">
              <a:latin typeface="Meiryo UI" panose="020B0604030504040204" pitchFamily="50" charset="-128"/>
              <a:ea typeface="Meiryo UI" panose="020B0604030504040204" pitchFamily="50" charset="-128"/>
            </a:endParaRPr>
          </a:p>
          <a:p>
            <a:r>
              <a:rPr kumimoji="1" lang="ja-JP" altLang="en-US" sz="700" b="1" dirty="0" smtClean="0">
                <a:latin typeface="Meiryo UI" panose="020B0604030504040204" pitchFamily="50" charset="-128"/>
                <a:ea typeface="Meiryo UI" panose="020B0604030504040204" pitchFamily="50" charset="-128"/>
              </a:rPr>
              <a:t>在留資格</a:t>
            </a:r>
            <a:r>
              <a:rPr lang="ja-JP" altLang="en-US" sz="700" b="1" dirty="0" smtClean="0">
                <a:latin typeface="Meiryo UI" panose="020B0604030504040204" pitchFamily="50" charset="-128"/>
                <a:ea typeface="Meiryo UI" panose="020B0604030504040204" pitchFamily="50" charset="-128"/>
              </a:rPr>
              <a:t>「</a:t>
            </a:r>
            <a:r>
              <a:rPr lang="ja-JP" altLang="en-US" sz="700" b="1" dirty="0">
                <a:latin typeface="Meiryo UI" panose="020B0604030504040204" pitchFamily="50" charset="-128"/>
                <a:ea typeface="Meiryo UI" panose="020B0604030504040204" pitchFamily="50" charset="-128"/>
              </a:rPr>
              <a:t>技能</a:t>
            </a:r>
            <a:r>
              <a:rPr lang="ja-JP" altLang="en-US" sz="700" b="1" dirty="0" smtClean="0">
                <a:latin typeface="Meiryo UI" panose="020B0604030504040204" pitchFamily="50" charset="-128"/>
                <a:ea typeface="Meiryo UI" panose="020B0604030504040204" pitchFamily="50" charset="-128"/>
              </a:rPr>
              <a:t>実習」創設</a:t>
            </a:r>
            <a:endParaRPr kumimoji="1" lang="ja-JP" altLang="en-US" sz="700" b="1" dirty="0">
              <a:latin typeface="Meiryo UI" panose="020B0604030504040204" pitchFamily="50" charset="-128"/>
              <a:ea typeface="Meiryo UI" panose="020B0604030504040204" pitchFamily="50" charset="-128"/>
            </a:endParaRPr>
          </a:p>
        </p:txBody>
      </p:sp>
      <p:sp>
        <p:nvSpPr>
          <p:cNvPr id="76" name="テキスト ボックス 75"/>
          <p:cNvSpPr txBox="1"/>
          <p:nvPr/>
        </p:nvSpPr>
        <p:spPr>
          <a:xfrm>
            <a:off x="4667728" y="4643989"/>
            <a:ext cx="1654788" cy="307777"/>
          </a:xfrm>
          <a:prstGeom prst="rect">
            <a:avLst/>
          </a:prstGeom>
          <a:noFill/>
        </p:spPr>
        <p:txBody>
          <a:bodyPr wrap="square" rtlCol="0">
            <a:spAutoFit/>
          </a:bodyPr>
          <a:lstStyle/>
          <a:p>
            <a:r>
              <a:rPr kumimoji="1" lang="en-US" altLang="ja-JP" sz="700" b="1" dirty="0" smtClean="0">
                <a:latin typeface="Meiryo UI" panose="020B0604030504040204" pitchFamily="50" charset="-128"/>
                <a:ea typeface="Meiryo UI" panose="020B0604030504040204" pitchFamily="50" charset="-128"/>
              </a:rPr>
              <a:t>H29.9</a:t>
            </a:r>
            <a:r>
              <a:rPr kumimoji="1" lang="ja-JP" altLang="en-US" sz="700" b="1" dirty="0" smtClean="0">
                <a:latin typeface="Meiryo UI" panose="020B0604030504040204" pitchFamily="50" charset="-128"/>
                <a:ea typeface="Meiryo UI" panose="020B0604030504040204" pitchFamily="50" charset="-128"/>
              </a:rPr>
              <a:t>～</a:t>
            </a:r>
            <a:endParaRPr kumimoji="1" lang="en-US" altLang="ja-JP" sz="700" b="1" dirty="0" smtClean="0">
              <a:latin typeface="Meiryo UI" panose="020B0604030504040204" pitchFamily="50" charset="-128"/>
              <a:ea typeface="Meiryo UI" panose="020B0604030504040204" pitchFamily="50" charset="-128"/>
            </a:endParaRPr>
          </a:p>
          <a:p>
            <a:r>
              <a:rPr kumimoji="1" lang="ja-JP" altLang="en-US" sz="700" b="1" dirty="0" smtClean="0">
                <a:latin typeface="Meiryo UI" panose="020B0604030504040204" pitchFamily="50" charset="-128"/>
                <a:ea typeface="Meiryo UI" panose="020B0604030504040204" pitchFamily="50" charset="-128"/>
              </a:rPr>
              <a:t>在留資格「介護」</a:t>
            </a:r>
            <a:r>
              <a:rPr lang="ja-JP" altLang="en-US" sz="700" b="1" dirty="0" smtClean="0">
                <a:latin typeface="Meiryo UI" panose="020B0604030504040204" pitchFamily="50" charset="-128"/>
                <a:ea typeface="Meiryo UI" panose="020B0604030504040204" pitchFamily="50" charset="-128"/>
              </a:rPr>
              <a:t>創設</a:t>
            </a:r>
            <a:endParaRPr kumimoji="1" lang="ja-JP" altLang="en-US" sz="700" b="1" dirty="0">
              <a:latin typeface="Meiryo UI" panose="020B0604030504040204" pitchFamily="50" charset="-128"/>
              <a:ea typeface="Meiryo UI" panose="020B0604030504040204" pitchFamily="50" charset="-128"/>
            </a:endParaRPr>
          </a:p>
        </p:txBody>
      </p:sp>
      <p:sp>
        <p:nvSpPr>
          <p:cNvPr id="77" name="線吹き出し 2 (枠付き) 76"/>
          <p:cNvSpPr/>
          <p:nvPr/>
        </p:nvSpPr>
        <p:spPr>
          <a:xfrm rot="10800000">
            <a:off x="4678326" y="4634762"/>
            <a:ext cx="1233827" cy="268134"/>
          </a:xfrm>
          <a:prstGeom prst="borderCallout2">
            <a:avLst>
              <a:gd name="adj1" fmla="val 64290"/>
              <a:gd name="adj2" fmla="val -1088"/>
              <a:gd name="adj3" fmla="val 64537"/>
              <a:gd name="adj4" fmla="val -14656"/>
              <a:gd name="adj5" fmla="val -154150"/>
              <a:gd name="adj6" fmla="val -15900"/>
            </a:avLst>
          </a:prstGeom>
          <a:no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graphicFrame>
        <p:nvGraphicFramePr>
          <p:cNvPr id="51" name="表 50">
            <a:extLst>
              <a:ext uri="{FF2B5EF4-FFF2-40B4-BE49-F238E27FC236}">
                <a16:creationId xmlns:a16="http://schemas.microsoft.com/office/drawing/2014/main" id="{A139DE0D-EC51-4DA4-964A-30B46FCD8EFF}"/>
              </a:ext>
            </a:extLst>
          </p:cNvPr>
          <p:cNvGraphicFramePr>
            <a:graphicFrameLocks noGrp="1"/>
          </p:cNvGraphicFramePr>
          <p:nvPr>
            <p:extLst>
              <p:ext uri="{D42A27DB-BD31-4B8C-83A1-F6EECF244321}">
                <p14:modId xmlns:p14="http://schemas.microsoft.com/office/powerpoint/2010/main" val="3986067907"/>
              </p:ext>
            </p:extLst>
          </p:nvPr>
        </p:nvGraphicFramePr>
        <p:xfrm>
          <a:off x="265674" y="6258888"/>
          <a:ext cx="12331204" cy="3306409"/>
        </p:xfrm>
        <a:graphic>
          <a:graphicData uri="http://schemas.openxmlformats.org/drawingml/2006/table">
            <a:tbl>
              <a:tblPr>
                <a:tableStyleId>{08FB837D-C827-4EFA-A057-4D05807E0F7C}</a:tableStyleId>
              </a:tblPr>
              <a:tblGrid>
                <a:gridCol w="2466094">
                  <a:extLst>
                    <a:ext uri="{9D8B030D-6E8A-4147-A177-3AD203B41FA5}">
                      <a16:colId xmlns:a16="http://schemas.microsoft.com/office/drawing/2014/main" val="3549143530"/>
                    </a:ext>
                  </a:extLst>
                </a:gridCol>
                <a:gridCol w="4354832">
                  <a:extLst>
                    <a:ext uri="{9D8B030D-6E8A-4147-A177-3AD203B41FA5}">
                      <a16:colId xmlns:a16="http://schemas.microsoft.com/office/drawing/2014/main" val="243981671"/>
                    </a:ext>
                  </a:extLst>
                </a:gridCol>
                <a:gridCol w="5510278">
                  <a:extLst>
                    <a:ext uri="{9D8B030D-6E8A-4147-A177-3AD203B41FA5}">
                      <a16:colId xmlns:a16="http://schemas.microsoft.com/office/drawing/2014/main" val="4164506147"/>
                    </a:ext>
                  </a:extLst>
                </a:gridCol>
              </a:tblGrid>
              <a:tr h="169565">
                <a:tc>
                  <a:txBody>
                    <a:bodyPr/>
                    <a:lstStyle/>
                    <a:p>
                      <a:pPr algn="ctr">
                        <a:lnSpc>
                          <a:spcPts val="1300"/>
                        </a:lnSpc>
                        <a:spcAft>
                          <a:spcPts val="0"/>
                        </a:spcAft>
                      </a:pPr>
                      <a:r>
                        <a:rPr lang="ja-JP" alt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方向性</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300"/>
                        </a:lnSpc>
                        <a:spcAft>
                          <a:spcPts val="0"/>
                        </a:spcAft>
                      </a:pPr>
                      <a:r>
                        <a:rPr lang="ja-JP" altLang="en-US" sz="1050" b="1" dirty="0">
                          <a:effectLst/>
                          <a:latin typeface="Meiryo UI" panose="020B0604030504040204" pitchFamily="50" charset="-128"/>
                          <a:ea typeface="Meiryo UI" panose="020B0604030504040204" pitchFamily="50" charset="-128"/>
                          <a:cs typeface="ＭＳ Ｐゴシック" panose="020B0600070205080204" pitchFamily="50" charset="-128"/>
                        </a:rPr>
                        <a:t>取組項目</a:t>
                      </a:r>
                      <a:endParaRPr lang="ja-JP" sz="1050" b="1"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300"/>
                        </a:lnSpc>
                        <a:spcAft>
                          <a:spcPts val="0"/>
                        </a:spcAft>
                      </a:pPr>
                      <a:r>
                        <a:rPr lang="ja-JP" altLang="en-US" sz="1050" b="1" dirty="0" smtClean="0">
                          <a:effectLst/>
                          <a:latin typeface="Meiryo UI" panose="020B0604030504040204" pitchFamily="50" charset="-128"/>
                          <a:ea typeface="Meiryo UI" panose="020B0604030504040204" pitchFamily="50" charset="-128"/>
                          <a:cs typeface="ＭＳ Ｐゴシック" panose="020B0600070205080204" pitchFamily="50" charset="-128"/>
                        </a:rPr>
                        <a:t>主な取組み内容</a:t>
                      </a:r>
                      <a:endParaRPr lang="ja-JP" sz="1050" b="1"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111755039"/>
                  </a:ext>
                </a:extLst>
              </a:tr>
              <a:tr h="510476">
                <a:tc rowSpan="4">
                  <a:txBody>
                    <a:bodyPr/>
                    <a:lstStyle/>
                    <a:p>
                      <a:pPr algn="l"/>
                      <a:r>
                        <a:rPr lang="ja-JP" altLang="en-US" sz="1050" b="1" dirty="0" smtClean="0">
                          <a:latin typeface="Meiryo UI" panose="020B0604030504040204" pitchFamily="50" charset="-128"/>
                          <a:ea typeface="Meiryo UI" panose="020B0604030504040204" pitchFamily="50" charset="-128"/>
                        </a:rPr>
                        <a:t>（１）参入</a:t>
                      </a:r>
                      <a:r>
                        <a:rPr lang="ja-JP" altLang="en-US" sz="1050" b="1" dirty="0">
                          <a:latin typeface="Meiryo UI" panose="020B0604030504040204" pitchFamily="50" charset="-128"/>
                          <a:ea typeface="Meiryo UI" panose="020B0604030504040204" pitchFamily="50" charset="-128"/>
                        </a:rPr>
                        <a:t>促進</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a:spcBef>
                          <a:spcPts val="600"/>
                        </a:spcBef>
                      </a:pPr>
                      <a:r>
                        <a:rPr lang="ja-JP" altLang="en-US" sz="1050" b="1" dirty="0" smtClean="0">
                          <a:latin typeface="Meiryo UI" panose="020B0604030504040204" pitchFamily="50" charset="-128"/>
                          <a:ea typeface="Meiryo UI" panose="020B0604030504040204" pitchFamily="50" charset="-128"/>
                        </a:rPr>
                        <a:t>➀将来</a:t>
                      </a:r>
                      <a:r>
                        <a:rPr lang="ja-JP" altLang="en-US" sz="1050" b="1" dirty="0">
                          <a:latin typeface="Meiryo UI" panose="020B0604030504040204" pitchFamily="50" charset="-128"/>
                          <a:ea typeface="Meiryo UI" panose="020B0604030504040204" pitchFamily="50" charset="-128"/>
                        </a:rPr>
                        <a:t>の介護・福祉を担う人材の確保に向けた教育との</a:t>
                      </a:r>
                      <a:r>
                        <a:rPr lang="ja-JP" altLang="en-US" sz="1050" b="1" dirty="0" smtClean="0">
                          <a:latin typeface="Meiryo UI" panose="020B0604030504040204" pitchFamily="50" charset="-128"/>
                          <a:ea typeface="Meiryo UI" panose="020B0604030504040204" pitchFamily="50" charset="-128"/>
                        </a:rPr>
                        <a:t>連携</a:t>
                      </a:r>
                      <a:r>
                        <a:rPr lang="ja-JP" altLang="en-US" sz="1050" b="0" dirty="0" smtClean="0">
                          <a:latin typeface="Meiryo UI" panose="020B0604030504040204" pitchFamily="50" charset="-128"/>
                          <a:ea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bg1"/>
                    </a:solidFill>
                  </a:tcPr>
                </a:tc>
                <a:tc>
                  <a:txBody>
                    <a:bodyPr/>
                    <a:lstStyle/>
                    <a:p>
                      <a:pPr algn="l">
                        <a:spcBef>
                          <a:spcPts val="600"/>
                        </a:spcBef>
                      </a:pPr>
                      <a:r>
                        <a:rPr lang="ja-JP" altLang="en-US" sz="900" b="0" dirty="0" smtClean="0">
                          <a:latin typeface="Meiryo UI" panose="020B0604030504040204" pitchFamily="50" charset="-128"/>
                          <a:ea typeface="Meiryo UI" panose="020B0604030504040204" pitchFamily="50" charset="-128"/>
                        </a:rPr>
                        <a:t>・</a:t>
                      </a:r>
                      <a:r>
                        <a:rPr lang="ja-JP" altLang="en-US" sz="900" b="0" dirty="0">
                          <a:latin typeface="Meiryo UI" panose="020B0604030504040204" pitchFamily="50" charset="-128"/>
                          <a:ea typeface="Meiryo UI" panose="020B0604030504040204" pitchFamily="50" charset="-128"/>
                        </a:rPr>
                        <a:t>地域における児童・生徒への福祉教育</a:t>
                      </a:r>
                      <a:r>
                        <a:rPr lang="ja-JP" altLang="en-US" sz="900" b="0" dirty="0" smtClean="0">
                          <a:latin typeface="Meiryo UI" panose="020B0604030504040204" pitchFamily="50" charset="-128"/>
                          <a:ea typeface="Meiryo UI" panose="020B0604030504040204" pitchFamily="50" charset="-128"/>
                        </a:rPr>
                        <a:t>の展開</a:t>
                      </a:r>
                      <a:endParaRPr lang="en-US" altLang="ja-JP" sz="900" b="0" dirty="0" smtClean="0">
                        <a:latin typeface="Meiryo UI" panose="020B0604030504040204" pitchFamily="50" charset="-128"/>
                        <a:ea typeface="Meiryo UI" panose="020B0604030504040204" pitchFamily="50" charset="-128"/>
                      </a:endParaRPr>
                    </a:p>
                    <a:p>
                      <a:pPr algn="l">
                        <a:spcBef>
                          <a:spcPts val="0"/>
                        </a:spcBef>
                      </a:pPr>
                      <a:r>
                        <a:rPr lang="ja-JP" altLang="en-US" sz="900" b="0" dirty="0" smtClean="0">
                          <a:latin typeface="Meiryo UI" panose="020B0604030504040204" pitchFamily="50" charset="-128"/>
                          <a:ea typeface="Meiryo UI" panose="020B0604030504040204" pitchFamily="50" charset="-128"/>
                        </a:rPr>
                        <a:t>・福祉の理解に向けた効果的な取組みの推進（関係機関による協議の場の設置）</a:t>
                      </a:r>
                      <a:endParaRPr lang="en-US" altLang="ja-JP" sz="900" b="0" dirty="0">
                        <a:latin typeface="Meiryo UI" panose="020B0604030504040204" pitchFamily="50" charset="-128"/>
                        <a:ea typeface="Meiryo UI" panose="020B0604030504040204" pitchFamily="50" charset="-128"/>
                      </a:endParaRPr>
                    </a:p>
                    <a:p>
                      <a:pPr algn="l">
                        <a:spcBef>
                          <a:spcPts val="0"/>
                        </a:spcBef>
                        <a:spcAft>
                          <a:spcPts val="600"/>
                        </a:spcAft>
                      </a:pPr>
                      <a:r>
                        <a:rPr lang="ja-JP" altLang="en-US" sz="900" b="0" dirty="0" smtClean="0">
                          <a:latin typeface="Meiryo UI" panose="020B0604030504040204" pitchFamily="50" charset="-128"/>
                          <a:ea typeface="Meiryo UI" panose="020B0604030504040204" pitchFamily="50" charset="-128"/>
                        </a:rPr>
                        <a:t>・職場</a:t>
                      </a:r>
                      <a:r>
                        <a:rPr lang="ja-JP" altLang="en-US" sz="900" b="0" dirty="0">
                          <a:latin typeface="Meiryo UI" panose="020B0604030504040204" pitchFamily="50" charset="-128"/>
                          <a:ea typeface="Meiryo UI" panose="020B0604030504040204" pitchFamily="50" charset="-128"/>
                        </a:rPr>
                        <a:t>体験、インターンシップ事業の周知による参加促進　　</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534924450"/>
                  </a:ext>
                </a:extLst>
              </a:tr>
              <a:tr h="468000">
                <a:tc vMerge="1">
                  <a:txBody>
                    <a:bodyPr/>
                    <a:lstStyle/>
                    <a:p>
                      <a:endParaRPr kumimoji="1" lang="ja-JP" altLang="en-US"/>
                    </a:p>
                  </a:txBody>
                  <a:tcPr/>
                </a:tc>
                <a:tc>
                  <a:txBody>
                    <a:bodyPr/>
                    <a:lstStyle/>
                    <a:p>
                      <a:pPr marL="0" marR="0" lvl="0" indent="0" algn="l" defTabSz="1280160" rtl="0" eaLnBrk="1" fontAlgn="auto" latinLnBrk="0" hangingPunct="1">
                        <a:lnSpc>
                          <a:spcPct val="100000"/>
                        </a:lnSpc>
                        <a:spcBef>
                          <a:spcPts val="600"/>
                        </a:spcBef>
                        <a:spcAft>
                          <a:spcPts val="0"/>
                        </a:spcAft>
                        <a:buClrTx/>
                        <a:buSzTx/>
                        <a:buFontTx/>
                        <a:buNone/>
                        <a:tabLst/>
                        <a:defRPr/>
                      </a:pPr>
                      <a:r>
                        <a:rPr lang="ja-JP" altLang="en-US" sz="1050" b="1" dirty="0" smtClean="0">
                          <a:latin typeface="Meiryo UI" panose="020B0604030504040204" pitchFamily="50" charset="-128"/>
                          <a:ea typeface="Meiryo UI" panose="020B0604030504040204" pitchFamily="50" charset="-128"/>
                        </a:rPr>
                        <a:t>②外国人</a:t>
                      </a:r>
                      <a:r>
                        <a:rPr lang="ja-JP" altLang="en-US" sz="1050" b="1" dirty="0">
                          <a:latin typeface="Meiryo UI" panose="020B0604030504040204" pitchFamily="50" charset="-128"/>
                          <a:ea typeface="Meiryo UI" panose="020B0604030504040204" pitchFamily="50" charset="-128"/>
                        </a:rPr>
                        <a:t>介護人材の受入</a:t>
                      </a:r>
                      <a:r>
                        <a:rPr lang="ja-JP" altLang="en-US" sz="1050" b="1">
                          <a:latin typeface="Meiryo UI" panose="020B0604030504040204" pitchFamily="50" charset="-128"/>
                          <a:ea typeface="Meiryo UI" panose="020B0604030504040204" pitchFamily="50" charset="-128"/>
                        </a:rPr>
                        <a:t>促進</a:t>
                      </a:r>
                      <a:r>
                        <a:rPr lang="ja-JP" altLang="en-US" sz="1050" b="1" smtClean="0">
                          <a:latin typeface="Meiryo UI" panose="020B0604030504040204" pitchFamily="50" charset="-128"/>
                          <a:ea typeface="Meiryo UI" panose="020B0604030504040204" pitchFamily="50" charset="-128"/>
                        </a:rPr>
                        <a:t>と育成</a:t>
                      </a:r>
                      <a:r>
                        <a:rPr lang="ja-JP" altLang="en-US" sz="1050" b="0" dirty="0">
                          <a:latin typeface="Meiryo UI" panose="020B0604030504040204" pitchFamily="50" charset="-128"/>
                          <a:ea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900" b="0" dirty="0" smtClean="0">
                          <a:latin typeface="Meiryo UI" panose="020B0604030504040204" pitchFamily="50" charset="-128"/>
                          <a:ea typeface="Meiryo UI" panose="020B0604030504040204" pitchFamily="50" charset="-128"/>
                        </a:rPr>
                        <a:t> ・</a:t>
                      </a:r>
                      <a:r>
                        <a:rPr lang="ja-JP" altLang="en-US" sz="900" b="0" dirty="0">
                          <a:latin typeface="Meiryo UI" panose="020B0604030504040204" pitchFamily="50" charset="-128"/>
                          <a:ea typeface="Meiryo UI" panose="020B0604030504040204" pitchFamily="50" charset="-128"/>
                        </a:rPr>
                        <a:t>外国人介護</a:t>
                      </a:r>
                      <a:r>
                        <a:rPr lang="ja-JP" altLang="en-US" sz="900" b="0" dirty="0" smtClean="0">
                          <a:latin typeface="Meiryo UI" panose="020B0604030504040204" pitchFamily="50" charset="-128"/>
                          <a:ea typeface="Meiryo UI" panose="020B0604030504040204" pitchFamily="50" charset="-128"/>
                        </a:rPr>
                        <a:t>人材のマッチング支援</a:t>
                      </a:r>
                      <a:endParaRPr lang="en-US" altLang="ja-JP" sz="900" b="0" dirty="0" smtClean="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900" b="0" dirty="0" smtClean="0">
                          <a:latin typeface="Meiryo UI" panose="020B0604030504040204" pitchFamily="50" charset="-128"/>
                          <a:ea typeface="Meiryo UI" panose="020B0604030504040204" pitchFamily="50" charset="-128"/>
                        </a:rPr>
                        <a:t> ・技能実習、特定技能外国人の日本語学習、資格取得等の支援</a:t>
                      </a:r>
                      <a:endParaRPr lang="en-US" altLang="ja-JP" sz="900" b="0" dirty="0" smtClean="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900" b="0" dirty="0" smtClean="0">
                          <a:latin typeface="Meiryo UI" panose="020B0604030504040204" pitchFamily="50" charset="-128"/>
                          <a:ea typeface="Meiryo UI" panose="020B0604030504040204" pitchFamily="50" charset="-128"/>
                        </a:rPr>
                        <a:t> ・外国人人材を受入れている施設職員向け研修</a:t>
                      </a:r>
                      <a:endParaRPr lang="en-US" altLang="ja-JP" sz="900" b="0" dirty="0">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724587674"/>
                  </a:ext>
                </a:extLst>
              </a:tr>
              <a:tr h="468000">
                <a:tc vMerge="1">
                  <a:txBody>
                    <a:bodyPr/>
                    <a:lstStyle/>
                    <a:p>
                      <a:endParaRPr kumimoji="1" lang="ja-JP" altLang="en-US"/>
                    </a:p>
                  </a:txBody>
                  <a:tcPr/>
                </a:tc>
                <a:tc>
                  <a:txBody>
                    <a:bodyPr/>
                    <a:lstStyle/>
                    <a:p>
                      <a:pPr marL="0" marR="0" lvl="0" indent="0" algn="l" defTabSz="1280160" rtl="0" eaLnBrk="1" fontAlgn="auto" latinLnBrk="0" hangingPunct="1">
                        <a:lnSpc>
                          <a:spcPct val="100000"/>
                        </a:lnSpc>
                        <a:spcBef>
                          <a:spcPts val="600"/>
                        </a:spcBef>
                        <a:spcAft>
                          <a:spcPts val="0"/>
                        </a:spcAft>
                        <a:buClrTx/>
                        <a:buSzTx/>
                        <a:buFontTx/>
                        <a:buNone/>
                        <a:tabLst/>
                        <a:defRPr/>
                      </a:pPr>
                      <a:r>
                        <a:rPr lang="ja-JP" altLang="en-US" sz="1050" b="0" dirty="0" smtClean="0">
                          <a:latin typeface="Meiryo UI" panose="020B0604030504040204" pitchFamily="50" charset="-128"/>
                          <a:ea typeface="Meiryo UI" panose="020B0604030504040204" pitchFamily="50" charset="-128"/>
                        </a:rPr>
                        <a:t>③ターゲット</a:t>
                      </a:r>
                      <a:r>
                        <a:rPr lang="ja-JP" altLang="en-US" sz="1050" b="0" dirty="0">
                          <a:latin typeface="Meiryo UI" panose="020B0604030504040204" pitchFamily="50" charset="-128"/>
                          <a:ea typeface="Meiryo UI" panose="020B0604030504040204" pitchFamily="50" charset="-128"/>
                        </a:rPr>
                        <a:t>に応じた参入支援とマッチングの</a:t>
                      </a:r>
                      <a:r>
                        <a:rPr lang="ja-JP" altLang="en-US" sz="1050" b="0" dirty="0" smtClean="0">
                          <a:latin typeface="Meiryo UI" panose="020B0604030504040204" pitchFamily="50" charset="-128"/>
                          <a:ea typeface="Meiryo UI" panose="020B0604030504040204" pitchFamily="50" charset="-128"/>
                        </a:rPr>
                        <a:t>強化</a:t>
                      </a:r>
                      <a:endParaRPr lang="ja-JP" altLang="en-US" sz="1050" b="0" dirty="0">
                        <a:latin typeface="Meiryo UI" panose="020B0604030504040204" pitchFamily="50" charset="-128"/>
                        <a:ea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900" b="0" dirty="0" smtClean="0">
                          <a:latin typeface="Meiryo UI" panose="020B0604030504040204" pitchFamily="50" charset="-128"/>
                          <a:ea typeface="Meiryo UI" panose="020B0604030504040204" pitchFamily="50" charset="-128"/>
                        </a:rPr>
                        <a:t>・</a:t>
                      </a:r>
                      <a:r>
                        <a:rPr lang="ja-JP" altLang="en-US" sz="900" b="0" dirty="0">
                          <a:latin typeface="Meiryo UI" panose="020B0604030504040204" pitchFamily="50" charset="-128"/>
                          <a:ea typeface="Meiryo UI" panose="020B0604030504040204" pitchFamily="50" charset="-128"/>
                        </a:rPr>
                        <a:t>福祉人材支援</a:t>
                      </a:r>
                      <a:r>
                        <a:rPr lang="ja-JP" altLang="en-US" sz="900" b="0" dirty="0" smtClean="0">
                          <a:latin typeface="Meiryo UI" panose="020B0604030504040204" pitchFamily="50" charset="-128"/>
                          <a:ea typeface="Meiryo UI" panose="020B0604030504040204" pitchFamily="50" charset="-128"/>
                        </a:rPr>
                        <a:t>センター、保育士</a:t>
                      </a:r>
                      <a:r>
                        <a:rPr lang="ja-JP" altLang="en-US" sz="900" b="0" dirty="0">
                          <a:latin typeface="Meiryo UI" panose="020B0604030504040204" pitchFamily="50" charset="-128"/>
                          <a:ea typeface="Meiryo UI" panose="020B0604030504040204" pitchFamily="50" charset="-128"/>
                        </a:rPr>
                        <a:t>・保育所支援</a:t>
                      </a:r>
                      <a:r>
                        <a:rPr lang="ja-JP" altLang="en-US" sz="900" b="0" dirty="0" smtClean="0">
                          <a:latin typeface="Meiryo UI" panose="020B0604030504040204" pitchFamily="50" charset="-128"/>
                          <a:ea typeface="Meiryo UI" panose="020B0604030504040204" pitchFamily="50" charset="-128"/>
                        </a:rPr>
                        <a:t>センターの運営委託</a:t>
                      </a:r>
                      <a:endParaRPr lang="en-US" altLang="ja-JP" sz="900" b="0" dirty="0" smtClean="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900" b="0" dirty="0" smtClean="0">
                          <a:latin typeface="Meiryo UI" panose="020B0604030504040204" pitchFamily="50" charset="-128"/>
                          <a:ea typeface="Meiryo UI" panose="020B0604030504040204" pitchFamily="50" charset="-128"/>
                        </a:rPr>
                        <a:t>・雇用した無資格・未経験者の研修受講料の支援</a:t>
                      </a:r>
                      <a:endParaRPr lang="en-US" altLang="ja-JP" sz="900" b="0" dirty="0" smtClean="0">
                        <a:latin typeface="Meiryo UI" panose="020B0604030504040204" pitchFamily="50" charset="-128"/>
                        <a:ea typeface="Meiryo UI" panose="020B0604030504040204" pitchFamily="50"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900" b="0" dirty="0" smtClean="0">
                          <a:latin typeface="Meiryo UI" panose="020B0604030504040204" pitchFamily="50" charset="-128"/>
                          <a:ea typeface="Meiryo UI" panose="020B0604030504040204" pitchFamily="50" charset="-128"/>
                        </a:rPr>
                        <a:t>・潜在介護福祉士等の再就業を支援する研修</a:t>
                      </a:r>
                      <a:endParaRPr lang="en-US" altLang="ja-JP" sz="900" b="0" dirty="0" smtClean="0">
                        <a:latin typeface="Meiryo UI" panose="020B0604030504040204" pitchFamily="50" charset="-128"/>
                        <a:ea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804701968"/>
                  </a:ext>
                </a:extLst>
              </a:tr>
              <a:tr h="468000">
                <a:tc vMerge="1">
                  <a:txBody>
                    <a:bodyPr/>
                    <a:lstStyle/>
                    <a:p>
                      <a:endParaRPr kumimoji="1" lang="ja-JP" altLang="en-US"/>
                    </a:p>
                  </a:txBody>
                  <a:tcPr/>
                </a:tc>
                <a:tc>
                  <a:txBody>
                    <a:bodyPr/>
                    <a:lstStyle/>
                    <a:p>
                      <a:pPr marL="0" marR="0" lvl="0" indent="0" algn="l" defTabSz="1280160" rtl="0" eaLnBrk="1" fontAlgn="auto" latinLnBrk="0" hangingPunct="1">
                        <a:lnSpc>
                          <a:spcPct val="100000"/>
                        </a:lnSpc>
                        <a:spcBef>
                          <a:spcPts val="600"/>
                        </a:spcBef>
                        <a:spcAft>
                          <a:spcPts val="0"/>
                        </a:spcAft>
                        <a:buClrTx/>
                        <a:buSzTx/>
                        <a:buFontTx/>
                        <a:buNone/>
                        <a:tabLst/>
                        <a:defRPr/>
                      </a:pPr>
                      <a:r>
                        <a:rPr lang="ja-JP" altLang="en-US" sz="1050" b="0" dirty="0">
                          <a:latin typeface="Meiryo UI" panose="020B0604030504040204" pitchFamily="50" charset="-128"/>
                          <a:ea typeface="Meiryo UI" panose="020B0604030504040204" pitchFamily="50" charset="-128"/>
                        </a:rPr>
                        <a:t>④</a:t>
                      </a:r>
                      <a:r>
                        <a:rPr lang="ja-JP" altLang="en-US" sz="1050" b="0" dirty="0" smtClean="0">
                          <a:latin typeface="Meiryo UI" panose="020B0604030504040204" pitchFamily="50" charset="-128"/>
                          <a:ea typeface="Meiryo UI" panose="020B0604030504040204" pitchFamily="50" charset="-128"/>
                        </a:rPr>
                        <a:t>介護</a:t>
                      </a:r>
                      <a:r>
                        <a:rPr lang="ja-JP" altLang="en-US" sz="1050" b="0" dirty="0">
                          <a:latin typeface="Meiryo UI" panose="020B0604030504040204" pitchFamily="50" charset="-128"/>
                          <a:ea typeface="Meiryo UI" panose="020B0604030504040204" pitchFamily="50" charset="-128"/>
                        </a:rPr>
                        <a:t>・福祉人材の</a:t>
                      </a:r>
                      <a:r>
                        <a:rPr lang="ja-JP" altLang="en-US" sz="1050" b="0" dirty="0" smtClean="0">
                          <a:latin typeface="Meiryo UI" panose="020B0604030504040204" pitchFamily="50" charset="-128"/>
                          <a:ea typeface="Meiryo UI" panose="020B0604030504040204" pitchFamily="50" charset="-128"/>
                        </a:rPr>
                        <a:t>養成</a:t>
                      </a:r>
                      <a:endParaRPr lang="en-US" altLang="ja-JP" sz="1050" b="0" dirty="0">
                        <a:latin typeface="Meiryo UI" panose="020B0604030504040204" pitchFamily="50" charset="-128"/>
                        <a:ea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0"/>
                        </a:spcBef>
                      </a:pPr>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a:t>
                      </a:r>
                      <a:r>
                        <a:rPr kumimoji="1" lang="ja-JP" altLang="en-US" sz="900" b="0" kern="1200" dirty="0">
                          <a:solidFill>
                            <a:schemeClr val="dk1"/>
                          </a:solidFill>
                          <a:latin typeface="Meiryo UI" panose="020B0604030504040204" pitchFamily="50" charset="-128"/>
                          <a:ea typeface="Meiryo UI" panose="020B0604030504040204" pitchFamily="50" charset="-128"/>
                          <a:cs typeface="+mn-cs"/>
                        </a:rPr>
                        <a:t>介護</a:t>
                      </a:r>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福祉士修学資金、保育士修学資金等の貸付</a:t>
                      </a:r>
                      <a:endParaRPr kumimoji="1" lang="en-US" altLang="ja-JP" sz="900" b="0" kern="1200" dirty="0" smtClean="0">
                        <a:solidFill>
                          <a:schemeClr val="dk1"/>
                        </a:solidFill>
                        <a:latin typeface="Meiryo UI" panose="020B0604030504040204" pitchFamily="50" charset="-128"/>
                        <a:ea typeface="Meiryo UI" panose="020B0604030504040204" pitchFamily="50" charset="-128"/>
                        <a:cs typeface="+mn-cs"/>
                      </a:endParaRPr>
                    </a:p>
                    <a:p>
                      <a:pPr>
                        <a:spcBef>
                          <a:spcPts val="0"/>
                        </a:spcBef>
                      </a:pPr>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・離職者等の再就職に向けた職業訓練</a:t>
                      </a:r>
                      <a:endParaRPr lang="ja-JP" altLang="en-US" sz="900" b="0" dirty="0">
                        <a:latin typeface="Meiryo UI" panose="020B0604030504040204" pitchFamily="50" charset="-128"/>
                        <a:ea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06008"/>
                  </a:ext>
                </a:extLst>
              </a:tr>
              <a:tr h="324000">
                <a:tc rowSpan="2">
                  <a:txBody>
                    <a:bodyPr/>
                    <a:lstStyle/>
                    <a:p>
                      <a:pPr algn="l"/>
                      <a:r>
                        <a:rPr lang="ja-JP" altLang="en-US" sz="1050" b="1" dirty="0" smtClean="0">
                          <a:latin typeface="Meiryo UI" panose="020B0604030504040204" pitchFamily="50" charset="-128"/>
                          <a:ea typeface="Meiryo UI" panose="020B0604030504040204" pitchFamily="50" charset="-128"/>
                        </a:rPr>
                        <a:t>（２）労働</a:t>
                      </a:r>
                      <a:r>
                        <a:rPr lang="ja-JP" altLang="en-US" sz="1050" b="1" dirty="0">
                          <a:latin typeface="Meiryo UI" panose="020B0604030504040204" pitchFamily="50" charset="-128"/>
                          <a:ea typeface="Meiryo UI" panose="020B0604030504040204" pitchFamily="50" charset="-128"/>
                        </a:rPr>
                        <a:t>環境・処遇の改善</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1280160" rtl="0" eaLnBrk="1" fontAlgn="auto" latinLnBrk="0" hangingPunct="1">
                        <a:lnSpc>
                          <a:spcPct val="100000"/>
                        </a:lnSpc>
                        <a:spcBef>
                          <a:spcPts val="600"/>
                        </a:spcBef>
                        <a:spcAft>
                          <a:spcPts val="0"/>
                        </a:spcAft>
                        <a:buClrTx/>
                        <a:buSzTx/>
                        <a:buFontTx/>
                        <a:buNone/>
                        <a:tabLst/>
                        <a:defRPr/>
                      </a:pPr>
                      <a:r>
                        <a:rPr kumimoji="1" lang="ja-JP" altLang="en-US" sz="1050" b="1" kern="1200" dirty="0" smtClean="0">
                          <a:solidFill>
                            <a:schemeClr val="dk1"/>
                          </a:solidFill>
                          <a:latin typeface="Meiryo UI" panose="020B0604030504040204" pitchFamily="50" charset="-128"/>
                          <a:ea typeface="Meiryo UI" panose="020B0604030504040204" pitchFamily="50" charset="-128"/>
                          <a:cs typeface="+mn-cs"/>
                        </a:rPr>
                        <a:t>➀早期</a:t>
                      </a:r>
                      <a:r>
                        <a:rPr kumimoji="1" lang="ja-JP" altLang="en-US" sz="1050" b="1" kern="1200" dirty="0">
                          <a:solidFill>
                            <a:schemeClr val="dk1"/>
                          </a:solidFill>
                          <a:latin typeface="Meiryo UI" panose="020B0604030504040204" pitchFamily="50" charset="-128"/>
                          <a:ea typeface="Meiryo UI" panose="020B0604030504040204" pitchFamily="50" charset="-128"/>
                          <a:cs typeface="+mn-cs"/>
                        </a:rPr>
                        <a:t>離職防止と業務改善による定着の</a:t>
                      </a:r>
                      <a:r>
                        <a:rPr kumimoji="1" lang="ja-JP" altLang="en-US" sz="1050" b="1" kern="1200" dirty="0" smtClean="0">
                          <a:solidFill>
                            <a:schemeClr val="dk1"/>
                          </a:solidFill>
                          <a:latin typeface="Meiryo UI" panose="020B0604030504040204" pitchFamily="50" charset="-128"/>
                          <a:ea typeface="Meiryo UI" panose="020B0604030504040204" pitchFamily="50" charset="-128"/>
                          <a:cs typeface="+mn-cs"/>
                        </a:rPr>
                        <a:t>促進</a:t>
                      </a:r>
                      <a:r>
                        <a:rPr kumimoji="1" lang="ja-JP" altLang="en-US" sz="1050" b="0" kern="1200" dirty="0">
                          <a:solidFill>
                            <a:schemeClr val="dk1"/>
                          </a:solidFill>
                          <a:latin typeface="Meiryo UI" panose="020B0604030504040204" pitchFamily="50" charset="-128"/>
                          <a:ea typeface="Meiryo UI" panose="020B0604030504040204" pitchFamily="50" charset="-128"/>
                          <a:cs typeface="+mn-cs"/>
                        </a:rPr>
                        <a:t>　</a:t>
                      </a:r>
                      <a:r>
                        <a:rPr kumimoji="1" lang="ja-JP" altLang="en-US" sz="1050" b="1" kern="1200" dirty="0">
                          <a:solidFill>
                            <a:schemeClr val="dk1"/>
                          </a:solidFill>
                          <a:latin typeface="Meiryo UI" panose="020B0604030504040204" pitchFamily="50" charset="-128"/>
                          <a:ea typeface="Meiryo UI" panose="020B0604030504040204" pitchFamily="50" charset="-128"/>
                          <a:cs typeface="+mn-cs"/>
                        </a:rPr>
                        <a:t>　　</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bg1"/>
                    </a:solidFill>
                  </a:tcPr>
                </a:tc>
                <a:tc>
                  <a:txBody>
                    <a:bodyPr/>
                    <a:lstStyle/>
                    <a:p>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a:t>
                      </a:r>
                      <a:r>
                        <a:rPr kumimoji="1" lang="ja-JP" altLang="en-US" sz="900" b="0" kern="1200" dirty="0">
                          <a:solidFill>
                            <a:schemeClr val="dk1"/>
                          </a:solidFill>
                          <a:latin typeface="Meiryo UI" panose="020B0604030504040204" pitchFamily="50" charset="-128"/>
                          <a:ea typeface="Meiryo UI" panose="020B0604030504040204" pitchFamily="50" charset="-128"/>
                          <a:cs typeface="+mn-cs"/>
                        </a:rPr>
                        <a:t>関係団体を通じた施設へのアンケート調査（離職理由の把握と分析</a:t>
                      </a:r>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a:t>
                      </a:r>
                      <a:endParaRPr kumimoji="1" lang="en-US" altLang="ja-JP" sz="900" b="0" kern="1200" dirty="0" smtClean="0">
                        <a:solidFill>
                          <a:schemeClr val="dk1"/>
                        </a:solidFill>
                        <a:latin typeface="Meiryo UI" panose="020B0604030504040204" pitchFamily="50" charset="-128"/>
                        <a:ea typeface="Meiryo UI" panose="020B0604030504040204" pitchFamily="50" charset="-128"/>
                        <a:cs typeface="+mn-cs"/>
                      </a:endParaRPr>
                    </a:p>
                    <a:p>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・業務改善に関する課題把握と支援策の検討</a:t>
                      </a:r>
                      <a:endParaRPr lang="ja-JP" altLang="en-US" sz="900" dirty="0">
                        <a:latin typeface="Meiryo UI" panose="020B0604030504040204" pitchFamily="50" charset="-128"/>
                        <a:ea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511893979"/>
                  </a:ext>
                </a:extLst>
              </a:tr>
              <a:tr h="215184">
                <a:tc vMerge="1">
                  <a:txBody>
                    <a:bodyPr/>
                    <a:lstStyle/>
                    <a:p>
                      <a:endParaRPr kumimoji="1" lang="ja-JP" altLang="en-US"/>
                    </a:p>
                  </a:txBody>
                  <a:tcPr/>
                </a:tc>
                <a:tc>
                  <a:txBody>
                    <a:bodyPr/>
                    <a:lstStyle/>
                    <a:p>
                      <a:pPr marL="0" marR="0" lvl="0" indent="0" algn="l" defTabSz="1280160" rtl="0" eaLnBrk="1" fontAlgn="auto" latinLnBrk="0" hangingPunct="1">
                        <a:lnSpc>
                          <a:spcPct val="100000"/>
                        </a:lnSpc>
                        <a:spcBef>
                          <a:spcPts val="600"/>
                        </a:spcBef>
                        <a:spcAft>
                          <a:spcPts val="0"/>
                        </a:spcAft>
                        <a:buClrTx/>
                        <a:buSzTx/>
                        <a:buFontTx/>
                        <a:buNone/>
                        <a:tabLst/>
                        <a:defRPr/>
                      </a:pPr>
                      <a:r>
                        <a:rPr kumimoji="1" lang="ja-JP" altLang="en-US" sz="1050" b="0" kern="1200" dirty="0" smtClean="0">
                          <a:solidFill>
                            <a:schemeClr val="dk1"/>
                          </a:solidFill>
                          <a:latin typeface="Meiryo UI" panose="020B0604030504040204" pitchFamily="50" charset="-128"/>
                          <a:ea typeface="Meiryo UI" panose="020B0604030504040204" pitchFamily="50" charset="-128"/>
                          <a:cs typeface="+mn-cs"/>
                        </a:rPr>
                        <a:t>②介護</a:t>
                      </a:r>
                      <a:r>
                        <a:rPr kumimoji="1" lang="ja-JP" altLang="en-US" sz="1050" b="0" kern="1200" dirty="0">
                          <a:solidFill>
                            <a:schemeClr val="dk1"/>
                          </a:solidFill>
                          <a:latin typeface="Meiryo UI" panose="020B0604030504040204" pitchFamily="50" charset="-128"/>
                          <a:ea typeface="Meiryo UI" panose="020B0604030504040204" pitchFamily="50" charset="-128"/>
                          <a:cs typeface="+mn-cs"/>
                        </a:rPr>
                        <a:t>・福祉職員の処遇改善に係る国への</a:t>
                      </a:r>
                      <a:r>
                        <a:rPr kumimoji="1" lang="ja-JP" altLang="en-US" sz="1050" b="0" kern="1200" dirty="0" smtClean="0">
                          <a:solidFill>
                            <a:schemeClr val="dk1"/>
                          </a:solidFill>
                          <a:latin typeface="Meiryo UI" panose="020B0604030504040204" pitchFamily="50" charset="-128"/>
                          <a:ea typeface="Meiryo UI" panose="020B0604030504040204" pitchFamily="50" charset="-128"/>
                          <a:cs typeface="+mn-cs"/>
                        </a:rPr>
                        <a:t>要望</a:t>
                      </a:r>
                      <a:endParaRPr kumimoji="1" lang="ja-JP" altLang="en-US" sz="1050" b="0" kern="1200" dirty="0">
                        <a:solidFill>
                          <a:schemeClr val="dk1"/>
                        </a:solidFill>
                        <a:latin typeface="Meiryo UI" panose="020B0604030504040204" pitchFamily="50" charset="-128"/>
                        <a:ea typeface="Meiryo UI" panose="020B0604030504040204" pitchFamily="50" charset="-128"/>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600"/>
                        </a:spcBef>
                        <a:spcAft>
                          <a:spcPts val="0"/>
                        </a:spcAft>
                        <a:buClrTx/>
                        <a:buSzTx/>
                        <a:buFontTx/>
                        <a:buNone/>
                        <a:tabLst/>
                        <a:defRPr/>
                      </a:pPr>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・制度改善等に</a:t>
                      </a:r>
                      <a:r>
                        <a:rPr kumimoji="1" lang="ja-JP" altLang="en-US" sz="900" b="0" kern="1200" dirty="0">
                          <a:solidFill>
                            <a:schemeClr val="dk1"/>
                          </a:solidFill>
                          <a:latin typeface="Meiryo UI" panose="020B0604030504040204" pitchFamily="50" charset="-128"/>
                          <a:ea typeface="Meiryo UI" panose="020B0604030504040204" pitchFamily="50" charset="-128"/>
                          <a:cs typeface="+mn-cs"/>
                        </a:rPr>
                        <a:t>ついて</a:t>
                      </a:r>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、あらゆる</a:t>
                      </a:r>
                      <a:r>
                        <a:rPr kumimoji="1" lang="ja-JP" altLang="en-US" sz="900" b="0" kern="1200" dirty="0">
                          <a:solidFill>
                            <a:schemeClr val="dk1"/>
                          </a:solidFill>
                          <a:latin typeface="Meiryo UI" panose="020B0604030504040204" pitchFamily="50" charset="-128"/>
                          <a:ea typeface="Meiryo UI" panose="020B0604030504040204" pitchFamily="50" charset="-128"/>
                          <a:cs typeface="+mn-cs"/>
                        </a:rPr>
                        <a:t>機会を</a:t>
                      </a:r>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捉え、引き続き国</a:t>
                      </a:r>
                      <a:r>
                        <a:rPr kumimoji="1" lang="ja-JP" altLang="en-US" sz="900" b="0" kern="1200" dirty="0">
                          <a:solidFill>
                            <a:schemeClr val="dk1"/>
                          </a:solidFill>
                          <a:latin typeface="Meiryo UI" panose="020B0604030504040204" pitchFamily="50" charset="-128"/>
                          <a:ea typeface="Meiryo UI" panose="020B0604030504040204" pitchFamily="50" charset="-128"/>
                          <a:cs typeface="+mn-cs"/>
                        </a:rPr>
                        <a:t>へ要望</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1694735"/>
                  </a:ext>
                </a:extLst>
              </a:tr>
              <a:tr h="468000">
                <a:tc rowSpan="2">
                  <a:txBody>
                    <a:bodyPr/>
                    <a:lstStyle/>
                    <a:p>
                      <a:pPr algn="l"/>
                      <a:r>
                        <a:rPr lang="ja-JP" altLang="en-US" sz="1050" b="1" dirty="0" smtClean="0">
                          <a:latin typeface="Meiryo UI" panose="020B0604030504040204" pitchFamily="50" charset="-128"/>
                          <a:ea typeface="Meiryo UI" panose="020B0604030504040204" pitchFamily="50" charset="-128"/>
                        </a:rPr>
                        <a:t>（３）資質</a:t>
                      </a:r>
                      <a:r>
                        <a:rPr lang="ja-JP" altLang="en-US" sz="1050" b="1" dirty="0">
                          <a:latin typeface="Meiryo UI" panose="020B0604030504040204" pitchFamily="50" charset="-128"/>
                          <a:ea typeface="Meiryo UI" panose="020B0604030504040204" pitchFamily="50" charset="-128"/>
                        </a:rPr>
                        <a:t>の向上</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1280160" rtl="0" eaLnBrk="1" fontAlgn="auto" latinLnBrk="0" hangingPunct="1">
                        <a:lnSpc>
                          <a:spcPct val="100000"/>
                        </a:lnSpc>
                        <a:spcBef>
                          <a:spcPts val="600"/>
                        </a:spcBef>
                        <a:spcAft>
                          <a:spcPts val="0"/>
                        </a:spcAft>
                        <a:buClrTx/>
                        <a:buSzTx/>
                        <a:buFontTx/>
                        <a:buNone/>
                        <a:tabLst/>
                        <a:defRPr/>
                      </a:pPr>
                      <a:r>
                        <a:rPr kumimoji="1" lang="ja-JP" altLang="en-US" sz="1050" b="0" kern="1200" dirty="0" smtClean="0">
                          <a:solidFill>
                            <a:schemeClr val="dk1"/>
                          </a:solidFill>
                          <a:latin typeface="Meiryo UI" panose="020B0604030504040204" pitchFamily="50" charset="-128"/>
                          <a:ea typeface="Meiryo UI" panose="020B0604030504040204" pitchFamily="50" charset="-128"/>
                          <a:cs typeface="+mn-cs"/>
                        </a:rPr>
                        <a:t>➀業務</a:t>
                      </a:r>
                      <a:r>
                        <a:rPr kumimoji="1" lang="ja-JP" altLang="en-US" sz="1050" b="0" kern="1200" dirty="0">
                          <a:solidFill>
                            <a:schemeClr val="dk1"/>
                          </a:solidFill>
                          <a:latin typeface="Meiryo UI" panose="020B0604030504040204" pitchFamily="50" charset="-128"/>
                          <a:ea typeface="Meiryo UI" panose="020B0604030504040204" pitchFamily="50" charset="-128"/>
                          <a:cs typeface="+mn-cs"/>
                        </a:rPr>
                        <a:t>遂行力の充実に</a:t>
                      </a:r>
                      <a:r>
                        <a:rPr kumimoji="1" lang="ja-JP" altLang="en-US" sz="1050" b="0" kern="1200" dirty="0" smtClean="0">
                          <a:solidFill>
                            <a:schemeClr val="dk1"/>
                          </a:solidFill>
                          <a:latin typeface="Meiryo UI" panose="020B0604030504040204" pitchFamily="50" charset="-128"/>
                          <a:ea typeface="Meiryo UI" panose="020B0604030504040204" pitchFamily="50" charset="-128"/>
                          <a:cs typeface="+mn-cs"/>
                        </a:rPr>
                        <a:t>向けた資質の向上</a:t>
                      </a:r>
                      <a:endParaRPr kumimoji="1" lang="ja-JP" altLang="en-US" sz="1050" b="0" kern="1200" dirty="0">
                        <a:solidFill>
                          <a:schemeClr val="dk1"/>
                        </a:solidFill>
                        <a:latin typeface="Meiryo UI" panose="020B0604030504040204" pitchFamily="50" charset="-128"/>
                        <a:ea typeface="Meiryo UI" panose="020B0604030504040204" pitchFamily="50" charset="-128"/>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bg1"/>
                    </a:solidFill>
                  </a:tcPr>
                </a:tc>
                <a:tc>
                  <a:txBody>
                    <a:bodyPr/>
                    <a:lstStyle/>
                    <a:p>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・社会福祉施設従事者の基礎的研修、階層別研修</a:t>
                      </a:r>
                      <a:endParaRPr kumimoji="1" lang="en-US" altLang="ja-JP" sz="900" b="0" kern="1200" dirty="0" smtClean="0">
                        <a:solidFill>
                          <a:schemeClr val="dk1"/>
                        </a:solidFill>
                        <a:latin typeface="Meiryo UI" panose="020B0604030504040204" pitchFamily="50" charset="-128"/>
                        <a:ea typeface="Meiryo UI" panose="020B0604030504040204" pitchFamily="50" charset="-128"/>
                        <a:cs typeface="+mn-cs"/>
                      </a:endParaRPr>
                    </a:p>
                    <a:p>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・保育士等のキャリアアップ研修</a:t>
                      </a:r>
                      <a:endParaRPr kumimoji="1" lang="en-US" altLang="ja-JP" sz="900" b="0" kern="1200" dirty="0" smtClean="0">
                        <a:solidFill>
                          <a:schemeClr val="dk1"/>
                        </a:solidFill>
                        <a:latin typeface="Meiryo UI" panose="020B0604030504040204" pitchFamily="50" charset="-128"/>
                        <a:ea typeface="Meiryo UI" panose="020B0604030504040204" pitchFamily="50" charset="-128"/>
                        <a:cs typeface="+mn-cs"/>
                      </a:endParaRPr>
                    </a:p>
                    <a:p>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・福祉用具を活用した研修と専門相談</a:t>
                      </a:r>
                      <a:endParaRPr lang="ja-JP" altLang="en-US" sz="900" dirty="0">
                        <a:latin typeface="Meiryo UI" panose="020B0604030504040204" pitchFamily="50" charset="-128"/>
                        <a:ea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085883533"/>
                  </a:ext>
                </a:extLst>
              </a:tr>
              <a:tr h="215184">
                <a:tc vMerge="1">
                  <a:txBody>
                    <a:bodyPr/>
                    <a:lstStyle/>
                    <a:p>
                      <a:endParaRPr kumimoji="1" lang="ja-JP" altLang="en-US"/>
                    </a:p>
                  </a:txBody>
                  <a:tcPr/>
                </a:tc>
                <a:tc>
                  <a:txBody>
                    <a:bodyPr/>
                    <a:lstStyle/>
                    <a:p>
                      <a:pPr marL="0" marR="0" lvl="0" indent="0" algn="l" defTabSz="1280160" rtl="0" eaLnBrk="1" fontAlgn="auto" latinLnBrk="0" hangingPunct="1">
                        <a:lnSpc>
                          <a:spcPct val="100000"/>
                        </a:lnSpc>
                        <a:spcBef>
                          <a:spcPts val="600"/>
                        </a:spcBef>
                        <a:spcAft>
                          <a:spcPts val="0"/>
                        </a:spcAft>
                        <a:buClrTx/>
                        <a:buSzTx/>
                        <a:buFontTx/>
                        <a:buNone/>
                        <a:tabLst/>
                        <a:defRPr/>
                      </a:pPr>
                      <a:r>
                        <a:rPr kumimoji="1" lang="ja-JP" altLang="en-US" sz="1050" b="0" kern="1200" dirty="0" smtClean="0">
                          <a:solidFill>
                            <a:schemeClr val="dk1"/>
                          </a:solidFill>
                          <a:latin typeface="Meiryo UI" panose="020B0604030504040204" pitchFamily="50" charset="-128"/>
                          <a:ea typeface="Meiryo UI" panose="020B0604030504040204" pitchFamily="50" charset="-128"/>
                          <a:cs typeface="+mn-cs"/>
                        </a:rPr>
                        <a:t>②専門</a:t>
                      </a:r>
                      <a:r>
                        <a:rPr kumimoji="1" lang="ja-JP" altLang="en-US" sz="1050" b="0" kern="1200" dirty="0">
                          <a:solidFill>
                            <a:schemeClr val="dk1"/>
                          </a:solidFill>
                          <a:latin typeface="Meiryo UI" panose="020B0604030504040204" pitchFamily="50" charset="-128"/>
                          <a:ea typeface="Meiryo UI" panose="020B0604030504040204" pitchFamily="50" charset="-128"/>
                          <a:cs typeface="+mn-cs"/>
                        </a:rPr>
                        <a:t>職・専門的職員の資質</a:t>
                      </a:r>
                      <a:r>
                        <a:rPr kumimoji="1" lang="ja-JP" altLang="en-US" sz="1050" b="0" kern="1200" dirty="0" smtClean="0">
                          <a:solidFill>
                            <a:schemeClr val="dk1"/>
                          </a:solidFill>
                          <a:latin typeface="Meiryo UI" panose="020B0604030504040204" pitchFamily="50" charset="-128"/>
                          <a:ea typeface="Meiryo UI" panose="020B0604030504040204" pitchFamily="50" charset="-128"/>
                          <a:cs typeface="+mn-cs"/>
                        </a:rPr>
                        <a:t>向上</a:t>
                      </a:r>
                      <a:endParaRPr kumimoji="1" lang="ja-JP" altLang="en-US" sz="1050" b="0" kern="1200" dirty="0">
                        <a:solidFill>
                          <a:schemeClr val="dk1"/>
                        </a:solidFill>
                        <a:latin typeface="Meiryo UI" panose="020B0604030504040204" pitchFamily="50" charset="-128"/>
                        <a:ea typeface="Meiryo UI" panose="020B0604030504040204" pitchFamily="50" charset="-128"/>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280160" rtl="0" eaLnBrk="1" fontAlgn="auto" latinLnBrk="0" hangingPunct="1">
                        <a:lnSpc>
                          <a:spcPct val="100000"/>
                        </a:lnSpc>
                        <a:spcBef>
                          <a:spcPts val="600"/>
                        </a:spcBef>
                        <a:spcAft>
                          <a:spcPts val="0"/>
                        </a:spcAft>
                        <a:buClrTx/>
                        <a:buSzTx/>
                        <a:buFontTx/>
                        <a:buNone/>
                        <a:tabLst/>
                        <a:defRPr/>
                      </a:pPr>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a:t>
                      </a:r>
                      <a:r>
                        <a:rPr kumimoji="1" lang="ja-JP" altLang="en-US" sz="900" b="0" kern="1200" dirty="0">
                          <a:solidFill>
                            <a:schemeClr val="dk1"/>
                          </a:solidFill>
                          <a:latin typeface="Meiryo UI" panose="020B0604030504040204" pitchFamily="50" charset="-128"/>
                          <a:ea typeface="Meiryo UI" panose="020B0604030504040204" pitchFamily="50" charset="-128"/>
                          <a:cs typeface="+mn-cs"/>
                        </a:rPr>
                        <a:t>専門</a:t>
                      </a:r>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職員に向けた研修（</a:t>
                      </a:r>
                      <a:r>
                        <a:rPr kumimoji="1" lang="ja-JP" altLang="en-US" sz="900" b="0" kern="1200" dirty="0">
                          <a:solidFill>
                            <a:schemeClr val="dk1"/>
                          </a:solidFill>
                          <a:latin typeface="Meiryo UI" panose="020B0604030504040204" pitchFamily="50" charset="-128"/>
                          <a:ea typeface="Meiryo UI" panose="020B0604030504040204" pitchFamily="50" charset="-128"/>
                          <a:cs typeface="+mn-cs"/>
                        </a:rPr>
                        <a:t>介護支援専門員資質向上</a:t>
                      </a:r>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事業、強度</a:t>
                      </a:r>
                      <a:r>
                        <a:rPr kumimoji="1" lang="ja-JP" altLang="en-US" sz="900" b="0" kern="1200" dirty="0" err="1" smtClean="0">
                          <a:solidFill>
                            <a:schemeClr val="dk1"/>
                          </a:solidFill>
                          <a:latin typeface="Meiryo UI" panose="020B0604030504040204" pitchFamily="50" charset="-128"/>
                          <a:ea typeface="Meiryo UI" panose="020B0604030504040204" pitchFamily="50" charset="-128"/>
                          <a:cs typeface="+mn-cs"/>
                        </a:rPr>
                        <a:t>行動障がい</a:t>
                      </a:r>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支援者養成研修事業等</a:t>
                      </a:r>
                      <a:r>
                        <a:rPr kumimoji="1" lang="ja-JP" altLang="en-US" sz="900" b="0" kern="1200" dirty="0">
                          <a:solidFill>
                            <a:schemeClr val="dk1"/>
                          </a:solidFill>
                          <a:latin typeface="Meiryo UI" panose="020B0604030504040204" pitchFamily="50" charset="-128"/>
                          <a:ea typeface="Meiryo UI" panose="020B0604030504040204" pitchFamily="50" charset="-128"/>
                          <a:cs typeface="+mn-cs"/>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5355550"/>
                  </a:ext>
                </a:extLst>
              </a:tr>
            </a:tbl>
          </a:graphicData>
        </a:graphic>
      </p:graphicFrame>
      <p:sp>
        <p:nvSpPr>
          <p:cNvPr id="60" name="楕円 59"/>
          <p:cNvSpPr/>
          <p:nvPr/>
        </p:nvSpPr>
        <p:spPr>
          <a:xfrm>
            <a:off x="8773335" y="6946468"/>
            <a:ext cx="200025" cy="1492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rPr>
              <a:t>新</a:t>
            </a:r>
            <a:endParaRPr kumimoji="1" lang="ja-JP" altLang="en-US" sz="900" dirty="0">
              <a:solidFill>
                <a:schemeClr val="tx1"/>
              </a:solidFill>
              <a:latin typeface="メイリオ" panose="020B0604030504040204" pitchFamily="50" charset="-128"/>
              <a:ea typeface="メイリオ" panose="020B0604030504040204" pitchFamily="50" charset="-128"/>
            </a:endParaRPr>
          </a:p>
        </p:txBody>
      </p:sp>
      <p:grpSp>
        <p:nvGrpSpPr>
          <p:cNvPr id="4" name="グループ化 3"/>
          <p:cNvGrpSpPr/>
          <p:nvPr/>
        </p:nvGrpSpPr>
        <p:grpSpPr>
          <a:xfrm>
            <a:off x="10371219" y="8340754"/>
            <a:ext cx="200025" cy="315426"/>
            <a:chOff x="10172400" y="8178584"/>
            <a:chExt cx="200025" cy="315426"/>
          </a:xfrm>
        </p:grpSpPr>
        <p:sp>
          <p:nvSpPr>
            <p:cNvPr id="61" name="楕円 60"/>
            <p:cNvSpPr/>
            <p:nvPr/>
          </p:nvSpPr>
          <p:spPr>
            <a:xfrm>
              <a:off x="10172400" y="8344752"/>
              <a:ext cx="200025" cy="1492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rPr>
                <a:t>新</a:t>
              </a:r>
              <a:endParaRPr kumimoji="1" lang="ja-JP" altLang="en-US" sz="900" dirty="0">
                <a:solidFill>
                  <a:schemeClr val="tx1"/>
                </a:solidFill>
                <a:latin typeface="メイリオ" panose="020B0604030504040204" pitchFamily="50" charset="-128"/>
                <a:ea typeface="メイリオ" panose="020B0604030504040204" pitchFamily="50" charset="-128"/>
              </a:endParaRPr>
            </a:p>
          </p:txBody>
        </p:sp>
        <p:sp>
          <p:nvSpPr>
            <p:cNvPr id="75" name="楕円 74"/>
            <p:cNvSpPr/>
            <p:nvPr/>
          </p:nvSpPr>
          <p:spPr>
            <a:xfrm>
              <a:off x="10172400" y="8178584"/>
              <a:ext cx="200025" cy="1492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rPr>
                <a:t>新</a:t>
              </a:r>
              <a:endParaRPr kumimoji="1" lang="ja-JP" altLang="en-US" sz="900" dirty="0">
                <a:solidFill>
                  <a:schemeClr val="tx1"/>
                </a:solidFill>
                <a:latin typeface="メイリオ" panose="020B0604030504040204" pitchFamily="50" charset="-128"/>
                <a:ea typeface="メイリオ" panose="020B0604030504040204" pitchFamily="50" charset="-128"/>
              </a:endParaRPr>
            </a:p>
          </p:txBody>
        </p:sp>
      </p:grpSp>
      <p:sp>
        <p:nvSpPr>
          <p:cNvPr id="53" name="正方形/長方形 52"/>
          <p:cNvSpPr/>
          <p:nvPr/>
        </p:nvSpPr>
        <p:spPr>
          <a:xfrm>
            <a:off x="4493226" y="5543248"/>
            <a:ext cx="3661876" cy="3210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出典</a:t>
            </a:r>
            <a:r>
              <a:rPr kumimoji="1" lang="ja-JP" altLang="en-US" sz="800" dirty="0" smtClean="0">
                <a:solidFill>
                  <a:schemeClr val="tx1"/>
                </a:solidFill>
                <a:latin typeface="Meiryo UI" panose="020B0604030504040204" pitchFamily="50" charset="-128"/>
                <a:ea typeface="Meiryo UI" panose="020B0604030504040204" pitchFamily="50" charset="-128"/>
              </a:rPr>
              <a:t>）厚生労働省の情報提供に基づき福祉人材・法人指導課で取りまとめ</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sp>
        <p:nvSpPr>
          <p:cNvPr id="78" name="正方形/長方形 77"/>
          <p:cNvSpPr/>
          <p:nvPr/>
        </p:nvSpPr>
        <p:spPr>
          <a:xfrm>
            <a:off x="243491" y="3027599"/>
            <a:ext cx="623284" cy="181571"/>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bg1"/>
                </a:solidFill>
                <a:latin typeface="メイリオ" panose="020B0604030504040204" pitchFamily="50" charset="-128"/>
                <a:ea typeface="メイリオ" panose="020B0604030504040204" pitchFamily="50" charset="-128"/>
              </a:rPr>
              <a:t>データ</a:t>
            </a:r>
            <a:r>
              <a:rPr kumimoji="1" lang="ja-JP" altLang="en-US" sz="1000" b="1" dirty="0" smtClean="0">
                <a:solidFill>
                  <a:schemeClr val="bg1"/>
                </a:solidFill>
                <a:latin typeface="メイリオ" panose="020B0604030504040204" pitchFamily="50" charset="-128"/>
                <a:ea typeface="メイリオ" panose="020B0604030504040204" pitchFamily="50" charset="-128"/>
              </a:rPr>
              <a:t>１</a:t>
            </a:r>
            <a:endParaRPr kumimoji="1" lang="ja-JP" altLang="en-US" sz="1000" b="1" dirty="0">
              <a:solidFill>
                <a:schemeClr val="bg1"/>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4667727" y="3688441"/>
            <a:ext cx="1244425" cy="260334"/>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4667727" y="3669273"/>
            <a:ext cx="1401140" cy="307777"/>
          </a:xfrm>
          <a:prstGeom prst="rect">
            <a:avLst/>
          </a:prstGeom>
          <a:noFill/>
        </p:spPr>
        <p:txBody>
          <a:bodyPr wrap="square" rtlCol="0">
            <a:spAutoFit/>
          </a:bodyPr>
          <a:lstStyle/>
          <a:p>
            <a:r>
              <a:rPr kumimoji="1" lang="en-US" altLang="ja-JP" sz="700" b="1" dirty="0" smtClean="0">
                <a:latin typeface="Meiryo UI" panose="020B0604030504040204" pitchFamily="50" charset="-128"/>
                <a:ea typeface="Meiryo UI" panose="020B0604030504040204" pitchFamily="50" charset="-128"/>
              </a:rPr>
              <a:t>H20</a:t>
            </a:r>
            <a:r>
              <a:rPr kumimoji="1" lang="ja-JP" altLang="en-US" sz="700" b="1" dirty="0" smtClean="0">
                <a:latin typeface="Meiryo UI" panose="020B0604030504040204" pitchFamily="50" charset="-128"/>
                <a:ea typeface="Meiryo UI" panose="020B0604030504040204" pitchFamily="50" charset="-128"/>
              </a:rPr>
              <a:t>年度～</a:t>
            </a:r>
            <a:endParaRPr kumimoji="1" lang="en-US" altLang="ja-JP" sz="700" b="1" dirty="0" smtClean="0">
              <a:latin typeface="Meiryo UI" panose="020B0604030504040204" pitchFamily="50" charset="-128"/>
              <a:ea typeface="Meiryo UI" panose="020B0604030504040204" pitchFamily="50" charset="-128"/>
            </a:endParaRPr>
          </a:p>
          <a:p>
            <a:r>
              <a:rPr lang="ja-JP" altLang="en-US" sz="700" b="1" dirty="0" smtClean="0">
                <a:latin typeface="Meiryo UI" panose="020B0604030504040204" pitchFamily="50" charset="-128"/>
                <a:ea typeface="Meiryo UI" panose="020B0604030504040204" pitchFamily="50" charset="-128"/>
              </a:rPr>
              <a:t>「ＥＰＡ」による受入れ開始</a:t>
            </a:r>
            <a:endParaRPr kumimoji="1" lang="ja-JP" altLang="en-US" sz="700" b="1" dirty="0">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10896735" y="2326254"/>
            <a:ext cx="586935" cy="502500"/>
            <a:chOff x="10542528" y="2308327"/>
            <a:chExt cx="586935" cy="502500"/>
          </a:xfrm>
        </p:grpSpPr>
        <p:sp>
          <p:nvSpPr>
            <p:cNvPr id="6" name="正方形/長方形 5"/>
            <p:cNvSpPr/>
            <p:nvPr/>
          </p:nvSpPr>
          <p:spPr>
            <a:xfrm>
              <a:off x="10542528" y="2308327"/>
              <a:ext cx="586935" cy="1413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重点１</a:t>
              </a:r>
              <a:endParaRPr kumimoji="1" lang="ja-JP" altLang="en-US" sz="900" b="1" dirty="0">
                <a:solidFill>
                  <a:schemeClr val="tx1"/>
                </a:solidFill>
                <a:latin typeface="Meiryo UI" panose="020B0604030504040204" pitchFamily="50" charset="-128"/>
                <a:ea typeface="Meiryo UI" panose="020B0604030504040204" pitchFamily="50" charset="-128"/>
              </a:endParaRPr>
            </a:p>
          </p:txBody>
        </p:sp>
        <p:sp>
          <p:nvSpPr>
            <p:cNvPr id="63" name="正方形/長方形 62"/>
            <p:cNvSpPr/>
            <p:nvPr/>
          </p:nvSpPr>
          <p:spPr>
            <a:xfrm>
              <a:off x="10542528" y="2479849"/>
              <a:ext cx="586935" cy="145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重点２</a:t>
              </a:r>
              <a:endParaRPr kumimoji="1" lang="ja-JP" altLang="en-US" sz="900" b="1" dirty="0">
                <a:solidFill>
                  <a:schemeClr val="tx1"/>
                </a:solidFill>
                <a:latin typeface="Meiryo UI" panose="020B0604030504040204" pitchFamily="50" charset="-128"/>
                <a:ea typeface="Meiryo UI" panose="020B0604030504040204" pitchFamily="50" charset="-128"/>
              </a:endParaRPr>
            </a:p>
          </p:txBody>
        </p:sp>
        <p:sp>
          <p:nvSpPr>
            <p:cNvPr id="64" name="正方形/長方形 63"/>
            <p:cNvSpPr/>
            <p:nvPr/>
          </p:nvSpPr>
          <p:spPr>
            <a:xfrm>
              <a:off x="10542528" y="2674901"/>
              <a:ext cx="586935" cy="135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重点３</a:t>
              </a:r>
              <a:endParaRPr kumimoji="1" lang="ja-JP" altLang="en-US" sz="900" b="1" dirty="0">
                <a:solidFill>
                  <a:schemeClr val="tx1"/>
                </a:solidFill>
                <a:latin typeface="Meiryo UI" panose="020B0604030504040204" pitchFamily="50" charset="-128"/>
                <a:ea typeface="Meiryo UI" panose="020B0604030504040204" pitchFamily="50" charset="-128"/>
              </a:endParaRPr>
            </a:p>
          </p:txBody>
        </p:sp>
      </p:grpSp>
      <p:sp>
        <p:nvSpPr>
          <p:cNvPr id="71" name="正方形/長方形 70"/>
          <p:cNvSpPr/>
          <p:nvPr/>
        </p:nvSpPr>
        <p:spPr>
          <a:xfrm>
            <a:off x="6264683" y="7072113"/>
            <a:ext cx="586935" cy="2129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重点２</a:t>
            </a:r>
            <a:endParaRPr kumimoji="1" lang="ja-JP" altLang="en-US" sz="900" b="1" dirty="0">
              <a:solidFill>
                <a:schemeClr val="tx1"/>
              </a:solidFill>
              <a:latin typeface="Meiryo UI" panose="020B0604030504040204" pitchFamily="50" charset="-128"/>
              <a:ea typeface="Meiryo UI" panose="020B0604030504040204" pitchFamily="50" charset="-128"/>
            </a:endParaRPr>
          </a:p>
        </p:txBody>
      </p:sp>
      <p:grpSp>
        <p:nvGrpSpPr>
          <p:cNvPr id="19" name="グループ化 18"/>
          <p:cNvGrpSpPr/>
          <p:nvPr/>
        </p:nvGrpSpPr>
        <p:grpSpPr>
          <a:xfrm>
            <a:off x="10918741" y="6465604"/>
            <a:ext cx="200025" cy="322985"/>
            <a:chOff x="10918741" y="6477839"/>
            <a:chExt cx="200025" cy="322985"/>
          </a:xfrm>
        </p:grpSpPr>
        <p:sp>
          <p:nvSpPr>
            <p:cNvPr id="92" name="楕円 91"/>
            <p:cNvSpPr/>
            <p:nvPr/>
          </p:nvSpPr>
          <p:spPr>
            <a:xfrm>
              <a:off x="10918741" y="6477839"/>
              <a:ext cx="200025" cy="1492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rPr>
                <a:t>新</a:t>
              </a:r>
              <a:endParaRPr kumimoji="1" lang="ja-JP" altLang="en-US" sz="900" dirty="0">
                <a:solidFill>
                  <a:schemeClr val="tx1"/>
                </a:solidFill>
                <a:latin typeface="メイリオ" panose="020B0604030504040204" pitchFamily="50" charset="-128"/>
                <a:ea typeface="メイリオ" panose="020B0604030504040204" pitchFamily="50" charset="-128"/>
              </a:endParaRPr>
            </a:p>
          </p:txBody>
        </p:sp>
        <p:sp>
          <p:nvSpPr>
            <p:cNvPr id="93" name="楕円 92"/>
            <p:cNvSpPr/>
            <p:nvPr/>
          </p:nvSpPr>
          <p:spPr>
            <a:xfrm>
              <a:off x="10918741" y="6651566"/>
              <a:ext cx="200025" cy="14925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rPr>
                <a:t>新</a:t>
              </a:r>
              <a:endParaRPr kumimoji="1" lang="ja-JP" altLang="en-US" sz="900" dirty="0">
                <a:solidFill>
                  <a:schemeClr val="tx1"/>
                </a:solidFill>
                <a:latin typeface="メイリオ" panose="020B0604030504040204" pitchFamily="50" charset="-128"/>
                <a:ea typeface="メイリオ" panose="020B0604030504040204" pitchFamily="50" charset="-128"/>
              </a:endParaRPr>
            </a:p>
          </p:txBody>
        </p:sp>
      </p:grpSp>
      <p:sp>
        <p:nvSpPr>
          <p:cNvPr id="94" name="正方形/長方形 93"/>
          <p:cNvSpPr/>
          <p:nvPr/>
        </p:nvSpPr>
        <p:spPr>
          <a:xfrm>
            <a:off x="6269298" y="6569426"/>
            <a:ext cx="586935" cy="2129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重点１</a:t>
            </a:r>
            <a:endParaRPr kumimoji="1" lang="ja-JP" altLang="en-US" sz="900" b="1" dirty="0">
              <a:solidFill>
                <a:schemeClr val="tx1"/>
              </a:solidFill>
              <a:latin typeface="Meiryo UI" panose="020B0604030504040204" pitchFamily="50" charset="-128"/>
              <a:ea typeface="Meiryo UI" panose="020B0604030504040204" pitchFamily="50" charset="-128"/>
            </a:endParaRPr>
          </a:p>
        </p:txBody>
      </p:sp>
      <p:sp>
        <p:nvSpPr>
          <p:cNvPr id="95" name="正方形/長方形 94"/>
          <p:cNvSpPr/>
          <p:nvPr/>
        </p:nvSpPr>
        <p:spPr>
          <a:xfrm>
            <a:off x="6264683" y="8378835"/>
            <a:ext cx="586935" cy="2129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重点３</a:t>
            </a:r>
            <a:endParaRPr kumimoji="1" lang="ja-JP" altLang="en-US" sz="900" b="1"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262540" y="2266602"/>
            <a:ext cx="12340451" cy="609197"/>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124241" y="3021432"/>
            <a:ext cx="3519601" cy="384721"/>
          </a:xfrm>
          <a:prstGeom prst="rect">
            <a:avLst/>
          </a:prstGeom>
          <a:noFill/>
        </p:spPr>
        <p:txBody>
          <a:bodyPr wrap="square" rtlCol="0">
            <a:spAutoFit/>
          </a:bodyPr>
          <a:lstStyle/>
          <a:p>
            <a:r>
              <a:rPr kumimoji="1" lang="ja-JP" altLang="en-US" sz="1000" b="1" u="sng" dirty="0">
                <a:latin typeface="Meiryo UI" panose="020B0604030504040204" pitchFamily="50" charset="-128"/>
                <a:ea typeface="Meiryo UI" panose="020B0604030504040204" pitchFamily="50" charset="-128"/>
              </a:rPr>
              <a:t>府内介護施設・事業所における外国人介護人材受入状況</a:t>
            </a:r>
          </a:p>
          <a:p>
            <a:r>
              <a:rPr kumimoji="1" lang="ja-JP" altLang="en-US" sz="900" b="1" dirty="0" smtClean="0">
                <a:latin typeface="Meiryo UI" panose="020B0604030504040204" pitchFamily="50" charset="-128"/>
                <a:ea typeface="Meiryo UI" panose="020B0604030504040204" pitchFamily="50" charset="-128"/>
              </a:rPr>
              <a:t>　　　　　　（</a:t>
            </a:r>
            <a:r>
              <a:rPr kumimoji="1" lang="ja-JP" altLang="en-US" sz="900" b="1" dirty="0">
                <a:latin typeface="Meiryo UI" panose="020B0604030504040204" pitchFamily="50" charset="-128"/>
                <a:ea typeface="Meiryo UI" panose="020B0604030504040204" pitchFamily="50" charset="-128"/>
              </a:rPr>
              <a:t>各年度ごとの受入人数の推移）</a:t>
            </a:r>
          </a:p>
        </p:txBody>
      </p:sp>
      <p:sp>
        <p:nvSpPr>
          <p:cNvPr id="8" name="正方形/長方形 7"/>
          <p:cNvSpPr/>
          <p:nvPr/>
        </p:nvSpPr>
        <p:spPr>
          <a:xfrm>
            <a:off x="0" y="0"/>
            <a:ext cx="469900" cy="368300"/>
          </a:xfrm>
          <a:prstGeom prst="rect">
            <a:avLst/>
          </a:prstGeom>
        </p:spPr>
        <p:txBody>
          <a:bodyPr wrap="none">
            <a:spAutoFit/>
          </a:bodyPr>
          <a:lstStyle/>
          <a:p>
            <a:r>
              <a:rPr lang="ja-JP" altLang="en-US" dirty="0">
                <a:solidFill>
                  <a:srgbClr val="000000"/>
                </a:solidFill>
                <a:latin typeface="游ゴシック" panose="020B0400000000000000" pitchFamily="50" charset="-128"/>
              </a:rPr>
              <a:t>　</a:t>
            </a:r>
            <a:r>
              <a:rPr lang="ja-JP" altLang="en-US" dirty="0"/>
              <a:t> </a:t>
            </a:r>
          </a:p>
        </p:txBody>
      </p:sp>
      <p:cxnSp>
        <p:nvCxnSpPr>
          <p:cNvPr id="27" name="直線コネクタ 26"/>
          <p:cNvCxnSpPr/>
          <p:nvPr/>
        </p:nvCxnSpPr>
        <p:spPr>
          <a:xfrm>
            <a:off x="2600361" y="3306366"/>
            <a:ext cx="14526" cy="2314188"/>
          </a:xfrm>
          <a:prstGeom prst="line">
            <a:avLst/>
          </a:prstGeom>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198388" y="2967160"/>
            <a:ext cx="4160049" cy="28041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4446395" y="2954834"/>
            <a:ext cx="4050033" cy="28041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8568207" y="2959845"/>
            <a:ext cx="4098577" cy="28041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5" name="図 64"/>
          <p:cNvPicPr>
            <a:picLocks noChangeAspect="1"/>
          </p:cNvPicPr>
          <p:nvPr/>
        </p:nvPicPr>
        <p:blipFill>
          <a:blip r:embed="rId5"/>
          <a:stretch>
            <a:fillRect/>
          </a:stretch>
        </p:blipFill>
        <p:spPr>
          <a:xfrm>
            <a:off x="133615" y="3053145"/>
            <a:ext cx="4266308" cy="2998716"/>
          </a:xfrm>
          <a:prstGeom prst="rect">
            <a:avLst/>
          </a:prstGeom>
        </p:spPr>
      </p:pic>
      <p:sp>
        <p:nvSpPr>
          <p:cNvPr id="59" name="正方形/長方形 58"/>
          <p:cNvSpPr/>
          <p:nvPr/>
        </p:nvSpPr>
        <p:spPr>
          <a:xfrm>
            <a:off x="8648102" y="4943575"/>
            <a:ext cx="3846284" cy="2789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smtClean="0">
                <a:solidFill>
                  <a:schemeClr val="tx1"/>
                </a:solidFill>
                <a:latin typeface="Meiryo UI" panose="020B0604030504040204" pitchFamily="50" charset="-128"/>
                <a:ea typeface="Meiryo UI" panose="020B0604030504040204" pitchFamily="50" charset="-128"/>
              </a:rPr>
              <a:t>※R2.9</a:t>
            </a:r>
            <a:r>
              <a:rPr kumimoji="1" lang="ja-JP" altLang="en-US" sz="800" dirty="0" smtClean="0">
                <a:solidFill>
                  <a:schemeClr val="tx1"/>
                </a:solidFill>
                <a:latin typeface="Meiryo UI" panose="020B0604030504040204" pitchFamily="50" charset="-128"/>
                <a:ea typeface="Meiryo UI" panose="020B0604030504040204" pitchFamily="50" charset="-128"/>
              </a:rPr>
              <a:t>月末時点の在籍者数に対する表題の期間における採用者数、離職者数の割合</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9059581" y="3897174"/>
            <a:ext cx="347663" cy="169277"/>
          </a:xfrm>
          <a:prstGeom prst="rect">
            <a:avLst/>
          </a:prstGeom>
          <a:noFill/>
        </p:spPr>
        <p:txBody>
          <a:bodyPr wrap="square" rtlCol="0">
            <a:spAutoFit/>
          </a:bodyPr>
          <a:lstStyle/>
          <a:p>
            <a:r>
              <a:rPr kumimoji="1" lang="en-US" altLang="ja-JP" sz="500" dirty="0"/>
              <a:t>※</a:t>
            </a:r>
            <a:endParaRPr kumimoji="1" lang="ja-JP" altLang="en-US" sz="500" dirty="0"/>
          </a:p>
        </p:txBody>
      </p:sp>
      <p:sp>
        <p:nvSpPr>
          <p:cNvPr id="66" name="テキスト ボックス 65"/>
          <p:cNvSpPr txBox="1"/>
          <p:nvPr/>
        </p:nvSpPr>
        <p:spPr>
          <a:xfrm>
            <a:off x="9706013" y="3901937"/>
            <a:ext cx="347663" cy="169277"/>
          </a:xfrm>
          <a:prstGeom prst="rect">
            <a:avLst/>
          </a:prstGeom>
          <a:noFill/>
        </p:spPr>
        <p:txBody>
          <a:bodyPr wrap="square" rtlCol="0">
            <a:spAutoFit/>
          </a:bodyPr>
          <a:lstStyle/>
          <a:p>
            <a:r>
              <a:rPr kumimoji="1" lang="en-US" altLang="ja-JP" sz="500" dirty="0"/>
              <a:t>※</a:t>
            </a:r>
            <a:endParaRPr kumimoji="1" lang="ja-JP" altLang="en-US" sz="500" dirty="0"/>
          </a:p>
        </p:txBody>
      </p:sp>
      <p:sp>
        <p:nvSpPr>
          <p:cNvPr id="67" name="正方形/長方形 66"/>
          <p:cNvSpPr/>
          <p:nvPr/>
        </p:nvSpPr>
        <p:spPr>
          <a:xfrm>
            <a:off x="4527760" y="3056550"/>
            <a:ext cx="623284" cy="181571"/>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solidFill>
                  <a:schemeClr val="bg1"/>
                </a:solidFill>
                <a:latin typeface="メイリオ" panose="020B0604030504040204" pitchFamily="50" charset="-128"/>
                <a:ea typeface="メイリオ" panose="020B0604030504040204" pitchFamily="50" charset="-128"/>
              </a:rPr>
              <a:t>データ</a:t>
            </a:r>
            <a:r>
              <a:rPr kumimoji="1" lang="ja-JP" altLang="en-US" sz="1000" b="1" dirty="0">
                <a:solidFill>
                  <a:schemeClr val="bg1"/>
                </a:solidFill>
                <a:latin typeface="メイリオ" panose="020B0604030504040204" pitchFamily="50" charset="-128"/>
                <a:ea typeface="メイリオ" panose="020B0604030504040204" pitchFamily="50" charset="-128"/>
              </a:rPr>
              <a:t>２</a:t>
            </a:r>
          </a:p>
        </p:txBody>
      </p:sp>
      <p:sp>
        <p:nvSpPr>
          <p:cNvPr id="68" name="正方形/長方形 67"/>
          <p:cNvSpPr/>
          <p:nvPr/>
        </p:nvSpPr>
        <p:spPr>
          <a:xfrm>
            <a:off x="8643842" y="3047041"/>
            <a:ext cx="623284" cy="181571"/>
          </a:xfrm>
          <a:prstGeom prst="rect">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solidFill>
                  <a:schemeClr val="bg1"/>
                </a:solidFill>
                <a:latin typeface="メイリオ" panose="020B0604030504040204" pitchFamily="50" charset="-128"/>
                <a:ea typeface="メイリオ" panose="020B0604030504040204" pitchFamily="50" charset="-128"/>
              </a:rPr>
              <a:t>データ</a:t>
            </a:r>
            <a:r>
              <a:rPr kumimoji="1" lang="ja-JP" altLang="en-US" sz="1000" b="1" dirty="0" smtClean="0">
                <a:solidFill>
                  <a:schemeClr val="bg1"/>
                </a:solidFill>
                <a:latin typeface="メイリオ" panose="020B0604030504040204" pitchFamily="50" charset="-128"/>
                <a:ea typeface="メイリオ" panose="020B0604030504040204" pitchFamily="50" charset="-128"/>
              </a:rPr>
              <a:t>３</a:t>
            </a:r>
            <a:endParaRPr kumimoji="1" lang="ja-JP" altLang="en-US" sz="1000" b="1" dirty="0">
              <a:solidFill>
                <a:schemeClr val="bg1"/>
              </a:solidFill>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11846710" y="21175"/>
            <a:ext cx="820074" cy="307777"/>
          </a:xfrm>
          <a:prstGeom prst="rect">
            <a:avLst/>
          </a:prstGeom>
          <a:solidFill>
            <a:schemeClr val="bg1"/>
          </a:solidFill>
          <a:ln>
            <a:solidFill>
              <a:schemeClr val="bg1"/>
            </a:solidFill>
          </a:ln>
        </p:spPr>
        <p:txBody>
          <a:bodyPr wrap="square" rtlCol="0">
            <a:spAutoFit/>
          </a:bodyPr>
          <a:lstStyle/>
          <a:p>
            <a:r>
              <a:rPr kumimoji="1" lang="ja-JP" altLang="en-US" sz="1400" dirty="0" smtClean="0"/>
              <a:t>資料 </a:t>
            </a:r>
            <a:r>
              <a:rPr kumimoji="1" lang="en-US" altLang="ja-JP" sz="1400" dirty="0" smtClean="0"/>
              <a:t>2-7</a:t>
            </a:r>
            <a:endParaRPr kumimoji="1" lang="ja-JP" altLang="en-US" sz="1400" dirty="0"/>
          </a:p>
        </p:txBody>
      </p:sp>
    </p:spTree>
    <p:extLst>
      <p:ext uri="{BB962C8B-B14F-4D97-AF65-F5344CB8AC3E}">
        <p14:creationId xmlns:p14="http://schemas.microsoft.com/office/powerpoint/2010/main" val="2547924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995</Words>
  <Application>Microsoft Office PowerPoint</Application>
  <PresentationFormat>A3 297x420 mm</PresentationFormat>
  <Paragraphs>86</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Ｐゴシック</vt: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2023-02-16T04:03:17Z</dcterms:created>
  <dcterms:modified xsi:type="dcterms:W3CDTF">2023-07-06T01:38:30Z</dcterms:modified>
</cp:coreProperties>
</file>