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5" r:id="rId5"/>
  </p:sldIdLst>
  <p:sldSz cx="12801600" cy="9601200" type="A3"/>
  <p:notesSz cx="6807200" cy="9939338"/>
  <p:defaultTextStyle>
    <a:defPPr>
      <a:defRPr lang="ja-JP"/>
    </a:defPPr>
    <a:lvl1pPr marL="0" algn="l" defTabSz="1221766" rtl="0" eaLnBrk="1" latinLnBrk="0" hangingPunct="1">
      <a:defRPr kumimoji="1" sz="2434" kern="1200">
        <a:solidFill>
          <a:schemeClr val="tx1"/>
        </a:solidFill>
        <a:latin typeface="+mn-lt"/>
        <a:ea typeface="+mn-ea"/>
        <a:cs typeface="+mn-cs"/>
      </a:defRPr>
    </a:lvl1pPr>
    <a:lvl2pPr marL="610883" algn="l" defTabSz="1221766" rtl="0" eaLnBrk="1" latinLnBrk="0" hangingPunct="1">
      <a:defRPr kumimoji="1" sz="2434" kern="1200">
        <a:solidFill>
          <a:schemeClr val="tx1"/>
        </a:solidFill>
        <a:latin typeface="+mn-lt"/>
        <a:ea typeface="+mn-ea"/>
        <a:cs typeface="+mn-cs"/>
      </a:defRPr>
    </a:lvl2pPr>
    <a:lvl3pPr marL="1221766" algn="l" defTabSz="1221766" rtl="0" eaLnBrk="1" latinLnBrk="0" hangingPunct="1">
      <a:defRPr kumimoji="1" sz="2434" kern="1200">
        <a:solidFill>
          <a:schemeClr val="tx1"/>
        </a:solidFill>
        <a:latin typeface="+mn-lt"/>
        <a:ea typeface="+mn-ea"/>
        <a:cs typeface="+mn-cs"/>
      </a:defRPr>
    </a:lvl3pPr>
    <a:lvl4pPr marL="1832649" algn="l" defTabSz="1221766" rtl="0" eaLnBrk="1" latinLnBrk="0" hangingPunct="1">
      <a:defRPr kumimoji="1" sz="2434" kern="1200">
        <a:solidFill>
          <a:schemeClr val="tx1"/>
        </a:solidFill>
        <a:latin typeface="+mn-lt"/>
        <a:ea typeface="+mn-ea"/>
        <a:cs typeface="+mn-cs"/>
      </a:defRPr>
    </a:lvl4pPr>
    <a:lvl5pPr marL="2443533" algn="l" defTabSz="1221766" rtl="0" eaLnBrk="1" latinLnBrk="0" hangingPunct="1">
      <a:defRPr kumimoji="1" sz="2434" kern="1200">
        <a:solidFill>
          <a:schemeClr val="tx1"/>
        </a:solidFill>
        <a:latin typeface="+mn-lt"/>
        <a:ea typeface="+mn-ea"/>
        <a:cs typeface="+mn-cs"/>
      </a:defRPr>
    </a:lvl5pPr>
    <a:lvl6pPr marL="3054415" algn="l" defTabSz="1221766" rtl="0" eaLnBrk="1" latinLnBrk="0" hangingPunct="1">
      <a:defRPr kumimoji="1" sz="2434" kern="1200">
        <a:solidFill>
          <a:schemeClr val="tx1"/>
        </a:solidFill>
        <a:latin typeface="+mn-lt"/>
        <a:ea typeface="+mn-ea"/>
        <a:cs typeface="+mn-cs"/>
      </a:defRPr>
    </a:lvl6pPr>
    <a:lvl7pPr marL="3665298" algn="l" defTabSz="1221766" rtl="0" eaLnBrk="1" latinLnBrk="0" hangingPunct="1">
      <a:defRPr kumimoji="1" sz="2434" kern="1200">
        <a:solidFill>
          <a:schemeClr val="tx1"/>
        </a:solidFill>
        <a:latin typeface="+mn-lt"/>
        <a:ea typeface="+mn-ea"/>
        <a:cs typeface="+mn-cs"/>
      </a:defRPr>
    </a:lvl7pPr>
    <a:lvl8pPr marL="4276181" algn="l" defTabSz="1221766" rtl="0" eaLnBrk="1" latinLnBrk="0" hangingPunct="1">
      <a:defRPr kumimoji="1" sz="2434" kern="1200">
        <a:solidFill>
          <a:schemeClr val="tx1"/>
        </a:solidFill>
        <a:latin typeface="+mn-lt"/>
        <a:ea typeface="+mn-ea"/>
        <a:cs typeface="+mn-cs"/>
      </a:defRPr>
    </a:lvl8pPr>
    <a:lvl9pPr marL="4887064" algn="l" defTabSz="1221766" rtl="0" eaLnBrk="1" latinLnBrk="0" hangingPunct="1">
      <a:defRPr kumimoji="1" sz="243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5"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6600CC"/>
    <a:srgbClr val="CCFF66"/>
    <a:srgbClr val="CC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53" d="100"/>
          <a:sy n="53" d="100"/>
        </p:scale>
        <p:origin x="1320" y="96"/>
      </p:cViewPr>
      <p:guideLst>
        <p:guide orient="horz" pos="3025"/>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787" cy="496967"/>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3"/>
            <a:ext cx="2949787" cy="496967"/>
          </a:xfrm>
          <a:prstGeom prst="rect">
            <a:avLst/>
          </a:prstGeom>
        </p:spPr>
        <p:txBody>
          <a:bodyPr vert="horz" lIns="91423" tIns="45711" rIns="91423" bIns="45711" rtlCol="0"/>
          <a:lstStyle>
            <a:lvl1pPr algn="r">
              <a:defRPr sz="1200"/>
            </a:lvl1pPr>
          </a:lstStyle>
          <a:p>
            <a:fld id="{0A462D59-7EE2-49B6-8F62-36E32BA02755}" type="datetimeFigureOut">
              <a:rPr kumimoji="1" lang="ja-JP" altLang="en-US" smtClean="0"/>
              <a:t>2023/8/14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3" tIns="45711" rIns="91423" bIns="45711"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23" tIns="45711" rIns="91423"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49"/>
            <a:ext cx="2949787" cy="496967"/>
          </a:xfrm>
          <a:prstGeom prst="rect">
            <a:avLst/>
          </a:prstGeom>
        </p:spPr>
        <p:txBody>
          <a:bodyPr vert="horz" lIns="91423" tIns="45711" rIns="91423"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7" cy="496967"/>
          </a:xfrm>
          <a:prstGeom prst="rect">
            <a:avLst/>
          </a:prstGeom>
        </p:spPr>
        <p:txBody>
          <a:bodyPr vert="horz" lIns="91423" tIns="45711" rIns="91423" bIns="45711" rtlCol="0" anchor="b"/>
          <a:lstStyle>
            <a:lvl1pPr algn="r">
              <a:defRPr sz="1200"/>
            </a:lvl1pPr>
          </a:lstStyle>
          <a:p>
            <a:fld id="{6C5B0610-8D3B-4399-8DE8-7C6B8171431A}" type="slidenum">
              <a:rPr kumimoji="1" lang="ja-JP" altLang="en-US" smtClean="0"/>
              <a:t>‹#›</a:t>
            </a:fld>
            <a:endParaRPr kumimoji="1" lang="ja-JP" altLang="en-US"/>
          </a:p>
        </p:txBody>
      </p:sp>
    </p:spTree>
    <p:extLst>
      <p:ext uri="{BB962C8B-B14F-4D97-AF65-F5344CB8AC3E}">
        <p14:creationId xmlns:p14="http://schemas.microsoft.com/office/powerpoint/2010/main" val="2739564902"/>
      </p:ext>
    </p:extLst>
  </p:cSld>
  <p:clrMap bg1="lt1" tx1="dk1" bg2="lt2" tx2="dk2" accent1="accent1" accent2="accent2" accent3="accent3" accent4="accent4" accent5="accent5" accent6="accent6" hlink="hlink" folHlink="folHlink"/>
  <p:notesStyle>
    <a:lvl1pPr marL="0" algn="l" defTabSz="1221766" rtl="0" eaLnBrk="1" latinLnBrk="0" hangingPunct="1">
      <a:defRPr kumimoji="1" sz="1666" kern="1200">
        <a:solidFill>
          <a:schemeClr val="tx1"/>
        </a:solidFill>
        <a:latin typeface="+mn-lt"/>
        <a:ea typeface="+mn-ea"/>
        <a:cs typeface="+mn-cs"/>
      </a:defRPr>
    </a:lvl1pPr>
    <a:lvl2pPr marL="610883" algn="l" defTabSz="1221766" rtl="0" eaLnBrk="1" latinLnBrk="0" hangingPunct="1">
      <a:defRPr kumimoji="1" sz="1666" kern="1200">
        <a:solidFill>
          <a:schemeClr val="tx1"/>
        </a:solidFill>
        <a:latin typeface="+mn-lt"/>
        <a:ea typeface="+mn-ea"/>
        <a:cs typeface="+mn-cs"/>
      </a:defRPr>
    </a:lvl2pPr>
    <a:lvl3pPr marL="1221766" algn="l" defTabSz="1221766" rtl="0" eaLnBrk="1" latinLnBrk="0" hangingPunct="1">
      <a:defRPr kumimoji="1" sz="1666" kern="1200">
        <a:solidFill>
          <a:schemeClr val="tx1"/>
        </a:solidFill>
        <a:latin typeface="+mn-lt"/>
        <a:ea typeface="+mn-ea"/>
        <a:cs typeface="+mn-cs"/>
      </a:defRPr>
    </a:lvl3pPr>
    <a:lvl4pPr marL="1832649" algn="l" defTabSz="1221766" rtl="0" eaLnBrk="1" latinLnBrk="0" hangingPunct="1">
      <a:defRPr kumimoji="1" sz="1666" kern="1200">
        <a:solidFill>
          <a:schemeClr val="tx1"/>
        </a:solidFill>
        <a:latin typeface="+mn-lt"/>
        <a:ea typeface="+mn-ea"/>
        <a:cs typeface="+mn-cs"/>
      </a:defRPr>
    </a:lvl4pPr>
    <a:lvl5pPr marL="2443533" algn="l" defTabSz="1221766" rtl="0" eaLnBrk="1" latinLnBrk="0" hangingPunct="1">
      <a:defRPr kumimoji="1" sz="1666" kern="1200">
        <a:solidFill>
          <a:schemeClr val="tx1"/>
        </a:solidFill>
        <a:latin typeface="+mn-lt"/>
        <a:ea typeface="+mn-ea"/>
        <a:cs typeface="+mn-cs"/>
      </a:defRPr>
    </a:lvl5pPr>
    <a:lvl6pPr marL="3054415" algn="l" defTabSz="1221766" rtl="0" eaLnBrk="1" latinLnBrk="0" hangingPunct="1">
      <a:defRPr kumimoji="1" sz="1666" kern="1200">
        <a:solidFill>
          <a:schemeClr val="tx1"/>
        </a:solidFill>
        <a:latin typeface="+mn-lt"/>
        <a:ea typeface="+mn-ea"/>
        <a:cs typeface="+mn-cs"/>
      </a:defRPr>
    </a:lvl6pPr>
    <a:lvl7pPr marL="3665298" algn="l" defTabSz="1221766" rtl="0" eaLnBrk="1" latinLnBrk="0" hangingPunct="1">
      <a:defRPr kumimoji="1" sz="1666" kern="1200">
        <a:solidFill>
          <a:schemeClr val="tx1"/>
        </a:solidFill>
        <a:latin typeface="+mn-lt"/>
        <a:ea typeface="+mn-ea"/>
        <a:cs typeface="+mn-cs"/>
      </a:defRPr>
    </a:lvl7pPr>
    <a:lvl8pPr marL="4276181" algn="l" defTabSz="1221766" rtl="0" eaLnBrk="1" latinLnBrk="0" hangingPunct="1">
      <a:defRPr kumimoji="1" sz="1666" kern="1200">
        <a:solidFill>
          <a:schemeClr val="tx1"/>
        </a:solidFill>
        <a:latin typeface="+mn-lt"/>
        <a:ea typeface="+mn-ea"/>
        <a:cs typeface="+mn-cs"/>
      </a:defRPr>
    </a:lvl8pPr>
    <a:lvl9pPr marL="4887064" algn="l" defTabSz="1221766" rtl="0" eaLnBrk="1" latinLnBrk="0" hangingPunct="1">
      <a:defRPr kumimoji="1" sz="166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5B0610-8D3B-4399-8DE8-7C6B8171431A}" type="slidenum">
              <a:rPr kumimoji="1" lang="ja-JP" altLang="en-US" smtClean="0"/>
              <a:t>1</a:t>
            </a:fld>
            <a:endParaRPr kumimoji="1" lang="ja-JP" altLang="en-US"/>
          </a:p>
        </p:txBody>
      </p:sp>
    </p:spTree>
    <p:extLst>
      <p:ext uri="{BB962C8B-B14F-4D97-AF65-F5344CB8AC3E}">
        <p14:creationId xmlns:p14="http://schemas.microsoft.com/office/powerpoint/2010/main" val="3621611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1"/>
            <a:ext cx="8961121" cy="2453640"/>
          </a:xfrm>
        </p:spPr>
        <p:txBody>
          <a:bodyPr/>
          <a:lstStyle>
            <a:lvl1pPr marL="0" indent="0" algn="ctr">
              <a:buNone/>
              <a:defRPr>
                <a:solidFill>
                  <a:schemeClr val="tx1">
                    <a:tint val="75000"/>
                  </a:schemeClr>
                </a:solidFill>
              </a:defRPr>
            </a:lvl1pPr>
            <a:lvl2pPr marL="476768" indent="0" algn="ctr">
              <a:buNone/>
              <a:defRPr>
                <a:solidFill>
                  <a:schemeClr val="tx1">
                    <a:tint val="75000"/>
                  </a:schemeClr>
                </a:solidFill>
              </a:defRPr>
            </a:lvl2pPr>
            <a:lvl3pPr marL="953536" indent="0" algn="ctr">
              <a:buNone/>
              <a:defRPr>
                <a:solidFill>
                  <a:schemeClr val="tx1">
                    <a:tint val="75000"/>
                  </a:schemeClr>
                </a:solidFill>
              </a:defRPr>
            </a:lvl3pPr>
            <a:lvl4pPr marL="1430304" indent="0" algn="ctr">
              <a:buNone/>
              <a:defRPr>
                <a:solidFill>
                  <a:schemeClr val="tx1">
                    <a:tint val="75000"/>
                  </a:schemeClr>
                </a:solidFill>
              </a:defRPr>
            </a:lvl4pPr>
            <a:lvl5pPr marL="1907073" indent="0" algn="ctr">
              <a:buNone/>
              <a:defRPr>
                <a:solidFill>
                  <a:schemeClr val="tx1">
                    <a:tint val="75000"/>
                  </a:schemeClr>
                </a:solidFill>
              </a:defRPr>
            </a:lvl5pPr>
            <a:lvl6pPr marL="2383841" indent="0" algn="ctr">
              <a:buNone/>
              <a:defRPr>
                <a:solidFill>
                  <a:schemeClr val="tx1">
                    <a:tint val="75000"/>
                  </a:schemeClr>
                </a:solidFill>
              </a:defRPr>
            </a:lvl6pPr>
            <a:lvl7pPr marL="2860609" indent="0" algn="ctr">
              <a:buNone/>
              <a:defRPr>
                <a:solidFill>
                  <a:schemeClr val="tx1">
                    <a:tint val="75000"/>
                  </a:schemeClr>
                </a:solidFill>
              </a:defRPr>
            </a:lvl7pPr>
            <a:lvl8pPr marL="3337377" indent="0" algn="ctr">
              <a:buNone/>
              <a:defRPr>
                <a:solidFill>
                  <a:schemeClr val="tx1">
                    <a:tint val="75000"/>
                  </a:schemeClr>
                </a:solidFill>
              </a:defRPr>
            </a:lvl8pPr>
            <a:lvl9pPr marL="381414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205593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999764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6"/>
            <a:ext cx="2880360" cy="819213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6"/>
            <a:ext cx="8427721" cy="819213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42717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104444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40" y="6169662"/>
            <a:ext cx="10881360" cy="1906905"/>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40" y="4069399"/>
            <a:ext cx="10881360" cy="2100261"/>
          </a:xfrm>
        </p:spPr>
        <p:txBody>
          <a:bodyPr anchor="b"/>
          <a:lstStyle>
            <a:lvl1pPr marL="0" indent="0">
              <a:buNone/>
              <a:defRPr sz="2100">
                <a:solidFill>
                  <a:schemeClr val="tx1">
                    <a:tint val="75000"/>
                  </a:schemeClr>
                </a:solidFill>
              </a:defRPr>
            </a:lvl1pPr>
            <a:lvl2pPr marL="476768" indent="0">
              <a:buNone/>
              <a:defRPr sz="1900">
                <a:solidFill>
                  <a:schemeClr val="tx1">
                    <a:tint val="75000"/>
                  </a:schemeClr>
                </a:solidFill>
              </a:defRPr>
            </a:lvl2pPr>
            <a:lvl3pPr marL="953536" indent="0">
              <a:buNone/>
              <a:defRPr sz="1700">
                <a:solidFill>
                  <a:schemeClr val="tx1">
                    <a:tint val="75000"/>
                  </a:schemeClr>
                </a:solidFill>
              </a:defRPr>
            </a:lvl3pPr>
            <a:lvl4pPr marL="1430304" indent="0">
              <a:buNone/>
              <a:defRPr sz="1500">
                <a:solidFill>
                  <a:schemeClr val="tx1">
                    <a:tint val="75000"/>
                  </a:schemeClr>
                </a:solidFill>
              </a:defRPr>
            </a:lvl4pPr>
            <a:lvl5pPr marL="1907073" indent="0">
              <a:buNone/>
              <a:defRPr sz="1500">
                <a:solidFill>
                  <a:schemeClr val="tx1">
                    <a:tint val="75000"/>
                  </a:schemeClr>
                </a:solidFill>
              </a:defRPr>
            </a:lvl5pPr>
            <a:lvl6pPr marL="2383841" indent="0">
              <a:buNone/>
              <a:defRPr sz="1500">
                <a:solidFill>
                  <a:schemeClr val="tx1">
                    <a:tint val="75000"/>
                  </a:schemeClr>
                </a:solidFill>
              </a:defRPr>
            </a:lvl6pPr>
            <a:lvl7pPr marL="2860609" indent="0">
              <a:buNone/>
              <a:defRPr sz="1500">
                <a:solidFill>
                  <a:schemeClr val="tx1">
                    <a:tint val="75000"/>
                  </a:schemeClr>
                </a:solidFill>
              </a:defRPr>
            </a:lvl7pPr>
            <a:lvl8pPr marL="3337377" indent="0">
              <a:buNone/>
              <a:defRPr sz="1500">
                <a:solidFill>
                  <a:schemeClr val="tx1">
                    <a:tint val="75000"/>
                  </a:schemeClr>
                </a:solidFill>
              </a:defRPr>
            </a:lvl8pPr>
            <a:lvl9pPr marL="3814145"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238282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1" y="2240282"/>
            <a:ext cx="5654040" cy="633634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2"/>
            <a:ext cx="5654040" cy="633634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212499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1" y="2149159"/>
            <a:ext cx="5656262" cy="895667"/>
          </a:xfrm>
        </p:spPr>
        <p:txBody>
          <a:bodyPr anchor="b"/>
          <a:lstStyle>
            <a:lvl1pPr marL="0" indent="0">
              <a:buNone/>
              <a:defRPr sz="2500" b="1"/>
            </a:lvl1pPr>
            <a:lvl2pPr marL="476768" indent="0">
              <a:buNone/>
              <a:defRPr sz="2100" b="1"/>
            </a:lvl2pPr>
            <a:lvl3pPr marL="953536" indent="0">
              <a:buNone/>
              <a:defRPr sz="1900" b="1"/>
            </a:lvl3pPr>
            <a:lvl4pPr marL="1430304" indent="0">
              <a:buNone/>
              <a:defRPr sz="1700" b="1"/>
            </a:lvl4pPr>
            <a:lvl5pPr marL="1907073" indent="0">
              <a:buNone/>
              <a:defRPr sz="1700" b="1"/>
            </a:lvl5pPr>
            <a:lvl6pPr marL="2383841" indent="0">
              <a:buNone/>
              <a:defRPr sz="1700" b="1"/>
            </a:lvl6pPr>
            <a:lvl7pPr marL="2860609" indent="0">
              <a:buNone/>
              <a:defRPr sz="1700" b="1"/>
            </a:lvl7pPr>
            <a:lvl8pPr marL="3337377" indent="0">
              <a:buNone/>
              <a:defRPr sz="1700" b="1"/>
            </a:lvl8pPr>
            <a:lvl9pPr marL="3814145"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1" y="3044825"/>
            <a:ext cx="5656262" cy="5531803"/>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9"/>
            <a:ext cx="5658486" cy="895667"/>
          </a:xfrm>
        </p:spPr>
        <p:txBody>
          <a:bodyPr anchor="b"/>
          <a:lstStyle>
            <a:lvl1pPr marL="0" indent="0">
              <a:buNone/>
              <a:defRPr sz="2500" b="1"/>
            </a:lvl1pPr>
            <a:lvl2pPr marL="476768" indent="0">
              <a:buNone/>
              <a:defRPr sz="2100" b="1"/>
            </a:lvl2pPr>
            <a:lvl3pPr marL="953536" indent="0">
              <a:buNone/>
              <a:defRPr sz="1900" b="1"/>
            </a:lvl3pPr>
            <a:lvl4pPr marL="1430304" indent="0">
              <a:buNone/>
              <a:defRPr sz="1700" b="1"/>
            </a:lvl4pPr>
            <a:lvl5pPr marL="1907073" indent="0">
              <a:buNone/>
              <a:defRPr sz="1700" b="1"/>
            </a:lvl5pPr>
            <a:lvl6pPr marL="2383841" indent="0">
              <a:buNone/>
              <a:defRPr sz="1700" b="1"/>
            </a:lvl6pPr>
            <a:lvl7pPr marL="2860609" indent="0">
              <a:buNone/>
              <a:defRPr sz="1700" b="1"/>
            </a:lvl7pPr>
            <a:lvl8pPr marL="3337377" indent="0">
              <a:buNone/>
              <a:defRPr sz="1700" b="1"/>
            </a:lvl8pPr>
            <a:lvl9pPr marL="3814145"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6" cy="5531803"/>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90689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601499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197117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9" cy="1626871"/>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2"/>
            <a:ext cx="7156450" cy="8194358"/>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3"/>
            <a:ext cx="4211639" cy="6567488"/>
          </a:xfrm>
        </p:spPr>
        <p:txBody>
          <a:bodyPr/>
          <a:lstStyle>
            <a:lvl1pPr marL="0" indent="0">
              <a:buNone/>
              <a:defRPr sz="1500"/>
            </a:lvl1pPr>
            <a:lvl2pPr marL="476768" indent="0">
              <a:buNone/>
              <a:defRPr sz="1300"/>
            </a:lvl2pPr>
            <a:lvl3pPr marL="953536" indent="0">
              <a:buNone/>
              <a:defRPr sz="1000"/>
            </a:lvl3pPr>
            <a:lvl4pPr marL="1430304" indent="0">
              <a:buNone/>
              <a:defRPr sz="900"/>
            </a:lvl4pPr>
            <a:lvl5pPr marL="1907073" indent="0">
              <a:buNone/>
              <a:defRPr sz="900"/>
            </a:lvl5pPr>
            <a:lvl6pPr marL="2383841" indent="0">
              <a:buNone/>
              <a:defRPr sz="900"/>
            </a:lvl6pPr>
            <a:lvl7pPr marL="2860609" indent="0">
              <a:buNone/>
              <a:defRPr sz="900"/>
            </a:lvl7pPr>
            <a:lvl8pPr marL="3337377" indent="0">
              <a:buNone/>
              <a:defRPr sz="900"/>
            </a:lvl8pPr>
            <a:lvl9pPr marL="381414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479800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3300"/>
            </a:lvl1pPr>
            <a:lvl2pPr marL="476768" indent="0">
              <a:buNone/>
              <a:defRPr sz="2900"/>
            </a:lvl2pPr>
            <a:lvl3pPr marL="953536" indent="0">
              <a:buNone/>
              <a:defRPr sz="2500"/>
            </a:lvl3pPr>
            <a:lvl4pPr marL="1430304" indent="0">
              <a:buNone/>
              <a:defRPr sz="2100"/>
            </a:lvl4pPr>
            <a:lvl5pPr marL="1907073" indent="0">
              <a:buNone/>
              <a:defRPr sz="2100"/>
            </a:lvl5pPr>
            <a:lvl6pPr marL="2383841" indent="0">
              <a:buNone/>
              <a:defRPr sz="2100"/>
            </a:lvl6pPr>
            <a:lvl7pPr marL="2860609" indent="0">
              <a:buNone/>
              <a:defRPr sz="2100"/>
            </a:lvl7pPr>
            <a:lvl8pPr marL="3337377" indent="0">
              <a:buNone/>
              <a:defRPr sz="2100"/>
            </a:lvl8pPr>
            <a:lvl9pPr marL="3814145" indent="0">
              <a:buNone/>
              <a:defRPr sz="2100"/>
            </a:lvl9pPr>
          </a:lstStyle>
          <a:p>
            <a:endParaRPr kumimoji="1" lang="ja-JP" altLang="en-US"/>
          </a:p>
        </p:txBody>
      </p:sp>
      <p:sp>
        <p:nvSpPr>
          <p:cNvPr id="4" name="テキスト プレースホルダー 3"/>
          <p:cNvSpPr>
            <a:spLocks noGrp="1"/>
          </p:cNvSpPr>
          <p:nvPr>
            <p:ph type="body" sz="half" idx="2"/>
          </p:nvPr>
        </p:nvSpPr>
        <p:spPr>
          <a:xfrm>
            <a:off x="2509203" y="7514274"/>
            <a:ext cx="7680960" cy="1126807"/>
          </a:xfrm>
        </p:spPr>
        <p:txBody>
          <a:bodyPr/>
          <a:lstStyle>
            <a:lvl1pPr marL="0" indent="0">
              <a:buNone/>
              <a:defRPr sz="1500"/>
            </a:lvl1pPr>
            <a:lvl2pPr marL="476768" indent="0">
              <a:buNone/>
              <a:defRPr sz="1300"/>
            </a:lvl2pPr>
            <a:lvl3pPr marL="953536" indent="0">
              <a:buNone/>
              <a:defRPr sz="1000"/>
            </a:lvl3pPr>
            <a:lvl4pPr marL="1430304" indent="0">
              <a:buNone/>
              <a:defRPr sz="900"/>
            </a:lvl4pPr>
            <a:lvl5pPr marL="1907073" indent="0">
              <a:buNone/>
              <a:defRPr sz="900"/>
            </a:lvl5pPr>
            <a:lvl6pPr marL="2383841" indent="0">
              <a:buNone/>
              <a:defRPr sz="900"/>
            </a:lvl6pPr>
            <a:lvl7pPr marL="2860609" indent="0">
              <a:buNone/>
              <a:defRPr sz="900"/>
            </a:lvl7pPr>
            <a:lvl8pPr marL="3337377" indent="0">
              <a:buNone/>
              <a:defRPr sz="900"/>
            </a:lvl8pPr>
            <a:lvl9pPr marL="381414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E4D1F0-52FC-4BA7-954A-6C676D9B0087}" type="datetimeFigureOut">
              <a:rPr kumimoji="1" lang="ja-JP" altLang="en-US" smtClean="0"/>
              <a:t>2023/8/14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873736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1" cy="1600201"/>
          </a:xfrm>
          <a:prstGeom prst="rect">
            <a:avLst/>
          </a:prstGeom>
        </p:spPr>
        <p:txBody>
          <a:bodyPr vert="horz" lIns="95354" tIns="47677" rIns="95354" bIns="4767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2"/>
            <a:ext cx="11521441" cy="6336348"/>
          </a:xfrm>
          <a:prstGeom prst="rect">
            <a:avLst/>
          </a:prstGeom>
        </p:spPr>
        <p:txBody>
          <a:bodyPr vert="horz" lIns="95354" tIns="47677" rIns="95354" bIns="4767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95354" tIns="47677" rIns="95354" bIns="47677" rtlCol="0" anchor="ctr"/>
          <a:lstStyle>
            <a:lvl1pPr algn="l">
              <a:defRPr sz="1300">
                <a:solidFill>
                  <a:schemeClr val="tx1">
                    <a:tint val="75000"/>
                  </a:schemeClr>
                </a:solidFill>
              </a:defRPr>
            </a:lvl1pPr>
          </a:lstStyle>
          <a:p>
            <a:fld id="{13E4D1F0-52FC-4BA7-954A-6C676D9B0087}" type="datetimeFigureOut">
              <a:rPr kumimoji="1" lang="ja-JP" altLang="en-US" smtClean="0"/>
              <a:t>2023/8/14</a:t>
            </a:fld>
            <a:endParaRPr kumimoji="1" lang="ja-JP" altLang="en-US"/>
          </a:p>
        </p:txBody>
      </p:sp>
      <p:sp>
        <p:nvSpPr>
          <p:cNvPr id="5" name="フッター プレースホルダー 4"/>
          <p:cNvSpPr>
            <a:spLocks noGrp="1"/>
          </p:cNvSpPr>
          <p:nvPr>
            <p:ph type="ftr" sz="quarter" idx="3"/>
          </p:nvPr>
        </p:nvSpPr>
        <p:spPr>
          <a:xfrm>
            <a:off x="4373881" y="8898893"/>
            <a:ext cx="4053840" cy="511175"/>
          </a:xfrm>
          <a:prstGeom prst="rect">
            <a:avLst/>
          </a:prstGeom>
        </p:spPr>
        <p:txBody>
          <a:bodyPr vert="horz" lIns="95354" tIns="47677" rIns="95354" bIns="47677"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95354" tIns="47677" rIns="95354" bIns="47677" rtlCol="0" anchor="ctr"/>
          <a:lstStyle>
            <a:lvl1pPr algn="r">
              <a:defRPr sz="1300">
                <a:solidFill>
                  <a:schemeClr val="tx1">
                    <a:tint val="75000"/>
                  </a:schemeClr>
                </a:solidFill>
              </a:defRPr>
            </a:lvl1p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642182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3536" rtl="0" eaLnBrk="1" latinLnBrk="0" hangingPunct="1">
        <a:spcBef>
          <a:spcPct val="0"/>
        </a:spcBef>
        <a:buNone/>
        <a:defRPr kumimoji="1" sz="4600" kern="1200">
          <a:solidFill>
            <a:schemeClr val="tx1"/>
          </a:solidFill>
          <a:latin typeface="+mj-lt"/>
          <a:ea typeface="+mj-ea"/>
          <a:cs typeface="+mj-cs"/>
        </a:defRPr>
      </a:lvl1pPr>
    </p:titleStyle>
    <p:bodyStyle>
      <a:lvl1pPr marL="357576" indent="-357576" algn="l" defTabSz="953536"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74748" indent="-297980" algn="l" defTabSz="9535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1920" indent="-238384" algn="l" defTabSz="95353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68689"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45457"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22225"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098993"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75761"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52529"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3536" rtl="0" eaLnBrk="1" latinLnBrk="0" hangingPunct="1">
        <a:defRPr kumimoji="1" sz="1900" kern="1200">
          <a:solidFill>
            <a:schemeClr val="tx1"/>
          </a:solidFill>
          <a:latin typeface="+mn-lt"/>
          <a:ea typeface="+mn-ea"/>
          <a:cs typeface="+mn-cs"/>
        </a:defRPr>
      </a:lvl1pPr>
      <a:lvl2pPr marL="476768" algn="l" defTabSz="953536" rtl="0" eaLnBrk="1" latinLnBrk="0" hangingPunct="1">
        <a:defRPr kumimoji="1" sz="1900" kern="1200">
          <a:solidFill>
            <a:schemeClr val="tx1"/>
          </a:solidFill>
          <a:latin typeface="+mn-lt"/>
          <a:ea typeface="+mn-ea"/>
          <a:cs typeface="+mn-cs"/>
        </a:defRPr>
      </a:lvl2pPr>
      <a:lvl3pPr marL="953536" algn="l" defTabSz="953536" rtl="0" eaLnBrk="1" latinLnBrk="0" hangingPunct="1">
        <a:defRPr kumimoji="1" sz="1900" kern="1200">
          <a:solidFill>
            <a:schemeClr val="tx1"/>
          </a:solidFill>
          <a:latin typeface="+mn-lt"/>
          <a:ea typeface="+mn-ea"/>
          <a:cs typeface="+mn-cs"/>
        </a:defRPr>
      </a:lvl3pPr>
      <a:lvl4pPr marL="1430304" algn="l" defTabSz="953536" rtl="0" eaLnBrk="1" latinLnBrk="0" hangingPunct="1">
        <a:defRPr kumimoji="1" sz="1900" kern="1200">
          <a:solidFill>
            <a:schemeClr val="tx1"/>
          </a:solidFill>
          <a:latin typeface="+mn-lt"/>
          <a:ea typeface="+mn-ea"/>
          <a:cs typeface="+mn-cs"/>
        </a:defRPr>
      </a:lvl4pPr>
      <a:lvl5pPr marL="1907073" algn="l" defTabSz="953536" rtl="0" eaLnBrk="1" latinLnBrk="0" hangingPunct="1">
        <a:defRPr kumimoji="1" sz="1900" kern="1200">
          <a:solidFill>
            <a:schemeClr val="tx1"/>
          </a:solidFill>
          <a:latin typeface="+mn-lt"/>
          <a:ea typeface="+mn-ea"/>
          <a:cs typeface="+mn-cs"/>
        </a:defRPr>
      </a:lvl5pPr>
      <a:lvl6pPr marL="2383841" algn="l" defTabSz="953536" rtl="0" eaLnBrk="1" latinLnBrk="0" hangingPunct="1">
        <a:defRPr kumimoji="1" sz="1900" kern="1200">
          <a:solidFill>
            <a:schemeClr val="tx1"/>
          </a:solidFill>
          <a:latin typeface="+mn-lt"/>
          <a:ea typeface="+mn-ea"/>
          <a:cs typeface="+mn-cs"/>
        </a:defRPr>
      </a:lvl6pPr>
      <a:lvl7pPr marL="2860609" algn="l" defTabSz="953536" rtl="0" eaLnBrk="1" latinLnBrk="0" hangingPunct="1">
        <a:defRPr kumimoji="1" sz="1900" kern="1200">
          <a:solidFill>
            <a:schemeClr val="tx1"/>
          </a:solidFill>
          <a:latin typeface="+mn-lt"/>
          <a:ea typeface="+mn-ea"/>
          <a:cs typeface="+mn-cs"/>
        </a:defRPr>
      </a:lvl7pPr>
      <a:lvl8pPr marL="3337377" algn="l" defTabSz="953536" rtl="0" eaLnBrk="1" latinLnBrk="0" hangingPunct="1">
        <a:defRPr kumimoji="1" sz="1900" kern="1200">
          <a:solidFill>
            <a:schemeClr val="tx1"/>
          </a:solidFill>
          <a:latin typeface="+mn-lt"/>
          <a:ea typeface="+mn-ea"/>
          <a:cs typeface="+mn-cs"/>
        </a:defRPr>
      </a:lvl8pPr>
      <a:lvl9pPr marL="3814145" algn="l" defTabSz="95353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80120" y="1018100"/>
            <a:ext cx="12313368" cy="4900100"/>
          </a:xfrm>
          <a:prstGeom prst="roundRect">
            <a:avLst>
              <a:gd name="adj" fmla="val 7323"/>
            </a:avLst>
          </a:prstGeom>
          <a:noFill/>
          <a:ln w="19050" cmpd="dbl">
            <a:solidFill>
              <a:schemeClr val="tx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1" name="正方形/長方形 30"/>
          <p:cNvSpPr/>
          <p:nvPr/>
        </p:nvSpPr>
        <p:spPr>
          <a:xfrm>
            <a:off x="352128" y="1195845"/>
            <a:ext cx="12097344" cy="121020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36000" rtlCol="0" anchor="t"/>
          <a:lstStyle/>
          <a:p>
            <a:r>
              <a:rPr lang="ja-JP" altLang="en-US" sz="1100" b="1" dirty="0" smtClean="0">
                <a:solidFill>
                  <a:schemeClr val="tx1"/>
                </a:solidFill>
                <a:latin typeface="Meiryo UI" panose="020B0604030504040204" pitchFamily="50" charset="-128"/>
                <a:ea typeface="Meiryo UI" panose="020B0604030504040204" pitchFamily="50" charset="-128"/>
              </a:rPr>
              <a:t>■計画の趣旨等：</a:t>
            </a:r>
            <a:endParaRPr lang="en-US" altLang="ja-JP" sz="1100" b="1"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・団塊</a:t>
            </a:r>
            <a:r>
              <a:rPr lang="ja-JP" altLang="en-US" sz="1100" dirty="0">
                <a:solidFill>
                  <a:schemeClr val="tx1"/>
                </a:solidFill>
                <a:latin typeface="Meiryo UI" panose="020B0604030504040204" pitchFamily="50" charset="-128"/>
                <a:ea typeface="Meiryo UI" panose="020B0604030504040204" pitchFamily="50" charset="-128"/>
              </a:rPr>
              <a:t>の世代が</a:t>
            </a:r>
            <a:r>
              <a:rPr lang="en-US" altLang="ja-JP" sz="1100" dirty="0">
                <a:solidFill>
                  <a:schemeClr val="tx1"/>
                </a:solidFill>
                <a:latin typeface="Meiryo UI" panose="020B0604030504040204" pitchFamily="50" charset="-128"/>
                <a:ea typeface="Meiryo UI" panose="020B0604030504040204" pitchFamily="50" charset="-128"/>
              </a:rPr>
              <a:t>75</a:t>
            </a:r>
            <a:r>
              <a:rPr lang="ja-JP" altLang="en-US" sz="1100" dirty="0">
                <a:solidFill>
                  <a:schemeClr val="tx1"/>
                </a:solidFill>
                <a:latin typeface="Meiryo UI" panose="020B0604030504040204" pitchFamily="50" charset="-128"/>
                <a:ea typeface="Meiryo UI" panose="020B0604030504040204" pitchFamily="50" charset="-128"/>
              </a:rPr>
              <a:t>歳以上となる</a:t>
            </a:r>
            <a:r>
              <a:rPr lang="en-US" altLang="ja-JP" sz="1100" dirty="0">
                <a:solidFill>
                  <a:schemeClr val="tx1"/>
                </a:solidFill>
                <a:latin typeface="Meiryo UI" panose="020B0604030504040204" pitchFamily="50" charset="-128"/>
                <a:ea typeface="Meiryo UI" panose="020B0604030504040204" pitchFamily="50" charset="-128"/>
              </a:rPr>
              <a:t>2025</a:t>
            </a:r>
            <a:r>
              <a:rPr lang="ja-JP" altLang="en-US" sz="1100" dirty="0">
                <a:solidFill>
                  <a:schemeClr val="tx1"/>
                </a:solidFill>
                <a:latin typeface="Meiryo UI" panose="020B0604030504040204" pitchFamily="50" charset="-128"/>
                <a:ea typeface="Meiryo UI" panose="020B0604030504040204" pitchFamily="50" charset="-128"/>
              </a:rPr>
              <a:t>年、団塊ジュニア世代が</a:t>
            </a:r>
            <a:r>
              <a:rPr lang="en-US" altLang="ja-JP" sz="1100" dirty="0">
                <a:solidFill>
                  <a:schemeClr val="tx1"/>
                </a:solidFill>
                <a:latin typeface="Meiryo UI" panose="020B0604030504040204" pitchFamily="50" charset="-128"/>
                <a:ea typeface="Meiryo UI" panose="020B0604030504040204" pitchFamily="50" charset="-128"/>
              </a:rPr>
              <a:t>65</a:t>
            </a:r>
            <a:r>
              <a:rPr lang="ja-JP" altLang="en-US" sz="1100" dirty="0">
                <a:solidFill>
                  <a:schemeClr val="tx1"/>
                </a:solidFill>
                <a:latin typeface="Meiryo UI" panose="020B0604030504040204" pitchFamily="50" charset="-128"/>
                <a:ea typeface="Meiryo UI" panose="020B0604030504040204" pitchFamily="50" charset="-128"/>
              </a:rPr>
              <a:t>歳以上となる</a:t>
            </a:r>
            <a:r>
              <a:rPr lang="en-US" altLang="ja-JP" sz="1100" dirty="0">
                <a:solidFill>
                  <a:schemeClr val="tx1"/>
                </a:solidFill>
                <a:latin typeface="Meiryo UI" panose="020B0604030504040204" pitchFamily="50" charset="-128"/>
                <a:ea typeface="Meiryo UI" panose="020B0604030504040204" pitchFamily="50" charset="-128"/>
              </a:rPr>
              <a:t>2040</a:t>
            </a:r>
            <a:r>
              <a:rPr lang="ja-JP" altLang="en-US" sz="1100" dirty="0">
                <a:solidFill>
                  <a:schemeClr val="tx1"/>
                </a:solidFill>
                <a:latin typeface="Meiryo UI" panose="020B0604030504040204" pitchFamily="50" charset="-128"/>
                <a:ea typeface="Meiryo UI" panose="020B0604030504040204" pitchFamily="50" charset="-128"/>
              </a:rPr>
              <a:t>年を控え、大阪府は高齢化がさらに進展する一方で生産年齢人口は減少。</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・高齢化に伴う介護総費用等の増大抑止に向けた介護保険制度の持続可能性の確保、全国と比して独居高齢者世帯率が高い都市型高齢化に対応したサービス提供基盤の</a:t>
            </a:r>
            <a:r>
              <a:rPr lang="ja-JP" altLang="en-US" sz="1100" dirty="0" smtClean="0">
                <a:solidFill>
                  <a:schemeClr val="tx1"/>
                </a:solidFill>
                <a:latin typeface="Meiryo UI" panose="020B0604030504040204" pitchFamily="50" charset="-128"/>
                <a:ea typeface="Meiryo UI" panose="020B0604030504040204" pitchFamily="50" charset="-128"/>
              </a:rPr>
              <a:t>整備が必要。</a:t>
            </a:r>
            <a:endParaRPr lang="ja-JP" altLang="en-US" sz="11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2025</a:t>
            </a:r>
            <a:r>
              <a:rPr lang="ja-JP" altLang="en-US" sz="1100" dirty="0">
                <a:solidFill>
                  <a:schemeClr val="tx1"/>
                </a:solidFill>
                <a:latin typeface="Meiryo UI" panose="020B0604030504040204" pitchFamily="50" charset="-128"/>
                <a:ea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rPr>
              <a:t>2040</a:t>
            </a:r>
            <a:r>
              <a:rPr lang="ja-JP" altLang="en-US" sz="1100" dirty="0">
                <a:solidFill>
                  <a:schemeClr val="tx1"/>
                </a:solidFill>
                <a:latin typeface="Meiryo UI" panose="020B0604030504040204" pitchFamily="50" charset="-128"/>
                <a:ea typeface="Meiryo UI" panose="020B0604030504040204" pitchFamily="50" charset="-128"/>
              </a:rPr>
              <a:t>年を見据え、高齢者が、可能な限り住み慣れた地域で</a:t>
            </a:r>
            <a:r>
              <a:rPr lang="ja-JP" altLang="en-US" sz="1100" dirty="0" smtClean="0">
                <a:solidFill>
                  <a:schemeClr val="tx1"/>
                </a:solidFill>
                <a:latin typeface="Meiryo UI" panose="020B0604030504040204" pitchFamily="50" charset="-128"/>
                <a:ea typeface="Meiryo UI" panose="020B0604030504040204" pitchFamily="50" charset="-128"/>
              </a:rPr>
              <a:t>、自分</a:t>
            </a:r>
            <a:r>
              <a:rPr lang="ja-JP" altLang="en-US" sz="1100" dirty="0">
                <a:solidFill>
                  <a:schemeClr val="tx1"/>
                </a:solidFill>
                <a:latin typeface="Meiryo UI" panose="020B0604030504040204" pitchFamily="50" charset="-128"/>
                <a:ea typeface="Meiryo UI" panose="020B0604030504040204" pitchFamily="50" charset="-128"/>
              </a:rPr>
              <a:t>らしい暮らしを人生の最期まで続けることができる</a:t>
            </a:r>
            <a:r>
              <a:rPr lang="ja-JP" altLang="en-US" sz="1100" dirty="0" smtClean="0">
                <a:solidFill>
                  <a:schemeClr val="tx1"/>
                </a:solidFill>
                <a:latin typeface="Meiryo UI" panose="020B0604030504040204" pitchFamily="50" charset="-128"/>
                <a:ea typeface="Meiryo UI" panose="020B0604030504040204" pitchFamily="50" charset="-128"/>
              </a:rPr>
              <a:t>よう、地域</a:t>
            </a:r>
            <a:r>
              <a:rPr lang="ja-JP" altLang="en-US" sz="1100" dirty="0">
                <a:solidFill>
                  <a:schemeClr val="tx1"/>
                </a:solidFill>
                <a:latin typeface="Meiryo UI" panose="020B0604030504040204" pitchFamily="50" charset="-128"/>
                <a:ea typeface="Meiryo UI" panose="020B0604030504040204" pitchFamily="50" charset="-128"/>
              </a:rPr>
              <a:t>の包括的な支援・サービス提供</a:t>
            </a:r>
            <a:r>
              <a:rPr lang="ja-JP" altLang="en-US" sz="1100" dirty="0" smtClean="0">
                <a:solidFill>
                  <a:schemeClr val="tx1"/>
                </a:solidFill>
                <a:latin typeface="Meiryo UI" panose="020B0604030504040204" pitchFamily="50" charset="-128"/>
                <a:ea typeface="Meiryo UI" panose="020B0604030504040204" pitchFamily="50" charset="-128"/>
              </a:rPr>
              <a:t>体制（地域</a:t>
            </a:r>
            <a:r>
              <a:rPr lang="ja-JP" altLang="en-US" sz="1100" dirty="0">
                <a:solidFill>
                  <a:schemeClr val="tx1"/>
                </a:solidFill>
                <a:latin typeface="Meiryo UI" panose="020B0604030504040204" pitchFamily="50" charset="-128"/>
                <a:ea typeface="Meiryo UI" panose="020B0604030504040204" pitchFamily="50" charset="-128"/>
              </a:rPr>
              <a:t>包括</a:t>
            </a:r>
            <a:r>
              <a:rPr lang="ja-JP" altLang="en-US" sz="1100" dirty="0" smtClean="0">
                <a:solidFill>
                  <a:schemeClr val="tx1"/>
                </a:solidFill>
                <a:latin typeface="Meiryo UI" panose="020B0604030504040204" pitchFamily="50" charset="-128"/>
                <a:ea typeface="Meiryo UI" panose="020B0604030504040204" pitchFamily="50" charset="-128"/>
              </a:rPr>
              <a:t>ケアシステム）を</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深化</a:t>
            </a:r>
            <a:r>
              <a:rPr lang="ja-JP" altLang="en-US" sz="1100" dirty="0">
                <a:solidFill>
                  <a:schemeClr val="tx1"/>
                </a:solidFill>
                <a:latin typeface="Meiryo UI" panose="020B0604030504040204" pitchFamily="50" charset="-128"/>
                <a:ea typeface="Meiryo UI" panose="020B0604030504040204" pitchFamily="50" charset="-128"/>
              </a:rPr>
              <a:t>・推進させ、地域共生社会の</a:t>
            </a:r>
            <a:r>
              <a:rPr lang="ja-JP" altLang="en-US" sz="1100" dirty="0" smtClean="0">
                <a:solidFill>
                  <a:schemeClr val="tx1"/>
                </a:solidFill>
                <a:latin typeface="Meiryo UI" panose="020B0604030504040204" pitchFamily="50" charset="-128"/>
                <a:ea typeface="Meiryo UI" panose="020B0604030504040204" pitchFamily="50" charset="-128"/>
              </a:rPr>
              <a:t>実現をめざす</a:t>
            </a:r>
            <a:r>
              <a:rPr lang="ja-JP" altLang="en-US" sz="1100" dirty="0">
                <a:solidFill>
                  <a:schemeClr val="tx1"/>
                </a:solidFill>
                <a:latin typeface="Meiryo UI" panose="020B0604030504040204" pitchFamily="50" charset="-128"/>
                <a:ea typeface="Meiryo UI" panose="020B0604030504040204" pitchFamily="50" charset="-128"/>
              </a:rPr>
              <a:t>。</a:t>
            </a:r>
          </a:p>
          <a:p>
            <a:endParaRPr lang="en-US" altLang="ja-JP" sz="600"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rPr>
              <a:t>計画</a:t>
            </a:r>
            <a:r>
              <a:rPr lang="ja-JP" altLang="en-US" sz="1100" b="1" dirty="0">
                <a:solidFill>
                  <a:schemeClr val="tx1"/>
                </a:solidFill>
                <a:latin typeface="Meiryo UI" panose="020B0604030504040204" pitchFamily="50" charset="-128"/>
                <a:ea typeface="Meiryo UI" panose="020B0604030504040204" pitchFamily="50" charset="-128"/>
              </a:rPr>
              <a:t>の位置づけ</a:t>
            </a:r>
            <a:r>
              <a:rPr lang="ja-JP" altLang="en-US" sz="1100" b="1" dirty="0" smtClean="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老人</a:t>
            </a:r>
            <a:r>
              <a:rPr lang="ja-JP" altLang="en-US" sz="1100" dirty="0" smtClean="0">
                <a:solidFill>
                  <a:schemeClr val="tx1"/>
                </a:solidFill>
                <a:latin typeface="Meiryo UI" panose="020B0604030504040204" pitchFamily="50" charset="-128"/>
                <a:ea typeface="Meiryo UI" panose="020B0604030504040204" pitchFamily="50" charset="-128"/>
              </a:rPr>
              <a:t>福祉法、介護保険法及び</a:t>
            </a:r>
            <a:r>
              <a:rPr lang="ja-JP" altLang="en-US" sz="1100" dirty="0">
                <a:solidFill>
                  <a:schemeClr val="tx1"/>
                </a:solidFill>
                <a:latin typeface="Meiryo UI" panose="020B0604030504040204" pitchFamily="50" charset="-128"/>
                <a:ea typeface="Meiryo UI" panose="020B0604030504040204" pitchFamily="50" charset="-128"/>
              </a:rPr>
              <a:t>国計画策定指針に基づき、</a:t>
            </a:r>
            <a:r>
              <a:rPr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老人</a:t>
            </a:r>
            <a:r>
              <a:rPr lang="ja-JP" altLang="en-US" sz="1100" dirty="0" smtClean="0">
                <a:solidFill>
                  <a:schemeClr val="tx1"/>
                </a:solidFill>
                <a:latin typeface="Meiryo UI" panose="020B0604030504040204" pitchFamily="50" charset="-128"/>
                <a:ea typeface="Meiryo UI" panose="020B0604030504040204" pitchFamily="50" charset="-128"/>
              </a:rPr>
              <a:t>福祉</a:t>
            </a:r>
            <a:r>
              <a:rPr lang="ja-JP" altLang="en-US" sz="1100" dirty="0">
                <a:solidFill>
                  <a:schemeClr val="tx1"/>
                </a:solidFill>
                <a:latin typeface="Meiryo UI" panose="020B0604030504040204" pitchFamily="50" charset="-128"/>
                <a:ea typeface="Meiryo UI" panose="020B0604030504040204" pitchFamily="50" charset="-128"/>
              </a:rPr>
              <a:t>計画」と「介護保険事業支援計画」を一体的に作成</a:t>
            </a: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認知症</a:t>
            </a:r>
            <a:r>
              <a:rPr lang="ja-JP" altLang="en-US" sz="1100" dirty="0">
                <a:solidFill>
                  <a:schemeClr val="tx1"/>
                </a:solidFill>
                <a:latin typeface="Meiryo UI" panose="020B0604030504040204" pitchFamily="50" charset="-128"/>
                <a:ea typeface="Meiryo UI" panose="020B0604030504040204" pitchFamily="50" charset="-128"/>
              </a:rPr>
              <a:t>施策の総合的な推進を図るため</a:t>
            </a:r>
            <a:r>
              <a:rPr lang="ja-JP" altLang="en-US" sz="1100" dirty="0" smtClean="0">
                <a:solidFill>
                  <a:schemeClr val="tx1"/>
                </a:solidFill>
                <a:latin typeface="Meiryo UI" panose="020B0604030504040204" pitchFamily="50" charset="-128"/>
                <a:ea typeface="Meiryo UI" panose="020B0604030504040204" pitchFamily="50" charset="-128"/>
              </a:rPr>
              <a:t>、新たに「大阪府認知症</a:t>
            </a:r>
            <a:r>
              <a:rPr lang="ja-JP" altLang="en-US" sz="1100" dirty="0">
                <a:solidFill>
                  <a:schemeClr val="tx1"/>
                </a:solidFill>
                <a:latin typeface="Meiryo UI" panose="020B0604030504040204" pitchFamily="50" charset="-128"/>
                <a:ea typeface="Meiryo UI" panose="020B0604030504040204" pitchFamily="50" charset="-128"/>
              </a:rPr>
              <a:t>施策推進計画」</a:t>
            </a:r>
            <a:r>
              <a:rPr lang="ja-JP" altLang="en-US" sz="1100" dirty="0" smtClean="0">
                <a:solidFill>
                  <a:schemeClr val="tx1"/>
                </a:solidFill>
                <a:latin typeface="Meiryo UI" panose="020B0604030504040204" pitchFamily="50" charset="-128"/>
                <a:ea typeface="Meiryo UI" panose="020B0604030504040204" pitchFamily="50" charset="-128"/>
              </a:rPr>
              <a:t>を策定</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342" y="296034"/>
            <a:ext cx="12797258" cy="400110"/>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大阪府高齢者計画２０２４（仮称）について</a:t>
            </a:r>
          </a:p>
        </p:txBody>
      </p:sp>
      <p:sp>
        <p:nvSpPr>
          <p:cNvPr id="53" name="角丸四角形 52"/>
          <p:cNvSpPr/>
          <p:nvPr/>
        </p:nvSpPr>
        <p:spPr>
          <a:xfrm>
            <a:off x="6472808" y="6261100"/>
            <a:ext cx="6144654" cy="3242262"/>
          </a:xfrm>
          <a:prstGeom prst="roundRect">
            <a:avLst>
              <a:gd name="adj" fmla="val 5951"/>
            </a:avLst>
          </a:prstGeom>
          <a:solidFill>
            <a:schemeClr val="bg1"/>
          </a:solidFill>
          <a:ln w="190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endParaRPr lang="en-US" altLang="ja-JP" sz="1000" b="1" dirty="0">
              <a:solidFill>
                <a:schemeClr val="tx1"/>
              </a:solidFill>
              <a:latin typeface="Meiryo UI" panose="020B0604030504040204" pitchFamily="50" charset="-128"/>
              <a:ea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rPr>
              <a:t>令和５年夏に示される国の基本指針案を踏まえ</a:t>
            </a:r>
            <a:r>
              <a:rPr lang="ja-JP" altLang="en-US" sz="1100" b="1" dirty="0">
                <a:solidFill>
                  <a:schemeClr val="tx1"/>
                </a:solidFill>
                <a:latin typeface="Meiryo UI" panose="020B0604030504040204" pitchFamily="50" charset="-128"/>
                <a:ea typeface="Meiryo UI" panose="020B0604030504040204" pitchFamily="50" charset="-128"/>
              </a:rPr>
              <a:t>計画</a:t>
            </a:r>
            <a:r>
              <a:rPr lang="ja-JP" altLang="en-US" sz="1100" b="1" dirty="0" smtClean="0">
                <a:solidFill>
                  <a:schemeClr val="tx1"/>
                </a:solidFill>
                <a:latin typeface="Meiryo UI" panose="020B0604030504040204" pitchFamily="50" charset="-128"/>
                <a:ea typeface="Meiryo UI" panose="020B0604030504040204" pitchFamily="50" charset="-128"/>
              </a:rPr>
              <a:t>を策定し、</a:t>
            </a:r>
            <a:r>
              <a:rPr lang="en-US" altLang="ja-JP" sz="1100" b="1" dirty="0" smtClean="0">
                <a:solidFill>
                  <a:schemeClr val="tx1"/>
                </a:solidFill>
                <a:latin typeface="Meiryo UI" panose="020B0604030504040204" pitchFamily="50" charset="-128"/>
                <a:ea typeface="Meiryo UI" panose="020B0604030504040204" pitchFamily="50" charset="-128"/>
              </a:rPr>
              <a:t>2040</a:t>
            </a:r>
            <a:r>
              <a:rPr lang="ja-JP" altLang="en-US" sz="1100" b="1" dirty="0">
                <a:solidFill>
                  <a:schemeClr val="tx1"/>
                </a:solidFill>
                <a:latin typeface="Meiryo UI" panose="020B0604030504040204" pitchFamily="50" charset="-128"/>
                <a:ea typeface="Meiryo UI" panose="020B0604030504040204" pitchFamily="50" charset="-128"/>
              </a:rPr>
              <a:t>年を見据えた取組みを推進する。</a:t>
            </a:r>
            <a:endParaRPr lang="en-US" altLang="ja-JP" sz="1100" b="1" dirty="0">
              <a:solidFill>
                <a:schemeClr val="tx1"/>
              </a:solidFill>
              <a:latin typeface="Meiryo UI" panose="020B0604030504040204" pitchFamily="50" charset="-128"/>
              <a:ea typeface="Meiryo UI" panose="020B0604030504040204" pitchFamily="50" charset="-128"/>
            </a:endParaRPr>
          </a:p>
          <a:p>
            <a:endParaRPr lang="en-US" altLang="ja-JP" sz="600" b="1" dirty="0">
              <a:solidFill>
                <a:schemeClr val="tx1"/>
              </a:solidFill>
              <a:latin typeface="Meiryo UI" panose="020B0604030504040204" pitchFamily="50" charset="-128"/>
              <a:ea typeface="Meiryo UI" panose="020B0604030504040204" pitchFamily="50" charset="-128"/>
            </a:endParaRPr>
          </a:p>
          <a:p>
            <a:r>
              <a:rPr lang="en-US" altLang="ja-JP" sz="1100" b="1" dirty="0" smtClean="0">
                <a:solidFill>
                  <a:schemeClr val="tx1"/>
                </a:solidFill>
                <a:latin typeface="Meiryo UI" panose="020B0604030504040204" pitchFamily="50" charset="-128"/>
                <a:ea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rPr>
              <a:t>ポイント（主なもの）（</a:t>
            </a:r>
            <a:r>
              <a:rPr lang="ja-JP" altLang="en-US" sz="1100" b="1" dirty="0">
                <a:solidFill>
                  <a:schemeClr val="tx1"/>
                </a:solidFill>
                <a:latin typeface="Meiryo UI" panose="020B0604030504040204" pitchFamily="50" charset="-128"/>
                <a:ea typeface="Meiryo UI" panose="020B0604030504040204" pitchFamily="50" charset="-128"/>
              </a:rPr>
              <a:t>案）</a:t>
            </a:r>
            <a:r>
              <a:rPr lang="en-US" altLang="ja-JP" sz="1100" b="1" dirty="0">
                <a:solidFill>
                  <a:schemeClr val="tx1"/>
                </a:solidFill>
                <a:latin typeface="Meiryo UI" panose="020B0604030504040204" pitchFamily="50" charset="-128"/>
                <a:ea typeface="Meiryo UI" panose="020B0604030504040204" pitchFamily="50" charset="-128"/>
              </a:rPr>
              <a:t>】</a:t>
            </a:r>
          </a:p>
          <a:p>
            <a:r>
              <a:rPr lang="ja-JP" altLang="en-US" sz="1100" b="1" dirty="0">
                <a:solidFill>
                  <a:schemeClr val="tx1"/>
                </a:solidFill>
                <a:latin typeface="Meiryo UI" panose="020B0604030504040204" pitchFamily="50" charset="-128"/>
                <a:ea typeface="Meiryo UI" panose="020B0604030504040204" pitchFamily="50" charset="-128"/>
              </a:rPr>
              <a:t>○地域包括ケアシステムの深化・推進に向けた取組み</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地域共生社会の実現に向け、市町村や多様な主体</a:t>
            </a:r>
            <a:r>
              <a:rPr lang="ja-JP" altLang="en-US" sz="1100" dirty="0" smtClean="0">
                <a:solidFill>
                  <a:schemeClr val="tx1"/>
                </a:solidFill>
                <a:latin typeface="Meiryo UI" panose="020B0604030504040204" pitchFamily="50" charset="-128"/>
                <a:ea typeface="Meiryo UI" panose="020B0604030504040204" pitchFamily="50" charset="-128"/>
              </a:rPr>
              <a:t>による</a:t>
            </a:r>
            <a:r>
              <a:rPr lang="ja-JP" altLang="en-US" sz="1100" dirty="0">
                <a:solidFill>
                  <a:schemeClr val="tx1"/>
                </a:solidFill>
                <a:latin typeface="Meiryo UI" panose="020B0604030504040204" pitchFamily="50" charset="-128"/>
                <a:ea typeface="Meiryo UI" panose="020B0604030504040204" pitchFamily="50" charset="-128"/>
              </a:rPr>
              <a:t>介護予防や日常生活支援の取組みを促進</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○医療と介護の連携</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・高齢者の増加を踏まえた在宅医療・介護の一体的</a:t>
            </a:r>
            <a:r>
              <a:rPr lang="ja-JP" altLang="en-US" sz="1100" dirty="0" smtClean="0">
                <a:solidFill>
                  <a:schemeClr val="tx1"/>
                </a:solidFill>
                <a:latin typeface="Meiryo UI" panose="020B0604030504040204" pitchFamily="50" charset="-128"/>
                <a:ea typeface="Meiryo UI" panose="020B0604030504040204" pitchFamily="50" charset="-128"/>
              </a:rPr>
              <a:t>な提供体制を構築</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・高齢者施設における地域の医療資源との連携推進</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400" u="sng"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○介護サービスの生産性向上等によるサービスの質の向上</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介護人材の確保が一層困難になることが予想される中</a:t>
            </a:r>
            <a:r>
              <a:rPr lang="ja-JP" altLang="en-US" sz="1100" dirty="0" smtClean="0">
                <a:solidFill>
                  <a:schemeClr val="tx1"/>
                </a:solidFill>
                <a:latin typeface="Meiryo UI" panose="020B0604030504040204" pitchFamily="50" charset="-128"/>
                <a:ea typeface="Meiryo UI" panose="020B0604030504040204" pitchFamily="50" charset="-128"/>
              </a:rPr>
              <a:t>、従業員</a:t>
            </a:r>
            <a:r>
              <a:rPr lang="ja-JP" altLang="en-US" sz="1100" dirty="0">
                <a:solidFill>
                  <a:schemeClr val="tx1"/>
                </a:solidFill>
                <a:latin typeface="Meiryo UI" panose="020B0604030504040204" pitchFamily="50" charset="-128"/>
                <a:ea typeface="Meiryo UI" panose="020B0604030504040204" pitchFamily="50" charset="-128"/>
              </a:rPr>
              <a:t>の負担軽減と利用者の利便</a:t>
            </a:r>
            <a:r>
              <a:rPr lang="ja-JP" altLang="en-US" sz="1100" dirty="0" smtClean="0">
                <a:solidFill>
                  <a:schemeClr val="tx1"/>
                </a:solidFill>
                <a:latin typeface="Meiryo UI" panose="020B0604030504040204" pitchFamily="50" charset="-128"/>
                <a:ea typeface="Meiryo UI" panose="020B0604030504040204" pitchFamily="50" charset="-128"/>
              </a:rPr>
              <a:t>に</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資する</a:t>
            </a:r>
            <a:r>
              <a:rPr lang="ja-JP" altLang="en-US" sz="1100" dirty="0">
                <a:solidFill>
                  <a:schemeClr val="tx1"/>
                </a:solidFill>
                <a:latin typeface="Meiryo UI" panose="020B0604030504040204" pitchFamily="50" charset="-128"/>
                <a:ea typeface="Meiryo UI" panose="020B0604030504040204" pitchFamily="50" charset="-128"/>
              </a:rPr>
              <a:t>事業を促進</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○認知症施策の推進</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認知症があってもなくても同じ社会でともに生きる「共生</a:t>
            </a:r>
            <a:r>
              <a:rPr lang="ja-JP" altLang="en-US" sz="1100" dirty="0" smtClean="0">
                <a:solidFill>
                  <a:schemeClr val="tx1"/>
                </a:solidFill>
                <a:latin typeface="Meiryo UI" panose="020B0604030504040204" pitchFamily="50" charset="-128"/>
                <a:ea typeface="Meiryo UI" panose="020B0604030504040204" pitchFamily="50" charset="-128"/>
              </a:rPr>
              <a:t>」社会づくり</a:t>
            </a:r>
            <a:r>
              <a:rPr lang="ja-JP" altLang="en-US" sz="1100" dirty="0">
                <a:solidFill>
                  <a:schemeClr val="tx1"/>
                </a:solidFill>
                <a:latin typeface="Meiryo UI" panose="020B0604030504040204" pitchFamily="50" charset="-128"/>
                <a:ea typeface="Meiryo UI" panose="020B0604030504040204" pitchFamily="50" charset="-128"/>
              </a:rPr>
              <a:t>を推進</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令和５年</a:t>
            </a:r>
            <a:r>
              <a:rPr lang="ja-JP" altLang="en-US" sz="1000" dirty="0" smtClean="0">
                <a:solidFill>
                  <a:schemeClr val="tx1"/>
                </a:solidFill>
                <a:latin typeface="Meiryo UI" panose="020B0604030504040204" pitchFamily="50" charset="-128"/>
                <a:ea typeface="Meiryo UI" panose="020B0604030504040204" pitchFamily="50" charset="-128"/>
              </a:rPr>
              <a:t>６月　「共生社会</a:t>
            </a:r>
            <a:r>
              <a:rPr lang="ja-JP" altLang="en-US" sz="1000" dirty="0">
                <a:solidFill>
                  <a:schemeClr val="tx1"/>
                </a:solidFill>
                <a:latin typeface="Meiryo UI" panose="020B0604030504040204" pitchFamily="50" charset="-128"/>
                <a:ea typeface="Meiryo UI" panose="020B0604030504040204" pitchFamily="50" charset="-128"/>
              </a:rPr>
              <a:t>の実現を推進するための認知症</a:t>
            </a:r>
            <a:r>
              <a:rPr lang="ja-JP" altLang="en-US" sz="1000" dirty="0" smtClean="0">
                <a:solidFill>
                  <a:schemeClr val="tx1"/>
                </a:solidFill>
                <a:latin typeface="Meiryo UI" panose="020B0604030504040204" pitchFamily="50" charset="-128"/>
                <a:ea typeface="Meiryo UI" panose="020B0604030504040204" pitchFamily="50" charset="-128"/>
              </a:rPr>
              <a:t>基本法」制定</a:t>
            </a:r>
            <a:endParaRPr lang="en-US" altLang="ja-JP" sz="1000" dirty="0" smtClean="0">
              <a:solidFill>
                <a:schemeClr val="tx1"/>
              </a:solidFill>
              <a:latin typeface="Meiryo UI" panose="020B0604030504040204" pitchFamily="50" charset="-128"/>
              <a:ea typeface="Meiryo UI" panose="020B0604030504040204" pitchFamily="50" charset="-128"/>
            </a:endParaRPr>
          </a:p>
          <a:p>
            <a:endParaRPr lang="en-US" altLang="ja-JP" sz="6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＊大阪府</a:t>
            </a:r>
            <a:r>
              <a:rPr lang="ja-JP" altLang="en-US" sz="1100" dirty="0">
                <a:solidFill>
                  <a:schemeClr val="tx1"/>
                </a:solidFill>
                <a:latin typeface="Meiryo UI" panose="020B0604030504040204" pitchFamily="50" charset="-128"/>
                <a:ea typeface="Meiryo UI" panose="020B0604030504040204" pitchFamily="50" charset="-128"/>
              </a:rPr>
              <a:t>高齢者保健福祉計画推進審議会における</a:t>
            </a:r>
            <a:r>
              <a:rPr lang="ja-JP" altLang="en-US" sz="1100" dirty="0" smtClean="0">
                <a:solidFill>
                  <a:schemeClr val="tx1"/>
                </a:solidFill>
                <a:latin typeface="Meiryo UI" panose="020B0604030504040204" pitchFamily="50" charset="-128"/>
                <a:ea typeface="Meiryo UI" panose="020B0604030504040204" pitchFamily="50" charset="-128"/>
              </a:rPr>
              <a:t>審議及びパブリックコメントを経て</a:t>
            </a:r>
            <a:r>
              <a:rPr lang="ja-JP" altLang="en-US" sz="1100" dirty="0">
                <a:solidFill>
                  <a:schemeClr val="tx1"/>
                </a:solidFill>
                <a:latin typeface="Meiryo UI" panose="020B0604030504040204" pitchFamily="50" charset="-128"/>
                <a:ea typeface="Meiryo UI" panose="020B0604030504040204" pitchFamily="50" charset="-128"/>
              </a:rPr>
              <a:t>策定予定</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審議会：令和５年８月、</a:t>
            </a:r>
            <a:r>
              <a:rPr lang="en-US" altLang="ja-JP" sz="1000" dirty="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11</a:t>
            </a:r>
            <a:r>
              <a:rPr lang="ja-JP" altLang="en-US" sz="1000" dirty="0" smtClean="0">
                <a:solidFill>
                  <a:schemeClr val="tx1"/>
                </a:solidFill>
                <a:latin typeface="Meiryo UI" panose="020B0604030504040204" pitchFamily="50" charset="-128"/>
                <a:ea typeface="Meiryo UI" panose="020B0604030504040204" pitchFamily="50" charset="-128"/>
              </a:rPr>
              <a:t>月</a:t>
            </a:r>
            <a:r>
              <a:rPr lang="ja-JP" altLang="en-US" sz="1000" dirty="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令和６年１月</a:t>
            </a:r>
            <a:r>
              <a:rPr lang="ja-JP" altLang="en-US" sz="1000" dirty="0">
                <a:solidFill>
                  <a:schemeClr val="tx1"/>
                </a:solidFill>
                <a:latin typeface="Meiryo UI" panose="020B0604030504040204" pitchFamily="50" charset="-128"/>
                <a:ea typeface="Meiryo UI" panose="020B0604030504040204" pitchFamily="50" charset="-128"/>
              </a:rPr>
              <a:t>、３月の４回開催</a:t>
            </a:r>
            <a:r>
              <a:rPr lang="ja-JP" altLang="en-US" sz="1000" dirty="0" smtClean="0">
                <a:solidFill>
                  <a:schemeClr val="tx1"/>
                </a:solidFill>
                <a:latin typeface="Meiryo UI" panose="020B0604030504040204" pitchFamily="50" charset="-128"/>
                <a:ea typeface="Meiryo UI" panose="020B0604030504040204" pitchFamily="50" charset="-128"/>
              </a:rPr>
              <a:t>予定</a:t>
            </a:r>
            <a:endParaRPr lang="en-US" altLang="ja-JP" sz="1000" dirty="0" smtClean="0">
              <a:solidFill>
                <a:schemeClr val="tx1"/>
              </a:solidFill>
              <a:latin typeface="Meiryo UI" panose="020B0604030504040204" pitchFamily="50" charset="-128"/>
              <a:ea typeface="Meiryo UI" panose="020B0604030504040204" pitchFamily="50" charset="-128"/>
            </a:endParaRPr>
          </a:p>
          <a:p>
            <a:pPr>
              <a:lnSpc>
                <a:spcPts val="1000"/>
              </a:lnSpc>
            </a:pPr>
            <a:r>
              <a:rPr lang="en-US" altLang="ja-JP" sz="1000" dirty="0" smtClean="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パブリックコメント：令和６年２月予定</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2" name="横巻き 51"/>
          <p:cNvSpPr/>
          <p:nvPr/>
        </p:nvSpPr>
        <p:spPr>
          <a:xfrm>
            <a:off x="6367345" y="5955621"/>
            <a:ext cx="4248473" cy="573171"/>
          </a:xfrm>
          <a:prstGeom prst="horizontalScroll">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次期計画（大阪府高齢者計画</a:t>
            </a:r>
            <a:r>
              <a:rPr lang="en-US" altLang="ja-JP" sz="1100" b="1" dirty="0" smtClean="0">
                <a:solidFill>
                  <a:schemeClr val="tx1"/>
                </a:solidFill>
                <a:latin typeface="Meiryo UI" panose="020B0604030504040204" pitchFamily="50" charset="-128"/>
                <a:ea typeface="Meiryo UI" panose="020B0604030504040204" pitchFamily="50" charset="-128"/>
              </a:rPr>
              <a:t>2024</a:t>
            </a:r>
            <a:r>
              <a:rPr lang="ja-JP" altLang="en-US" sz="1100" b="1" dirty="0" smtClean="0">
                <a:solidFill>
                  <a:schemeClr val="tx1"/>
                </a:solidFill>
                <a:latin typeface="Meiryo UI" panose="020B0604030504040204" pitchFamily="50" charset="-128"/>
                <a:ea typeface="Meiryo UI" panose="020B0604030504040204" pitchFamily="50" charset="-128"/>
              </a:rPr>
              <a:t>（仮称））の方向性（案）</a:t>
            </a:r>
            <a:endParaRPr lang="en-US" altLang="ja-JP" sz="1100" b="1" dirty="0" smtClean="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計画期間：</a:t>
            </a:r>
            <a:r>
              <a:rPr lang="ja-JP" altLang="en-US" sz="1000" dirty="0" smtClean="0">
                <a:solidFill>
                  <a:schemeClr val="tx1"/>
                </a:solidFill>
                <a:latin typeface="Meiryo UI" panose="020B0604030504040204" pitchFamily="50" charset="-128"/>
                <a:ea typeface="Meiryo UI" panose="020B0604030504040204" pitchFamily="50" charset="-128"/>
              </a:rPr>
              <a:t>令和</a:t>
            </a:r>
            <a:r>
              <a:rPr lang="en-US" altLang="ja-JP" sz="1000" dirty="0" smtClean="0">
                <a:solidFill>
                  <a:schemeClr val="tx1"/>
                </a:solidFill>
                <a:latin typeface="Meiryo UI" panose="020B0604030504040204" pitchFamily="50" charset="-128"/>
                <a:ea typeface="Meiryo UI" panose="020B0604030504040204" pitchFamily="50" charset="-128"/>
              </a:rPr>
              <a:t>6(2024)</a:t>
            </a:r>
            <a:r>
              <a:rPr lang="ja-JP" altLang="en-US" sz="1000" dirty="0">
                <a:solidFill>
                  <a:schemeClr val="tx1"/>
                </a:solidFill>
                <a:latin typeface="Meiryo UI" panose="020B0604030504040204" pitchFamily="50" charset="-128"/>
                <a:ea typeface="Meiryo UI" panose="020B0604030504040204" pitchFamily="50" charset="-128"/>
              </a:rPr>
              <a:t>年度～</a:t>
            </a:r>
            <a:r>
              <a:rPr lang="ja-JP" altLang="en-US" sz="1000" dirty="0" smtClean="0">
                <a:solidFill>
                  <a:schemeClr val="tx1"/>
                </a:solidFill>
                <a:latin typeface="Meiryo UI" panose="020B0604030504040204" pitchFamily="50" charset="-128"/>
                <a:ea typeface="Meiryo UI" panose="020B0604030504040204" pitchFamily="50" charset="-128"/>
              </a:rPr>
              <a:t>令和</a:t>
            </a:r>
            <a:r>
              <a:rPr lang="en-US" altLang="ja-JP" sz="1000" dirty="0" smtClean="0">
                <a:solidFill>
                  <a:schemeClr val="tx1"/>
                </a:solidFill>
                <a:latin typeface="Meiryo UI" panose="020B0604030504040204" pitchFamily="50" charset="-128"/>
                <a:ea typeface="Meiryo UI" panose="020B0604030504040204" pitchFamily="50" charset="-128"/>
              </a:rPr>
              <a:t>8(2026)</a:t>
            </a:r>
            <a:r>
              <a:rPr lang="ja-JP" altLang="en-US" sz="1000" dirty="0">
                <a:solidFill>
                  <a:schemeClr val="tx1"/>
                </a:solidFill>
                <a:latin typeface="Meiryo UI" panose="020B0604030504040204" pitchFamily="50" charset="-128"/>
                <a:ea typeface="Meiryo UI" panose="020B0604030504040204" pitchFamily="50" charset="-128"/>
              </a:rPr>
              <a:t>年度</a:t>
            </a:r>
            <a:r>
              <a:rPr lang="ja-JP" altLang="en-US" sz="1000" dirty="0" smtClean="0">
                <a:solidFill>
                  <a:schemeClr val="tx1"/>
                </a:solidFill>
                <a:latin typeface="Meiryo UI" panose="020B0604030504040204" pitchFamily="50" charset="-128"/>
                <a:ea typeface="Meiryo UI" panose="020B0604030504040204" pitchFamily="50" charset="-128"/>
              </a:rPr>
              <a:t>）</a:t>
            </a:r>
            <a:endParaRPr lang="en-US" altLang="ja-JP" sz="1000" b="1" dirty="0">
              <a:solidFill>
                <a:schemeClr val="tx1"/>
              </a:solidFill>
              <a:latin typeface="Meiryo UI" panose="020B0604030504040204" pitchFamily="50" charset="-128"/>
              <a:ea typeface="Meiryo UI" panose="020B0604030504040204" pitchFamily="50" charset="-128"/>
            </a:endParaRPr>
          </a:p>
        </p:txBody>
      </p:sp>
      <p:sp>
        <p:nvSpPr>
          <p:cNvPr id="34" name="横巻き 33"/>
          <p:cNvSpPr/>
          <p:nvPr/>
        </p:nvSpPr>
        <p:spPr>
          <a:xfrm>
            <a:off x="89497" y="755452"/>
            <a:ext cx="6552728" cy="471017"/>
          </a:xfrm>
          <a:prstGeom prst="horizontalScroll">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b="1" dirty="0">
                <a:solidFill>
                  <a:schemeClr val="tx1"/>
                </a:solidFill>
                <a:latin typeface="Meiryo UI" panose="020B0604030504040204" pitchFamily="50" charset="-128"/>
                <a:ea typeface="Meiryo UI" panose="020B0604030504040204" pitchFamily="50" charset="-128"/>
              </a:rPr>
              <a:t>大阪府高齢者計画</a:t>
            </a:r>
            <a:r>
              <a:rPr lang="en-US" altLang="ja-JP" sz="1200" b="1" dirty="0">
                <a:solidFill>
                  <a:schemeClr val="tx1"/>
                </a:solidFill>
                <a:latin typeface="Meiryo UI" panose="020B0604030504040204" pitchFamily="50" charset="-128"/>
                <a:ea typeface="Meiryo UI" panose="020B0604030504040204" pitchFamily="50" charset="-128"/>
              </a:rPr>
              <a:t>2021</a:t>
            </a:r>
            <a:r>
              <a:rPr lang="ja-JP" altLang="en-US" sz="1200" b="1" dirty="0">
                <a:solidFill>
                  <a:schemeClr val="tx1"/>
                </a:solidFill>
                <a:latin typeface="Meiryo UI" panose="020B0604030504040204" pitchFamily="50" charset="-128"/>
                <a:ea typeface="Meiryo UI" panose="020B0604030504040204" pitchFamily="50" charset="-128"/>
              </a:rPr>
              <a:t>（現計画）の</a:t>
            </a:r>
            <a:r>
              <a:rPr lang="ja-JP" altLang="en-US" sz="1200" b="1" dirty="0" smtClean="0">
                <a:solidFill>
                  <a:schemeClr val="tx1"/>
                </a:solidFill>
                <a:latin typeface="Meiryo UI" panose="020B0604030504040204" pitchFamily="50" charset="-128"/>
                <a:ea typeface="Meiryo UI" panose="020B0604030504040204" pitchFamily="50" charset="-128"/>
              </a:rPr>
              <a:t>概要 </a:t>
            </a:r>
            <a:r>
              <a:rPr lang="ja-JP" altLang="en-US" sz="1000" dirty="0" smtClean="0">
                <a:solidFill>
                  <a:schemeClr val="tx1"/>
                </a:solidFill>
                <a:latin typeface="Meiryo UI" panose="020B0604030504040204" pitchFamily="50" charset="-128"/>
                <a:ea typeface="Meiryo UI" panose="020B0604030504040204" pitchFamily="50" charset="-128"/>
              </a:rPr>
              <a:t>（計画</a:t>
            </a:r>
            <a:r>
              <a:rPr lang="ja-JP" altLang="en-US" sz="1000" dirty="0">
                <a:solidFill>
                  <a:schemeClr val="tx1"/>
                </a:solidFill>
                <a:latin typeface="Meiryo UI" panose="020B0604030504040204" pitchFamily="50" charset="-128"/>
                <a:ea typeface="Meiryo UI" panose="020B0604030504040204" pitchFamily="50" charset="-128"/>
              </a:rPr>
              <a:t>期間</a:t>
            </a:r>
            <a:r>
              <a:rPr lang="ja-JP" altLang="en-US" sz="1000" dirty="0" smtClean="0">
                <a:solidFill>
                  <a:schemeClr val="tx1"/>
                </a:solidFill>
                <a:latin typeface="Meiryo UI" panose="020B0604030504040204" pitchFamily="50" charset="-128"/>
                <a:ea typeface="Meiryo UI" panose="020B0604030504040204" pitchFamily="50" charset="-128"/>
              </a:rPr>
              <a:t>：令和３</a:t>
            </a:r>
            <a:r>
              <a:rPr lang="en-US" altLang="ja-JP" sz="1000" dirty="0" smtClean="0">
                <a:solidFill>
                  <a:schemeClr val="tx1"/>
                </a:solidFill>
                <a:latin typeface="Meiryo UI" panose="020B0604030504040204" pitchFamily="50" charset="-128"/>
                <a:ea typeface="Meiryo UI" panose="020B0604030504040204" pitchFamily="50" charset="-128"/>
              </a:rPr>
              <a:t>(2021</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年度</a:t>
            </a:r>
            <a:r>
              <a:rPr lang="ja-JP" altLang="en-US" sz="1000" dirty="0">
                <a:solidFill>
                  <a:schemeClr val="tx1"/>
                </a:solidFill>
                <a:latin typeface="Meiryo UI" panose="020B0604030504040204" pitchFamily="50" charset="-128"/>
                <a:ea typeface="Meiryo UI" panose="020B0604030504040204" pitchFamily="50" charset="-128"/>
              </a:rPr>
              <a:t>～令和</a:t>
            </a:r>
            <a:r>
              <a:rPr lang="ja-JP" altLang="en-US" sz="1000" dirty="0" smtClean="0">
                <a:solidFill>
                  <a:schemeClr val="tx1"/>
                </a:solidFill>
                <a:latin typeface="Meiryo UI" panose="020B0604030504040204" pitchFamily="50" charset="-128"/>
                <a:ea typeface="Meiryo UI" panose="020B0604030504040204" pitchFamily="50" charset="-128"/>
              </a:rPr>
              <a:t>５</a:t>
            </a:r>
            <a:r>
              <a:rPr lang="en-US" altLang="ja-JP" sz="1000" dirty="0" smtClean="0">
                <a:solidFill>
                  <a:schemeClr val="tx1"/>
                </a:solidFill>
                <a:latin typeface="Meiryo UI" panose="020B0604030504040204" pitchFamily="50" charset="-128"/>
                <a:ea typeface="Meiryo UI" panose="020B0604030504040204" pitchFamily="50" charset="-128"/>
              </a:rPr>
              <a:t>(2023</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年度</a:t>
            </a:r>
            <a:r>
              <a:rPr lang="ja-JP" altLang="en-US" sz="1000" dirty="0">
                <a:solidFill>
                  <a:schemeClr val="tx1"/>
                </a:solidFill>
                <a:latin typeface="Meiryo UI" panose="020B0604030504040204" pitchFamily="50" charset="-128"/>
                <a:ea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bwMode="auto">
          <a:xfrm>
            <a:off x="11657384" y="341144"/>
            <a:ext cx="936104" cy="301060"/>
          </a:xfrm>
          <a:prstGeom prst="rect">
            <a:avLst/>
          </a:prstGeom>
          <a:solidFill>
            <a:schemeClr val="bg1"/>
          </a:solidFill>
          <a:ln w="12700">
            <a:solidFill>
              <a:schemeClr val="tx1"/>
            </a:solidFill>
            <a:miter lim="800000"/>
            <a:headEnd/>
            <a:tailEnd/>
          </a:ln>
        </p:spPr>
        <p:txBody>
          <a:bodyPr wrap="square" lIns="84790" tIns="42394" rIns="84790" bIns="42394" rtlCol="0" anchor="ctr">
            <a:spAutoFit/>
          </a:bodyPr>
          <a:lstStyle/>
          <a:p>
            <a:pPr algn="ctr" eaLnBrk="1" hangingPunct="1"/>
            <a:r>
              <a:rPr kumimoji="1" lang="ja-JP" altLang="en-US" sz="1400" dirty="0" smtClean="0">
                <a:solidFill>
                  <a:srgbClr val="000000"/>
                </a:solidFill>
                <a:latin typeface="Meiryo UI" panose="020B0604030504040204" pitchFamily="50" charset="-128"/>
                <a:ea typeface="Meiryo UI" panose="020B0604030504040204" pitchFamily="50" charset="-128"/>
              </a:rPr>
              <a:t>資料</a:t>
            </a:r>
            <a:r>
              <a:rPr kumimoji="1" lang="en-US" altLang="ja-JP" sz="1400" dirty="0" smtClean="0">
                <a:solidFill>
                  <a:srgbClr val="000000"/>
                </a:solidFill>
                <a:latin typeface="Meiryo UI" panose="020B0604030504040204" pitchFamily="50" charset="-128"/>
                <a:ea typeface="Meiryo UI" panose="020B0604030504040204" pitchFamily="50" charset="-128"/>
              </a:rPr>
              <a:t>2-5</a:t>
            </a:r>
            <a:endParaRPr kumimoji="1" lang="ja-JP" altLang="en-US" sz="1400" dirty="0" smtClean="0">
              <a:solidFill>
                <a:srgbClr val="000000"/>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473362219"/>
              </p:ext>
            </p:extLst>
          </p:nvPr>
        </p:nvGraphicFramePr>
        <p:xfrm>
          <a:off x="638750" y="2741396"/>
          <a:ext cx="11753228" cy="1699260"/>
        </p:xfrm>
        <a:graphic>
          <a:graphicData uri="http://schemas.openxmlformats.org/drawingml/2006/table">
            <a:tbl>
              <a:tblPr>
                <a:tableStyleId>{22838BEF-8BB2-4498-84A7-C5851F593DF1}</a:tableStyleId>
              </a:tblPr>
              <a:tblGrid>
                <a:gridCol w="1474490">
                  <a:extLst>
                    <a:ext uri="{9D8B030D-6E8A-4147-A177-3AD203B41FA5}">
                      <a16:colId xmlns:a16="http://schemas.microsoft.com/office/drawing/2014/main" val="4017361551"/>
                    </a:ext>
                  </a:extLst>
                </a:gridCol>
                <a:gridCol w="4086050">
                  <a:extLst>
                    <a:ext uri="{9D8B030D-6E8A-4147-A177-3AD203B41FA5}">
                      <a16:colId xmlns:a16="http://schemas.microsoft.com/office/drawing/2014/main" val="2414307945"/>
                    </a:ext>
                  </a:extLst>
                </a:gridCol>
                <a:gridCol w="1872208">
                  <a:extLst>
                    <a:ext uri="{9D8B030D-6E8A-4147-A177-3AD203B41FA5}">
                      <a16:colId xmlns:a16="http://schemas.microsoft.com/office/drawing/2014/main" val="1972706954"/>
                    </a:ext>
                  </a:extLst>
                </a:gridCol>
                <a:gridCol w="4320480">
                  <a:extLst>
                    <a:ext uri="{9D8B030D-6E8A-4147-A177-3AD203B41FA5}">
                      <a16:colId xmlns:a16="http://schemas.microsoft.com/office/drawing/2014/main" val="2161156901"/>
                    </a:ext>
                  </a:extLst>
                </a:gridCol>
              </a:tblGrid>
              <a:tr h="396240">
                <a:tc>
                  <a:txBody>
                    <a:bodyPr/>
                    <a:lstStyle/>
                    <a:p>
                      <a:pPr marL="0" marR="0" lvl="0" indent="0" algn="l" defTabSz="953536" rtl="0" eaLnBrk="1" fontAlgn="auto" latinLnBrk="0" hangingPunct="1">
                        <a:lnSpc>
                          <a:spcPct val="100000"/>
                        </a:lnSpc>
                        <a:spcBef>
                          <a:spcPts val="0"/>
                        </a:spcBef>
                        <a:spcAft>
                          <a:spcPts val="0"/>
                        </a:spcAft>
                        <a:buClrTx/>
                        <a:buSzTx/>
                        <a:buFontTx/>
                        <a:buNone/>
                        <a:tabLst/>
                        <a:defRPr/>
                      </a:pP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自立支援、介護</a:t>
                      </a:r>
                      <a:endParaRPr lang="en-US" altLang="ja-JP" sz="1000" dirty="0" smtClean="0">
                        <a:latin typeface="Meiryo UI" panose="020B0604030504040204" pitchFamily="50" charset="-128"/>
                        <a:ea typeface="Meiryo UI" panose="020B0604030504040204" pitchFamily="50" charset="-128"/>
                      </a:endParaRPr>
                    </a:p>
                    <a:p>
                      <a:pPr marL="0" marR="0" lvl="0" indent="0" algn="l" defTabSz="953536" rtl="0" eaLnBrk="1" fontAlgn="auto" latinLnBrk="0" hangingPunct="1">
                        <a:lnSpc>
                          <a:spcPct val="100000"/>
                        </a:lnSpc>
                        <a:spcBef>
                          <a:spcPts val="0"/>
                        </a:spcBef>
                        <a:spcAft>
                          <a:spcPts val="0"/>
                        </a:spcAft>
                        <a:buClrTx/>
                        <a:buSzTx/>
                        <a:buFontTx/>
                        <a:buNone/>
                        <a:tabLst/>
                        <a:defRPr/>
                      </a:pPr>
                      <a:r>
                        <a:rPr lang="ja-JP" altLang="en-US" sz="1000" dirty="0" smtClean="0">
                          <a:latin typeface="Meiryo UI" panose="020B0604030504040204" pitchFamily="50" charset="-128"/>
                          <a:ea typeface="Meiryo UI" panose="020B0604030504040204" pitchFamily="50" charset="-128"/>
                        </a:rPr>
                        <a:t>　　予防・重度化防止</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➢生活支援コーディネーター養成研修など市町村生活支援・介護予防　</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サービス基盤整備への支援　　➢重点支援市等へのアドバイザー派遣　等</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marL="0" marR="0" lvl="0" indent="0" algn="l" defTabSz="953536" rtl="0" eaLnBrk="1" fontAlgn="auto" latinLnBrk="0" hangingPunct="1">
                        <a:lnSpc>
                          <a:spcPct val="100000"/>
                        </a:lnSpc>
                        <a:spcBef>
                          <a:spcPts val="0"/>
                        </a:spcBef>
                        <a:spcAft>
                          <a:spcPts val="0"/>
                        </a:spcAft>
                        <a:buClrTx/>
                        <a:buSzTx/>
                        <a:buFontTx/>
                        <a:buNone/>
                        <a:tabLst/>
                        <a:defRPr/>
                      </a:pPr>
                      <a:r>
                        <a:rPr lang="en-US" altLang="ja-JP" sz="1000" u="none" dirty="0" smtClean="0">
                          <a:latin typeface="Meiryo UI" panose="020B0604030504040204" pitchFamily="50" charset="-128"/>
                          <a:ea typeface="Meiryo UI" panose="020B0604030504040204" pitchFamily="50" charset="-128"/>
                        </a:rPr>
                        <a:t>(5)</a:t>
                      </a:r>
                      <a:r>
                        <a:rPr lang="ja-JP" altLang="en-US" sz="1000" u="none" dirty="0" smtClean="0">
                          <a:latin typeface="Meiryo UI" panose="020B0604030504040204" pitchFamily="50" charset="-128"/>
                          <a:ea typeface="Meiryo UI" panose="020B0604030504040204" pitchFamily="50" charset="-128"/>
                        </a:rPr>
                        <a:t>福祉・介護サービスを担う</a:t>
                      </a:r>
                      <a:endParaRPr lang="en-US" altLang="ja-JP" sz="1000" u="none" dirty="0" smtClean="0">
                        <a:latin typeface="Meiryo UI" panose="020B0604030504040204" pitchFamily="50" charset="-128"/>
                        <a:ea typeface="Meiryo UI" panose="020B0604030504040204" pitchFamily="50" charset="-128"/>
                      </a:endParaRPr>
                    </a:p>
                    <a:p>
                      <a:pPr marL="0" marR="0" lvl="0" indent="0" algn="l" defTabSz="953536" rtl="0" eaLnBrk="1" fontAlgn="auto" latinLnBrk="0" hangingPunct="1">
                        <a:lnSpc>
                          <a:spcPct val="100000"/>
                        </a:lnSpc>
                        <a:spcBef>
                          <a:spcPts val="0"/>
                        </a:spcBef>
                        <a:spcAft>
                          <a:spcPts val="0"/>
                        </a:spcAft>
                        <a:buClrTx/>
                        <a:buSzTx/>
                        <a:buFontTx/>
                        <a:buNone/>
                        <a:tabLst/>
                        <a:defRPr/>
                      </a:pPr>
                      <a:r>
                        <a:rPr lang="ja-JP" altLang="en-US" sz="1000" u="none" dirty="0" smtClean="0">
                          <a:latin typeface="Meiryo UI" panose="020B0604030504040204" pitchFamily="50" charset="-128"/>
                          <a:ea typeface="Meiryo UI" panose="020B0604030504040204" pitchFamily="50" charset="-128"/>
                        </a:rPr>
                        <a:t>　　人材の確保及び資質の向上</a:t>
                      </a:r>
                      <a:endParaRPr kumimoji="1" lang="ja-JP" altLang="en-US" sz="1000" u="none"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➢福祉・介護分野への参集促進・魅力発信への取組み</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➢介護ロボット導入支援、</a:t>
                      </a:r>
                      <a:r>
                        <a:rPr kumimoji="1" lang="en-US" altLang="ja-JP" sz="1000" dirty="0" smtClean="0">
                          <a:latin typeface="Meiryo UI" panose="020B0604030504040204" pitchFamily="50" charset="-128"/>
                          <a:ea typeface="Meiryo UI" panose="020B0604030504040204" pitchFamily="50" charset="-128"/>
                        </a:rPr>
                        <a:t>ICT</a:t>
                      </a:r>
                      <a:r>
                        <a:rPr kumimoji="1" lang="ja-JP" altLang="en-US" sz="1000" dirty="0" smtClean="0">
                          <a:latin typeface="Meiryo UI" panose="020B0604030504040204" pitchFamily="50" charset="-128"/>
                          <a:ea typeface="Meiryo UI" panose="020B0604030504040204" pitchFamily="50" charset="-128"/>
                        </a:rPr>
                        <a:t>導入支援　等</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3211129548"/>
                  </a:ext>
                </a:extLst>
              </a:tr>
              <a:tr h="396240">
                <a:tc>
                  <a:txBody>
                    <a:bodyPr/>
                    <a:lstStyle/>
                    <a:p>
                      <a:r>
                        <a:rPr kumimoji="1" lang="en-US" altLang="zh-TW" sz="1000" dirty="0" smtClean="0">
                          <a:latin typeface="Meiryo UI" panose="020B0604030504040204" pitchFamily="50" charset="-128"/>
                          <a:ea typeface="Meiryo UI" panose="020B0604030504040204" pitchFamily="50" charset="-128"/>
                        </a:rPr>
                        <a:t>(2)</a:t>
                      </a:r>
                      <a:r>
                        <a:rPr kumimoji="1" lang="zh-TW" altLang="en-US" sz="1000" dirty="0" smtClean="0">
                          <a:latin typeface="Meiryo UI" panose="020B0604030504040204" pitchFamily="50" charset="-128"/>
                          <a:ea typeface="Meiryo UI" panose="020B0604030504040204" pitchFamily="50" charset="-128"/>
                        </a:rPr>
                        <a:t>介護給付等適正化</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➢介護認定審査会委員への研修など要介護認定の適正化の支援</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➢ケアプラン点検に従事する市町村職員への研修　等</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lang="en-US" altLang="ja-JP" sz="1000" u="none" dirty="0" smtClean="0">
                          <a:latin typeface="Meiryo UI" panose="020B0604030504040204" pitchFamily="50" charset="-128"/>
                          <a:ea typeface="Meiryo UI" panose="020B0604030504040204" pitchFamily="50" charset="-128"/>
                        </a:rPr>
                        <a:t>(6)</a:t>
                      </a:r>
                      <a:r>
                        <a:rPr lang="ja-JP" altLang="en-US" sz="1000" u="none" dirty="0" smtClean="0">
                          <a:latin typeface="Meiryo UI" panose="020B0604030504040204" pitchFamily="50" charset="-128"/>
                          <a:ea typeface="Meiryo UI" panose="020B0604030504040204" pitchFamily="50" charset="-128"/>
                        </a:rPr>
                        <a:t>介護保険事業の適切な運営</a:t>
                      </a:r>
                      <a:endParaRPr kumimoji="1" lang="ja-JP" altLang="en-US" sz="1000" u="none"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➢適切な審査判定や認定調査に関する研修の実施</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➢居宅サービス事業者や介護保険施設への指導・監査　等</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3527336565"/>
                  </a:ext>
                </a:extLst>
              </a:tr>
              <a:tr h="385460">
                <a:tc>
                  <a:txBody>
                    <a:bodyPr/>
                    <a:lstStyle/>
                    <a:p>
                      <a:r>
                        <a:rPr kumimoji="1" lang="en-US" altLang="ja-JP" sz="1000" dirty="0" smtClean="0">
                          <a:latin typeface="Meiryo UI" panose="020B0604030504040204" pitchFamily="50" charset="-128"/>
                          <a:ea typeface="Meiryo UI" panose="020B0604030504040204" pitchFamily="50" charset="-128"/>
                        </a:rPr>
                        <a:t>(3)</a:t>
                      </a:r>
                      <a:r>
                        <a:rPr kumimoji="1" lang="ja-JP" altLang="en-US" sz="1000" dirty="0" smtClean="0">
                          <a:latin typeface="Meiryo UI" panose="020B0604030504040204" pitchFamily="50" charset="-128"/>
                          <a:ea typeface="Meiryo UI" panose="020B0604030504040204" pitchFamily="50" charset="-128"/>
                        </a:rPr>
                        <a:t>医療・介護連携の</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推進</a:t>
                      </a: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➢市町村在宅医療・介護連携推進事業のための技術的支援（研修等）</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➢医療介護専門職における医療・介護連携の取組み促進　等</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marL="0" marR="0" lvl="0" indent="0" algn="l" defTabSz="953536" rtl="0" eaLnBrk="1" fontAlgn="auto" latinLnBrk="0" hangingPunct="1">
                        <a:lnSpc>
                          <a:spcPct val="100000"/>
                        </a:lnSpc>
                        <a:spcBef>
                          <a:spcPts val="0"/>
                        </a:spcBef>
                        <a:spcAft>
                          <a:spcPts val="0"/>
                        </a:spcAft>
                        <a:buClrTx/>
                        <a:buSzTx/>
                        <a:buFontTx/>
                        <a:buNone/>
                        <a:tabLst/>
                        <a:defRPr/>
                      </a:pPr>
                      <a:r>
                        <a:rPr lang="en-US" altLang="ja-JP" sz="1000" u="none" dirty="0" smtClean="0">
                          <a:latin typeface="Meiryo UI" panose="020B0604030504040204" pitchFamily="50" charset="-128"/>
                          <a:ea typeface="Meiryo UI" panose="020B0604030504040204" pitchFamily="50" charset="-128"/>
                        </a:rPr>
                        <a:t>(7)</a:t>
                      </a:r>
                      <a:r>
                        <a:rPr lang="ja-JP" altLang="en-US" sz="1000" u="none" dirty="0" smtClean="0">
                          <a:latin typeface="Meiryo UI" panose="020B0604030504040204" pitchFamily="50" charset="-128"/>
                          <a:ea typeface="Meiryo UI" panose="020B0604030504040204" pitchFamily="50" charset="-128"/>
                        </a:rPr>
                        <a:t>権利擁護と社会参加の推進</a:t>
                      </a:r>
                      <a:endParaRPr lang="en-US" altLang="ja-JP" sz="1000" u="none" dirty="0" smtClean="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➢市町村や施設管理者等への高齢者虐待防止にかかる研修</a:t>
                      </a:r>
                      <a:endParaRPr kumimoji="1" lang="en-US" altLang="ja-JP" sz="1000" dirty="0" smtClean="0">
                        <a:latin typeface="Meiryo UI" panose="020B0604030504040204" pitchFamily="50" charset="-128"/>
                        <a:ea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rPr>
                        <a:t>➢住民主体の地域づくり活動へ</a:t>
                      </a:r>
                      <a:r>
                        <a:rPr kumimoji="1" lang="ja-JP" altLang="en-US" sz="1000" smtClean="0">
                          <a:latin typeface="Meiryo UI" panose="020B0604030504040204" pitchFamily="50" charset="-128"/>
                          <a:ea typeface="Meiryo UI" panose="020B0604030504040204" pitchFamily="50" charset="-128"/>
                        </a:rPr>
                        <a:t>の支援（ええまちプロジェクト）</a:t>
                      </a:r>
                      <a:endParaRPr kumimoji="1" lang="en-US" altLang="ja-JP" sz="1000" dirty="0" smtClean="0">
                        <a:latin typeface="Meiryo UI" panose="020B0604030504040204" pitchFamily="50" charset="-128"/>
                        <a:ea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rPr>
                        <a:t>➢地域における支え合いの担い手の活動が期待される老人クラブへの支援　等</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4021564924"/>
                  </a:ext>
                </a:extLst>
              </a:tr>
              <a:tr h="396240">
                <a:tc>
                  <a:txBody>
                    <a:bodyPr/>
                    <a:lstStyle/>
                    <a:p>
                      <a:r>
                        <a:rPr kumimoji="1" lang="en-US" altLang="ja-JP" sz="1000" dirty="0" smtClean="0">
                          <a:latin typeface="Meiryo UI" panose="020B0604030504040204" pitchFamily="50" charset="-128"/>
                          <a:ea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rPr>
                        <a:t>多様な住まい、</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サービス基盤の整備</a:t>
                      </a: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➢サービス付き高齢者向け住宅の適切な運営、管理の確保等</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➢介護保険施設の計画的な整備、ユニット化の推進　等</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lang="en-US" altLang="ja-JP" sz="1000" u="none" dirty="0" smtClean="0">
                          <a:latin typeface="Meiryo UI" panose="020B0604030504040204" pitchFamily="50" charset="-128"/>
                          <a:ea typeface="Meiryo UI" panose="020B0604030504040204" pitchFamily="50" charset="-128"/>
                        </a:rPr>
                        <a:t>(8)</a:t>
                      </a:r>
                      <a:r>
                        <a:rPr lang="ja-JP" altLang="en-US" sz="1000" u="none" dirty="0" smtClean="0">
                          <a:latin typeface="Meiryo UI" panose="020B0604030504040204" pitchFamily="50" charset="-128"/>
                          <a:ea typeface="Meiryo UI" panose="020B0604030504040204" pitchFamily="50" charset="-128"/>
                        </a:rPr>
                        <a:t>災害、感染症に対する</a:t>
                      </a:r>
                      <a:endParaRPr lang="en-US" altLang="ja-JP" sz="1000" u="none" dirty="0" smtClean="0">
                        <a:latin typeface="Meiryo UI" panose="020B0604030504040204" pitchFamily="50" charset="-128"/>
                        <a:ea typeface="Meiryo UI" panose="020B0604030504040204" pitchFamily="50" charset="-128"/>
                      </a:endParaRPr>
                    </a:p>
                    <a:p>
                      <a:r>
                        <a:rPr lang="ja-JP" altLang="en-US" sz="1000" u="none" dirty="0" smtClean="0">
                          <a:latin typeface="Meiryo UI" panose="020B0604030504040204" pitchFamily="50" charset="-128"/>
                          <a:ea typeface="Meiryo UI" panose="020B0604030504040204" pitchFamily="50" charset="-128"/>
                        </a:rPr>
                        <a:t>　　高齢者支援体制の確立</a:t>
                      </a:r>
                      <a:endParaRPr kumimoji="1" lang="ja-JP" altLang="en-US" sz="1000" u="none" dirty="0" smtClean="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➢介護保険施設等にかかる被災時の体制整備支援</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➢感染予防策の強化、応援職員の派遣　等</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2401802172"/>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975487171"/>
              </p:ext>
            </p:extLst>
          </p:nvPr>
        </p:nvGraphicFramePr>
        <p:xfrm>
          <a:off x="640160" y="4684802"/>
          <a:ext cx="11521280" cy="1167409"/>
        </p:xfrm>
        <a:graphic>
          <a:graphicData uri="http://schemas.openxmlformats.org/drawingml/2006/table">
            <a:tbl>
              <a:tblPr>
                <a:tableStyleId>{22838BEF-8BB2-4498-84A7-C5851F593DF1}</a:tableStyleId>
              </a:tblPr>
              <a:tblGrid>
                <a:gridCol w="3881297">
                  <a:extLst>
                    <a:ext uri="{9D8B030D-6E8A-4147-A177-3AD203B41FA5}">
                      <a16:colId xmlns:a16="http://schemas.microsoft.com/office/drawing/2014/main" val="4017361551"/>
                    </a:ext>
                  </a:extLst>
                </a:gridCol>
                <a:gridCol w="7639983">
                  <a:extLst>
                    <a:ext uri="{9D8B030D-6E8A-4147-A177-3AD203B41FA5}">
                      <a16:colId xmlns:a16="http://schemas.microsoft.com/office/drawing/2014/main" val="2414307945"/>
                    </a:ext>
                  </a:extLst>
                </a:gridCol>
              </a:tblGrid>
              <a:tr h="265523">
                <a:tc>
                  <a:txBody>
                    <a:bodyPr/>
                    <a:lstStyle/>
                    <a:p>
                      <a:pPr marL="0" marR="0" lvl="0" indent="0" algn="l" defTabSz="953536" rtl="0" eaLnBrk="1" fontAlgn="auto" latinLnBrk="0" hangingPunct="1">
                        <a:lnSpc>
                          <a:spcPct val="100000"/>
                        </a:lnSpc>
                        <a:spcBef>
                          <a:spcPts val="0"/>
                        </a:spcBef>
                        <a:spcAft>
                          <a:spcPts val="0"/>
                        </a:spcAft>
                        <a:buClrTx/>
                        <a:buSzTx/>
                        <a:buFontTx/>
                        <a:buNone/>
                        <a:tabLst/>
                        <a:defRPr/>
                      </a:pP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普及啓発・本人発信支援</a:t>
                      </a: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➢認知症サポーター、キャラバンメイトの養成　　➢認知症ケアパスの市町村における活用促進　　➢世界アルツハイマーデー等の普及・啓発　等</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3211129548"/>
                  </a:ext>
                </a:extLst>
              </a:tr>
              <a:tr h="265523">
                <a:tc>
                  <a:txBody>
                    <a:bodyPr/>
                    <a:lstStyle/>
                    <a:p>
                      <a:r>
                        <a:rPr kumimoji="1" lang="en-US" altLang="zh-TW" sz="1000" dirty="0" smtClean="0">
                          <a:latin typeface="Meiryo UI" panose="020B0604030504040204" pitchFamily="50" charset="-128"/>
                          <a:ea typeface="Meiryo UI" panose="020B0604030504040204" pitchFamily="50" charset="-128"/>
                        </a:rPr>
                        <a:t>(2)</a:t>
                      </a:r>
                      <a:r>
                        <a:rPr kumimoji="1" lang="zh-TW" altLang="en-US" sz="1000" dirty="0" smtClean="0">
                          <a:latin typeface="Meiryo UI" panose="020B0604030504040204" pitchFamily="50" charset="-128"/>
                          <a:ea typeface="Meiryo UI" panose="020B0604030504040204" pitchFamily="50" charset="-128"/>
                        </a:rPr>
                        <a:t>予防</a:t>
                      </a: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➢市町村が行う介護予防活動への支援　　➢市町村認知症初期集中支援チームフォローアップ研修　　等</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3527336565"/>
                  </a:ext>
                </a:extLst>
              </a:tr>
              <a:tr h="232824">
                <a:tc>
                  <a:txBody>
                    <a:bodyPr/>
                    <a:lstStyle/>
                    <a:p>
                      <a:r>
                        <a:rPr kumimoji="1" lang="en-US" altLang="ja-JP" sz="1000" dirty="0" smtClean="0">
                          <a:latin typeface="Meiryo UI" panose="020B0604030504040204" pitchFamily="50" charset="-128"/>
                          <a:ea typeface="Meiryo UI" panose="020B0604030504040204" pitchFamily="50" charset="-128"/>
                        </a:rPr>
                        <a:t>(3)</a:t>
                      </a:r>
                      <a:r>
                        <a:rPr kumimoji="1" lang="ja-JP" altLang="en-US" sz="1000" dirty="0" smtClean="0">
                          <a:latin typeface="Meiryo UI" panose="020B0604030504040204" pitchFamily="50" charset="-128"/>
                          <a:ea typeface="Meiryo UI" panose="020B0604030504040204" pitchFamily="50" charset="-128"/>
                        </a:rPr>
                        <a:t>医療・介護の提供、介護者支援</a:t>
                      </a:r>
                    </a:p>
                  </a:txBody>
                  <a:tcPr anchor="ctr">
                    <a:solidFill>
                      <a:schemeClr val="accent5">
                        <a:lumMod val="40000"/>
                        <a:lumOff val="60000"/>
                      </a:schemeClr>
                    </a:solidFill>
                  </a:tcPr>
                </a:tc>
                <a:tc>
                  <a:txBody>
                    <a:bodyPr/>
                    <a:lstStyle/>
                    <a:p>
                      <a:pPr marL="0" marR="0" lvl="0" indent="0" algn="l" defTabSz="953536" rtl="0" eaLnBrk="1" fontAlgn="auto" latinLnBrk="0" hangingPunct="1">
                        <a:lnSpc>
                          <a:spcPts val="11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➢認知症サポート医の養成　　➢かかりつけ医・歯科医師・看護職員等への認知症対応力向上研修</a:t>
                      </a:r>
                      <a:endParaRPr kumimoji="1" lang="en-US" altLang="ja-JP" sz="1000" dirty="0" smtClean="0">
                        <a:latin typeface="Meiryo UI" panose="020B0604030504040204" pitchFamily="50" charset="-128"/>
                        <a:ea typeface="Meiryo UI" panose="020B0604030504040204" pitchFamily="50" charset="-128"/>
                      </a:endParaRPr>
                    </a:p>
                    <a:p>
                      <a:pPr marL="0" marR="0" lvl="0" indent="0" algn="l" defTabSz="953536" rtl="0" eaLnBrk="1" fontAlgn="auto" latinLnBrk="0" hangingPunct="1">
                        <a:lnSpc>
                          <a:spcPts val="11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➢認知症の人への質の高い介護を行う人材を確保するための体系的な研修　　➢市町村が設置する認知症カフェの周知等による支援　等</a:t>
                      </a:r>
                      <a:endParaRPr kumimoji="1" lang="en-US" altLang="ja-JP" sz="1000" dirty="0" smtClean="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4021564924"/>
                  </a:ext>
                </a:extLst>
              </a:tr>
              <a:tr h="265523">
                <a:tc>
                  <a:txBody>
                    <a:bodyPr/>
                    <a:lstStyle/>
                    <a:p>
                      <a:r>
                        <a:rPr kumimoji="1" lang="en-US" altLang="ja-JP" sz="1000" dirty="0" smtClean="0">
                          <a:latin typeface="Meiryo UI" panose="020B0604030504040204" pitchFamily="50" charset="-128"/>
                          <a:ea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rPr>
                        <a:t>認知症バリアフリーの推進・若年性認知症の人への支援・社会参加</a:t>
                      </a:r>
                    </a:p>
                  </a:txBody>
                  <a:tcPr anchor="ctr">
                    <a:solidFill>
                      <a:schemeClr val="accent5">
                        <a:lumMod val="40000"/>
                        <a:lumOff val="60000"/>
                      </a:schemeClr>
                    </a:solidFill>
                  </a:tcPr>
                </a:tc>
                <a:tc>
                  <a:txBody>
                    <a:bodyPr/>
                    <a:lstStyle/>
                    <a:p>
                      <a:r>
                        <a:rPr kumimoji="1" lang="ja-JP" altLang="en-US" sz="1000" dirty="0" smtClean="0">
                          <a:latin typeface="Meiryo UI" panose="020B0604030504040204" pitchFamily="50" charset="-128"/>
                          <a:ea typeface="Meiryo UI" panose="020B0604030504040204" pitchFamily="50" charset="-128"/>
                        </a:rPr>
                        <a:t>➢大阪府高齢者にやさしい地域づくり推進協定の締結　　➢若年性認知症支援コーディネーター設置事業　等</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2401802172"/>
                  </a:ext>
                </a:extLst>
              </a:tr>
            </a:tbl>
          </a:graphicData>
        </a:graphic>
      </p:graphicFrame>
      <p:sp>
        <p:nvSpPr>
          <p:cNvPr id="19" name="正方形/長方形 18"/>
          <p:cNvSpPr/>
          <p:nvPr/>
        </p:nvSpPr>
        <p:spPr>
          <a:xfrm>
            <a:off x="352128" y="2496716"/>
            <a:ext cx="2808312" cy="22915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36000" rtlCol="0" anchor="t"/>
          <a:lstStyle/>
          <a:p>
            <a:r>
              <a:rPr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施策の推進</a:t>
            </a:r>
            <a:r>
              <a:rPr lang="ja-JP" altLang="en-US" sz="1100" b="1" dirty="0" smtClean="0">
                <a:solidFill>
                  <a:schemeClr val="tx1"/>
                </a:solidFill>
                <a:latin typeface="Meiryo UI" panose="020B0604030504040204" pitchFamily="50" charset="-128"/>
                <a:ea typeface="Meiryo UI" panose="020B0604030504040204" pitchFamily="50" charset="-128"/>
              </a:rPr>
              <a:t>方策・主な取組み：</a:t>
            </a:r>
            <a:endParaRPr lang="en-US" altLang="ja-JP" sz="1100" b="1"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a:t>
            </a:r>
            <a:endParaRPr lang="ja-JP" altLang="en-US"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357163" y="4440560"/>
            <a:ext cx="3148112" cy="33718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36000" rtlCol="0" anchor="t"/>
          <a:lstStyle/>
          <a:p>
            <a:r>
              <a:rPr lang="ja-JP" altLang="en-US" sz="1100" b="1" dirty="0" smtClean="0">
                <a:solidFill>
                  <a:schemeClr val="tx1"/>
                </a:solidFill>
                <a:latin typeface="Meiryo UI" panose="020B0604030504040204" pitchFamily="50" charset="-128"/>
                <a:ea typeface="Meiryo UI" panose="020B0604030504040204" pitchFamily="50" charset="-128"/>
              </a:rPr>
              <a:t>■認知症施策の推進方策・主な取組み：</a:t>
            </a:r>
            <a:endParaRPr lang="ja-JP" altLang="en-US" sz="1100" b="1" dirty="0">
              <a:solidFill>
                <a:schemeClr val="tx1"/>
              </a:solidFill>
              <a:latin typeface="Meiryo UI" panose="020B0604030504040204" pitchFamily="50" charset="-128"/>
              <a:ea typeface="Meiryo UI" panose="020B0604030504040204" pitchFamily="50" charset="-128"/>
            </a:endParaRPr>
          </a:p>
          <a:p>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52127" y="6235700"/>
            <a:ext cx="5842843" cy="324542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400" b="1" dirty="0" smtClean="0">
              <a:solidFill>
                <a:schemeClr val="tx1"/>
              </a:solidFill>
              <a:latin typeface="Meiryo UI" panose="020B0604030504040204" pitchFamily="50" charset="-128"/>
              <a:ea typeface="Meiryo UI" panose="020B0604030504040204" pitchFamily="50" charset="-128"/>
            </a:endParaRPr>
          </a:p>
          <a:p>
            <a:endParaRPr kumimoji="1" lang="en-US" altLang="ja-JP" sz="800" b="1"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全国と同様、大阪府においても、引き続き高齢化の進展・高齢者人口の</a:t>
            </a:r>
            <a:r>
              <a:rPr lang="ja-JP" altLang="en-US" sz="1100" dirty="0" smtClean="0">
                <a:solidFill>
                  <a:schemeClr val="tx1"/>
                </a:solidFill>
                <a:latin typeface="Meiryo UI" panose="020B0604030504040204" pitchFamily="50" charset="-128"/>
                <a:ea typeface="Meiryo UI" panose="020B0604030504040204" pitchFamily="50" charset="-128"/>
              </a:rPr>
              <a:t>増加が見込まれる</a:t>
            </a:r>
            <a:endParaRPr lang="en-US" altLang="ja-JP" sz="1100" dirty="0" smtClean="0">
              <a:solidFill>
                <a:schemeClr val="tx1"/>
              </a:solidFill>
              <a:latin typeface="Meiryo UI" panose="020B0604030504040204" pitchFamily="50" charset="-128"/>
              <a:ea typeface="Meiryo UI" panose="020B0604030504040204" pitchFamily="50" charset="-128"/>
            </a:endParaRPr>
          </a:p>
          <a:p>
            <a:endParaRPr lang="en-US" altLang="ja-JP" sz="4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高齢化率（</a:t>
            </a:r>
            <a:r>
              <a:rPr kumimoji="1" lang="en-US" altLang="ja-JP" sz="1000" dirty="0" smtClean="0">
                <a:solidFill>
                  <a:schemeClr val="tx1"/>
                </a:solidFill>
                <a:latin typeface="Meiryo UI" panose="020B0604030504040204" pitchFamily="50" charset="-128"/>
                <a:ea typeface="Meiryo UI" panose="020B0604030504040204" pitchFamily="50" charset="-128"/>
              </a:rPr>
              <a:t>65</a:t>
            </a:r>
            <a:r>
              <a:rPr kumimoji="1" lang="ja-JP" altLang="en-US" sz="1000" dirty="0" smtClean="0">
                <a:solidFill>
                  <a:schemeClr val="tx1"/>
                </a:solidFill>
                <a:latin typeface="Meiryo UI" panose="020B0604030504040204" pitchFamily="50" charset="-128"/>
                <a:ea typeface="Meiryo UI" panose="020B0604030504040204" pitchFamily="50" charset="-128"/>
              </a:rPr>
              <a:t>歳以上の割合）</a:t>
            </a:r>
            <a:r>
              <a:rPr kumimoji="1" lang="en-US" altLang="ja-JP" sz="1000" dirty="0" smtClean="0">
                <a:solidFill>
                  <a:schemeClr val="tx1"/>
                </a:solidFill>
                <a:latin typeface="Meiryo UI" panose="020B0604030504040204" pitchFamily="50" charset="-128"/>
                <a:ea typeface="Meiryo UI" panose="020B0604030504040204" pitchFamily="50" charset="-128"/>
              </a:rPr>
              <a:t>】</a:t>
            </a:r>
          </a:p>
          <a:p>
            <a:r>
              <a:rPr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全　 国：</a:t>
            </a:r>
            <a:r>
              <a:rPr kumimoji="1" lang="en-US" altLang="ja-JP" sz="1000" dirty="0" smtClean="0">
                <a:solidFill>
                  <a:schemeClr val="tx1"/>
                </a:solidFill>
                <a:latin typeface="Meiryo UI" panose="020B0604030504040204" pitchFamily="50" charset="-128"/>
                <a:ea typeface="Meiryo UI" panose="020B0604030504040204" pitchFamily="50" charset="-128"/>
              </a:rPr>
              <a:t>2020</a:t>
            </a:r>
            <a:r>
              <a:rPr kumimoji="1" lang="ja-JP" altLang="en-US" sz="1000" dirty="0" smtClean="0">
                <a:solidFill>
                  <a:schemeClr val="tx1"/>
                </a:solidFill>
                <a:latin typeface="Meiryo UI" panose="020B0604030504040204" pitchFamily="50" charset="-128"/>
                <a:ea typeface="Meiryo UI" panose="020B0604030504040204" pitchFamily="50" charset="-128"/>
              </a:rPr>
              <a:t>年 </a:t>
            </a:r>
            <a:r>
              <a:rPr kumimoji="1" lang="en-US" altLang="ja-JP" sz="1000" dirty="0" smtClean="0">
                <a:solidFill>
                  <a:schemeClr val="tx1"/>
                </a:solidFill>
                <a:latin typeface="Meiryo UI" panose="020B0604030504040204" pitchFamily="50" charset="-128"/>
                <a:ea typeface="Meiryo UI" panose="020B0604030504040204" pitchFamily="50" charset="-128"/>
              </a:rPr>
              <a:t>28.9%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2040</a:t>
            </a:r>
            <a:r>
              <a:rPr kumimoji="1" lang="ja-JP" altLang="en-US" sz="1000" dirty="0" smtClean="0">
                <a:solidFill>
                  <a:schemeClr val="tx1"/>
                </a:solidFill>
                <a:latin typeface="Meiryo UI" panose="020B0604030504040204" pitchFamily="50" charset="-128"/>
                <a:ea typeface="Meiryo UI" panose="020B0604030504040204" pitchFamily="50" charset="-128"/>
              </a:rPr>
              <a:t>年 </a:t>
            </a:r>
            <a:r>
              <a:rPr kumimoji="1" lang="en-US" altLang="ja-JP" sz="1000" dirty="0" smtClean="0">
                <a:solidFill>
                  <a:schemeClr val="tx1"/>
                </a:solidFill>
                <a:latin typeface="Meiryo UI" panose="020B0604030504040204" pitchFamily="50" charset="-128"/>
                <a:ea typeface="Meiryo UI" panose="020B0604030504040204" pitchFamily="50" charset="-128"/>
              </a:rPr>
              <a:t>35.3%</a:t>
            </a: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大阪府：</a:t>
            </a:r>
            <a:r>
              <a:rPr lang="en-US" altLang="ja-JP" sz="1000" dirty="0">
                <a:solidFill>
                  <a:schemeClr val="tx1"/>
                </a:solidFill>
                <a:latin typeface="Meiryo UI" panose="020B0604030504040204" pitchFamily="50" charset="-128"/>
                <a:ea typeface="Meiryo UI" panose="020B0604030504040204" pitchFamily="50" charset="-128"/>
              </a:rPr>
              <a:t>2020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27.9</a:t>
            </a:r>
            <a:r>
              <a:rPr lang="en-US" altLang="ja-JP" sz="1000" dirty="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2040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34.5%</a:t>
            </a:r>
          </a:p>
          <a:p>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大阪府の高齢者人口・生産年齢人口</a:t>
            </a:r>
            <a:r>
              <a:rPr lang="en-US" altLang="ja-JP" sz="1000" dirty="0" smtClean="0">
                <a:solidFill>
                  <a:schemeClr val="tx1"/>
                </a:solidFill>
                <a:latin typeface="Meiryo UI" panose="020B0604030504040204" pitchFamily="50" charset="-128"/>
                <a:ea typeface="Meiryo UI" panose="020B0604030504040204" pitchFamily="50" charset="-128"/>
              </a:rPr>
              <a:t>】</a:t>
            </a: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高齢者人口（</a:t>
            </a:r>
            <a:r>
              <a:rPr lang="en-US" altLang="ja-JP" sz="1000" dirty="0" smtClean="0">
                <a:solidFill>
                  <a:schemeClr val="tx1"/>
                </a:solidFill>
                <a:latin typeface="Meiryo UI" panose="020B0604030504040204" pitchFamily="50" charset="-128"/>
                <a:ea typeface="Meiryo UI" panose="020B0604030504040204" pitchFamily="50" charset="-128"/>
              </a:rPr>
              <a:t>65</a:t>
            </a:r>
            <a:r>
              <a:rPr lang="ja-JP" altLang="en-US" sz="1000" dirty="0" smtClean="0">
                <a:solidFill>
                  <a:schemeClr val="tx1"/>
                </a:solidFill>
                <a:latin typeface="Meiryo UI" panose="020B0604030504040204" pitchFamily="50" charset="-128"/>
                <a:ea typeface="Meiryo UI" panose="020B0604030504040204" pitchFamily="50" charset="-128"/>
              </a:rPr>
              <a:t>歳以上）　　：</a:t>
            </a:r>
            <a:r>
              <a:rPr lang="en-US" altLang="ja-JP" sz="1000" dirty="0" smtClean="0">
                <a:solidFill>
                  <a:schemeClr val="tx1"/>
                </a:solidFill>
                <a:latin typeface="Meiryo UI" panose="020B0604030504040204" pitchFamily="50" charset="-128"/>
                <a:ea typeface="Meiryo UI" panose="020B0604030504040204" pitchFamily="50" charset="-128"/>
              </a:rPr>
              <a:t>2020</a:t>
            </a:r>
            <a:r>
              <a:rPr lang="ja-JP" altLang="en-US" sz="1000" dirty="0" smtClean="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244</a:t>
            </a:r>
            <a:r>
              <a:rPr lang="ja-JP" altLang="en-US" sz="1000" dirty="0" smtClean="0">
                <a:solidFill>
                  <a:schemeClr val="tx1"/>
                </a:solidFill>
                <a:latin typeface="Meiryo UI" panose="020B0604030504040204" pitchFamily="50" charset="-128"/>
                <a:ea typeface="Meiryo UI" panose="020B0604030504040204" pitchFamily="50" charset="-128"/>
              </a:rPr>
              <a:t>万人 → </a:t>
            </a:r>
            <a:r>
              <a:rPr lang="en-US" altLang="ja-JP" sz="1000" dirty="0" smtClean="0">
                <a:solidFill>
                  <a:schemeClr val="tx1"/>
                </a:solidFill>
                <a:latin typeface="Meiryo UI" panose="020B0604030504040204" pitchFamily="50" charset="-128"/>
                <a:ea typeface="Meiryo UI" panose="020B0604030504040204" pitchFamily="50" charset="-128"/>
              </a:rPr>
              <a:t>2040</a:t>
            </a:r>
            <a:r>
              <a:rPr lang="ja-JP" altLang="en-US" sz="1000" dirty="0" smtClean="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268</a:t>
            </a:r>
            <a:r>
              <a:rPr lang="ja-JP" altLang="en-US" sz="1000" dirty="0" smtClean="0">
                <a:solidFill>
                  <a:schemeClr val="tx1"/>
                </a:solidFill>
                <a:latin typeface="Meiryo UI" panose="020B0604030504040204" pitchFamily="50" charset="-128"/>
                <a:ea typeface="Meiryo UI" panose="020B0604030504040204" pitchFamily="50" charset="-128"/>
              </a:rPr>
              <a:t>万人</a:t>
            </a:r>
            <a:endParaRPr lang="en-US" altLang="ja-JP" sz="1000" dirty="0" smtClean="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生産年齢人口（</a:t>
            </a:r>
            <a:r>
              <a:rPr lang="en-US" altLang="ja-JP" sz="1000" dirty="0" smtClean="0">
                <a:solidFill>
                  <a:schemeClr val="tx1"/>
                </a:solidFill>
                <a:latin typeface="Meiryo UI" panose="020B0604030504040204" pitchFamily="50" charset="-128"/>
                <a:ea typeface="Meiryo UI" panose="020B0604030504040204" pitchFamily="50" charset="-128"/>
              </a:rPr>
              <a:t>15</a:t>
            </a:r>
            <a:r>
              <a:rPr lang="ja-JP" altLang="en-US" sz="1000" dirty="0" smtClean="0">
                <a:solidFill>
                  <a:schemeClr val="tx1"/>
                </a:solidFill>
                <a:latin typeface="Meiryo UI" panose="020B0604030504040204" pitchFamily="50" charset="-128"/>
                <a:ea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rPr>
              <a:t>64</a:t>
            </a:r>
            <a:r>
              <a:rPr lang="ja-JP" altLang="en-US" sz="1000" dirty="0" smtClean="0">
                <a:solidFill>
                  <a:schemeClr val="tx1"/>
                </a:solidFill>
                <a:latin typeface="Meiryo UI" panose="020B0604030504040204" pitchFamily="50" charset="-128"/>
                <a:ea typeface="Meiryo UI" panose="020B0604030504040204" pitchFamily="50" charset="-128"/>
              </a:rPr>
              <a:t>歳）：</a:t>
            </a:r>
            <a:r>
              <a:rPr lang="en-US" altLang="ja-JP" sz="1000" dirty="0" smtClean="0">
                <a:solidFill>
                  <a:schemeClr val="tx1"/>
                </a:solidFill>
                <a:latin typeface="Meiryo UI" panose="020B0604030504040204" pitchFamily="50" charset="-128"/>
                <a:ea typeface="Meiryo UI" panose="020B0604030504040204" pitchFamily="50" charset="-128"/>
              </a:rPr>
              <a:t>2020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528</a:t>
            </a:r>
            <a:r>
              <a:rPr lang="ja-JP" altLang="en-US" sz="1000" dirty="0" smtClean="0">
                <a:solidFill>
                  <a:schemeClr val="tx1"/>
                </a:solidFill>
                <a:latin typeface="Meiryo UI" panose="020B0604030504040204" pitchFamily="50" charset="-128"/>
                <a:ea typeface="Meiryo UI" panose="020B0604030504040204" pitchFamily="50" charset="-128"/>
              </a:rPr>
              <a:t>万人 → </a:t>
            </a:r>
            <a:r>
              <a:rPr lang="en-US" altLang="ja-JP" sz="1000" dirty="0" smtClean="0">
                <a:solidFill>
                  <a:schemeClr val="tx1"/>
                </a:solidFill>
                <a:latin typeface="Meiryo UI" panose="020B0604030504040204" pitchFamily="50" charset="-128"/>
                <a:ea typeface="Meiryo UI" panose="020B0604030504040204" pitchFamily="50" charset="-128"/>
              </a:rPr>
              <a:t>2040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428</a:t>
            </a:r>
            <a:r>
              <a:rPr lang="ja-JP" altLang="en-US" sz="1000" dirty="0" smtClean="0">
                <a:solidFill>
                  <a:schemeClr val="tx1"/>
                </a:solidFill>
                <a:latin typeface="Meiryo UI" panose="020B0604030504040204" pitchFamily="50" charset="-128"/>
                <a:ea typeface="Meiryo UI" panose="020B0604030504040204" pitchFamily="50" charset="-128"/>
              </a:rPr>
              <a:t>万人</a:t>
            </a:r>
            <a:endParaRPr lang="en-US" altLang="ja-JP" sz="1000" dirty="0">
              <a:solidFill>
                <a:schemeClr val="tx1"/>
              </a:solidFill>
              <a:latin typeface="Meiryo UI" panose="020B0604030504040204" pitchFamily="50" charset="-128"/>
              <a:ea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○高齢者世帯</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世帯主</a:t>
            </a:r>
            <a:r>
              <a:rPr lang="en-US" altLang="ja-JP" sz="1100" dirty="0" smtClean="0">
                <a:solidFill>
                  <a:schemeClr val="tx1"/>
                </a:solidFill>
                <a:latin typeface="Meiryo UI" panose="020B0604030504040204" pitchFamily="50" charset="-128"/>
                <a:ea typeface="Meiryo UI" panose="020B0604030504040204" pitchFamily="50" charset="-128"/>
              </a:rPr>
              <a:t>65</a:t>
            </a:r>
            <a:r>
              <a:rPr lang="ja-JP" altLang="en-US" sz="1100" dirty="0" smtClean="0">
                <a:solidFill>
                  <a:schemeClr val="tx1"/>
                </a:solidFill>
                <a:latin typeface="Meiryo UI" panose="020B0604030504040204" pitchFamily="50" charset="-128"/>
                <a:ea typeface="Meiryo UI" panose="020B0604030504040204" pitchFamily="50" charset="-128"/>
              </a:rPr>
              <a:t>歳以上</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に加え、高齢独居世帯の割合の増加が見込まれる</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高齢者世帯の割合（大阪府）</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2020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37.6%</a:t>
            </a:r>
            <a:r>
              <a:rPr lang="ja-JP" altLang="en-US" sz="1000" dirty="0" smtClean="0">
                <a:solidFill>
                  <a:schemeClr val="tx1"/>
                </a:solidFill>
                <a:latin typeface="Meiryo UI" panose="020B0604030504040204" pitchFamily="50" charset="-128"/>
                <a:ea typeface="Meiryo UI" panose="020B0604030504040204" pitchFamily="50" charset="-128"/>
              </a:rPr>
              <a:t> → </a:t>
            </a:r>
            <a:r>
              <a:rPr lang="en-US" altLang="ja-JP" sz="1000" dirty="0" smtClean="0">
                <a:solidFill>
                  <a:schemeClr val="tx1"/>
                </a:solidFill>
                <a:latin typeface="Meiryo UI" panose="020B0604030504040204" pitchFamily="50" charset="-128"/>
                <a:ea typeface="Meiryo UI" panose="020B0604030504040204" pitchFamily="50" charset="-128"/>
              </a:rPr>
              <a:t>2040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43.6%</a:t>
            </a: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高齢者世帯のうち独居世帯の割合（大阪府）</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2020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40.6% </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2040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45.3%</a:t>
            </a: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○高齢化の進展に伴い、認知症高齢者の増加が見込まれる</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認知症有病者数／認知症有病率（大阪府）</a:t>
            </a:r>
            <a:r>
              <a:rPr lang="en-US" altLang="ja-JP" sz="1000" dirty="0" smtClean="0">
                <a:solidFill>
                  <a:schemeClr val="tx1"/>
                </a:solidFill>
                <a:latin typeface="Meiryo UI" panose="020B0604030504040204" pitchFamily="50" charset="-128"/>
                <a:ea typeface="Meiryo UI" panose="020B0604030504040204" pitchFamily="50" charset="-128"/>
              </a:rPr>
              <a:t>】</a:t>
            </a: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2020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39.9</a:t>
            </a:r>
            <a:r>
              <a:rPr lang="ja-JP" altLang="en-US" sz="1000" dirty="0" smtClean="0">
                <a:solidFill>
                  <a:schemeClr val="tx1"/>
                </a:solidFill>
                <a:latin typeface="Meiryo UI" panose="020B0604030504040204" pitchFamily="50" charset="-128"/>
                <a:ea typeface="Meiryo UI" panose="020B0604030504040204" pitchFamily="50" charset="-128"/>
              </a:rPr>
              <a:t>万人／</a:t>
            </a:r>
            <a:r>
              <a:rPr lang="en-US" altLang="ja-JP" sz="1000" dirty="0" smtClean="0">
                <a:solidFill>
                  <a:schemeClr val="tx1"/>
                </a:solidFill>
                <a:latin typeface="Meiryo UI" panose="020B0604030504040204" pitchFamily="50" charset="-128"/>
                <a:ea typeface="Meiryo UI" panose="020B0604030504040204" pitchFamily="50" charset="-128"/>
              </a:rPr>
              <a:t>16.3%</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2040</a:t>
            </a:r>
            <a:r>
              <a:rPr lang="ja-JP" altLang="en-US" sz="1000" dirty="0">
                <a:solidFill>
                  <a:schemeClr val="tx1"/>
                </a:solidFill>
                <a:latin typeface="Meiryo UI" panose="020B0604030504040204" pitchFamily="50" charset="-128"/>
                <a:ea typeface="Meiryo UI" panose="020B0604030504040204" pitchFamily="50" charset="-128"/>
              </a:rPr>
              <a:t>年 </a:t>
            </a:r>
            <a:r>
              <a:rPr lang="en-US" altLang="ja-JP" sz="1000" dirty="0" smtClean="0">
                <a:solidFill>
                  <a:schemeClr val="tx1"/>
                </a:solidFill>
                <a:latin typeface="Meiryo UI" panose="020B0604030504040204" pitchFamily="50" charset="-128"/>
                <a:ea typeface="Meiryo UI" panose="020B0604030504040204" pitchFamily="50" charset="-128"/>
              </a:rPr>
              <a:t>53.3</a:t>
            </a:r>
            <a:r>
              <a:rPr lang="ja-JP" altLang="en-US" sz="1000" dirty="0" smtClean="0">
                <a:solidFill>
                  <a:schemeClr val="tx1"/>
                </a:solidFill>
                <a:latin typeface="Meiryo UI" panose="020B0604030504040204" pitchFamily="50" charset="-128"/>
                <a:ea typeface="Meiryo UI" panose="020B0604030504040204" pitchFamily="50" charset="-128"/>
              </a:rPr>
              <a:t>万人／</a:t>
            </a:r>
            <a:r>
              <a:rPr lang="en-US" altLang="ja-JP" sz="1000" dirty="0" smtClean="0">
                <a:solidFill>
                  <a:schemeClr val="tx1"/>
                </a:solidFill>
                <a:latin typeface="Meiryo UI" panose="020B0604030504040204" pitchFamily="50" charset="-128"/>
                <a:ea typeface="Meiryo UI" panose="020B0604030504040204" pitchFamily="50" charset="-128"/>
              </a:rPr>
              <a:t>20.1%</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endParaRPr>
          </a:p>
          <a:p>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bwMode="auto">
          <a:xfrm>
            <a:off x="3349988" y="6732321"/>
            <a:ext cx="2674491" cy="454948"/>
          </a:xfrm>
          <a:prstGeom prst="rect">
            <a:avLst/>
          </a:prstGeom>
          <a:noFill/>
          <a:ln w="12700">
            <a:noFill/>
            <a:miter lim="800000"/>
            <a:headEnd/>
            <a:tailEnd/>
          </a:ln>
        </p:spPr>
        <p:txBody>
          <a:bodyPr wrap="square" lIns="84790" tIns="42394" rIns="84790" bIns="42394" rtlCol="0" anchor="ctr">
            <a:spAutoFit/>
          </a:bodyPr>
          <a:lstStyle/>
          <a:p>
            <a:r>
              <a:rPr lang="ja-JP" altLang="en-US" sz="600" dirty="0" smtClean="0">
                <a:latin typeface="Meiryo UI" panose="020B0604030504040204" pitchFamily="50" charset="-128"/>
                <a:ea typeface="Meiryo UI" panose="020B0604030504040204" pitchFamily="50" charset="-128"/>
              </a:rPr>
              <a:t>出典：</a:t>
            </a:r>
            <a:endParaRPr lang="en-US" altLang="ja-JP" sz="600" dirty="0" smtClean="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全国</a:t>
            </a:r>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総務省</a:t>
            </a:r>
            <a:r>
              <a:rPr lang="ja-JP" altLang="en-US" sz="600" dirty="0">
                <a:latin typeface="Meiryo UI" panose="020B0604030504040204" pitchFamily="50" charset="-128"/>
                <a:ea typeface="Meiryo UI" panose="020B0604030504040204" pitchFamily="50" charset="-128"/>
              </a:rPr>
              <a:t>「国勢調査」（</a:t>
            </a:r>
            <a:r>
              <a:rPr lang="en-US" altLang="ja-JP" sz="600" dirty="0">
                <a:latin typeface="Meiryo UI" panose="020B0604030504040204" pitchFamily="50" charset="-128"/>
                <a:ea typeface="Meiryo UI" panose="020B0604030504040204" pitchFamily="50" charset="-128"/>
              </a:rPr>
              <a:t>1980-2015</a:t>
            </a:r>
            <a:r>
              <a:rPr lang="ja-JP" altLang="en-US" sz="600" dirty="0">
                <a:latin typeface="Meiryo UI" panose="020B0604030504040204" pitchFamily="50" charset="-128"/>
                <a:ea typeface="Meiryo UI" panose="020B0604030504040204" pitchFamily="50" charset="-128"/>
              </a:rPr>
              <a:t>年）、国立社会保障人口問題研究所「日本の地域別将来推計人口（平成</a:t>
            </a:r>
            <a:r>
              <a:rPr lang="en-US" altLang="ja-JP" sz="600" dirty="0">
                <a:latin typeface="Meiryo UI" panose="020B0604030504040204" pitchFamily="50" charset="-128"/>
                <a:ea typeface="Meiryo UI" panose="020B0604030504040204" pitchFamily="50" charset="-128"/>
              </a:rPr>
              <a:t>29</a:t>
            </a:r>
            <a:r>
              <a:rPr lang="ja-JP" altLang="en-US" sz="600" dirty="0">
                <a:latin typeface="Meiryo UI" panose="020B0604030504040204" pitchFamily="50" charset="-128"/>
                <a:ea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rPr>
              <a:t>4</a:t>
            </a:r>
            <a:r>
              <a:rPr lang="ja-JP" altLang="en-US" sz="600" dirty="0">
                <a:latin typeface="Meiryo UI" panose="020B0604030504040204" pitchFamily="50" charset="-128"/>
                <a:ea typeface="Meiryo UI" panose="020B0604030504040204" pitchFamily="50" charset="-128"/>
              </a:rPr>
              <a:t>月推計）」を用いて大阪府で</a:t>
            </a:r>
            <a:r>
              <a:rPr lang="ja-JP" altLang="en-US" sz="600" dirty="0" smtClean="0">
                <a:latin typeface="Meiryo UI" panose="020B0604030504040204" pitchFamily="50" charset="-128"/>
                <a:ea typeface="Meiryo UI" panose="020B0604030504040204" pitchFamily="50" charset="-128"/>
              </a:rPr>
              <a:t>作成</a:t>
            </a:r>
            <a:endParaRPr lang="en-US" altLang="ja-JP" sz="600" dirty="0" smtClean="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大阪府</a:t>
            </a:r>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大阪府</a:t>
            </a:r>
            <a:r>
              <a:rPr lang="ja-JP" altLang="en-US" sz="600" dirty="0">
                <a:latin typeface="Meiryo UI" panose="020B0604030504040204" pitchFamily="50" charset="-128"/>
                <a:ea typeface="Meiryo UI" panose="020B0604030504040204" pitchFamily="50" charset="-128"/>
              </a:rPr>
              <a:t>人口ビジョン策定後の人口動向等の整理（令和元年８月</a:t>
            </a:r>
            <a:r>
              <a:rPr lang="ja-JP" altLang="en-US" sz="600" dirty="0" smtClean="0">
                <a:latin typeface="Meiryo UI" panose="020B0604030504040204" pitchFamily="50" charset="-128"/>
                <a:ea typeface="Meiryo UI" panose="020B0604030504040204" pitchFamily="50" charset="-128"/>
              </a:rPr>
              <a:t>）</a:t>
            </a:r>
            <a:endParaRPr kumimoji="1" lang="ja-JP" altLang="en-US" sz="600" b="1" dirty="0" smtClean="0">
              <a:solidFill>
                <a:srgbClr val="000000"/>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bwMode="auto">
          <a:xfrm>
            <a:off x="3504199" y="7710541"/>
            <a:ext cx="2520280" cy="177949"/>
          </a:xfrm>
          <a:prstGeom prst="rect">
            <a:avLst/>
          </a:prstGeom>
          <a:noFill/>
          <a:ln w="12700">
            <a:noFill/>
            <a:miter lim="800000"/>
            <a:headEnd/>
            <a:tailEnd/>
          </a:ln>
        </p:spPr>
        <p:txBody>
          <a:bodyPr wrap="square" lIns="84790" tIns="42394" rIns="84790" bIns="42394" rtlCol="0" anchor="ctr">
            <a:spAutoFit/>
          </a:bodyPr>
          <a:lstStyle/>
          <a:p>
            <a:r>
              <a:rPr lang="ja-JP" altLang="en-US" sz="600" dirty="0" smtClean="0">
                <a:latin typeface="Meiryo UI" panose="020B0604030504040204" pitchFamily="50" charset="-128"/>
                <a:ea typeface="Meiryo UI" panose="020B0604030504040204" pitchFamily="50" charset="-128"/>
              </a:rPr>
              <a:t>出典：大阪府</a:t>
            </a:r>
            <a:r>
              <a:rPr lang="ja-JP" altLang="en-US" sz="600" dirty="0">
                <a:latin typeface="Meiryo UI" panose="020B0604030504040204" pitchFamily="50" charset="-128"/>
                <a:ea typeface="Meiryo UI" panose="020B0604030504040204" pitchFamily="50" charset="-128"/>
              </a:rPr>
              <a:t>人口ビジョン策定後の人口動向等の整理（令和元年８月</a:t>
            </a:r>
            <a:r>
              <a:rPr lang="ja-JP" altLang="en-US" sz="600" dirty="0" smtClean="0">
                <a:latin typeface="Meiryo UI" panose="020B0604030504040204" pitchFamily="50" charset="-128"/>
                <a:ea typeface="Meiryo UI" panose="020B0604030504040204" pitchFamily="50" charset="-128"/>
              </a:rPr>
              <a:t>）</a:t>
            </a:r>
            <a:endParaRPr kumimoji="1" lang="ja-JP" altLang="en-US" sz="600" b="1" dirty="0" smtClean="0">
              <a:solidFill>
                <a:srgbClr val="000000"/>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bwMode="auto">
          <a:xfrm>
            <a:off x="3508783" y="8410465"/>
            <a:ext cx="2520280" cy="177949"/>
          </a:xfrm>
          <a:prstGeom prst="rect">
            <a:avLst/>
          </a:prstGeom>
          <a:noFill/>
          <a:ln w="12700">
            <a:noFill/>
            <a:miter lim="800000"/>
            <a:headEnd/>
            <a:tailEnd/>
          </a:ln>
        </p:spPr>
        <p:txBody>
          <a:bodyPr wrap="square" lIns="84790" tIns="42394" rIns="84790" bIns="42394" rtlCol="0" anchor="ctr">
            <a:spAutoFit/>
          </a:bodyPr>
          <a:lstStyle/>
          <a:p>
            <a:r>
              <a:rPr lang="ja-JP" altLang="en-US" sz="600" dirty="0" smtClean="0">
                <a:latin typeface="Meiryo UI" panose="020B0604030504040204" pitchFamily="50" charset="-128"/>
                <a:ea typeface="Meiryo UI" panose="020B0604030504040204" pitchFamily="50" charset="-128"/>
              </a:rPr>
              <a:t>出典：大阪府</a:t>
            </a:r>
            <a:r>
              <a:rPr lang="ja-JP" altLang="en-US" sz="600" dirty="0">
                <a:latin typeface="Meiryo UI" panose="020B0604030504040204" pitchFamily="50" charset="-128"/>
                <a:ea typeface="Meiryo UI" panose="020B0604030504040204" pitchFamily="50" charset="-128"/>
              </a:rPr>
              <a:t>人口ビジョン策定後の人口動向等の整理（令和元年８月</a:t>
            </a:r>
            <a:r>
              <a:rPr lang="ja-JP" altLang="en-US" sz="600" dirty="0" smtClean="0">
                <a:latin typeface="Meiryo UI" panose="020B0604030504040204" pitchFamily="50" charset="-128"/>
                <a:ea typeface="Meiryo UI" panose="020B0604030504040204" pitchFamily="50" charset="-128"/>
              </a:rPr>
              <a:t>）</a:t>
            </a:r>
            <a:endParaRPr kumimoji="1" lang="ja-JP" altLang="en-US" sz="600" b="1" dirty="0" smtClean="0">
              <a:solidFill>
                <a:srgbClr val="000000"/>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bwMode="auto">
          <a:xfrm>
            <a:off x="2614207" y="9118505"/>
            <a:ext cx="3634786" cy="362615"/>
          </a:xfrm>
          <a:prstGeom prst="rect">
            <a:avLst/>
          </a:prstGeom>
          <a:noFill/>
          <a:ln w="12700">
            <a:noFill/>
            <a:miter lim="800000"/>
            <a:headEnd/>
            <a:tailEnd/>
          </a:ln>
        </p:spPr>
        <p:txBody>
          <a:bodyPr wrap="square" lIns="84790" tIns="42394" rIns="84790" bIns="42394" rtlCol="0" anchor="ctr">
            <a:spAutoFit/>
          </a:bodyPr>
          <a:lstStyle/>
          <a:p>
            <a:r>
              <a:rPr lang="ja-JP" altLang="en-US" sz="600" dirty="0" smtClean="0">
                <a:latin typeface="Meiryo UI" panose="020B0604030504040204" pitchFamily="50" charset="-128"/>
                <a:ea typeface="Meiryo UI" panose="020B0604030504040204" pitchFamily="50" charset="-128"/>
              </a:rPr>
              <a:t>出典：</a:t>
            </a:r>
            <a:r>
              <a:rPr lang="ja-JP" altLang="ja-JP" sz="600" dirty="0">
                <a:latin typeface="Meiryo UI" panose="020B0604030504040204" pitchFamily="50" charset="-128"/>
                <a:ea typeface="Meiryo UI" panose="020B0604030504040204" pitchFamily="50" charset="-128"/>
              </a:rPr>
              <a:t>「日本における認知症の高齢者人口の将来推計に関する研究」（平成</a:t>
            </a:r>
            <a:r>
              <a:rPr lang="en-US" altLang="ja-JP" sz="600" dirty="0">
                <a:latin typeface="Meiryo UI" panose="020B0604030504040204" pitchFamily="50" charset="-128"/>
                <a:ea typeface="Meiryo UI" panose="020B0604030504040204" pitchFamily="50" charset="-128"/>
              </a:rPr>
              <a:t>26</a:t>
            </a:r>
            <a:r>
              <a:rPr lang="ja-JP" altLang="ja-JP" sz="600" dirty="0">
                <a:latin typeface="Meiryo UI" panose="020B0604030504040204" pitchFamily="50" charset="-128"/>
                <a:ea typeface="Meiryo UI" panose="020B0604030504040204" pitchFamily="50" charset="-128"/>
              </a:rPr>
              <a:t>年度厚生労働科学研究費補助金特別研究事業　九州大学　二宮教授）による</a:t>
            </a:r>
            <a:r>
              <a:rPr lang="ja-JP" altLang="ja-JP" sz="600" dirty="0" smtClean="0">
                <a:latin typeface="Meiryo UI" panose="020B0604030504040204" pitchFamily="50" charset="-128"/>
                <a:ea typeface="Meiryo UI" panose="020B0604030504040204" pitchFamily="50" charset="-128"/>
              </a:rPr>
              <a:t>速報値</a:t>
            </a:r>
            <a:r>
              <a:rPr lang="ja-JP" altLang="ja-JP" sz="600" dirty="0">
                <a:latin typeface="Meiryo UI" panose="020B0604030504040204" pitchFamily="50" charset="-128"/>
                <a:ea typeface="Meiryo UI" panose="020B0604030504040204" pitchFamily="50" charset="-128"/>
              </a:rPr>
              <a:t>に国立社会保障人口問題研究所「日本の地域別将来推計人口（平成</a:t>
            </a:r>
            <a:r>
              <a:rPr lang="en-US" altLang="ja-JP" sz="600" dirty="0">
                <a:latin typeface="Meiryo UI" panose="020B0604030504040204" pitchFamily="50" charset="-128"/>
                <a:ea typeface="Meiryo UI" panose="020B0604030504040204" pitchFamily="50" charset="-128"/>
              </a:rPr>
              <a:t>30</a:t>
            </a:r>
            <a:r>
              <a:rPr lang="ja-JP" altLang="ja-JP" sz="600" dirty="0" smtClean="0">
                <a:latin typeface="Meiryo UI" panose="020B0604030504040204" pitchFamily="50" charset="-128"/>
                <a:ea typeface="Meiryo UI" panose="020B0604030504040204" pitchFamily="50" charset="-128"/>
              </a:rPr>
              <a:t>年</a:t>
            </a:r>
            <a:r>
              <a:rPr lang="en-US" altLang="ja-JP" sz="600" dirty="0" smtClean="0">
                <a:latin typeface="Meiryo UI" panose="020B0604030504040204" pitchFamily="50" charset="-128"/>
                <a:ea typeface="Meiryo UI" panose="020B0604030504040204" pitchFamily="50" charset="-128"/>
              </a:rPr>
              <a:t>3</a:t>
            </a:r>
            <a:r>
              <a:rPr lang="ja-JP" altLang="ja-JP" sz="600" dirty="0">
                <a:latin typeface="Meiryo UI" panose="020B0604030504040204" pitchFamily="50" charset="-128"/>
                <a:ea typeface="Meiryo UI" panose="020B0604030504040204" pitchFamily="50" charset="-128"/>
              </a:rPr>
              <a:t>月推計）」による大阪府の男女別・年齢階級別人口の将来推計をかけて算出</a:t>
            </a:r>
            <a:endParaRPr kumimoji="1" lang="ja-JP" altLang="en-US" sz="600" b="1" dirty="0" smtClean="0">
              <a:solidFill>
                <a:srgbClr val="000000"/>
              </a:solidFill>
              <a:latin typeface="Meiryo UI" panose="020B0604030504040204" pitchFamily="50" charset="-128"/>
              <a:ea typeface="Meiryo UI" panose="020B0604030504040204" pitchFamily="50" charset="-128"/>
            </a:endParaRPr>
          </a:p>
        </p:txBody>
      </p:sp>
      <p:sp>
        <p:nvSpPr>
          <p:cNvPr id="13" name="二等辺三角形 12"/>
          <p:cNvSpPr/>
          <p:nvPr/>
        </p:nvSpPr>
        <p:spPr>
          <a:xfrm>
            <a:off x="5727702" y="7429444"/>
            <a:ext cx="1080120" cy="281097"/>
          </a:xfrm>
          <a:prstGeom prst="triangle">
            <a:avLst/>
          </a:prstGeom>
          <a:ln>
            <a:noFill/>
          </a:ln>
          <a:scene3d>
            <a:camera prst="orthographicFront">
              <a:rot lat="0" lon="0" rev="16200000"/>
            </a:camera>
            <a:lightRig rig="threePt" dir="t"/>
          </a:scene3d>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5" name="角丸四角形 14"/>
          <p:cNvSpPr/>
          <p:nvPr/>
        </p:nvSpPr>
        <p:spPr>
          <a:xfrm>
            <a:off x="298104" y="6051994"/>
            <a:ext cx="1926232" cy="332782"/>
          </a:xfrm>
          <a:prstGeom prst="roundRect">
            <a:avLst>
              <a:gd name="adj" fmla="val 50000"/>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100" b="1" dirty="0">
                <a:latin typeface="Meiryo UI" panose="020B0604030504040204" pitchFamily="50" charset="-128"/>
                <a:ea typeface="Meiryo UI" panose="020B0604030504040204" pitchFamily="50" charset="-128"/>
              </a:rPr>
              <a:t>高齢者の</a:t>
            </a:r>
            <a:r>
              <a:rPr lang="ja-JP" altLang="en-US" sz="1100" b="1" dirty="0" smtClean="0">
                <a:latin typeface="Meiryo UI" panose="020B0604030504040204" pitchFamily="50" charset="-128"/>
                <a:ea typeface="Meiryo UI" panose="020B0604030504040204" pitchFamily="50" charset="-128"/>
              </a:rPr>
              <a:t>状況・将来推計</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29501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rgbClr val="FFCC66"/>
        </a:solidFill>
        <a:ln w="12700">
          <a:solidFill>
            <a:schemeClr val="tx1"/>
          </a:solidFill>
          <a:miter lim="800000"/>
          <a:headEnd/>
          <a:tailEnd/>
        </a:ln>
      </a:spPr>
      <a:bodyPr lIns="84790" tIns="42394" rIns="84790" bIns="42394" anchor="ctr"/>
      <a:lstStyle>
        <a:defPPr eaLnBrk="1" hangingPunct="1">
          <a:defRPr sz="1100" b="1" dirty="0" smtClean="0">
            <a:solidFill>
              <a:srgbClr val="000000"/>
            </a:solidFill>
            <a:latin typeface="Meiryo UI" panose="020B0604030504040204" pitchFamily="50" charset="-128"/>
            <a:ea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D7A033E45539D40B11A6417F4A08B63" ma:contentTypeVersion="1" ma:contentTypeDescription="新しいドキュメントを作成します。" ma:contentTypeScope="" ma:versionID="d84df3f07265a566f7c0956d6a67e73f">
  <xsd:schema xmlns:xsd="http://www.w3.org/2001/XMLSchema" xmlns:xs="http://www.w3.org/2001/XMLSchema" xmlns:p="http://schemas.microsoft.com/office/2006/metadata/properties" xmlns:ns2="78a12b55-410d-4a82-a72d-333b878a8add" targetNamespace="http://schemas.microsoft.com/office/2006/metadata/properties" ma:root="true" ma:fieldsID="f2a86abdafa5f2741cfac290aad76299" ns2:_="">
    <xsd:import namespace="78a12b55-410d-4a82-a72d-333b878a8ad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a12b55-410d-4a82-a72d-333b878a8add"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6CEFC0-47EB-4D6C-A553-91D5A986EE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a12b55-410d-4a82-a72d-333b878a8a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E3110A-AFA8-4DE5-9C4C-8EE9A4ABA766}">
  <ds:schemaRefs>
    <ds:schemaRef ds:uri="http://schemas.microsoft.com/office/2006/documentManagement/types"/>
    <ds:schemaRef ds:uri="http://purl.org/dc/elements/1.1/"/>
    <ds:schemaRef ds:uri="http://purl.org/dc/terms/"/>
    <ds:schemaRef ds:uri="http://www.w3.org/XML/1998/namespace"/>
    <ds:schemaRef ds:uri="http://schemas.openxmlformats.org/package/2006/metadata/core-properties"/>
    <ds:schemaRef ds:uri="http://purl.org/dc/dcmitype/"/>
    <ds:schemaRef ds:uri="http://schemas.microsoft.com/office/infopath/2007/PartnerControls"/>
    <ds:schemaRef ds:uri="78a12b55-410d-4a82-a72d-333b878a8add"/>
    <ds:schemaRef ds:uri="http://schemas.microsoft.com/office/2006/metadata/properties"/>
  </ds:schemaRefs>
</ds:datastoreItem>
</file>

<file path=customXml/itemProps3.xml><?xml version="1.0" encoding="utf-8"?>
<ds:datastoreItem xmlns:ds="http://schemas.openxmlformats.org/officeDocument/2006/customXml" ds:itemID="{8EA29163-D736-49AB-B7C3-CBB9428233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3511</TotalTime>
  <Words>1515</Words>
  <Application>Microsoft Office PowerPoint</Application>
  <PresentationFormat>A3 297x420 mm</PresentationFormat>
  <Paragraphs>104</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410</cp:revision>
  <cp:lastPrinted>2023-07-04T00:58:20Z</cp:lastPrinted>
  <dcterms:created xsi:type="dcterms:W3CDTF">2018-04-26T05:27:14Z</dcterms:created>
  <dcterms:modified xsi:type="dcterms:W3CDTF">2023-08-14T01:07:31Z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0x0101001D7A033E45539D40B11A6417F4A08B63</vt:lpwstr>
  </property>
</Properties>
</file>