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0691813" cy="7559675"/>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9" autoAdjust="0"/>
    <p:restoredTop sz="94660"/>
  </p:normalViewPr>
  <p:slideViewPr>
    <p:cSldViewPr snapToGrid="0">
      <p:cViewPr varScale="1">
        <p:scale>
          <a:sx n="68" d="100"/>
          <a:sy n="68" d="100"/>
        </p:scale>
        <p:origin x="14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42141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51557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405766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93489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26755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75773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0384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8951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15989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93645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dirty="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2023/8/14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81103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A9330FB9-EDF2-4BDB-99BF-EB249EE084FE}" type="datetimeFigureOut">
              <a:rPr kumimoji="1" lang="ja-JP" altLang="en-US" smtClean="0"/>
              <a:t>2023/8/14</a:t>
            </a:fld>
            <a:endParaRPr kumimoji="1" lang="ja-JP" alt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38102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6847233" y="1013595"/>
            <a:ext cx="3803627" cy="1317394"/>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7" name="角丸四角形 36"/>
          <p:cNvSpPr/>
          <p:nvPr/>
        </p:nvSpPr>
        <p:spPr>
          <a:xfrm>
            <a:off x="6847233" y="473775"/>
            <a:ext cx="3783661" cy="385358"/>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角丸四角形 1"/>
          <p:cNvSpPr/>
          <p:nvPr/>
        </p:nvSpPr>
        <p:spPr>
          <a:xfrm>
            <a:off x="45745" y="484888"/>
            <a:ext cx="6776474" cy="1878287"/>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0" y="-6885"/>
            <a:ext cx="10691813" cy="400110"/>
          </a:xfrm>
          <a:prstGeom prst="rect">
            <a:avLst/>
          </a:prstGeom>
          <a:solidFill>
            <a:srgbClr val="002060"/>
          </a:solidFill>
        </p:spPr>
        <p:txBody>
          <a:bodyPr wrap="square" rtlCol="0">
            <a:spAutoFit/>
          </a:bodyPr>
          <a:lstStyle/>
          <a:p>
            <a:pPr algn="ctr"/>
            <a:r>
              <a:rPr lang="ja-JP" altLang="en-US" sz="2000" b="1" dirty="0">
                <a:solidFill>
                  <a:schemeClr val="bg1"/>
                </a:solidFill>
                <a:latin typeface="HGPｺﾞｼｯｸM" panose="020B0600000000000000" pitchFamily="50" charset="-128"/>
                <a:ea typeface="HGPｺﾞｼｯｸM" panose="020B0600000000000000" pitchFamily="50" charset="-128"/>
              </a:rPr>
              <a:t>　　　第５次大阪府障がい者計画の概要</a:t>
            </a:r>
          </a:p>
        </p:txBody>
      </p:sp>
      <p:sp>
        <p:nvSpPr>
          <p:cNvPr id="9" name="正方形/長方形 8"/>
          <p:cNvSpPr/>
          <p:nvPr/>
        </p:nvSpPr>
        <p:spPr>
          <a:xfrm>
            <a:off x="102194" y="447343"/>
            <a:ext cx="5156590" cy="21735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１．第</a:t>
            </a:r>
            <a:r>
              <a:rPr lang="en-US" altLang="ja-JP" sz="1200" b="1" dirty="0">
                <a:solidFill>
                  <a:schemeClr val="bg1"/>
                </a:solidFill>
                <a:latin typeface="HGPｺﾞｼｯｸM" panose="020B0600000000000000" pitchFamily="50" charset="-128"/>
                <a:ea typeface="HGPｺﾞｼｯｸM" panose="020B0600000000000000" pitchFamily="50" charset="-128"/>
              </a:rPr>
              <a:t>5</a:t>
            </a:r>
            <a:r>
              <a:rPr lang="ja-JP" altLang="en-US" sz="1200" b="1" dirty="0">
                <a:solidFill>
                  <a:schemeClr val="bg1"/>
                </a:solidFill>
                <a:latin typeface="HGPｺﾞｼｯｸM" panose="020B0600000000000000" pitchFamily="50" charset="-128"/>
                <a:ea typeface="HGPｺﾞｼｯｸM" panose="020B0600000000000000" pitchFamily="50" charset="-128"/>
              </a:rPr>
              <a:t>次</a:t>
            </a:r>
            <a:r>
              <a:rPr lang="ja-JP" altLang="en-US" sz="1200" b="1" dirty="0" err="1">
                <a:solidFill>
                  <a:schemeClr val="bg1"/>
                </a:solidFill>
                <a:latin typeface="HGPｺﾞｼｯｸM" panose="020B0600000000000000" pitchFamily="50" charset="-128"/>
                <a:ea typeface="HGPｺﾞｼｯｸM" panose="020B0600000000000000" pitchFamily="50" charset="-128"/>
              </a:rPr>
              <a:t>大阪府障がい</a:t>
            </a:r>
            <a:r>
              <a:rPr lang="ja-JP" altLang="en-US" sz="1200" b="1" dirty="0">
                <a:solidFill>
                  <a:schemeClr val="bg1"/>
                </a:solidFill>
                <a:latin typeface="HGPｺﾞｼｯｸM" panose="020B0600000000000000" pitchFamily="50" charset="-128"/>
                <a:ea typeface="HGPｺﾞｼｯｸM" panose="020B0600000000000000" pitchFamily="50" charset="-128"/>
              </a:rPr>
              <a:t>者計画とは</a:t>
            </a:r>
            <a:r>
              <a:rPr lang="ja-JP" altLang="en-US" sz="900" b="1" dirty="0">
                <a:solidFill>
                  <a:schemeClr val="bg1"/>
                </a:solidFill>
                <a:latin typeface="HGPｺﾞｼｯｸM" panose="020B0600000000000000" pitchFamily="50" charset="-128"/>
                <a:ea typeface="HGPｺﾞｼｯｸM" panose="020B0600000000000000" pitchFamily="50" charset="-128"/>
              </a:rPr>
              <a:t>（根拠：障害者基本法・障害者総合支援法・児童福祉法）</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sp>
        <p:nvSpPr>
          <p:cNvPr id="32" name="正方形/長方形 31"/>
          <p:cNvSpPr/>
          <p:nvPr/>
        </p:nvSpPr>
        <p:spPr>
          <a:xfrm>
            <a:off x="6976618" y="1196632"/>
            <a:ext cx="3622698" cy="103633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①　</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者差別・虐待の防止、命と尊厳の保持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②　多様な主体の協働による地域づくり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③　あらゆる分野における大阪府全体の底上げ</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④　合理的配慮によるバリアフリーの充実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➄　真の共生社会・インクルーシブな社会の実現</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34" name="正方形/長方形 33"/>
          <p:cNvSpPr/>
          <p:nvPr/>
        </p:nvSpPr>
        <p:spPr>
          <a:xfrm>
            <a:off x="6865494" y="606669"/>
            <a:ext cx="3754760" cy="29342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全ての人間（ひと）が支え合い、包容され、ともに生きる自立支援社会づくり</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31" name="正方形/長方形 30"/>
          <p:cNvSpPr/>
          <p:nvPr/>
        </p:nvSpPr>
        <p:spPr>
          <a:xfrm>
            <a:off x="6887612" y="923926"/>
            <a:ext cx="1166578" cy="20289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３．基本原則</a:t>
            </a:r>
          </a:p>
        </p:txBody>
      </p:sp>
      <p:sp>
        <p:nvSpPr>
          <p:cNvPr id="30" name="正方形/長方形 29"/>
          <p:cNvSpPr/>
          <p:nvPr/>
        </p:nvSpPr>
        <p:spPr>
          <a:xfrm>
            <a:off x="6888187" y="445126"/>
            <a:ext cx="1148083" cy="18994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２．基本理念</a:t>
            </a:r>
          </a:p>
        </p:txBody>
      </p:sp>
      <p:sp>
        <p:nvSpPr>
          <p:cNvPr id="36" name="正方形/長方形 35"/>
          <p:cNvSpPr/>
          <p:nvPr/>
        </p:nvSpPr>
        <p:spPr>
          <a:xfrm>
            <a:off x="18599" y="626142"/>
            <a:ext cx="6843999" cy="17375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900"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背景・課題</a:t>
            </a:r>
            <a:r>
              <a:rPr kumimoji="1" lang="en-US" altLang="ja-JP" sz="900" dirty="0">
                <a:solidFill>
                  <a:schemeClr val="tx1"/>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○地域コミュニティの希薄化や人口減少・超高齢社会の到来の中、今後、</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者の重度化・高齢化や「</a:t>
            </a:r>
            <a:r>
              <a:rPr kumimoji="1" lang="en-US" altLang="ja-JP" sz="900" dirty="0">
                <a:solidFill>
                  <a:schemeClr val="tx1"/>
                </a:solidFill>
                <a:latin typeface="HGPｺﾞｼｯｸE" panose="020B0900000000000000" pitchFamily="50" charset="-128"/>
                <a:ea typeface="HGPｺﾞｼｯｸE" panose="020B0900000000000000" pitchFamily="50" charset="-128"/>
              </a:rPr>
              <a:t>8050</a:t>
            </a:r>
            <a:r>
              <a:rPr kumimoji="1" lang="ja-JP" altLang="en-US" sz="900" dirty="0">
                <a:solidFill>
                  <a:schemeClr val="tx1"/>
                </a:solidFill>
                <a:latin typeface="HGPｺﾞｼｯｸE" panose="020B0900000000000000" pitchFamily="50" charset="-128"/>
                <a:ea typeface="HGPｺﾞｼｯｸE" panose="020B0900000000000000" pitchFamily="50" charset="-128"/>
              </a:rPr>
              <a:t>問題」「親亡き後」などにより</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地域で</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者が抱える課題はさらに深刻化することが懸念されている。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者の生命</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に関わる事件</a:t>
            </a:r>
            <a:r>
              <a:rPr kumimoji="1" lang="ja-JP" altLang="en-US" sz="900"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事故や地震・豪雨などの</a:t>
            </a:r>
            <a:r>
              <a:rPr kumimoji="1" lang="ja-JP" altLang="en-US" sz="900" dirty="0">
                <a:solidFill>
                  <a:schemeClr val="tx1"/>
                </a:solidFill>
                <a:latin typeface="HGPｺﾞｼｯｸE" panose="020B0900000000000000" pitchFamily="50" charset="-128"/>
                <a:ea typeface="HGPｺﾞｼｯｸE" panose="020B0900000000000000" pitchFamily="50" charset="-128"/>
              </a:rPr>
              <a:t>自然</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災害、新型</a:t>
            </a:r>
            <a:r>
              <a:rPr kumimoji="1" lang="ja-JP" altLang="en-US" sz="900" dirty="0">
                <a:solidFill>
                  <a:schemeClr val="tx1"/>
                </a:solidFill>
                <a:latin typeface="HGPｺﾞｼｯｸE" panose="020B0900000000000000" pitchFamily="50" charset="-128"/>
                <a:ea typeface="HGPｺﾞｼｯｸE" panose="020B0900000000000000" pitchFamily="50" charset="-128"/>
              </a:rPr>
              <a:t>コロナウイルス感染症などの新興</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感染症が発生しており、障が </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en-US" altLang="ja-JP" sz="900" dirty="0">
                <a:solidFill>
                  <a:schemeClr val="tx1"/>
                </a:solidFill>
                <a:latin typeface="HGPｺﾞｼｯｸE" panose="020B0900000000000000" pitchFamily="50" charset="-128"/>
                <a:ea typeface="HGPｺﾞｼｯｸE" panose="020B0900000000000000" pitchFamily="50" charset="-128"/>
              </a:rPr>
              <a:t> </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い者の安全・安心の確保や障がい理解の促進、サービス基盤の整備などが課題となっている。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○第４次</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大阪府障がい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者計画（後期計画）が策定された平成</a:t>
            </a:r>
            <a:r>
              <a:rPr kumimoji="1" lang="en-US" altLang="ja-JP" sz="900" dirty="0">
                <a:solidFill>
                  <a:schemeClr val="tx1"/>
                </a:solidFill>
                <a:latin typeface="HGPｺﾞｼｯｸE" panose="020B0900000000000000" pitchFamily="50" charset="-128"/>
                <a:ea typeface="HGPｺﾞｼｯｸE" panose="020B0900000000000000" pitchFamily="50" charset="-128"/>
              </a:rPr>
              <a:t>30</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年度以降、障害者総合支援法・社会福祉法の改正や障害者文化芸術活</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動推進法・読書バリアフリー法の制定など、国において様々な制度改正が行われている。</a:t>
            </a:r>
            <a:endParaRPr kumimoji="1" lang="en-US" altLang="ja-JP" sz="1200" dirty="0">
              <a:solidFill>
                <a:schemeClr val="tx1"/>
              </a:solidFill>
              <a:latin typeface="HGPｺﾞｼｯｸE" panose="020B0900000000000000" pitchFamily="50" charset="-128"/>
              <a:ea typeface="HGPｺﾞｼｯｸE" panose="020B0900000000000000" pitchFamily="50" charset="-128"/>
            </a:endParaRPr>
          </a:p>
          <a:p>
            <a:pPr>
              <a:lnSpc>
                <a:spcPts val="4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■計画の位置付け</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害者基本法に基づく障がい者計画（障がい者施策全般に関する総合的・基本的な計画）を障害者総合支援法に基づく障がい福祉計画・児童福祉法に基づく障がい児福祉計画（障がい福祉サービス等・障がい児通所支援等の確保等に関する計画）と一体的に作成。</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en-US" altLang="ja-JP" sz="900"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新・</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発達障がい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児者支援プランの後継プランを統合</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■計画期間</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令和</a:t>
            </a:r>
            <a:r>
              <a:rPr kumimoji="1" lang="en-US" altLang="ja-JP" sz="900" dirty="0">
                <a:solidFill>
                  <a:schemeClr val="tx1"/>
                </a:solidFill>
                <a:latin typeface="HGPｺﾞｼｯｸE" panose="020B0900000000000000" pitchFamily="50" charset="-128"/>
                <a:ea typeface="HGPｺﾞｼｯｸE" panose="020B0900000000000000" pitchFamily="50" charset="-128"/>
              </a:rPr>
              <a:t>3</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年度から令和</a:t>
            </a:r>
            <a:r>
              <a:rPr kumimoji="1" lang="en-US" altLang="ja-JP" sz="900" dirty="0">
                <a:solidFill>
                  <a:schemeClr val="tx1"/>
                </a:solidFill>
                <a:latin typeface="HGPｺﾞｼｯｸE" panose="020B0900000000000000" pitchFamily="50" charset="-128"/>
                <a:ea typeface="HGPｺﾞｼｯｸE" panose="020B0900000000000000" pitchFamily="50" charset="-128"/>
              </a:rPr>
              <a:t>8</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年度までの</a:t>
            </a:r>
            <a:r>
              <a:rPr kumimoji="1" lang="en-US" altLang="ja-JP" sz="900" dirty="0">
                <a:solidFill>
                  <a:schemeClr val="tx1"/>
                </a:solidFill>
                <a:latin typeface="HGPｺﾞｼｯｸE" panose="020B0900000000000000" pitchFamily="50" charset="-128"/>
                <a:ea typeface="HGPｺﾞｼｯｸE" panose="020B0900000000000000" pitchFamily="50" charset="-128"/>
              </a:rPr>
              <a:t>6</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年間。</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福祉計画・障がい児福祉計画については令和</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3</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年度から令和</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5</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年度までの</a:t>
            </a:r>
            <a:r>
              <a:rPr kumimoji="1" lang="en-US" altLang="ja-JP" sz="900" dirty="0">
                <a:solidFill>
                  <a:schemeClr val="tx1"/>
                </a:solidFill>
                <a:latin typeface="HGPｺﾞｼｯｸE" panose="020B0900000000000000" pitchFamily="50" charset="-128"/>
                <a:ea typeface="HGPｺﾞｼｯｸE" panose="020B0900000000000000" pitchFamily="50" charset="-128"/>
              </a:rPr>
              <a:t>3</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年間。</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grpSp>
        <p:nvGrpSpPr>
          <p:cNvPr id="7" name="グループ化 6"/>
          <p:cNvGrpSpPr/>
          <p:nvPr/>
        </p:nvGrpSpPr>
        <p:grpSpPr>
          <a:xfrm>
            <a:off x="43351" y="2389885"/>
            <a:ext cx="10605111" cy="2761102"/>
            <a:chOff x="61301" y="2507235"/>
            <a:chExt cx="10605111" cy="2761102"/>
          </a:xfrm>
        </p:grpSpPr>
        <p:sp>
          <p:nvSpPr>
            <p:cNvPr id="39" name="角丸四角形 38"/>
            <p:cNvSpPr/>
            <p:nvPr/>
          </p:nvSpPr>
          <p:spPr>
            <a:xfrm>
              <a:off x="61301" y="2554733"/>
              <a:ext cx="10605111" cy="2713604"/>
            </a:xfrm>
            <a:prstGeom prst="roundRect">
              <a:avLst>
                <a:gd name="adj" fmla="val 6756"/>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8" name="正方形/長方形 47"/>
            <p:cNvSpPr/>
            <p:nvPr/>
          </p:nvSpPr>
          <p:spPr>
            <a:xfrm>
              <a:off x="85155" y="2843592"/>
              <a:ext cx="10445351" cy="35511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共通場面：地域を育む</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　</a:t>
              </a:r>
              <a:r>
                <a:rPr lang="ja-JP" altLang="ja-JP" sz="900" dirty="0">
                  <a:solidFill>
                    <a:schemeClr val="tx1"/>
                  </a:solidFill>
                  <a:latin typeface="HGPｺﾞｼｯｸE" panose="020B0900000000000000" pitchFamily="50" charset="-128"/>
                  <a:ea typeface="HGPｺﾞｼｯｸE" panose="020B0900000000000000" pitchFamily="50" charset="-128"/>
                </a:rPr>
                <a:t>多様な主体が</a:t>
              </a:r>
              <a:r>
                <a:rPr lang="ja-JP" altLang="en-US" sz="900" dirty="0">
                  <a:solidFill>
                    <a:schemeClr val="tx1"/>
                  </a:solidFill>
                  <a:latin typeface="HGPｺﾞｼｯｸE" panose="020B0900000000000000" pitchFamily="50" charset="-128"/>
                  <a:ea typeface="HGPｺﾞｼｯｸE" panose="020B0900000000000000" pitchFamily="50" charset="-128"/>
                </a:rPr>
                <a:t>協力し、全ての</a:t>
              </a:r>
              <a:r>
                <a:rPr lang="ja-JP" altLang="en-US" sz="900" err="1">
                  <a:solidFill>
                    <a:schemeClr val="tx1"/>
                  </a:solidFill>
                  <a:latin typeface="HGPｺﾞｼｯｸE" panose="020B0900000000000000" pitchFamily="50" charset="-128"/>
                  <a:ea typeface="HGPｺﾞｼｯｸE" panose="020B0900000000000000" pitchFamily="50" charset="-128"/>
                </a:rPr>
                <a:t>障</a:t>
              </a:r>
              <a:r>
                <a:rPr lang="ja-JP" altLang="en-US" sz="900" smtClean="0">
                  <a:solidFill>
                    <a:schemeClr val="tx1"/>
                  </a:solidFill>
                  <a:latin typeface="HGPｺﾞｼｯｸE" panose="020B0900000000000000" pitchFamily="50" charset="-128"/>
                  <a:ea typeface="HGPｺﾞｼｯｸE" panose="020B0900000000000000" pitchFamily="50" charset="-128"/>
                </a:rPr>
                <a:t>がいのある人が</a:t>
              </a:r>
              <a:r>
                <a:rPr lang="ja-JP" altLang="en-US" sz="900" dirty="0">
                  <a:solidFill>
                    <a:schemeClr val="tx1"/>
                  </a:solidFill>
                  <a:latin typeface="HGPｺﾞｼｯｸE" panose="020B0900000000000000" pitchFamily="50" charset="-128"/>
                  <a:ea typeface="HGPｺﾞｼｯｸE" panose="020B0900000000000000" pitchFamily="50" charset="-128"/>
                </a:rPr>
                <a:t>安心して暮らせる地域を育んでいる</a:t>
              </a:r>
              <a:endParaRPr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9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dirty="0">
                  <a:solidFill>
                    <a:srgbClr val="00B050"/>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虐待防止・差別解消、相談支援体制の充実、地域生活支援拠点の整備促進・機能充実、人材の確保、サービス従事者の資質向上、</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理解の促進、ソフト・ハード面のバリアフリー化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2" name="正方形/長方形 51"/>
            <p:cNvSpPr/>
            <p:nvPr/>
          </p:nvSpPr>
          <p:spPr>
            <a:xfrm>
              <a:off x="3805750" y="4108922"/>
              <a:ext cx="3176075" cy="111568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kumimoji="1" lang="en-US" altLang="ja-JP" sz="9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smtClean="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900" b="1" dirty="0" smtClean="0">
                  <a:solidFill>
                    <a:schemeClr val="accent2">
                      <a:lumMod val="75000"/>
                    </a:schemeClr>
                  </a:solidFill>
                  <a:latin typeface="HGPｺﾞｼｯｸE" panose="020B0900000000000000" pitchFamily="50" charset="-128"/>
                  <a:ea typeface="HGPｺﾞｼｯｸE" panose="020B0900000000000000" pitchFamily="50" charset="-128"/>
                </a:rPr>
                <a:t>Ⅳ</a:t>
              </a:r>
              <a:r>
                <a:rPr kumimoji="1" lang="ja-JP" altLang="en-US" sz="900" b="1" dirty="0" smtClean="0">
                  <a:solidFill>
                    <a:schemeClr val="accent2">
                      <a:lumMod val="75000"/>
                    </a:schemeClr>
                  </a:solidFill>
                  <a:latin typeface="HGPｺﾞｼｯｸE" panose="020B0900000000000000" pitchFamily="50" charset="-128"/>
                  <a:ea typeface="HGPｺﾞｼｯｸE" panose="020B0900000000000000" pitchFamily="50" charset="-128"/>
                </a:rPr>
                <a:t>：心や体、命を大切にする</a:t>
              </a:r>
              <a:r>
                <a:rPr kumimoji="1" lang="en-US" altLang="ja-JP" sz="9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1000"/>
                </a:lnSpc>
              </a:pPr>
              <a:r>
                <a:rPr kumimoji="1" lang="ja-JP" altLang="en-US" sz="900" b="1" dirty="0" smtClean="0">
                  <a:solidFill>
                    <a:srgbClr val="FF0000"/>
                  </a:solidFill>
                  <a:latin typeface="HGPｺﾞｼｯｸE" panose="020B0900000000000000" pitchFamily="50" charset="-128"/>
                  <a:ea typeface="HGPｺﾞｼｯｸE" panose="020B0900000000000000" pitchFamily="50" charset="-128"/>
                </a:rPr>
                <a:t>　　　　</a:t>
              </a:r>
              <a:r>
                <a:rPr kumimoji="1" lang="en-US" altLang="ja-JP" sz="900" dirty="0" smtClean="0">
                  <a:solidFill>
                    <a:srgbClr val="FF0000"/>
                  </a:solidFill>
                  <a:latin typeface="HGPｺﾞｼｯｸE" panose="020B0900000000000000" pitchFamily="50" charset="-128"/>
                  <a:ea typeface="HGPｺﾞｼｯｸE" panose="020B0900000000000000" pitchFamily="50" charset="-128"/>
                </a:rPr>
                <a:t>※</a:t>
              </a:r>
              <a:r>
                <a:rPr kumimoji="1" lang="ja-JP" altLang="en-US" sz="900" dirty="0" smtClean="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900" dirty="0" smtClean="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障がいのある人が必要な医療や相談を、いつでも安心し</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て</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受けることができる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9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〇必要な健康・医療サービスの提供</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高次脳機能障がい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支援拠点機関におけるリハビリテー</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ションの機会の提供　　等</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p:txBody>
        </p:sp>
        <p:sp>
          <p:nvSpPr>
            <p:cNvPr id="53" name="正方形/長方形 52"/>
            <p:cNvSpPr/>
            <p:nvPr/>
          </p:nvSpPr>
          <p:spPr>
            <a:xfrm>
              <a:off x="7030182" y="3228240"/>
              <a:ext cx="3500324" cy="9361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Ⅴ</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：楽しむ</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障がいのある人が様々な場所で他の人と同じように楽しみ、豊かに</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暮らしている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9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〇余暇活動の充実・活動内容の拡大</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○スポーツ活動の促進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〇芸術・文化活動の</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p:txBody>
        </p:sp>
        <p:sp>
          <p:nvSpPr>
            <p:cNvPr id="54" name="正方形/長方形 53"/>
            <p:cNvSpPr/>
            <p:nvPr/>
          </p:nvSpPr>
          <p:spPr>
            <a:xfrm>
              <a:off x="7030182" y="4203760"/>
              <a:ext cx="3500324" cy="10391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Ⅵ</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：人間（ひと）としての尊厳を持って生きる</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障がいのある人が尊厳を持って社会に参加し、社会</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全体に合理的</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配慮が浸透している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9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理解の促進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者差別の解消・障がい者虐待の防止</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〇安全・安心の確保</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〇情報保障・情報アクセシビリティの確保</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5" name="正方形/長方形 54"/>
            <p:cNvSpPr/>
            <p:nvPr/>
          </p:nvSpPr>
          <p:spPr>
            <a:xfrm>
              <a:off x="99224" y="3233744"/>
              <a:ext cx="3644101" cy="8429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Ⅰ</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：地域やまちで暮らす</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en-US" altLang="ja-JP" sz="900" dirty="0">
                  <a:solidFill>
                    <a:srgbClr val="FF0000"/>
                  </a:solidFill>
                  <a:latin typeface="HGPｺﾞｼｯｸE" panose="020B0900000000000000" pitchFamily="50" charset="-128"/>
                  <a:ea typeface="HGPｺﾞｼｯｸE" panose="020B0900000000000000" pitchFamily="50" charset="-128"/>
                </a:rPr>
                <a:t>※</a:t>
              </a:r>
              <a:r>
                <a:rPr kumimoji="1" lang="ja-JP" altLang="en-US" sz="900" dirty="0">
                  <a:solidFill>
                    <a:srgbClr val="FF0000"/>
                  </a:solidFill>
                  <a:latin typeface="HGPｺﾞｼｯｸE" panose="020B0900000000000000" pitchFamily="50" charset="-128"/>
                  <a:ea typeface="HGPｺﾞｼｯｸE" panose="020B0900000000000000" pitchFamily="50" charset="-128"/>
                </a:rPr>
                <a:t>最重点施策：地域移行</a:t>
              </a:r>
              <a:endParaRPr kumimoji="1" lang="en-US" altLang="ja-JP" sz="9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障がいのある人が地域の希望するところで快適に暮らしている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b="1" dirty="0">
                <a:solidFill>
                  <a:srgbClr val="00B05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9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〇施設・病院からの退所・退院促進、地域の受け皿整備の促進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〇</a:t>
              </a:r>
              <a:r>
                <a:rPr kumimoji="1" lang="ja-JP" altLang="en-US" sz="900" dirty="0">
                  <a:solidFill>
                    <a:schemeClr val="tx1"/>
                  </a:solidFill>
                  <a:latin typeface="HGPｺﾞｼｯｸE" panose="020B0900000000000000" pitchFamily="50" charset="-128"/>
                  <a:ea typeface="HGPｺﾞｼｯｸE" panose="020B0900000000000000" pitchFamily="50" charset="-128"/>
                </a:rPr>
                <a:t>入所施設の機能のあり方検討</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〇地域での支援体制の</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充実</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6" name="正方形/長方形 55"/>
            <p:cNvSpPr/>
            <p:nvPr/>
          </p:nvSpPr>
          <p:spPr>
            <a:xfrm>
              <a:off x="99224" y="4110591"/>
              <a:ext cx="3644101" cy="111401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Ⅱ</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：学ぶ</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　</a:t>
              </a:r>
              <a:endParaRPr kumimoji="1" lang="en-US" altLang="ja-JP" sz="900" b="1" dirty="0" smtClean="0">
                <a:solidFill>
                  <a:schemeClr val="accent2">
                    <a:lumMod val="75000"/>
                  </a:schemeClr>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en-US" altLang="ja-JP" sz="900" dirty="0">
                  <a:solidFill>
                    <a:srgbClr val="FF0000"/>
                  </a:solidFill>
                  <a:latin typeface="HGPｺﾞｼｯｸE" panose="020B0900000000000000" pitchFamily="50" charset="-128"/>
                  <a:ea typeface="HGPｺﾞｼｯｸE" panose="020B0900000000000000" pitchFamily="50" charset="-128"/>
                </a:rPr>
                <a:t>※</a:t>
              </a:r>
              <a:r>
                <a:rPr kumimoji="1" lang="ja-JP" altLang="en-US" sz="900" dirty="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9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　障がいのある人が本人のニーズに基づき、障がいのない人と同じ場で</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学んで</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いる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9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〇早期療育の実施</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〇インクルーシブ教育の推進</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p:txBody>
        </p:sp>
        <p:sp>
          <p:nvSpPr>
            <p:cNvPr id="57" name="正方形/長方形 56"/>
            <p:cNvSpPr/>
            <p:nvPr/>
          </p:nvSpPr>
          <p:spPr>
            <a:xfrm>
              <a:off x="3805750" y="3233744"/>
              <a:ext cx="3183758" cy="84295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Ⅲ</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：働く</a:t>
              </a:r>
              <a:r>
                <a:rPr kumimoji="1" lang="en-US" altLang="ja-JP" sz="9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900" b="1" dirty="0">
                  <a:solidFill>
                    <a:schemeClr val="accent2">
                      <a:lumMod val="75000"/>
                    </a:schemeClr>
                  </a:solidFill>
                  <a:latin typeface="HGPｺﾞｼｯｸE" panose="020B0900000000000000" pitchFamily="50" charset="-128"/>
                  <a:ea typeface="HGPｺﾞｼｯｸE" panose="020B0900000000000000" pitchFamily="50" charset="-128"/>
                </a:rPr>
                <a:t>　</a:t>
              </a: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en-US" altLang="ja-JP" sz="900" dirty="0">
                  <a:solidFill>
                    <a:srgbClr val="FF0000"/>
                  </a:solidFill>
                  <a:latin typeface="HGPｺﾞｼｯｸE" panose="020B0900000000000000" pitchFamily="50" charset="-128"/>
                  <a:ea typeface="HGPｺﾞｼｯｸE" panose="020B0900000000000000" pitchFamily="50" charset="-128"/>
                </a:rPr>
                <a:t>※</a:t>
              </a:r>
              <a:r>
                <a:rPr kumimoji="1" lang="ja-JP" altLang="en-US" sz="900" dirty="0">
                  <a:solidFill>
                    <a:srgbClr val="FF0000"/>
                  </a:solidFill>
                  <a:latin typeface="HGPｺﾞｼｯｸE" panose="020B0900000000000000" pitchFamily="50" charset="-128"/>
                  <a:ea typeface="HGPｺﾞｼｯｸE" panose="020B0900000000000000" pitchFamily="50" charset="-128"/>
                </a:rPr>
                <a:t>最重点施策：就労支援</a:t>
              </a:r>
              <a:endParaRPr kumimoji="1" lang="en-US" altLang="ja-JP" sz="9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40" dirty="0">
                  <a:solidFill>
                    <a:schemeClr val="tx1"/>
                  </a:solidFill>
                  <a:latin typeface="HGPｺﾞｼｯｸE" panose="020B0900000000000000" pitchFamily="50" charset="-128"/>
                  <a:ea typeface="HGPｺﾞｼｯｸE" panose="020B0900000000000000" pitchFamily="50" charset="-128"/>
                </a:rPr>
                <a:t>障がいのある人が希望する様々なところで働き続けている</a:t>
              </a:r>
              <a:endParaRPr kumimoji="1" lang="en-US" altLang="ja-JP" sz="900" spc="-4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spc="-4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r>
                <a:rPr kumimoji="1" lang="ja-JP" altLang="en-US" sz="9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9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〇</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者雇用の拡大</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〇</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就労移行支援事業・就労定着支援事業の機能強化</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者の働く場の</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拡大</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p:txBody>
        </p:sp>
        <p:sp>
          <p:nvSpPr>
            <p:cNvPr id="41" name="正方形/長方形 40"/>
            <p:cNvSpPr/>
            <p:nvPr/>
          </p:nvSpPr>
          <p:spPr>
            <a:xfrm>
              <a:off x="86214" y="2507235"/>
              <a:ext cx="1561454" cy="21340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４．施策の推進方向　　　　</a:t>
              </a:r>
            </a:p>
          </p:txBody>
        </p:sp>
        <p:sp>
          <p:nvSpPr>
            <p:cNvPr id="3" name="テキスト ボックス 2"/>
            <p:cNvSpPr txBox="1"/>
            <p:nvPr/>
          </p:nvSpPr>
          <p:spPr>
            <a:xfrm>
              <a:off x="1802551" y="2540809"/>
              <a:ext cx="8260351" cy="307777"/>
            </a:xfrm>
            <a:prstGeom prst="rect">
              <a:avLst/>
            </a:prstGeom>
            <a:noFill/>
          </p:spPr>
          <p:txBody>
            <a:bodyPr wrap="square" rtlCol="0">
              <a:spAutoFit/>
            </a:bodyPr>
            <a:lstStyle/>
            <a:p>
              <a:r>
                <a:rPr kumimoji="1" lang="en-US" altLang="ja-JP" sz="1400" dirty="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400" dirty="0">
                  <a:solidFill>
                    <a:schemeClr val="tx1">
                      <a:lumMod val="85000"/>
                      <a:lumOff val="15000"/>
                    </a:schemeClr>
                  </a:solidFill>
                  <a:latin typeface="HGPｺﾞｼｯｸE" panose="020B0900000000000000" pitchFamily="50" charset="-128"/>
                  <a:ea typeface="HGPｺﾞｼｯｸE" panose="020B0900000000000000" pitchFamily="50" charset="-128"/>
                </a:rPr>
                <a:t>最重点施策</a:t>
              </a:r>
              <a:r>
                <a:rPr kumimoji="1" lang="en-US" altLang="ja-JP" sz="1400" dirty="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①入所施設や精神科病院からの</a:t>
              </a:r>
              <a:r>
                <a:rPr kumimoji="1" lang="ja-JP" altLang="en-US" sz="1000" dirty="0" smtClean="0">
                  <a:solidFill>
                    <a:schemeClr val="tx1">
                      <a:lumMod val="85000"/>
                      <a:lumOff val="15000"/>
                    </a:schemeClr>
                  </a:solidFill>
                  <a:latin typeface="HGPｺﾞｼｯｸE" panose="020B0900000000000000" pitchFamily="50" charset="-128"/>
                  <a:ea typeface="HGPｺﾞｼｯｸE" panose="020B0900000000000000" pitchFamily="50" charset="-128"/>
                </a:rPr>
                <a:t>地域生活</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への</a:t>
              </a:r>
              <a:r>
                <a:rPr kumimoji="1" lang="ja-JP" altLang="en-US" sz="1000" dirty="0" smtClean="0">
                  <a:solidFill>
                    <a:schemeClr val="tx1">
                      <a:lumMod val="85000"/>
                      <a:lumOff val="15000"/>
                    </a:schemeClr>
                  </a:solidFill>
                  <a:latin typeface="HGPｺﾞｼｯｸE" panose="020B0900000000000000" pitchFamily="50" charset="-128"/>
                  <a:ea typeface="HGPｺﾞｼｯｸE" panose="020B0900000000000000" pitchFamily="50" charset="-128"/>
                </a:rPr>
                <a:t>移行の推進</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　②</a:t>
              </a:r>
              <a:r>
                <a:rPr kumimoji="1" lang="ja-JP" altLang="en-US" sz="1000" dirty="0" err="1">
                  <a:solidFill>
                    <a:schemeClr val="tx1">
                      <a:lumMod val="85000"/>
                      <a:lumOff val="15000"/>
                    </a:schemeClr>
                  </a:solidFill>
                  <a:latin typeface="HGPｺﾞｼｯｸE" panose="020B0900000000000000" pitchFamily="50" charset="-128"/>
                  <a:ea typeface="HGPｺﾞｼｯｸE" panose="020B0900000000000000" pitchFamily="50" charset="-128"/>
                </a:rPr>
                <a:t>障がい</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者の就労支援の強化　③専門性の高い分野への支援の充実</a:t>
              </a:r>
              <a:endParaRPr kumimoji="1" lang="ja-JP" altLang="en-US" sz="1000" u="sng" dirty="0">
                <a:solidFill>
                  <a:schemeClr val="tx1">
                    <a:lumMod val="85000"/>
                    <a:lumOff val="15000"/>
                  </a:schemeClr>
                </a:solidFill>
                <a:latin typeface="HGPｺﾞｼｯｸE" panose="020B0900000000000000" pitchFamily="50" charset="-128"/>
                <a:ea typeface="HGPｺﾞｼｯｸE" panose="020B0900000000000000" pitchFamily="50" charset="-128"/>
              </a:endParaRPr>
            </a:p>
          </p:txBody>
        </p:sp>
      </p:grpSp>
      <p:sp>
        <p:nvSpPr>
          <p:cNvPr id="35" name="正方形/長方形 34"/>
          <p:cNvSpPr/>
          <p:nvPr/>
        </p:nvSpPr>
        <p:spPr>
          <a:xfrm>
            <a:off x="18599" y="5840904"/>
            <a:ext cx="10522646" cy="80708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43351" y="6717801"/>
            <a:ext cx="10605110" cy="806440"/>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5" name="図 14"/>
          <p:cNvPicPr>
            <a:picLocks noChangeAspect="1"/>
          </p:cNvPicPr>
          <p:nvPr/>
        </p:nvPicPr>
        <p:blipFill>
          <a:blip r:embed="rId2"/>
          <a:stretch>
            <a:fillRect/>
          </a:stretch>
        </p:blipFill>
        <p:spPr>
          <a:xfrm>
            <a:off x="224456" y="6808527"/>
            <a:ext cx="10306050" cy="715713"/>
          </a:xfrm>
          <a:prstGeom prst="rect">
            <a:avLst/>
          </a:prstGeom>
        </p:spPr>
      </p:pic>
      <p:sp>
        <p:nvSpPr>
          <p:cNvPr id="44" name="角丸四角形 43"/>
          <p:cNvSpPr/>
          <p:nvPr/>
        </p:nvSpPr>
        <p:spPr>
          <a:xfrm>
            <a:off x="35923" y="5216254"/>
            <a:ext cx="10594971" cy="1374053"/>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endParaRPr kumimoji="1" lang="en-US" altLang="ja-JP" sz="1200" dirty="0" smtClean="0">
              <a:solidFill>
                <a:schemeClr val="tx1"/>
              </a:solidFill>
              <a:latin typeface="HGPｺﾞｼｯｸE" panose="020B0900000000000000" pitchFamily="50" charset="-128"/>
              <a:ea typeface="HGPｺﾞｼｯｸE" panose="020B0900000000000000" pitchFamily="50" charset="-128"/>
            </a:endParaRPr>
          </a:p>
          <a:p>
            <a:endParaRPr kumimoji="1"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46" name="正方形/長方形 45"/>
          <p:cNvSpPr/>
          <p:nvPr/>
        </p:nvSpPr>
        <p:spPr>
          <a:xfrm>
            <a:off x="67088" y="5191326"/>
            <a:ext cx="2324964" cy="22575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５</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．今後の動き</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sp>
        <p:nvSpPr>
          <p:cNvPr id="50" name="正方形/長方形 49"/>
          <p:cNvSpPr/>
          <p:nvPr/>
        </p:nvSpPr>
        <p:spPr>
          <a:xfrm>
            <a:off x="52296" y="6614474"/>
            <a:ext cx="2324964" cy="20665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６</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．中間見直し等スケジュール</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sp>
        <p:nvSpPr>
          <p:cNvPr id="51" name="正方形/長方形 50"/>
          <p:cNvSpPr/>
          <p:nvPr/>
        </p:nvSpPr>
        <p:spPr>
          <a:xfrm>
            <a:off x="129267" y="5401492"/>
            <a:ext cx="10383289" cy="79136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8" name="正方形/長方形 57"/>
          <p:cNvSpPr/>
          <p:nvPr/>
        </p:nvSpPr>
        <p:spPr>
          <a:xfrm>
            <a:off x="81274" y="5304203"/>
            <a:ext cx="10431282" cy="17375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1200" dirty="0">
                <a:solidFill>
                  <a:schemeClr val="tx1"/>
                </a:solidFill>
                <a:latin typeface="HGPｺﾞｼｯｸE" panose="020B0900000000000000" pitchFamily="50" charset="-128"/>
                <a:ea typeface="HGPｺﾞｼｯｸE" panose="020B0900000000000000" pitchFamily="50" charset="-128"/>
              </a:rPr>
              <a:t>①第５次</a:t>
            </a:r>
            <a:r>
              <a:rPr kumimoji="1" lang="ja-JP" altLang="en-US" sz="1200" dirty="0" err="1">
                <a:solidFill>
                  <a:schemeClr val="tx1"/>
                </a:solidFill>
                <a:latin typeface="HGPｺﾞｼｯｸE" panose="020B0900000000000000" pitchFamily="50" charset="-128"/>
                <a:ea typeface="HGPｺﾞｼｯｸE" panose="020B0900000000000000" pitchFamily="50" charset="-128"/>
              </a:rPr>
              <a:t>大阪府障がい</a:t>
            </a:r>
            <a:r>
              <a:rPr kumimoji="1" lang="ja-JP" altLang="en-US" sz="1200" dirty="0">
                <a:solidFill>
                  <a:schemeClr val="tx1"/>
                </a:solidFill>
                <a:latin typeface="HGPｺﾞｼｯｸE" panose="020B0900000000000000" pitchFamily="50" charset="-128"/>
                <a:ea typeface="HGPｺﾞｼｯｸE" panose="020B0900000000000000" pitchFamily="50" charset="-128"/>
              </a:rPr>
              <a:t>者計画の中間見直し</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・「障害者による文化芸術活動の推進に関する法律」に基づく文化芸術計画（仮称）の追加</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・「難聴児の早期発見、早期療育推進のための基本方針」及び「障害者情報アクセシビリティ・コミュニケーション施策推進法」を</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踏まえた見直し　等</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endParaRPr kumimoji="1" lang="ja-JP" altLang="en-US"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200" dirty="0">
                <a:solidFill>
                  <a:schemeClr val="tx1"/>
                </a:solidFill>
                <a:latin typeface="HGPｺﾞｼｯｸE" panose="020B0900000000000000" pitchFamily="50" charset="-128"/>
                <a:ea typeface="HGPｺﾞｼｯｸE" panose="020B0900000000000000" pitchFamily="50" charset="-128"/>
              </a:rPr>
              <a:t>②第７期</a:t>
            </a:r>
            <a:r>
              <a:rPr kumimoji="1" lang="ja-JP" altLang="en-US" sz="1200" dirty="0" err="1">
                <a:solidFill>
                  <a:schemeClr val="tx1"/>
                </a:solidFill>
                <a:latin typeface="HGPｺﾞｼｯｸE" panose="020B0900000000000000" pitchFamily="50" charset="-128"/>
                <a:ea typeface="HGPｺﾞｼｯｸE" panose="020B0900000000000000" pitchFamily="50" charset="-128"/>
              </a:rPr>
              <a:t>大阪府障がい</a:t>
            </a:r>
            <a:r>
              <a:rPr kumimoji="1" lang="ja-JP" altLang="en-US" sz="1200" dirty="0">
                <a:solidFill>
                  <a:schemeClr val="tx1"/>
                </a:solidFill>
                <a:latin typeface="HGPｺﾞｼｯｸE" panose="020B0900000000000000" pitchFamily="50" charset="-128"/>
                <a:ea typeface="HGPｺﾞｼｯｸE" panose="020B0900000000000000" pitchFamily="50" charset="-128"/>
              </a:rPr>
              <a:t>福祉計画・第３期大阪府障がい児福祉計画の策定</a:t>
            </a: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・成果</a:t>
            </a:r>
            <a:r>
              <a:rPr kumimoji="1" lang="ja-JP" altLang="en-US" sz="900" dirty="0">
                <a:solidFill>
                  <a:schemeClr val="tx1"/>
                </a:solidFill>
                <a:latin typeface="HGPｺﾞｼｯｸE" panose="020B0900000000000000" pitchFamily="50" charset="-128"/>
                <a:ea typeface="HGPｺﾞｼｯｸE" panose="020B0900000000000000" pitchFamily="50" charset="-128"/>
              </a:rPr>
              <a:t>目標（案）（</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令和</a:t>
            </a:r>
            <a:r>
              <a:rPr kumimoji="1" lang="en-US" altLang="ja-JP" sz="900" dirty="0">
                <a:solidFill>
                  <a:schemeClr val="tx1"/>
                </a:solidFill>
                <a:latin typeface="HGPｺﾞｼｯｸE" panose="020B0900000000000000" pitchFamily="50" charset="-128"/>
                <a:ea typeface="HGPｺﾞｼｯｸE" panose="020B0900000000000000" pitchFamily="50" charset="-128"/>
              </a:rPr>
              <a:t>8</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年度時点）</a:t>
            </a:r>
            <a:endParaRPr kumimoji="1" lang="ja-JP" altLang="en-US"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■地域移行者数：施設入所者数の</a:t>
            </a:r>
            <a:r>
              <a:rPr kumimoji="1" lang="en-US" altLang="ja-JP" sz="900" dirty="0">
                <a:solidFill>
                  <a:schemeClr val="tx1"/>
                </a:solidFill>
                <a:latin typeface="HGPｺﾞｼｯｸE" panose="020B0900000000000000" pitchFamily="50" charset="-128"/>
                <a:ea typeface="HGPｺﾞｼｯｸE" panose="020B0900000000000000" pitchFamily="50" charset="-128"/>
              </a:rPr>
              <a:t>6%</a:t>
            </a:r>
            <a:r>
              <a:rPr kumimoji="1" lang="ja-JP" altLang="en-US" sz="900" dirty="0">
                <a:solidFill>
                  <a:schemeClr val="tx1"/>
                </a:solidFill>
                <a:latin typeface="HGPｺﾞｼｯｸE" panose="020B0900000000000000" pitchFamily="50" charset="-128"/>
                <a:ea typeface="HGPｺﾞｼｯｸE" panose="020B0900000000000000" pitchFamily="50" charset="-128"/>
              </a:rPr>
              <a:t>以上（令和４年度比）　　　■施設入所者の削減数：施設入所者数の</a:t>
            </a:r>
            <a:r>
              <a:rPr kumimoji="1" lang="en-US" altLang="ja-JP" sz="900" dirty="0">
                <a:solidFill>
                  <a:schemeClr val="tx1"/>
                </a:solidFill>
                <a:latin typeface="HGPｺﾞｼｯｸE" panose="020B0900000000000000" pitchFamily="50" charset="-128"/>
                <a:ea typeface="HGPｺﾞｼｯｸE" panose="020B0900000000000000" pitchFamily="50" charset="-128"/>
              </a:rPr>
              <a:t>1.</a:t>
            </a:r>
            <a:r>
              <a:rPr kumimoji="1" lang="ja-JP" altLang="en-US" sz="900" dirty="0">
                <a:solidFill>
                  <a:schemeClr val="tx1"/>
                </a:solidFill>
                <a:latin typeface="HGPｺﾞｼｯｸE" panose="020B0900000000000000" pitchFamily="50" charset="-128"/>
                <a:ea typeface="HGPｺﾞｼｯｸE" panose="020B0900000000000000" pitchFamily="50" charset="-128"/>
              </a:rPr>
              <a:t>７</a:t>
            </a:r>
            <a:r>
              <a:rPr kumimoji="1" lang="en-US" altLang="ja-JP" sz="900"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以上（令和４年度比）　　　 ■就労移行支援等を通じた一般就労への移行者数：</a:t>
            </a:r>
            <a:r>
              <a:rPr kumimoji="1" lang="en-US" altLang="ja-JP" sz="900" dirty="0">
                <a:solidFill>
                  <a:schemeClr val="tx1"/>
                </a:solidFill>
                <a:latin typeface="HGPｺﾞｼｯｸE" panose="020B0900000000000000" pitchFamily="50" charset="-128"/>
                <a:ea typeface="HGPｺﾞｼｯｸE" panose="020B0900000000000000" pitchFamily="50" charset="-128"/>
              </a:rPr>
              <a:t>1.28</a:t>
            </a:r>
            <a:r>
              <a:rPr kumimoji="1" lang="ja-JP" altLang="en-US" sz="900" dirty="0">
                <a:solidFill>
                  <a:schemeClr val="tx1"/>
                </a:solidFill>
                <a:latin typeface="HGPｺﾞｼｯｸE" panose="020B0900000000000000" pitchFamily="50" charset="-128"/>
                <a:ea typeface="HGPｺﾞｼｯｸE" panose="020B0900000000000000" pitchFamily="50" charset="-128"/>
              </a:rPr>
              <a:t>倍以上（令和３年　</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度比）　　　■就労定着支援利用者数：</a:t>
            </a:r>
            <a:r>
              <a:rPr kumimoji="1" lang="en-US" altLang="ja-JP" sz="900" dirty="0">
                <a:solidFill>
                  <a:schemeClr val="tx1"/>
                </a:solidFill>
                <a:latin typeface="HGPｺﾞｼｯｸE" panose="020B0900000000000000" pitchFamily="50" charset="-128"/>
                <a:ea typeface="HGPｺﾞｼｯｸE" panose="020B0900000000000000" pitchFamily="50" charset="-128"/>
              </a:rPr>
              <a:t>1.41</a:t>
            </a:r>
            <a:r>
              <a:rPr kumimoji="1" lang="ja-JP" altLang="en-US" sz="900" dirty="0">
                <a:solidFill>
                  <a:schemeClr val="tx1"/>
                </a:solidFill>
                <a:latin typeface="HGPｺﾞｼｯｸE" panose="020B0900000000000000" pitchFamily="50" charset="-128"/>
                <a:ea typeface="HGPｺﾞｼｯｸE" panose="020B0900000000000000" pitchFamily="50" charset="-128"/>
              </a:rPr>
              <a:t>倍以上（令和</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３年度比） </a:t>
            </a:r>
            <a:r>
              <a:rPr kumimoji="1" lang="ja-JP" altLang="en-US" sz="900" dirty="0">
                <a:solidFill>
                  <a:schemeClr val="tx1"/>
                </a:solidFill>
                <a:latin typeface="HGPｺﾞｼｯｸE" panose="020B0900000000000000" pitchFamily="50" charset="-128"/>
                <a:ea typeface="HGPｺﾞｼｯｸE" panose="020B0900000000000000" pitchFamily="50" charset="-128"/>
              </a:rPr>
              <a:t>　　　■強度</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行動障がいを</a:t>
            </a:r>
            <a:r>
              <a:rPr kumimoji="1" lang="ja-JP" altLang="en-US" sz="900" dirty="0">
                <a:solidFill>
                  <a:schemeClr val="tx1"/>
                </a:solidFill>
                <a:latin typeface="HGPｺﾞｼｯｸE" panose="020B0900000000000000" pitchFamily="50" charset="-128"/>
                <a:ea typeface="HGPｺﾞｼｯｸE" panose="020B0900000000000000" pitchFamily="50" charset="-128"/>
              </a:rPr>
              <a:t>有する者に関する支援ニーズ把握と支援体制の整備　　　■各市町村での設置等：児童発達支援センター、主に</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重症</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心身障</a:t>
            </a:r>
            <a:r>
              <a:rPr kumimoji="1" lang="ja-JP" altLang="en-US" sz="900" dirty="0">
                <a:solidFill>
                  <a:schemeClr val="tx1"/>
                </a:solidFill>
                <a:latin typeface="HGPｺﾞｼｯｸE" panose="020B0900000000000000" pitchFamily="50" charset="-128"/>
                <a:ea typeface="HGPｺﾞｼｯｸE" panose="020B0900000000000000" pitchFamily="50" charset="-128"/>
              </a:rPr>
              <a:t>が</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い</a:t>
            </a:r>
            <a:r>
              <a:rPr kumimoji="1" lang="ja-JP" altLang="en-US" sz="900" dirty="0">
                <a:solidFill>
                  <a:schemeClr val="tx1"/>
                </a:solidFill>
                <a:latin typeface="HGPｺﾞｼｯｸE" panose="020B0900000000000000" pitchFamily="50" charset="-128"/>
                <a:ea typeface="HGPｺﾞｼｯｸE" panose="020B0900000000000000" pitchFamily="50" charset="-128"/>
              </a:rPr>
              <a:t>児を支援する児童発達支援事業所・放課後等デイサービス事業所、医療的ケアを要する重症心身障がい児等に関する関係機関の協議の</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場　等</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endParaRPr kumimoji="1" lang="ja-JP" altLang="en-US" sz="900" dirty="0">
              <a:solidFill>
                <a:schemeClr val="tx1"/>
              </a:solidFill>
              <a:latin typeface="HGPｺﾞｼｯｸE" panose="020B0900000000000000" pitchFamily="50" charset="-128"/>
              <a:ea typeface="HGPｺﾞｼｯｸE" panose="020B0900000000000000" pitchFamily="50" charset="-128"/>
            </a:endParaRPr>
          </a:p>
        </p:txBody>
      </p:sp>
      <p:sp>
        <p:nvSpPr>
          <p:cNvPr id="33" name="テキスト ボックス 32"/>
          <p:cNvSpPr txBox="1"/>
          <p:nvPr/>
        </p:nvSpPr>
        <p:spPr>
          <a:xfrm>
            <a:off x="9588492" y="8621"/>
            <a:ext cx="1054308" cy="369332"/>
          </a:xfrm>
          <a:prstGeom prst="rect">
            <a:avLst/>
          </a:prstGeom>
          <a:solidFill>
            <a:schemeClr val="bg1"/>
          </a:solidFill>
          <a:ln>
            <a:solidFill>
              <a:schemeClr val="bg1"/>
            </a:solidFill>
          </a:ln>
        </p:spPr>
        <p:txBody>
          <a:bodyPr wrap="square" rtlCol="0">
            <a:spAutoFit/>
          </a:bodyPr>
          <a:lstStyle/>
          <a:p>
            <a:r>
              <a:rPr kumimoji="1" lang="ja-JP" altLang="en-US" dirty="0" smtClean="0"/>
              <a:t>資料 </a:t>
            </a:r>
            <a:r>
              <a:rPr kumimoji="1" lang="en-US" altLang="ja-JP" smtClean="0"/>
              <a:t>2-4</a:t>
            </a:r>
            <a:endParaRPr kumimoji="1" lang="ja-JP" altLang="en-US" dirty="0"/>
          </a:p>
        </p:txBody>
      </p:sp>
    </p:spTree>
    <p:extLst>
      <p:ext uri="{BB962C8B-B14F-4D97-AF65-F5344CB8AC3E}">
        <p14:creationId xmlns:p14="http://schemas.microsoft.com/office/powerpoint/2010/main" val="31096905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1898</TotalTime>
  <Words>1328</Words>
  <Application>Microsoft Office PowerPoint</Application>
  <PresentationFormat>ユーザー設定</PresentationFormat>
  <Paragraphs>91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HGPｺﾞｼｯｸM</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273</cp:revision>
  <cp:lastPrinted>2023-06-26T04:10:27Z</cp:lastPrinted>
  <dcterms:created xsi:type="dcterms:W3CDTF">2020-04-02T07:52:13Z</dcterms:created>
  <dcterms:modified xsi:type="dcterms:W3CDTF">2023-08-14T01:07:03Z</dcterms:modified>
</cp:coreProperties>
</file>