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940E6-1489-40A4-9D05-2AE41B565C4B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96A3C-B064-4315-BB44-FAD67191CC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96A3C-B064-4315-BB44-FAD67191CCE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52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18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13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8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0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6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8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96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85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27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13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364A2-3475-456A-809A-64F259D8FF70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42E1-740E-4839-93B6-1C32CAD4E9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57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6640643" y="730768"/>
            <a:ext cx="5356480" cy="33127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8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委託業者決定後（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日頃）、委託業者と調整の上、決定</a:t>
            </a:r>
            <a:endParaRPr lang="en-US" altLang="ja-JP" sz="14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4853" y="719530"/>
            <a:ext cx="6223416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〇目的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物価高騰の影響が続く中、その影響を受けている社会福祉施設等に対し、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安定的な事業継続を支援するため、支援金を支給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〇対象施設等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千カ所を想定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保護施設、児童福祉施設、介護施設、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児者施設等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公立施設、サービス付き高齢者向け住宅、有料老人ホームは除く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令和５年８月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日に府内に施設等を設置し、休・廃止しないことを要件とする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〇支援内容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入所系：施設の定員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×8,400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通所系：施設の定員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介護・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2,700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円、児童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〇申請方法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施設等単位で、原則、パソコン・スマートフォン等にて電子申請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768"/>
            <a:ext cx="12192000" cy="381534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600" b="1" dirty="0" smtClean="0"/>
              <a:t>社会福祉施設等物価高騰対策一時支援金支給事業</a:t>
            </a:r>
            <a:endParaRPr kumimoji="1" lang="ja-JP" altLang="en-US" sz="1600" b="1" dirty="0"/>
          </a:p>
        </p:txBody>
      </p:sp>
      <p:sp>
        <p:nvSpPr>
          <p:cNvPr id="9" name="角丸四角形 8"/>
          <p:cNvSpPr/>
          <p:nvPr/>
        </p:nvSpPr>
        <p:spPr>
          <a:xfrm>
            <a:off x="74950" y="419727"/>
            <a:ext cx="1963712" cy="29980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事業概要（第２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弾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右矢印 30"/>
          <p:cNvSpPr/>
          <p:nvPr/>
        </p:nvSpPr>
        <p:spPr>
          <a:xfrm>
            <a:off x="4183811" y="6306166"/>
            <a:ext cx="1033702" cy="42823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24853" y="4298349"/>
            <a:ext cx="6223416" cy="24996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299802" y="4384119"/>
            <a:ext cx="6054075" cy="2385183"/>
            <a:chOff x="149899" y="4382876"/>
            <a:chExt cx="6054075" cy="2385183"/>
          </a:xfrm>
        </p:grpSpPr>
        <p:sp>
          <p:nvSpPr>
            <p:cNvPr id="13" name="角丸四角形 12"/>
            <p:cNvSpPr/>
            <p:nvPr/>
          </p:nvSpPr>
          <p:spPr>
            <a:xfrm>
              <a:off x="149899" y="4489172"/>
              <a:ext cx="1169233" cy="224890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施設</a:t>
              </a:r>
              <a:endPara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3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事業所等</a:t>
              </a:r>
              <a:endParaRPr kumimoji="1"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約３万６千カ所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504598" y="4871808"/>
              <a:ext cx="1419079" cy="189625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委託事業者</a:t>
              </a:r>
              <a:endPara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5162002" y="4503967"/>
              <a:ext cx="1041972" cy="224890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大阪府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右矢印 13"/>
            <p:cNvSpPr/>
            <p:nvPr/>
          </p:nvSpPr>
          <p:spPr>
            <a:xfrm rot="10800000">
              <a:off x="1350361" y="4382876"/>
              <a:ext cx="3641364" cy="560537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右矢印 28"/>
            <p:cNvSpPr/>
            <p:nvPr/>
          </p:nvSpPr>
          <p:spPr>
            <a:xfrm rot="10800000">
              <a:off x="3941166" y="5781703"/>
              <a:ext cx="1064922" cy="408131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右矢印 31"/>
            <p:cNvSpPr/>
            <p:nvPr/>
          </p:nvSpPr>
          <p:spPr>
            <a:xfrm>
              <a:off x="1511506" y="5142039"/>
              <a:ext cx="961869" cy="46995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右矢印 32"/>
            <p:cNvSpPr/>
            <p:nvPr/>
          </p:nvSpPr>
          <p:spPr>
            <a:xfrm rot="10800000">
              <a:off x="1405321" y="5935307"/>
              <a:ext cx="961869" cy="484471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602040" y="4530080"/>
              <a:ext cx="149901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府</a:t>
              </a:r>
              <a:r>
                <a:rPr kumimoji="1" lang="en-US" altLang="ja-JP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HP</a:t>
              </a:r>
              <a:r>
                <a:rPr kumimoji="1"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等広報</a:t>
              </a:r>
              <a:endPara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左右矢印 15"/>
            <p:cNvSpPr/>
            <p:nvPr/>
          </p:nvSpPr>
          <p:spPr>
            <a:xfrm>
              <a:off x="4006121" y="5060011"/>
              <a:ext cx="1016832" cy="461657"/>
            </a:xfrm>
            <a:prstGeom prst="left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507758" y="5210759"/>
              <a:ext cx="109428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②申請</a:t>
              </a:r>
              <a:endPara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1577708" y="6026807"/>
              <a:ext cx="10942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⑤支払い（振込）</a:t>
              </a:r>
              <a:endPara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101057" y="5141252"/>
              <a:ext cx="109428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委託</a:t>
              </a:r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契約</a:t>
              </a:r>
              <a:endPara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4101057" y="5742680"/>
              <a:ext cx="10942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①対象事業者リスト送付</a:t>
              </a:r>
              <a:endPara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006121" y="6372518"/>
              <a:ext cx="1708878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⑥報告・精算</a:t>
              </a:r>
              <a:endPara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2550823" y="5626247"/>
              <a:ext cx="1334125" cy="79353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③申請受付・審査（コールセンター）</a:t>
              </a:r>
              <a:endPara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④口座確認</a:t>
              </a:r>
              <a:endPara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角丸四角形 19"/>
          <p:cNvSpPr/>
          <p:nvPr/>
        </p:nvSpPr>
        <p:spPr>
          <a:xfrm>
            <a:off x="119919" y="4110973"/>
            <a:ext cx="1169233" cy="34477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スキーム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659380" y="4298349"/>
            <a:ext cx="5351490" cy="24996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6659380" y="4126062"/>
            <a:ext cx="1963712" cy="29980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実績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（第１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弾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6556947" y="451219"/>
            <a:ext cx="2873656" cy="41810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スケジュール予定（第２弾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）（案）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732433" y="4312182"/>
            <a:ext cx="5039473" cy="848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申請受付期間：令和５年１月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日（火）～令和５年２月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日（水）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〇支給実績：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25415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1,989,435,900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　（内訳は以下のとおり）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7290" y="5214097"/>
            <a:ext cx="4935765" cy="1508324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10758092" y="18772"/>
            <a:ext cx="128860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資料 </a:t>
            </a:r>
            <a:r>
              <a:rPr kumimoji="1" lang="en-US" altLang="ja-JP" sz="1600" dirty="0" smtClean="0"/>
              <a:t>2-10</a:t>
            </a:r>
            <a:endParaRPr kumimoji="1" lang="ja-JP" altLang="en-US" sz="1600" dirty="0"/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961927"/>
              </p:ext>
            </p:extLst>
          </p:nvPr>
        </p:nvGraphicFramePr>
        <p:xfrm>
          <a:off x="6732433" y="1213791"/>
          <a:ext cx="5148002" cy="2723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5129">
                  <a:extLst>
                    <a:ext uri="{9D8B030D-6E8A-4147-A177-3AD203B41FA5}">
                      <a16:colId xmlns:a16="http://schemas.microsoft.com/office/drawing/2014/main" val="3381535882"/>
                    </a:ext>
                  </a:extLst>
                </a:gridCol>
                <a:gridCol w="854439">
                  <a:extLst>
                    <a:ext uri="{9D8B030D-6E8A-4147-A177-3AD203B41FA5}">
                      <a16:colId xmlns:a16="http://schemas.microsoft.com/office/drawing/2014/main" val="113914562"/>
                    </a:ext>
                  </a:extLst>
                </a:gridCol>
                <a:gridCol w="794479">
                  <a:extLst>
                    <a:ext uri="{9D8B030D-6E8A-4147-A177-3AD203B41FA5}">
                      <a16:colId xmlns:a16="http://schemas.microsoft.com/office/drawing/2014/main" val="1974297870"/>
                    </a:ext>
                  </a:extLst>
                </a:gridCol>
                <a:gridCol w="764498">
                  <a:extLst>
                    <a:ext uri="{9D8B030D-6E8A-4147-A177-3AD203B41FA5}">
                      <a16:colId xmlns:a16="http://schemas.microsoft.com/office/drawing/2014/main" val="1424685114"/>
                    </a:ext>
                  </a:extLst>
                </a:gridCol>
                <a:gridCol w="809469">
                  <a:extLst>
                    <a:ext uri="{9D8B030D-6E8A-4147-A177-3AD203B41FA5}">
                      <a16:colId xmlns:a16="http://schemas.microsoft.com/office/drawing/2014/main" val="2990672350"/>
                    </a:ext>
                  </a:extLst>
                </a:gridCol>
                <a:gridCol w="839988">
                  <a:extLst>
                    <a:ext uri="{9D8B030D-6E8A-4147-A177-3AD203B41FA5}">
                      <a16:colId xmlns:a16="http://schemas.microsoft.com/office/drawing/2014/main" val="959591116"/>
                    </a:ext>
                  </a:extLst>
                </a:gridCol>
              </a:tblGrid>
              <a:tr h="317715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513699"/>
                  </a:ext>
                </a:extLst>
              </a:tr>
              <a:tr h="504606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コールセンター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212887"/>
                  </a:ext>
                </a:extLst>
              </a:tr>
              <a:tr h="382475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申請期間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007190"/>
                  </a:ext>
                </a:extLst>
              </a:tr>
              <a:tr h="509666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審査期間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602558"/>
                  </a:ext>
                </a:extLst>
              </a:tr>
              <a:tr h="504606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支給期間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84273"/>
                  </a:ext>
                </a:extLst>
              </a:tr>
              <a:tr h="504606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過誤等の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対応期間</a:t>
                      </a:r>
                      <a:endParaRPr kumimoji="1" lang="zh-TW" altLang="en-US" sz="1200" b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59037"/>
                  </a:ext>
                </a:extLst>
              </a:tr>
            </a:tbl>
          </a:graphicData>
        </a:graphic>
      </p:graphicFrame>
      <p:sp>
        <p:nvSpPr>
          <p:cNvPr id="43" name="ホームベース 42"/>
          <p:cNvSpPr/>
          <p:nvPr/>
        </p:nvSpPr>
        <p:spPr>
          <a:xfrm>
            <a:off x="7867069" y="1714209"/>
            <a:ext cx="3101459" cy="195580"/>
          </a:xfrm>
          <a:prstGeom prst="homePlate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/28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6" name="ホームベース 45"/>
          <p:cNvSpPr/>
          <p:nvPr/>
        </p:nvSpPr>
        <p:spPr>
          <a:xfrm>
            <a:off x="8024584" y="2167604"/>
            <a:ext cx="1289154" cy="189526"/>
          </a:xfrm>
          <a:prstGeom prst="homePlate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/15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/20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7" name="ホームベース 46"/>
          <p:cNvSpPr/>
          <p:nvPr/>
        </p:nvSpPr>
        <p:spPr>
          <a:xfrm>
            <a:off x="8024584" y="3071488"/>
            <a:ext cx="2943944" cy="189970"/>
          </a:xfrm>
          <a:prstGeom prst="homePlate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審査完了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後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/28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8" name="ホームベース 47"/>
          <p:cNvSpPr/>
          <p:nvPr/>
        </p:nvSpPr>
        <p:spPr>
          <a:xfrm>
            <a:off x="8024584" y="2589503"/>
            <a:ext cx="2733508" cy="203677"/>
          </a:xfrm>
          <a:prstGeom prst="homePlate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/21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9" name="ホームベース 48"/>
          <p:cNvSpPr/>
          <p:nvPr/>
        </p:nvSpPr>
        <p:spPr>
          <a:xfrm>
            <a:off x="8024584" y="3589384"/>
            <a:ext cx="3806035" cy="169835"/>
          </a:xfrm>
          <a:prstGeom prst="homePlate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支払完了後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/31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7777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344</Words>
  <Application>Microsoft Office PowerPoint</Application>
  <PresentationFormat>ワイド画面</PresentationFormat>
  <Paragraphs>62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游ゴシック</vt:lpstr>
      <vt:lpstr>游ゴシック Light</vt:lpstr>
      <vt:lpstr>Arial</vt:lpstr>
      <vt:lpstr>Office テーマ</vt:lpstr>
      <vt:lpstr>大阪府社会福祉施設等物価高騰対策一時支援金支給事業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大阪府子ども（子育て世帯）に対する食費支援事業</dc:title>
  <cp:revision>115</cp:revision>
  <cp:lastPrinted>2023-06-26T08:30:30Z</cp:lastPrinted>
  <dcterms:created xsi:type="dcterms:W3CDTF">2022-12-28T06:51:52Z</dcterms:created>
  <dcterms:modified xsi:type="dcterms:W3CDTF">2023-07-25T10:20:09Z</dcterms:modified>
</cp:coreProperties>
</file>