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4660"/>
  </p:normalViewPr>
  <p:slideViewPr>
    <p:cSldViewPr snapToGrid="0">
      <p:cViewPr varScale="1">
        <p:scale>
          <a:sx n="53" d="100"/>
          <a:sy n="53" d="100"/>
        </p:scale>
        <p:origin x="147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4013388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3308980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215350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1913798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2217055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1490117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82206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278501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3136750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2781010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F7D28A-797F-4993-8AF9-D5909212161B}" type="datetimeFigureOut">
              <a:rPr kumimoji="1" lang="ja-JP" altLang="en-US" smtClean="0"/>
              <a:t>2021/7/9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2741883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8F7D28A-797F-4993-8AF9-D5909212161B}" type="datetimeFigureOut">
              <a:rPr kumimoji="1" lang="ja-JP" altLang="en-US" smtClean="0"/>
              <a:t>2021/7/9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D901BEC-CF9C-4108-A805-FAC3CF18514F}" type="slidenum">
              <a:rPr kumimoji="1" lang="ja-JP" altLang="en-US" smtClean="0"/>
              <a:t>‹#›</a:t>
            </a:fld>
            <a:endParaRPr kumimoji="1" lang="ja-JP" altLang="en-US"/>
          </a:p>
        </p:txBody>
      </p:sp>
    </p:spTree>
    <p:extLst>
      <p:ext uri="{BB962C8B-B14F-4D97-AF65-F5344CB8AC3E}">
        <p14:creationId xmlns:p14="http://schemas.microsoft.com/office/powerpoint/2010/main" val="24208460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5829"/>
            <a:ext cx="12801600" cy="40335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新型コロナウイルス感染症対策関連事業　令和</a:t>
            </a:r>
            <a:r>
              <a:rPr kumimoji="1" lang="en-US" altLang="ja-JP" sz="2000" b="1" dirty="0">
                <a:latin typeface="Meiryo UI" panose="020B0604030504040204" pitchFamily="50" charset="-128"/>
                <a:ea typeface="Meiryo UI" panose="020B0604030504040204" pitchFamily="50" charset="-128"/>
              </a:rPr>
              <a:t>3</a:t>
            </a:r>
            <a:r>
              <a:rPr kumimoji="1" lang="ja-JP" altLang="en-US" sz="2000" b="1" dirty="0" smtClean="0">
                <a:latin typeface="Meiryo UI" panose="020B0604030504040204" pitchFamily="50" charset="-128"/>
                <a:ea typeface="Meiryo UI" panose="020B0604030504040204" pitchFamily="50" charset="-128"/>
              </a:rPr>
              <a:t>年度予算の</a:t>
            </a:r>
            <a:r>
              <a:rPr kumimoji="1" lang="ja-JP" altLang="en-US" sz="2000" b="1" dirty="0">
                <a:latin typeface="Meiryo UI" panose="020B0604030504040204" pitchFamily="50" charset="-128"/>
                <a:ea typeface="Meiryo UI" panose="020B0604030504040204" pitchFamily="50" charset="-128"/>
              </a:rPr>
              <a:t>概要（福祉部</a:t>
            </a:r>
            <a:r>
              <a:rPr kumimoji="1" lang="ja-JP" altLang="en-US" sz="2000" b="1" dirty="0" smtClean="0">
                <a:latin typeface="Meiryo UI" panose="020B0604030504040204" pitchFamily="50" charset="-128"/>
                <a:ea typeface="Meiryo UI" panose="020B0604030504040204" pitchFamily="50" charset="-128"/>
              </a:rPr>
              <a:t>）</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
        <p:nvSpPr>
          <p:cNvPr id="7" name="正方形/長方形 6"/>
          <p:cNvSpPr/>
          <p:nvPr/>
        </p:nvSpPr>
        <p:spPr>
          <a:xfrm>
            <a:off x="159658" y="522609"/>
            <a:ext cx="12455258" cy="669505"/>
          </a:xfrm>
          <a:prstGeom prst="rect">
            <a:avLst/>
          </a:prstGeom>
          <a:ln w="31750" cmpd="thickThin"/>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857" dirty="0">
              <a:latin typeface="Meiryo UI" panose="020B0604030504040204" pitchFamily="50" charset="-128"/>
              <a:ea typeface="Meiryo UI" panose="020B0604030504040204" pitchFamily="50" charset="-128"/>
            </a:endParaRPr>
          </a:p>
        </p:txBody>
      </p:sp>
      <p:sp>
        <p:nvSpPr>
          <p:cNvPr id="10" name="二等辺三角形 9"/>
          <p:cNvSpPr/>
          <p:nvPr/>
        </p:nvSpPr>
        <p:spPr>
          <a:xfrm rot="10800000">
            <a:off x="5047248" y="1215002"/>
            <a:ext cx="2645716" cy="175836"/>
          </a:xfrm>
          <a:prstGeom prst="triangle">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正方形/長方形 15"/>
          <p:cNvSpPr/>
          <p:nvPr/>
        </p:nvSpPr>
        <p:spPr>
          <a:xfrm>
            <a:off x="6568030" y="1673117"/>
            <a:ext cx="6046886" cy="7635984"/>
          </a:xfrm>
          <a:prstGeom prst="rect">
            <a:avLst/>
          </a:prstGeom>
          <a:ln w="31750" cmpd="thickThin"/>
        </p:spPr>
        <p:style>
          <a:lnRef idx="2">
            <a:schemeClr val="dk1"/>
          </a:lnRef>
          <a:fillRef idx="1">
            <a:schemeClr val="lt1"/>
          </a:fillRef>
          <a:effectRef idx="0">
            <a:schemeClr val="dk1"/>
          </a:effectRef>
          <a:fontRef idx="minor">
            <a:schemeClr val="dk1"/>
          </a:fontRef>
        </p:style>
        <p:txBody>
          <a:bodyPr rtlCol="0" anchor="t"/>
          <a:lstStyle/>
          <a:p>
            <a:pPr>
              <a:lnSpc>
                <a:spcPts val="600"/>
              </a:lnSpc>
            </a:pPr>
            <a:endParaRPr lang="en-US" altLang="ja-JP" sz="3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350" dirty="0" smtClean="0">
                <a:solidFill>
                  <a:schemeClr val="tx1"/>
                </a:solidFill>
                <a:latin typeface="Meiryo UI" panose="020B0604030504040204" pitchFamily="50" charset="-128"/>
                <a:ea typeface="Meiryo UI" panose="020B0604030504040204" pitchFamily="50" charset="-128"/>
              </a:rPr>
              <a:t>◆</a:t>
            </a:r>
            <a:r>
              <a:rPr lang="ja-JP"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ＩＣＴ導入支援事業</a:t>
            </a:r>
            <a:r>
              <a:rPr lang="ja-JP" altLang="en-US"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地域医療介護総合確保基金</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事業費</a:t>
            </a:r>
            <a:endParaRPr lang="en-US"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（高齢者福祉事業）</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3</a:t>
            </a:r>
            <a:r>
              <a:rPr lang="ja-JP"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億</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4,780</a:t>
            </a:r>
            <a:r>
              <a:rPr lang="ja-JP"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更なる介護従事者の負担軽減や業務効率化のため介護</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サービス事業所等に</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おける</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ICT</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導入を</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支援</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endParaRPr lang="en-US" altLang="ja-JP" sz="135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350" dirty="0" smtClean="0">
                <a:solidFill>
                  <a:schemeClr val="tx1"/>
                </a:solidFill>
                <a:latin typeface="Meiryo UI" panose="020B0604030504040204" pitchFamily="50" charset="-128"/>
                <a:ea typeface="Meiryo UI" panose="020B0604030504040204" pitchFamily="50" charset="-128"/>
              </a:rPr>
              <a:t>◆</a:t>
            </a:r>
            <a:r>
              <a:rPr lang="ja-JP"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介護ロボット導入・活用支援事業</a:t>
            </a:r>
            <a:r>
              <a:rPr lang="ja-JP" altLang="en-US"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地域医療介護総合確保</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基金</a:t>
            </a:r>
            <a:endParaRPr lang="en-US"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事業費</a:t>
            </a:r>
            <a:r>
              <a:rPr lang="ja-JP"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（高齢者福祉事業）</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1</a:t>
            </a:r>
            <a:r>
              <a:rPr lang="ja-JP"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億</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7,790</a:t>
            </a:r>
            <a:r>
              <a:rPr lang="ja-JP"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a:t>
            </a:r>
            <a:r>
              <a:rPr lang="ja-JP"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円</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更なる介護従事者の負担軽減や業務</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効率化のた</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め</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介護</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サービス事業所等</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における</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介護ロボット</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導入を</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支援</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endParaRPr lang="en-US" altLang="ja-JP"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大阪府</a:t>
            </a:r>
            <a:r>
              <a:rPr lang="ja-JP"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福祉</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基金設置運営費</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億</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2,370</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万円の内数</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新型コロナウイルス</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感染症</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との共存・終息後も見据え府民の孤立や不安解消に資する</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事業</a:t>
            </a:r>
            <a:r>
              <a:rPr lang="ja-JP"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に対し</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助成</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endParaRPr lang="en-US" altLang="ja-JP"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介護福祉士修学資金等貸付事業（</a:t>
            </a:r>
            <a:r>
              <a:rPr lang="ja-JP"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地域医療介護総合確保</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基金事業費</a:t>
            </a:r>
            <a:endParaRPr lang="en-US"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地域</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福祉</a:t>
            </a:r>
            <a:r>
              <a:rPr lang="ja-JP"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事業） </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9,093</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更なる介護人材確保のため、福祉系高校修学資金及び介護分野就職支援金</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貸付事業を創設</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生活福祉貸付事業費</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408</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億</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4,430</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新型コロナウイルス感染症の影響により収入減少等があった世帯を対象</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に、個人向け</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緊急小口</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資金等の特例</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貸付を実施する大阪府</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社会福祉協議会に対する補助</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金</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lvl="0">
              <a:lnSpc>
                <a:spcPts val="1400"/>
              </a:lnSpc>
            </a:pPr>
            <a:endParaRPr lang="en-US" altLang="ja-JP"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lvl="0">
              <a:lnSpc>
                <a:spcPts val="1400"/>
              </a:lnSpc>
            </a:pPr>
            <a:r>
              <a:rPr lang="ja-JP" altLang="en-US"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住居確保給付金（生活困窮者自立支援事業費）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2,852</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離職等を原因として生活困窮状態となり住居を喪失したもの等に</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対して家賃</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相当額</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を支給</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endParaRPr lang="en-US" altLang="ja-JP" sz="13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低所得のひとり親世帯向け給付金</a:t>
            </a:r>
            <a:endParaRPr lang="en-US"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lvl="0">
              <a:lnSpc>
                <a:spcPts val="1400"/>
              </a:lnSpc>
            </a:pP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（ひとり親家庭臨時特別給付金事業費）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億</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509</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府が管轄する郡部（島本町除く８町１村）に居住する児童扶養手当受給世帯等</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特別給付</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金を</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支給 </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endParaRPr lang="en-US" altLang="ja-JP" sz="135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350" dirty="0" smtClean="0">
                <a:solidFill>
                  <a:schemeClr val="tx1"/>
                </a:solidFill>
                <a:latin typeface="Meiryo UI" panose="020B0604030504040204" pitchFamily="50" charset="-128"/>
                <a:ea typeface="Meiryo UI" panose="020B0604030504040204" pitchFamily="50" charset="-128"/>
              </a:rPr>
              <a:t>◆</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セーフティネット強化事業費（社会援護事業）</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2</a:t>
            </a:r>
            <a:r>
              <a:rPr lang="ja-JP"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億</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4,795</a:t>
            </a:r>
            <a:r>
              <a:rPr lang="ja-JP"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新型</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コロナウイルス</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感染症</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影響を踏まえて生活困窮者自立支援の機能強化</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行う</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市町村へ</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補助</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endParaRPr lang="en-US" altLang="ja-JP" sz="135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350" dirty="0" smtClean="0">
                <a:solidFill>
                  <a:schemeClr val="tx1"/>
                </a:solidFill>
                <a:latin typeface="Meiryo UI" panose="020B0604030504040204" pitchFamily="50" charset="-128"/>
                <a:ea typeface="Meiryo UI" panose="020B0604030504040204" pitchFamily="50" charset="-128"/>
              </a:rPr>
              <a:t>◆</a:t>
            </a:r>
            <a:r>
              <a:rPr lang="ja-JP" altLang="ja-JP" sz="1350" b="1" dirty="0">
                <a:solidFill>
                  <a:schemeClr val="tx1"/>
                </a:solidFill>
                <a:latin typeface="Meiryo UI" panose="020B0604030504040204" pitchFamily="50" charset="-128"/>
                <a:ea typeface="Meiryo UI" panose="020B0604030504040204" pitchFamily="50" charset="-128"/>
              </a:rPr>
              <a:t>セーフティネット強化事業費（障がい福祉事業</a:t>
            </a:r>
            <a:r>
              <a:rPr lang="ja-JP" altLang="ja-JP" sz="1350" b="1" dirty="0" smtClean="0">
                <a:solidFill>
                  <a:schemeClr val="tx1"/>
                </a:solidFill>
                <a:latin typeface="Meiryo UI" panose="020B0604030504040204" pitchFamily="50" charset="-128"/>
                <a:ea typeface="Meiryo UI" panose="020B0604030504040204" pitchFamily="50" charset="-128"/>
              </a:rPr>
              <a:t>）</a:t>
            </a:r>
            <a:r>
              <a:rPr lang="en-US"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375</a:t>
            </a:r>
            <a:r>
              <a:rPr lang="ja-JP" altLang="ja-JP" sz="1400" dirty="0">
                <a:solidFill>
                  <a:schemeClr val="tx1"/>
                </a:solidFill>
                <a:latin typeface="Meiryo UI" panose="020B0604030504040204" pitchFamily="50" charset="-128"/>
                <a:ea typeface="Meiryo UI" panose="020B0604030504040204" pitchFamily="50" charset="-128"/>
              </a:rPr>
              <a:t>万円</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SNS</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や電話等リモートでのひきこもり当事者等による支援を実施するための事業を行う</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市町村への補助</a:t>
            </a:r>
            <a:endParaRPr lang="ja-JP" altLang="ja-JP" sz="14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35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350" dirty="0" smtClean="0">
                <a:solidFill>
                  <a:schemeClr val="tx1"/>
                </a:solidFill>
                <a:latin typeface="Meiryo UI" panose="020B0604030504040204" pitchFamily="50" charset="-128"/>
                <a:ea typeface="Meiryo UI" panose="020B0604030504040204" pitchFamily="50" charset="-128"/>
              </a:rPr>
              <a:t>◆</a:t>
            </a:r>
            <a:r>
              <a:rPr lang="ja-JP"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セーフティネット強化事業費（地域福祉事業</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90</a:t>
            </a:r>
            <a:r>
              <a:rPr lang="ja-JP"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権利</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擁護支援の地域連携ネットワークにおける中核機関等の相談支援・体制</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整備</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について</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オンライン</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の活用を推進する市町村への補助</a:t>
            </a:r>
          </a:p>
          <a:p>
            <a:pPr>
              <a:lnSpc>
                <a:spcPts val="1400"/>
              </a:lnSpc>
            </a:pPr>
            <a:endPar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3" name="グループ化 2"/>
          <p:cNvGrpSpPr/>
          <p:nvPr/>
        </p:nvGrpSpPr>
        <p:grpSpPr>
          <a:xfrm>
            <a:off x="159658" y="6899102"/>
            <a:ext cx="6149612" cy="2409999"/>
            <a:chOff x="159658" y="6957176"/>
            <a:chExt cx="6149612" cy="2409999"/>
          </a:xfrm>
        </p:grpSpPr>
        <p:sp>
          <p:nvSpPr>
            <p:cNvPr id="17" name="正方形/長方形 16"/>
            <p:cNvSpPr/>
            <p:nvPr/>
          </p:nvSpPr>
          <p:spPr>
            <a:xfrm>
              <a:off x="159658" y="7241966"/>
              <a:ext cx="6149612" cy="2125209"/>
            </a:xfrm>
            <a:prstGeom prst="rect">
              <a:avLst/>
            </a:prstGeom>
            <a:ln w="31750" cmpd="thickThin"/>
          </p:spPr>
          <p:style>
            <a:lnRef idx="2">
              <a:schemeClr val="dk1"/>
            </a:lnRef>
            <a:fillRef idx="1">
              <a:schemeClr val="lt1"/>
            </a:fillRef>
            <a:effectRef idx="0">
              <a:schemeClr val="dk1"/>
            </a:effectRef>
            <a:fontRef idx="minor">
              <a:schemeClr val="dk1"/>
            </a:fontRef>
          </p:style>
          <p:txBody>
            <a:bodyPr rtlCol="0" anchor="ctr"/>
            <a:lstStyle/>
            <a:p>
              <a:r>
                <a:rPr lang="ja-JP" altLang="en-US" sz="1350" b="1" dirty="0" smtClean="0">
                  <a:latin typeface="Meiryo UI" panose="020B0604030504040204" pitchFamily="50" charset="-128"/>
                  <a:ea typeface="Meiryo UI" panose="020B0604030504040204" pitchFamily="50" charset="-128"/>
                </a:rPr>
                <a:t>◆</a:t>
              </a:r>
              <a:r>
                <a:rPr lang="ja-JP" altLang="ja-JP" sz="1350" b="1" kern="100" dirty="0">
                  <a:latin typeface="Meiryo UI" panose="020B0604030504040204" pitchFamily="50" charset="-128"/>
                  <a:ea typeface="Meiryo UI" panose="020B0604030504040204" pitchFamily="50" charset="-128"/>
                  <a:cs typeface="Times New Roman" panose="02020603050405020304" pitchFamily="18" charset="0"/>
                </a:rPr>
                <a:t>介護サービス事業所等のサービス提供体制確保</a:t>
              </a:r>
              <a:r>
                <a:rPr lang="ja-JP"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事業</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a:latin typeface="Meiryo UI" panose="020B0604030504040204" pitchFamily="50" charset="-128"/>
                  <a:ea typeface="Meiryo UI" panose="020B0604030504040204" pitchFamily="50" charset="-128"/>
                  <a:cs typeface="Times New Roman" panose="02020603050405020304" pitchFamily="18" charset="0"/>
                </a:rPr>
                <a:t>地域医療</a:t>
              </a:r>
              <a:r>
                <a:rPr lang="ja-JP"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介護</a:t>
              </a:r>
              <a:endParaRPr lang="en-US" altLang="ja-JP" sz="1350" b="1"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35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総合確保基金事業費（高齢者福祉事業）</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6</a:t>
              </a:r>
              <a:r>
                <a:rPr lang="ja-JP" altLang="ja-JP"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億</a:t>
              </a:r>
              <a:r>
                <a:rPr lang="en-US" altLang="ja-JP"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5,696</a:t>
              </a:r>
              <a:r>
                <a:rPr lang="ja-JP" altLang="ja-JP"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3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新型コロナウイルス</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感染症</a:t>
              </a:r>
              <a:r>
                <a:rPr lang="ja-JP"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が発生</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した</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介護</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施設</a:t>
              </a:r>
              <a:r>
                <a:rPr lang="ja-JP"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等の職場環境の復旧・改善を</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支援</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5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dirty="0">
                  <a:solidFill>
                    <a:schemeClr val="tx1"/>
                  </a:solidFill>
                  <a:latin typeface="Meiryo UI" panose="020B0604030504040204" pitchFamily="50" charset="-128"/>
                  <a:ea typeface="Meiryo UI" panose="020B0604030504040204" pitchFamily="50" charset="-128"/>
                </a:rPr>
                <a:t>◆</a:t>
              </a:r>
              <a:r>
                <a:rPr lang="ja-JP" altLang="ja-JP" sz="1350" b="1" dirty="0">
                  <a:solidFill>
                    <a:schemeClr val="tx1"/>
                  </a:solidFill>
                  <a:latin typeface="Meiryo UI" panose="020B0604030504040204" pitchFamily="50" charset="-128"/>
                  <a:ea typeface="Meiryo UI" panose="020B0604030504040204" pitchFamily="50" charset="-128"/>
                </a:rPr>
                <a:t>障がい福祉サービス等事</a:t>
              </a:r>
              <a:r>
                <a:rPr lang="ja-JP" altLang="ja-JP" sz="1350" b="1" dirty="0" smtClean="0">
                  <a:solidFill>
                    <a:schemeClr val="tx1"/>
                  </a:solidFill>
                  <a:latin typeface="Meiryo UI" panose="020B0604030504040204" pitchFamily="50" charset="-128"/>
                  <a:ea typeface="Meiryo UI" panose="020B0604030504040204" pitchFamily="50" charset="-128"/>
                </a:rPr>
                <a:t>業者継続支援事業費</a:t>
              </a:r>
              <a:r>
                <a:rPr lang="ja-JP" altLang="en-US" sz="1350" b="1" dirty="0" smtClean="0">
                  <a:solidFill>
                    <a:schemeClr val="tx1"/>
                  </a:solidFill>
                  <a:latin typeface="Meiryo UI" panose="020B0604030504040204" pitchFamily="50" charset="-128"/>
                  <a:ea typeface="Meiryo UI" panose="020B0604030504040204" pitchFamily="50" charset="-128"/>
                </a:rPr>
                <a:t>　　　　　</a:t>
              </a:r>
              <a:r>
                <a:rPr lang="en-US"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dirty="0" smtClean="0">
                  <a:solidFill>
                    <a:schemeClr val="tx1"/>
                  </a:solidFill>
                  <a:latin typeface="Meiryo UI" panose="020B0604030504040204" pitchFamily="50" charset="-128"/>
                  <a:ea typeface="Meiryo UI" panose="020B0604030504040204" pitchFamily="50" charset="-128"/>
                </a:rPr>
                <a:t>　 　 　  </a:t>
              </a:r>
              <a:r>
                <a:rPr lang="ja-JP" altLang="en-US" sz="1350" dirty="0">
                  <a:solidFill>
                    <a:schemeClr val="tx1"/>
                  </a:solidFill>
                  <a:latin typeface="Meiryo UI" panose="020B0604030504040204" pitchFamily="50" charset="-128"/>
                  <a:ea typeface="Meiryo UI" panose="020B0604030504040204" pitchFamily="50" charset="-128"/>
                </a:rPr>
                <a:t>　</a:t>
              </a:r>
              <a:r>
                <a:rPr lang="ja-JP" altLang="en-US" sz="1350" dirty="0" smtClean="0">
                  <a:solidFill>
                    <a:schemeClr val="tx1"/>
                  </a:solidFill>
                  <a:latin typeface="Meiryo UI" panose="020B0604030504040204" pitchFamily="50" charset="-128"/>
                  <a:ea typeface="Meiryo UI" panose="020B0604030504040204" pitchFamily="50" charset="-128"/>
                </a:rPr>
                <a:t> </a:t>
              </a:r>
              <a:r>
                <a:rPr lang="en-US" altLang="ja-JP" sz="1350" dirty="0" smtClean="0">
                  <a:solidFill>
                    <a:schemeClr val="tx1"/>
                  </a:solidFill>
                  <a:latin typeface="Meiryo UI" panose="020B0604030504040204" pitchFamily="50" charset="-128"/>
                  <a:ea typeface="Meiryo UI" panose="020B0604030504040204" pitchFamily="50" charset="-128"/>
                </a:rPr>
                <a:t>3</a:t>
              </a:r>
              <a:r>
                <a:rPr lang="ja-JP" altLang="ja-JP" sz="1350" dirty="0">
                  <a:solidFill>
                    <a:schemeClr val="tx1"/>
                  </a:solidFill>
                  <a:latin typeface="Meiryo UI" panose="020B0604030504040204" pitchFamily="50" charset="-128"/>
                  <a:ea typeface="Meiryo UI" panose="020B0604030504040204" pitchFamily="50" charset="-128"/>
                </a:rPr>
                <a:t>億</a:t>
              </a:r>
              <a:r>
                <a:rPr lang="en-US" altLang="ja-JP" sz="1350" dirty="0">
                  <a:solidFill>
                    <a:schemeClr val="tx1"/>
                  </a:solidFill>
                  <a:latin typeface="Meiryo UI" panose="020B0604030504040204" pitchFamily="50" charset="-128"/>
                  <a:ea typeface="Meiryo UI" panose="020B0604030504040204" pitchFamily="50" charset="-128"/>
                </a:rPr>
                <a:t>8,546</a:t>
              </a:r>
              <a:r>
                <a:rPr lang="ja-JP" altLang="ja-JP" sz="1350" dirty="0">
                  <a:solidFill>
                    <a:schemeClr val="tx1"/>
                  </a:solidFill>
                  <a:latin typeface="Meiryo UI" panose="020B0604030504040204" pitchFamily="50" charset="-128"/>
                  <a:ea typeface="Meiryo UI" panose="020B0604030504040204" pitchFamily="50" charset="-128"/>
                </a:rPr>
                <a:t>万円</a:t>
              </a:r>
              <a:endParaRPr lang="en-US" altLang="ja-JP" sz="1350" dirty="0">
                <a:solidFill>
                  <a:schemeClr val="tx1"/>
                </a:solidFill>
                <a:latin typeface="Meiryo UI" panose="020B0604030504040204" pitchFamily="50" charset="-128"/>
                <a:ea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新型コロナウイルス</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感染症が発生した障がい福祉サービス施設等に対して通常</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の障</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がい福祉</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サービスの提供では想定できないか</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かり増し経費等を</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助成（</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衛生用品、</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消毒、手当</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等</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5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社会福祉施設等応援職員派遣支援事業費</a:t>
              </a:r>
              <a:r>
                <a:rPr lang="ja-JP" altLang="en-US" sz="13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7,699</a:t>
              </a:r>
              <a:r>
                <a:rPr lang="ja-JP" altLang="ja-JP" sz="13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3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クラスター等発生時に</a:t>
              </a: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入所系の社会福祉施設等</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サービス継続を確保するため</a:t>
              </a:r>
              <a:r>
                <a:rPr lang="ja-JP" altLang="ja-JP" sz="12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他法人から</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職員派遣体制を</a:t>
              </a:r>
              <a:r>
                <a:rPr lang="ja-JP" altLang="ja-JP" sz="12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整備</a:t>
              </a:r>
              <a:endPar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8" name="角丸四角形 37"/>
            <p:cNvSpPr/>
            <p:nvPr/>
          </p:nvSpPr>
          <p:spPr>
            <a:xfrm>
              <a:off x="159658" y="6957176"/>
              <a:ext cx="3600000" cy="252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kumimoji="1" lang="ja-JP" altLang="en-US" sz="1400" dirty="0">
                  <a:latin typeface="Meiryo UI" panose="020B0604030504040204" pitchFamily="50" charset="-128"/>
                  <a:ea typeface="Meiryo UI" panose="020B0604030504040204" pitchFamily="50" charset="-128"/>
                </a:rPr>
                <a:t>２　クラスター（感染）対策</a:t>
              </a:r>
            </a:p>
          </p:txBody>
        </p:sp>
      </p:grpSp>
      <p:grpSp>
        <p:nvGrpSpPr>
          <p:cNvPr id="2" name="グループ化 1"/>
          <p:cNvGrpSpPr/>
          <p:nvPr/>
        </p:nvGrpSpPr>
        <p:grpSpPr>
          <a:xfrm>
            <a:off x="151356" y="1303367"/>
            <a:ext cx="6204854" cy="5529233"/>
            <a:chOff x="159658" y="1390838"/>
            <a:chExt cx="6204854" cy="5780433"/>
          </a:xfrm>
        </p:grpSpPr>
        <p:sp>
          <p:nvSpPr>
            <p:cNvPr id="12" name="正方形/長方形 11"/>
            <p:cNvSpPr/>
            <p:nvPr/>
          </p:nvSpPr>
          <p:spPr>
            <a:xfrm>
              <a:off x="159658" y="1673499"/>
              <a:ext cx="6149612" cy="5497772"/>
            </a:xfrm>
            <a:prstGeom prst="rect">
              <a:avLst/>
            </a:prstGeom>
            <a:ln w="31750" cmpd="thickThin"/>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857" dirty="0">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206598" y="1687016"/>
              <a:ext cx="6157914" cy="5332230"/>
            </a:xfrm>
            <a:prstGeom prst="rect">
              <a:avLst/>
            </a:prstGeom>
            <a:noFill/>
          </p:spPr>
          <p:txBody>
            <a:bodyPr wrap="square" rtlCol="0">
              <a:spAutoFit/>
            </a:bodyPr>
            <a:lstStyle/>
            <a:p>
              <a:r>
                <a:rPr lang="ja-JP" altLang="en-US" sz="1350" dirty="0">
                  <a:latin typeface="Meiryo UI" panose="020B0604030504040204" pitchFamily="50" charset="-128"/>
                  <a:ea typeface="Meiryo UI" panose="020B0604030504040204" pitchFamily="50" charset="-128"/>
                </a:rPr>
                <a:t>◆</a:t>
              </a:r>
              <a:r>
                <a:rPr lang="ja-JP" altLang="ja-JP" sz="1350" b="1" kern="100" dirty="0">
                  <a:latin typeface="Meiryo UI" panose="020B0604030504040204" pitchFamily="50" charset="-128"/>
                  <a:ea typeface="Meiryo UI" panose="020B0604030504040204" pitchFamily="50" charset="-128"/>
                  <a:cs typeface="Times New Roman" panose="02020603050405020304" pitchFamily="18" charset="0"/>
                </a:rPr>
                <a:t>介護施設等における新型コロナウイルス感染症拡大防止</a:t>
              </a:r>
              <a:r>
                <a:rPr lang="ja-JP"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対策支援事業</a:t>
              </a:r>
              <a:endParaRPr lang="en-US" altLang="ja-JP" sz="1350" b="1"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a:latin typeface="Meiryo UI" panose="020B0604030504040204" pitchFamily="50" charset="-128"/>
                  <a:ea typeface="Meiryo UI" panose="020B0604030504040204" pitchFamily="50" charset="-128"/>
                  <a:cs typeface="Times New Roman" panose="02020603050405020304" pitchFamily="18" charset="0"/>
                </a:rPr>
                <a:t>地域医療介護総合確保基金事業費（高齢者施設</a:t>
              </a:r>
              <a:r>
                <a:rPr lang="ja-JP"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事業</a:t>
              </a:r>
              <a:r>
                <a:rPr lang="ja-JP" altLang="ja-JP" sz="135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35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50" b="1"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smtClean="0">
                  <a:latin typeface="Meiryo UI" panose="020B0604030504040204" pitchFamily="50" charset="-128"/>
                  <a:ea typeface="Meiryo UI" panose="020B0604030504040204" pitchFamily="50" charset="-128"/>
                  <a:cs typeface="Times New Roman" panose="02020603050405020304" pitchFamily="18" charset="0"/>
                </a:rPr>
                <a:t>29</a:t>
              </a:r>
              <a:r>
                <a:rPr lang="ja-JP" altLang="ja-JP" sz="1350" kern="100" dirty="0">
                  <a:latin typeface="Meiryo UI" panose="020B0604030504040204" pitchFamily="50" charset="-128"/>
                  <a:ea typeface="Meiryo UI" panose="020B0604030504040204" pitchFamily="50" charset="-128"/>
                  <a:cs typeface="Times New Roman" panose="02020603050405020304" pitchFamily="18" charset="0"/>
                </a:rPr>
                <a:t>億</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7,548</a:t>
              </a:r>
              <a:r>
                <a:rPr lang="ja-JP" altLang="ja-JP" sz="1350" kern="100" dirty="0">
                  <a:latin typeface="Meiryo UI" panose="020B0604030504040204" pitchFamily="50" charset="-128"/>
                  <a:ea typeface="Meiryo UI" panose="020B0604030504040204" pitchFamily="50" charset="-128"/>
                  <a:cs typeface="Times New Roman" panose="02020603050405020304" pitchFamily="18" charset="0"/>
                </a:rPr>
                <a:t>万円</a:t>
              </a:r>
            </a:p>
            <a:p>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介護施設等における簡易陰圧装置の設置、</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多床室の個室化改修</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ゾーニング</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環境</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等</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の整備</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補助</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800" kern="100" dirty="0" smtClean="0">
                  <a:latin typeface="Meiryo UI" panose="020B0604030504040204" pitchFamily="50" charset="-128"/>
                  <a:ea typeface="Meiryo UI" panose="020B0604030504040204" pitchFamily="50" charset="-128"/>
                  <a:cs typeface="Times New Roman" panose="02020603050405020304" pitchFamily="18" charset="0"/>
                </a:rPr>
                <a:t> </a:t>
              </a:r>
            </a:p>
            <a:p>
              <a:r>
                <a:rPr lang="ja-JP" altLang="en-US" sz="1350" dirty="0">
                  <a:latin typeface="Meiryo UI" panose="020B0604030504040204" pitchFamily="50" charset="-128"/>
                  <a:ea typeface="Meiryo UI" panose="020B0604030504040204" pitchFamily="50" charset="-128"/>
                </a:rPr>
                <a:t>◆</a:t>
              </a:r>
              <a:r>
                <a:rPr lang="ja-JP" altLang="ja-JP" sz="1350" b="1" kern="100" dirty="0">
                  <a:latin typeface="Meiryo UI" panose="020B0604030504040204" pitchFamily="50" charset="-128"/>
                  <a:ea typeface="Meiryo UI" panose="020B0604030504040204" pitchFamily="50" charset="-128"/>
                  <a:cs typeface="Times New Roman" panose="02020603050405020304" pitchFamily="18" charset="0"/>
                </a:rPr>
                <a:t>介護施設等感染拡大防止対策支援事業費</a:t>
              </a:r>
              <a:r>
                <a:rPr lang="ja-JP" altLang="en-US" sz="13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smtClean="0">
                  <a:latin typeface="Meiryo UI" panose="020B0604030504040204" pitchFamily="50" charset="-128"/>
                  <a:ea typeface="Meiryo UI" panose="020B0604030504040204" pitchFamily="50" charset="-128"/>
                  <a:cs typeface="Times New Roman" panose="02020603050405020304" pitchFamily="18" charset="0"/>
                </a:rPr>
                <a:t>2,592</a:t>
              </a:r>
              <a:r>
                <a:rPr lang="ja-JP" altLang="ja-JP" sz="1350" kern="100" dirty="0" smtClean="0">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350"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介護施設等における</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換気設備の設置補助</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dirty="0" smtClean="0">
                  <a:latin typeface="Meiryo UI" panose="020B0604030504040204" pitchFamily="50" charset="-128"/>
                  <a:ea typeface="Meiryo UI" panose="020B0604030504040204" pitchFamily="50" charset="-128"/>
                </a:rPr>
                <a:t>◆</a:t>
              </a:r>
              <a:r>
                <a:rPr lang="ja-JP" altLang="ja-JP" sz="1350" b="1" kern="100" dirty="0">
                  <a:effectLst/>
                  <a:latin typeface="Meiryo UI" panose="020B0604030504040204" pitchFamily="50" charset="-128"/>
                  <a:ea typeface="Meiryo UI" panose="020B0604030504040204" pitchFamily="50" charset="-128"/>
                  <a:cs typeface="Times New Roman" panose="02020603050405020304" pitchFamily="18" charset="0"/>
                </a:rPr>
                <a:t>児童養護施設等の業務継続実施支援</a:t>
              </a:r>
              <a:r>
                <a:rPr lang="ja-JP" altLang="ja-JP" sz="1350" b="1" kern="100" dirty="0" smtClean="0">
                  <a:effectLst/>
                  <a:latin typeface="Meiryo UI" panose="020B0604030504040204" pitchFamily="50" charset="-128"/>
                  <a:ea typeface="Meiryo UI" panose="020B0604030504040204" pitchFamily="50" charset="-128"/>
                  <a:cs typeface="Times New Roman" panose="02020603050405020304" pitchFamily="18" charset="0"/>
                </a:rPr>
                <a:t>事業</a:t>
              </a:r>
              <a:r>
                <a:rPr lang="ja-JP" altLang="en-US" sz="135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a:effectLst/>
                  <a:latin typeface="Meiryo UI" panose="020B0604030504040204" pitchFamily="50" charset="-128"/>
                  <a:ea typeface="Meiryo UI" panose="020B0604030504040204" pitchFamily="50" charset="-128"/>
                  <a:cs typeface="Times New Roman" panose="02020603050405020304" pitchFamily="18" charset="0"/>
                </a:rPr>
                <a:t>児童福祉推進</a:t>
              </a:r>
              <a:r>
                <a:rPr lang="ja-JP" altLang="ja-JP" sz="1350" b="1" kern="100" dirty="0" smtClean="0">
                  <a:effectLst/>
                  <a:latin typeface="Meiryo UI" panose="020B0604030504040204" pitchFamily="50" charset="-128"/>
                  <a:ea typeface="Meiryo UI" panose="020B0604030504040204" pitchFamily="50" charset="-128"/>
                  <a:cs typeface="Times New Roman" panose="02020603050405020304" pitchFamily="18" charset="0"/>
                </a:rPr>
                <a:t>事業費</a:t>
              </a:r>
              <a:endParaRPr lang="en-US" altLang="ja-JP" sz="1350" b="1"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35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a:effectLst/>
                  <a:latin typeface="Meiryo UI" panose="020B0604030504040204" pitchFamily="50" charset="-128"/>
                  <a:ea typeface="Meiryo UI" panose="020B0604030504040204" pitchFamily="50" charset="-128"/>
                  <a:cs typeface="Times New Roman" panose="02020603050405020304" pitchFamily="18" charset="0"/>
                </a:rPr>
                <a:t>新型コロナウイルス感染拡大防止対策事業</a:t>
              </a:r>
              <a:r>
                <a:rPr lang="ja-JP" altLang="en-US" sz="135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smtClean="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ja-JP" sz="1350" kern="100" dirty="0">
                  <a:effectLst/>
                  <a:latin typeface="Meiryo UI" panose="020B0604030504040204" pitchFamily="50" charset="-128"/>
                  <a:ea typeface="Meiryo UI" panose="020B0604030504040204" pitchFamily="50" charset="-128"/>
                  <a:cs typeface="Times New Roman" panose="02020603050405020304" pitchFamily="18" charset="0"/>
                </a:rPr>
                <a:t>億</a:t>
              </a:r>
              <a:r>
                <a:rPr lang="en-US" altLang="ja-JP" sz="1350" kern="100" dirty="0">
                  <a:effectLst/>
                  <a:latin typeface="Meiryo UI" panose="020B0604030504040204" pitchFamily="50" charset="-128"/>
                  <a:ea typeface="Meiryo UI" panose="020B0604030504040204" pitchFamily="50" charset="-128"/>
                  <a:cs typeface="Times New Roman" panose="02020603050405020304" pitchFamily="18" charset="0"/>
                </a:rPr>
                <a:t>3,040</a:t>
              </a:r>
              <a:r>
                <a:rPr lang="ja-JP" altLang="ja-JP" sz="1350" kern="100" dirty="0">
                  <a:effectLst/>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35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児童養護</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施設</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等における</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感染拡大防止対策を支援</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（衛生用品</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個室化改修</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等）</a:t>
              </a:r>
              <a:endPar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a:latin typeface="Meiryo UI" panose="020B0604030504040204" pitchFamily="50" charset="-128"/>
                  <a:ea typeface="Meiryo UI" panose="020B0604030504040204" pitchFamily="50" charset="-128"/>
                  <a:cs typeface="Times New Roman" panose="02020603050405020304" pitchFamily="18" charset="0"/>
                </a:rPr>
                <a:t>一時保護所及び児童養護施設等における医療連携体制</a:t>
              </a:r>
              <a:r>
                <a:rPr lang="ja-JP"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強化事業</a:t>
              </a:r>
              <a:endParaRPr lang="en-US" altLang="ja-JP" sz="1350" b="1"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児童福祉推進事業費（新型コロナウイルス感染拡大防止対策事業</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350" b="1"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smtClean="0">
                  <a:latin typeface="Meiryo UI" panose="020B0604030504040204" pitchFamily="50" charset="-128"/>
                  <a:ea typeface="Meiryo UI" panose="020B0604030504040204" pitchFamily="50" charset="-128"/>
                  <a:cs typeface="Times New Roman" panose="02020603050405020304" pitchFamily="18" charset="0"/>
                </a:rPr>
                <a:t>1,331</a:t>
              </a:r>
              <a:r>
                <a:rPr lang="ja-JP" altLang="ja-JP" sz="1350" kern="100" dirty="0">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濃厚接触</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児童</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の受入れを行う際の保健所</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との</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連携を図るための看護師等</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の配置</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・派遣</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等</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350" b="1" kern="100" dirty="0">
                  <a:latin typeface="Meiryo UI" panose="020B0604030504040204" pitchFamily="50" charset="-128"/>
                  <a:ea typeface="Meiryo UI" panose="020B0604030504040204" pitchFamily="50" charset="-128"/>
                  <a:cs typeface="Times New Roman" panose="02020603050405020304" pitchFamily="18" charset="0"/>
                </a:rPr>
                <a:t>保育対策総合支援等</a:t>
              </a:r>
              <a:r>
                <a:rPr lang="ja-JP"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事業費</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（国３次補正分）　　　　　</a:t>
              </a:r>
              <a:r>
                <a:rPr lang="ja-JP" altLang="en-US" sz="13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smtClean="0">
                  <a:latin typeface="Meiryo UI" panose="020B0604030504040204" pitchFamily="50" charset="-128"/>
                  <a:ea typeface="Meiryo UI" panose="020B0604030504040204" pitchFamily="50" charset="-128"/>
                  <a:cs typeface="Times New Roman" panose="02020603050405020304" pitchFamily="18" charset="0"/>
                </a:rPr>
                <a:t>700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万円</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府所管認可外保育</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施設</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における</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感染拡大防止対策を支援</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（衛生用品、</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消毒、手当</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等）</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800" dirty="0" smtClean="0">
                <a:latin typeface="Meiryo UI" panose="020B0604030504040204" pitchFamily="50" charset="-128"/>
                <a:ea typeface="Meiryo UI" panose="020B0604030504040204" pitchFamily="50" charset="-128"/>
              </a:endParaRPr>
            </a:p>
            <a:p>
              <a:r>
                <a:rPr lang="ja-JP" altLang="en-US" sz="1350" dirty="0" smtClean="0">
                  <a:latin typeface="Meiryo UI" panose="020B0604030504040204" pitchFamily="50" charset="-128"/>
                  <a:ea typeface="Meiryo UI" panose="020B0604030504040204" pitchFamily="50" charset="-128"/>
                </a:rPr>
                <a:t>◆</a:t>
              </a:r>
              <a:r>
                <a:rPr lang="ja-JP"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セーフティネット強化事業費（生活保護総務事業）</a:t>
              </a:r>
              <a:r>
                <a:rPr lang="ja-JP" altLang="en-US"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smtClean="0">
                  <a:latin typeface="Meiryo UI" panose="020B0604030504040204" pitchFamily="50" charset="-128"/>
                  <a:ea typeface="Meiryo UI" panose="020B0604030504040204" pitchFamily="50" charset="-128"/>
                  <a:cs typeface="Times New Roman" panose="02020603050405020304" pitchFamily="18" charset="0"/>
                </a:rPr>
                <a:t>2</a:t>
              </a:r>
              <a:r>
                <a:rPr lang="ja-JP" altLang="ja-JP" sz="1350" kern="100" dirty="0">
                  <a:latin typeface="Meiryo UI" panose="020B0604030504040204" pitchFamily="50" charset="-128"/>
                  <a:ea typeface="Meiryo UI" panose="020B0604030504040204" pitchFamily="50" charset="-128"/>
                  <a:cs typeface="Times New Roman" panose="02020603050405020304" pitchFamily="18" charset="0"/>
                </a:rPr>
                <a:t>億</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2,824</a:t>
              </a:r>
              <a:r>
                <a:rPr lang="ja-JP" altLang="ja-JP" sz="1350" kern="100" dirty="0">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保護施設</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等における</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感染拡大防止対策を支援</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（衛生用品、</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消毒、手当</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等</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50" dirty="0" smtClean="0">
                  <a:latin typeface="Meiryo UI" panose="020B0604030504040204" pitchFamily="50" charset="-128"/>
                  <a:ea typeface="Meiryo UI" panose="020B0604030504040204" pitchFamily="50" charset="-128"/>
                </a:rPr>
                <a:t>◆</a:t>
              </a:r>
              <a:r>
                <a:rPr lang="ja-JP" altLang="en-US" sz="1350" b="1" kern="100" dirty="0" smtClean="0">
                  <a:effectLst/>
                  <a:latin typeface="Meiryo UI" panose="020B0604030504040204" pitchFamily="50" charset="-128"/>
                  <a:ea typeface="Meiryo UI" panose="020B0604030504040204" pitchFamily="50" charset="-128"/>
                  <a:cs typeface="Times New Roman" panose="02020603050405020304" pitchFamily="18" charset="0"/>
                </a:rPr>
                <a:t>社会福祉施設等感染症予防重点強化事業費   　　  　　            </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50" kern="100" dirty="0" smtClean="0">
                  <a:latin typeface="Meiryo UI" panose="020B0604030504040204" pitchFamily="50" charset="-128"/>
                  <a:ea typeface="Meiryo UI" panose="020B0604030504040204" pitchFamily="50" charset="-128"/>
                  <a:cs typeface="Times New Roman" panose="02020603050405020304" pitchFamily="18" charset="0"/>
                </a:rPr>
                <a:t>1,133</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35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高齢者施設等への専門家派遣や相談対応、研修を実施し、施設の感染症予防対策を強化</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0" name="角丸四角形 39"/>
            <p:cNvSpPr/>
            <p:nvPr/>
          </p:nvSpPr>
          <p:spPr>
            <a:xfrm>
              <a:off x="159658" y="1390838"/>
              <a:ext cx="3600000" cy="252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kumimoji="1" lang="ja-JP" altLang="en-US" sz="1400" dirty="0">
                  <a:latin typeface="Meiryo UI" panose="020B0604030504040204" pitchFamily="50" charset="-128"/>
                  <a:ea typeface="Meiryo UI" panose="020B0604030504040204" pitchFamily="50" charset="-128"/>
                </a:rPr>
                <a:t>１　社会福祉施設等の感染対策支援</a:t>
              </a:r>
            </a:p>
          </p:txBody>
        </p:sp>
      </p:grpSp>
      <p:sp>
        <p:nvSpPr>
          <p:cNvPr id="44" name="角丸四角形 43"/>
          <p:cNvSpPr/>
          <p:nvPr/>
        </p:nvSpPr>
        <p:spPr>
          <a:xfrm>
            <a:off x="6568030" y="1422848"/>
            <a:ext cx="4163659" cy="29139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kumimoji="1" lang="ja-JP" altLang="en-US" sz="1400" dirty="0">
                <a:latin typeface="Meiryo UI" panose="020B0604030504040204" pitchFamily="50" charset="-128"/>
                <a:ea typeface="Meiryo UI" panose="020B0604030504040204" pitchFamily="50" charset="-128"/>
              </a:rPr>
              <a:t>３　ウィズコロナ・ポストコロナを見据えた地域福祉</a:t>
            </a:r>
          </a:p>
        </p:txBody>
      </p:sp>
      <p:sp>
        <p:nvSpPr>
          <p:cNvPr id="53" name="テキスト ボックス 52"/>
          <p:cNvSpPr txBox="1"/>
          <p:nvPr/>
        </p:nvSpPr>
        <p:spPr>
          <a:xfrm>
            <a:off x="358106" y="597499"/>
            <a:ext cx="10309894" cy="58477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国庫や基金事業を活用した社会福祉施設等の感染対策支援やクラスター発生時の応援職員派遣などに対応</a:t>
            </a:r>
            <a:endParaRPr kumimoji="1"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ウィズコロナ、ポストコロナを見据えた地域福祉の取組みも推進</a:t>
            </a:r>
            <a:endParaRPr kumimoji="1" lang="en-US" altLang="ja-JP" sz="1600" dirty="0">
              <a:latin typeface="Meiryo UI" panose="020B0604030504040204" pitchFamily="50" charset="-128"/>
              <a:ea typeface="Meiryo UI" panose="020B0604030504040204" pitchFamily="50" charset="-128"/>
            </a:endParaRPr>
          </a:p>
        </p:txBody>
      </p:sp>
      <p:sp>
        <p:nvSpPr>
          <p:cNvPr id="81" name="正方形/長方形 80"/>
          <p:cNvSpPr/>
          <p:nvPr/>
        </p:nvSpPr>
        <p:spPr>
          <a:xfrm>
            <a:off x="10845145" y="4436728"/>
            <a:ext cx="444413" cy="17184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新規</a:t>
            </a:r>
            <a:endParaRPr kumimoji="1" lang="ja-JP" altLang="en-US" sz="1050" dirty="0">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940B51E2-17CE-4986-AEA4-E7CB0C47E8C0}"/>
              </a:ext>
            </a:extLst>
          </p:cNvPr>
          <p:cNvSpPr/>
          <p:nvPr/>
        </p:nvSpPr>
        <p:spPr>
          <a:xfrm>
            <a:off x="9870287" y="3589606"/>
            <a:ext cx="601750" cy="16213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一部新</a:t>
            </a:r>
            <a:endParaRPr kumimoji="1" lang="ja-JP" altLang="en-US" sz="1050" dirty="0">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C9C7DC85-1902-4843-A595-3A5F1563167A}"/>
              </a:ext>
            </a:extLst>
          </p:cNvPr>
          <p:cNvSpPr/>
          <p:nvPr/>
        </p:nvSpPr>
        <p:spPr>
          <a:xfrm>
            <a:off x="10793338" y="7291121"/>
            <a:ext cx="444413" cy="1621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新規</a:t>
            </a:r>
            <a:endParaRPr kumimoji="1" lang="ja-JP" altLang="en-US" sz="105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492F2D5F-EB21-43C9-8408-B7E2209B7E6B}"/>
              </a:ext>
            </a:extLst>
          </p:cNvPr>
          <p:cNvSpPr/>
          <p:nvPr/>
        </p:nvSpPr>
        <p:spPr>
          <a:xfrm>
            <a:off x="4558473" y="5733035"/>
            <a:ext cx="444413" cy="1621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新規</a:t>
            </a:r>
            <a:endParaRPr kumimoji="1" lang="ja-JP" altLang="en-US" sz="1050" dirty="0">
              <a:latin typeface="Meiryo UI" panose="020B0604030504040204" pitchFamily="50" charset="-128"/>
              <a:ea typeface="Meiryo UI" panose="020B0604030504040204" pitchFamily="50" charset="-128"/>
            </a:endParaRPr>
          </a:p>
        </p:txBody>
      </p:sp>
      <p:sp>
        <p:nvSpPr>
          <p:cNvPr id="71" name="正方形/長方形 70">
            <a:extLst>
              <a:ext uri="{FF2B5EF4-FFF2-40B4-BE49-F238E27FC236}">
                <a16:creationId xmlns:a16="http://schemas.microsoft.com/office/drawing/2014/main" id="{395E00BB-E369-40EE-BC86-DA0F43BB374C}"/>
              </a:ext>
            </a:extLst>
          </p:cNvPr>
          <p:cNvSpPr/>
          <p:nvPr/>
        </p:nvSpPr>
        <p:spPr>
          <a:xfrm>
            <a:off x="11067351" y="8699397"/>
            <a:ext cx="444413" cy="1621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新規</a:t>
            </a:r>
            <a:endParaRPr kumimoji="1" lang="ja-JP" altLang="en-US" sz="1050" dirty="0">
              <a:latin typeface="Meiryo UI" panose="020B0604030504040204" pitchFamily="50" charset="-128"/>
              <a:ea typeface="Meiryo UI" panose="020B0604030504040204" pitchFamily="50" charset="-128"/>
            </a:endParaRPr>
          </a:p>
        </p:txBody>
      </p:sp>
      <p:sp>
        <p:nvSpPr>
          <p:cNvPr id="22" name="正方形/長方形 21"/>
          <p:cNvSpPr/>
          <p:nvPr/>
        </p:nvSpPr>
        <p:spPr>
          <a:xfrm>
            <a:off x="4221660" y="2096318"/>
            <a:ext cx="673626" cy="18052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一部新</a:t>
            </a:r>
            <a:endParaRPr kumimoji="1" lang="ja-JP" altLang="en-US" sz="105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492F2D5F-EB21-43C9-8408-B7E2209B7E6B}"/>
              </a:ext>
            </a:extLst>
          </p:cNvPr>
          <p:cNvSpPr/>
          <p:nvPr/>
        </p:nvSpPr>
        <p:spPr>
          <a:xfrm>
            <a:off x="4715280" y="6289078"/>
            <a:ext cx="444413" cy="1621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新規</a:t>
            </a:r>
            <a:endParaRPr kumimoji="1" lang="ja-JP" altLang="en-US" sz="1050" dirty="0">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395E00BB-E369-40EE-BC86-DA0F43BB374C}"/>
              </a:ext>
            </a:extLst>
          </p:cNvPr>
          <p:cNvSpPr/>
          <p:nvPr/>
        </p:nvSpPr>
        <p:spPr>
          <a:xfrm>
            <a:off x="11067351" y="7994491"/>
            <a:ext cx="444413" cy="1621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新規</a:t>
            </a:r>
            <a:endParaRPr kumimoji="1" lang="ja-JP" altLang="en-US" sz="1050" dirty="0">
              <a:latin typeface="Meiryo UI" panose="020B0604030504040204" pitchFamily="50" charset="-128"/>
              <a:ea typeface="Meiryo UI" panose="020B0604030504040204" pitchFamily="50" charset="-128"/>
            </a:endParaRPr>
          </a:p>
        </p:txBody>
      </p:sp>
      <p:sp>
        <p:nvSpPr>
          <p:cNvPr id="5" name="正方形/長方形 4"/>
          <p:cNvSpPr/>
          <p:nvPr/>
        </p:nvSpPr>
        <p:spPr>
          <a:xfrm>
            <a:off x="10472037" y="9373950"/>
            <a:ext cx="2253362" cy="21589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200" dirty="0" smtClean="0">
                <a:solidFill>
                  <a:schemeClr val="tx1"/>
                </a:solidFill>
              </a:rPr>
              <a:t>(※)2</a:t>
            </a:r>
            <a:r>
              <a:rPr kumimoji="1" lang="ja-JP" altLang="en-US" sz="1200" dirty="0" smtClean="0">
                <a:solidFill>
                  <a:schemeClr val="tx1"/>
                </a:solidFill>
              </a:rPr>
              <a:t>号、５号補正</a:t>
            </a:r>
            <a:r>
              <a:rPr kumimoji="1" lang="ja-JP" altLang="en-US" sz="1200" dirty="0">
                <a:solidFill>
                  <a:schemeClr val="tx1"/>
                </a:solidFill>
              </a:rPr>
              <a:t>予算</a:t>
            </a:r>
            <a:r>
              <a:rPr kumimoji="1" lang="ja-JP" altLang="en-US" sz="1200" dirty="0" smtClean="0">
                <a:solidFill>
                  <a:schemeClr val="tx1"/>
                </a:solidFill>
              </a:rPr>
              <a:t>含む</a:t>
            </a:r>
            <a:endParaRPr kumimoji="1" lang="ja-JP" altLang="en-US" sz="1200" dirty="0">
              <a:solidFill>
                <a:schemeClr val="tx1"/>
              </a:solidFill>
            </a:endParaRPr>
          </a:p>
        </p:txBody>
      </p:sp>
      <p:sp>
        <p:nvSpPr>
          <p:cNvPr id="25" name="テキスト ボックス 24"/>
          <p:cNvSpPr txBox="1"/>
          <p:nvPr/>
        </p:nvSpPr>
        <p:spPr>
          <a:xfrm>
            <a:off x="10917851" y="28143"/>
            <a:ext cx="1807548" cy="369332"/>
          </a:xfrm>
          <a:prstGeom prst="rect">
            <a:avLst/>
          </a:prstGeom>
          <a:solidFill>
            <a:schemeClr val="bg1"/>
          </a:solidFill>
          <a:ln>
            <a:solidFill>
              <a:schemeClr val="tx1"/>
            </a:solid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資料</a:t>
            </a:r>
            <a:r>
              <a:rPr kumimoji="1" lang="ja-JP" altLang="en-US" dirty="0">
                <a:latin typeface="Meiryo UI" panose="020B0604030504040204" pitchFamily="50" charset="-128"/>
                <a:ea typeface="Meiryo UI" panose="020B0604030504040204" pitchFamily="50" charset="-128"/>
              </a:rPr>
              <a:t>３</a:t>
            </a:r>
            <a:r>
              <a:rPr kumimoji="1" lang="en-US" altLang="ja-JP" dirty="0" smtClean="0">
                <a:latin typeface="Meiryo UI" panose="020B0604030504040204" pitchFamily="50" charset="-128"/>
                <a:ea typeface="Meiryo UI" panose="020B0604030504040204" pitchFamily="50" charset="-128"/>
              </a:rPr>
              <a:t>-3(3</a:t>
            </a:r>
            <a:r>
              <a:rPr kumimoji="1" lang="en-US" altLang="ja-JP"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61974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5466</TotalTime>
  <Words>1381</Words>
  <Application>Microsoft Office PowerPoint</Application>
  <PresentationFormat>A3 297x420 mm</PresentationFormat>
  <Paragraphs>97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彰洋</dc:creator>
  <cp:lastModifiedBy>扶蘇　美香</cp:lastModifiedBy>
  <cp:revision>281</cp:revision>
  <cp:lastPrinted>2021-07-09T04:31:37Z</cp:lastPrinted>
  <dcterms:created xsi:type="dcterms:W3CDTF">2020-06-11T09:33:51Z</dcterms:created>
  <dcterms:modified xsi:type="dcterms:W3CDTF">2021-07-09T04:52:16Z</dcterms:modified>
</cp:coreProperties>
</file>