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9" r:id="rId3"/>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385" autoAdjust="0"/>
  </p:normalViewPr>
  <p:slideViewPr>
    <p:cSldViewPr snapToGrid="0">
      <p:cViewPr varScale="1">
        <p:scale>
          <a:sx n="50" d="100"/>
          <a:sy n="50" d="100"/>
        </p:scale>
        <p:origin x="14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6973CFC-EC2C-43CA-86C6-B6E65E49781B}" type="datetimeFigureOut">
              <a:rPr kumimoji="1" lang="ja-JP" altLang="en-US" smtClean="0"/>
              <a:t>2021/7/28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E9BE79C-B87A-4BC5-83BB-E6F7C445E3F1}" type="slidenum">
              <a:rPr kumimoji="1" lang="ja-JP" altLang="en-US" smtClean="0"/>
              <a:t>‹#›</a:t>
            </a:fld>
            <a:endParaRPr kumimoji="1" lang="ja-JP" altLang="en-US"/>
          </a:p>
        </p:txBody>
      </p:sp>
    </p:spTree>
    <p:extLst>
      <p:ext uri="{BB962C8B-B14F-4D97-AF65-F5344CB8AC3E}">
        <p14:creationId xmlns:p14="http://schemas.microsoft.com/office/powerpoint/2010/main" val="3585146441"/>
      </p:ext>
    </p:extLst>
  </p:cSld>
  <p:clrMap bg1="lt1" tx1="dk1" bg2="lt2" tx2="dk2" accent1="accent1" accent2="accent2" accent3="accent3" accent4="accent4" accent5="accent5" accent6="accent6" hlink="hlink" folHlink="folHlink"/>
  <p:notesStyle>
    <a:lvl1pPr marL="0" algn="l" defTabSz="1075334" rtl="0" eaLnBrk="1" latinLnBrk="0" hangingPunct="1">
      <a:defRPr kumimoji="1" sz="1411" kern="1200">
        <a:solidFill>
          <a:schemeClr val="tx1"/>
        </a:solidFill>
        <a:latin typeface="+mn-lt"/>
        <a:ea typeface="+mn-ea"/>
        <a:cs typeface="+mn-cs"/>
      </a:defRPr>
    </a:lvl1pPr>
    <a:lvl2pPr marL="537667" algn="l" defTabSz="1075334" rtl="0" eaLnBrk="1" latinLnBrk="0" hangingPunct="1">
      <a:defRPr kumimoji="1" sz="1411" kern="1200">
        <a:solidFill>
          <a:schemeClr val="tx1"/>
        </a:solidFill>
        <a:latin typeface="+mn-lt"/>
        <a:ea typeface="+mn-ea"/>
        <a:cs typeface="+mn-cs"/>
      </a:defRPr>
    </a:lvl2pPr>
    <a:lvl3pPr marL="1075334" algn="l" defTabSz="1075334" rtl="0" eaLnBrk="1" latinLnBrk="0" hangingPunct="1">
      <a:defRPr kumimoji="1" sz="1411" kern="1200">
        <a:solidFill>
          <a:schemeClr val="tx1"/>
        </a:solidFill>
        <a:latin typeface="+mn-lt"/>
        <a:ea typeface="+mn-ea"/>
        <a:cs typeface="+mn-cs"/>
      </a:defRPr>
    </a:lvl3pPr>
    <a:lvl4pPr marL="1613002" algn="l" defTabSz="1075334" rtl="0" eaLnBrk="1" latinLnBrk="0" hangingPunct="1">
      <a:defRPr kumimoji="1" sz="1411" kern="1200">
        <a:solidFill>
          <a:schemeClr val="tx1"/>
        </a:solidFill>
        <a:latin typeface="+mn-lt"/>
        <a:ea typeface="+mn-ea"/>
        <a:cs typeface="+mn-cs"/>
      </a:defRPr>
    </a:lvl4pPr>
    <a:lvl5pPr marL="2150669" algn="l" defTabSz="1075334" rtl="0" eaLnBrk="1" latinLnBrk="0" hangingPunct="1">
      <a:defRPr kumimoji="1" sz="1411" kern="1200">
        <a:solidFill>
          <a:schemeClr val="tx1"/>
        </a:solidFill>
        <a:latin typeface="+mn-lt"/>
        <a:ea typeface="+mn-ea"/>
        <a:cs typeface="+mn-cs"/>
      </a:defRPr>
    </a:lvl5pPr>
    <a:lvl6pPr marL="2688336" algn="l" defTabSz="1075334" rtl="0" eaLnBrk="1" latinLnBrk="0" hangingPunct="1">
      <a:defRPr kumimoji="1" sz="1411" kern="1200">
        <a:solidFill>
          <a:schemeClr val="tx1"/>
        </a:solidFill>
        <a:latin typeface="+mn-lt"/>
        <a:ea typeface="+mn-ea"/>
        <a:cs typeface="+mn-cs"/>
      </a:defRPr>
    </a:lvl6pPr>
    <a:lvl7pPr marL="3226003" algn="l" defTabSz="1075334" rtl="0" eaLnBrk="1" latinLnBrk="0" hangingPunct="1">
      <a:defRPr kumimoji="1" sz="1411" kern="1200">
        <a:solidFill>
          <a:schemeClr val="tx1"/>
        </a:solidFill>
        <a:latin typeface="+mn-lt"/>
        <a:ea typeface="+mn-ea"/>
        <a:cs typeface="+mn-cs"/>
      </a:defRPr>
    </a:lvl7pPr>
    <a:lvl8pPr marL="3763670" algn="l" defTabSz="1075334" rtl="0" eaLnBrk="1" latinLnBrk="0" hangingPunct="1">
      <a:defRPr kumimoji="1" sz="1411" kern="1200">
        <a:solidFill>
          <a:schemeClr val="tx1"/>
        </a:solidFill>
        <a:latin typeface="+mn-lt"/>
        <a:ea typeface="+mn-ea"/>
        <a:cs typeface="+mn-cs"/>
      </a:defRPr>
    </a:lvl8pPr>
    <a:lvl9pPr marL="4301338" algn="l" defTabSz="1075334" rtl="0" eaLnBrk="1" latinLnBrk="0" hangingPunct="1">
      <a:defRPr kumimoji="1" sz="141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2343817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1393975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127006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22154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3847568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327329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25794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10317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118667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2536140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6088C3-FCF3-4C73-B081-FACC7B1FDD82}"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311634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F6088C3-FCF3-4C73-B081-FACC7B1FDD82}" type="datetimeFigureOut">
              <a:rPr kumimoji="1" lang="ja-JP" altLang="en-US" smtClean="0"/>
              <a:t>2021/7/28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2AE5A94-87CD-4E18-8AB8-9A489AFF994A}" type="slidenum">
              <a:rPr kumimoji="1" lang="ja-JP" altLang="en-US" smtClean="0"/>
              <a:t>‹#›</a:t>
            </a:fld>
            <a:endParaRPr kumimoji="1" lang="ja-JP" altLang="en-US"/>
          </a:p>
        </p:txBody>
      </p:sp>
    </p:spTree>
    <p:extLst>
      <p:ext uri="{BB962C8B-B14F-4D97-AF65-F5344CB8AC3E}">
        <p14:creationId xmlns:p14="http://schemas.microsoft.com/office/powerpoint/2010/main" val="397352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7884" y="704699"/>
            <a:ext cx="6275968" cy="1311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額縁 4"/>
          <p:cNvSpPr>
            <a:spLocks/>
          </p:cNvSpPr>
          <p:nvPr/>
        </p:nvSpPr>
        <p:spPr>
          <a:xfrm>
            <a:off x="894607" y="117718"/>
            <a:ext cx="10001993" cy="355955"/>
          </a:xfrm>
          <a:prstGeom prst="bevel">
            <a:avLst/>
          </a:prstGeom>
          <a:solidFill>
            <a:schemeClr val="accent1">
              <a:lumMod val="40000"/>
              <a:lumOff val="60000"/>
            </a:schemeClr>
          </a:solidFill>
          <a:ln w="15875" cap="flat" cmpd="sng" algn="ctr">
            <a:solidFill>
              <a:schemeClr val="accent6">
                <a:lumMod val="75000"/>
              </a:schemeClr>
            </a:solidFill>
            <a:prstDash val="solid"/>
          </a:ln>
          <a:effectLst/>
        </p:spPr>
        <p:txBody>
          <a:bodyPr wrap="square">
            <a:noAutofit/>
          </a:bodyPr>
          <a:lstStyle/>
          <a:p>
            <a:pPr fontAlgn="base">
              <a:lnSpc>
                <a:spcPts val="1800"/>
              </a:lnSpc>
            </a:pPr>
            <a:r>
              <a:rPr lang="ja-JP" altLang="en-US" b="1" dirty="0" smtClean="0">
                <a:latin typeface="Meiryo UI" panose="020B0604030504040204" pitchFamily="50" charset="-128"/>
                <a:ea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rPr>
              <a:t>新型</a:t>
            </a:r>
            <a:r>
              <a:rPr lang="ja-JP" altLang="ja-JP" b="1" dirty="0">
                <a:latin typeface="Meiryo UI" panose="020B0604030504040204" pitchFamily="50" charset="-128"/>
                <a:ea typeface="Meiryo UI" panose="020B0604030504040204" pitchFamily="50" charset="-128"/>
              </a:rPr>
              <a:t>コロナウイルス感染症</a:t>
            </a:r>
            <a:r>
              <a:rPr lang="ja-JP" altLang="en-US" b="1" dirty="0">
                <a:latin typeface="Meiryo UI" panose="020B0604030504040204" pitchFamily="50" charset="-128"/>
                <a:ea typeface="Meiryo UI" panose="020B0604030504040204" pitchFamily="50" charset="-128"/>
              </a:rPr>
              <a:t>に</a:t>
            </a:r>
            <a:r>
              <a:rPr lang="ja-JP" altLang="en-US" b="1" dirty="0" smtClean="0">
                <a:latin typeface="Meiryo UI" panose="020B0604030504040204" pitchFamily="50" charset="-128"/>
                <a:ea typeface="Meiryo UI" panose="020B0604030504040204" pitchFamily="50" charset="-128"/>
              </a:rPr>
              <a:t>係る主な取組み</a:t>
            </a:r>
            <a:r>
              <a:rPr lang="ja-JP" altLang="ja-JP" b="1" dirty="0">
                <a:latin typeface="Meiryo UI" panose="020B0604030504040204" pitchFamily="50" charset="-128"/>
                <a:ea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rPr>
              <a:t>福祉部）</a:t>
            </a:r>
            <a:r>
              <a:rPr lang="ja-JP" altLang="en-US" b="1" dirty="0" smtClean="0">
                <a:latin typeface="Meiryo UI" panose="020B0604030504040204" pitchFamily="50" charset="-128"/>
                <a:ea typeface="Meiryo UI" panose="020B0604030504040204" pitchFamily="50" charset="-128"/>
              </a:rPr>
              <a:t>　／　１．社会福祉施設等への支援</a:t>
            </a:r>
            <a:endParaRPr lang="ja-JP" altLang="ja-JP" b="1" dirty="0">
              <a:latin typeface="Meiryo UI" panose="020B0604030504040204" pitchFamily="50" charset="-128"/>
              <a:ea typeface="Meiryo UI" panose="020B0604030504040204" pitchFamily="50" charset="-128"/>
            </a:endParaRPr>
          </a:p>
          <a:p>
            <a:pPr algn="ctr" fontAlgn="base">
              <a:lnSpc>
                <a:spcPts val="1800"/>
              </a:lnSpc>
            </a:pPr>
            <a:endParaRPr lang="ja-JP" altLang="en-US"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03" name="正方形/長方形 102">
            <a:extLst>
              <a:ext uri="{FF2B5EF4-FFF2-40B4-BE49-F238E27FC236}">
                <a16:creationId xmlns:a16="http://schemas.microsoft.com/office/drawing/2014/main" id="{FB596D07-FC52-4BDF-9351-453C2FB9A1D2}"/>
              </a:ext>
            </a:extLst>
          </p:cNvPr>
          <p:cNvSpPr/>
          <p:nvPr/>
        </p:nvSpPr>
        <p:spPr>
          <a:xfrm>
            <a:off x="131400" y="2154365"/>
            <a:ext cx="6254405" cy="7320907"/>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7" name="テキスト ボックス 116"/>
          <p:cNvSpPr txBox="1"/>
          <p:nvPr/>
        </p:nvSpPr>
        <p:spPr>
          <a:xfrm>
            <a:off x="6582823" y="1581617"/>
            <a:ext cx="5676047" cy="738664"/>
          </a:xfrm>
          <a:prstGeom prst="rect">
            <a:avLst/>
          </a:prstGeom>
          <a:noFill/>
          <a:ln>
            <a:noFill/>
          </a:ln>
        </p:spPr>
        <p:txBody>
          <a:bodyPr wrap="square" rtlCol="0">
            <a:spAutoFit/>
          </a:bodyPr>
          <a:lstStyle/>
          <a:p>
            <a:r>
              <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050" b="1" kern="100" dirty="0" smtClean="0">
                <a:latin typeface="Meiryo UI" panose="020B0604030504040204" pitchFamily="50" charset="-128"/>
                <a:ea typeface="Meiryo UI" panose="020B0604030504040204" pitchFamily="50" charset="-128"/>
                <a:cs typeface="Times New Roman" panose="02020603050405020304" pitchFamily="18" charset="0"/>
              </a:rPr>
              <a:t>応援</a:t>
            </a:r>
            <a:r>
              <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rPr>
              <a:t>職員派遣</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クラスター等が発生し、職員が勤務できなくなった入所系社会福祉施設等の事業継続を図るため、</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応援職員を派遣</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（（社福）大阪府社会福祉協議会及び（公社）大阪介護老人保健施設協会と協定締結</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a:t>
            </a:r>
          </a:p>
        </p:txBody>
      </p:sp>
      <p:sp>
        <p:nvSpPr>
          <p:cNvPr id="119" name="テキスト ボックス 25"/>
          <p:cNvSpPr txBox="1"/>
          <p:nvPr/>
        </p:nvSpPr>
        <p:spPr>
          <a:xfrm>
            <a:off x="6518399" y="604523"/>
            <a:ext cx="5939334" cy="250981"/>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kern="100" dirty="0">
                <a:solidFill>
                  <a:schemeClr val="bg1"/>
                </a:solidFill>
                <a:ea typeface="Meiryo UI" panose="020B0604030504040204" pitchFamily="50" charset="-128"/>
                <a:cs typeface="Times New Roman" panose="02020603050405020304" pitchFamily="18" charset="0"/>
              </a:rPr>
              <a:t>③</a:t>
            </a:r>
            <a:r>
              <a:rPr lang="ja-JP" altLang="en-US" sz="1400" b="1" kern="100" dirty="0" smtClean="0">
                <a:solidFill>
                  <a:schemeClr val="bg1"/>
                </a:solidFill>
                <a:ea typeface="Meiryo UI" panose="020B0604030504040204" pitchFamily="50" charset="-128"/>
                <a:cs typeface="Times New Roman" panose="02020603050405020304" pitchFamily="18" charset="0"/>
              </a:rPr>
              <a:t>　感染</a:t>
            </a:r>
            <a:r>
              <a:rPr lang="ja-JP" altLang="en-US" sz="1400" b="1" kern="100" dirty="0">
                <a:solidFill>
                  <a:schemeClr val="bg1"/>
                </a:solidFill>
                <a:ea typeface="Meiryo UI" panose="020B0604030504040204" pitchFamily="50" charset="-128"/>
                <a:cs typeface="Times New Roman" panose="02020603050405020304" pitchFamily="18" charset="0"/>
              </a:rPr>
              <a:t>（クラスター）発生時の</a:t>
            </a:r>
            <a:r>
              <a:rPr lang="ja-JP" altLang="en-US" sz="1400" b="1" kern="100" dirty="0" smtClean="0">
                <a:solidFill>
                  <a:schemeClr val="bg1"/>
                </a:solidFill>
                <a:ea typeface="Meiryo UI" panose="020B0604030504040204" pitchFamily="50" charset="-128"/>
                <a:cs typeface="Times New Roman" panose="02020603050405020304" pitchFamily="18" charset="0"/>
              </a:rPr>
              <a:t>対応　</a:t>
            </a:r>
            <a:r>
              <a:rPr lang="en-US" altLang="ja-JP" sz="1400" b="1" kern="100" dirty="0" smtClean="0">
                <a:solidFill>
                  <a:schemeClr val="bg1"/>
                </a:solidFill>
                <a:ea typeface="Meiryo UI" panose="020B0604030504040204" pitchFamily="50" charset="-128"/>
                <a:cs typeface="Times New Roman" panose="02020603050405020304" pitchFamily="18" charset="0"/>
              </a:rPr>
              <a:t>【</a:t>
            </a:r>
            <a:r>
              <a:rPr lang="ja-JP" altLang="en-US" sz="1400" b="1" kern="100" dirty="0" smtClean="0">
                <a:solidFill>
                  <a:schemeClr val="bg1"/>
                </a:solidFill>
                <a:ea typeface="Meiryo UI" panose="020B0604030504040204" pitchFamily="50" charset="-128"/>
                <a:cs typeface="Times New Roman" panose="02020603050405020304" pitchFamily="18" charset="0"/>
              </a:rPr>
              <a:t>令和２年度～</a:t>
            </a:r>
            <a:r>
              <a:rPr lang="en-US" altLang="ja-JP" sz="1400" b="1" kern="100" dirty="0" smtClean="0">
                <a:solidFill>
                  <a:schemeClr val="bg1"/>
                </a:solidFill>
                <a:ea typeface="Meiryo UI" panose="020B0604030504040204" pitchFamily="50" charset="-128"/>
                <a:cs typeface="Times New Roman" panose="02020603050405020304" pitchFamily="18" charset="0"/>
              </a:rPr>
              <a:t>】</a:t>
            </a:r>
            <a:endParaRPr lang="ja-JP" altLang="en-US" sz="1400" b="1" kern="100" dirty="0">
              <a:solidFill>
                <a:schemeClr val="bg1"/>
              </a:solidFill>
              <a:ea typeface="Meiryo UI" panose="020B0604030504040204" pitchFamily="50" charset="-128"/>
              <a:cs typeface="Times New Roman" panose="02020603050405020304" pitchFamily="18" charset="0"/>
            </a:endParaRPr>
          </a:p>
        </p:txBody>
      </p:sp>
      <p:sp>
        <p:nvSpPr>
          <p:cNvPr id="120" name="テキスト ボックス 119"/>
          <p:cNvSpPr txBox="1"/>
          <p:nvPr/>
        </p:nvSpPr>
        <p:spPr>
          <a:xfrm>
            <a:off x="6481217" y="874545"/>
            <a:ext cx="5639069" cy="738664"/>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〇</a:t>
            </a:r>
            <a:r>
              <a:rPr kumimoji="1" lang="ja-JP" altLang="en-US" sz="1050" b="1" dirty="0" smtClean="0">
                <a:latin typeface="Meiryo UI" panose="020B0604030504040204" pitchFamily="50" charset="-128"/>
                <a:ea typeface="Meiryo UI" panose="020B0604030504040204" pitchFamily="50" charset="-128"/>
              </a:rPr>
              <a:t>クラスター</a:t>
            </a:r>
            <a:r>
              <a:rPr kumimoji="1" lang="ja-JP" altLang="en-US" sz="1050" b="1" dirty="0">
                <a:latin typeface="Meiryo UI" panose="020B0604030504040204" pitchFamily="50" charset="-128"/>
                <a:ea typeface="Meiryo UI" panose="020B0604030504040204" pitchFamily="50" charset="-128"/>
              </a:rPr>
              <a:t>発生施設等への衛生用品の提供</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◆提供実績（</a:t>
            </a:r>
            <a:r>
              <a:rPr kumimoji="1" lang="en-US" altLang="ja-JP" sz="1050" dirty="0" smtClean="0">
                <a:latin typeface="Meiryo UI" panose="020B0604030504040204" pitchFamily="50" charset="-128"/>
                <a:ea typeface="Meiryo UI" panose="020B0604030504040204" pitchFamily="50" charset="-128"/>
              </a:rPr>
              <a:t>R3.6.30</a:t>
            </a:r>
            <a:r>
              <a:rPr kumimoji="1" lang="ja-JP" altLang="en-US" sz="1050" dirty="0" smtClean="0">
                <a:latin typeface="Meiryo UI" panose="020B0604030504040204" pitchFamily="50" charset="-128"/>
                <a:ea typeface="Meiryo UI" panose="020B0604030504040204" pitchFamily="50" charset="-128"/>
              </a:rPr>
              <a:t>時点</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45</a:t>
            </a:r>
            <a:r>
              <a:rPr kumimoji="1" lang="ja-JP" altLang="en-US" sz="1050" dirty="0" smtClean="0">
                <a:latin typeface="Meiryo UI" panose="020B0604030504040204" pitchFamily="50" charset="-128"/>
                <a:ea typeface="Meiryo UI" panose="020B0604030504040204" pitchFamily="50" charset="-128"/>
              </a:rPr>
              <a:t>箇所</a:t>
            </a:r>
            <a:r>
              <a:rPr kumimoji="1" lang="ja-JP" altLang="en-US" sz="1050" dirty="0">
                <a:latin typeface="Meiryo UI" panose="020B0604030504040204" pitchFamily="50" charset="-128"/>
                <a:ea typeface="Meiryo UI" panose="020B0604030504040204" pitchFamily="50" charset="-128"/>
              </a:rPr>
              <a:t>（うち高齢</a:t>
            </a:r>
            <a:r>
              <a:rPr kumimoji="1" lang="ja-JP" altLang="en-US" sz="1050" dirty="0" smtClean="0">
                <a:latin typeface="Meiryo UI" panose="020B0604030504040204" pitchFamily="50" charset="-128"/>
                <a:ea typeface="Meiryo UI" panose="020B0604030504040204" pitchFamily="50" charset="-128"/>
              </a:rPr>
              <a:t>関係</a:t>
            </a:r>
            <a:r>
              <a:rPr kumimoji="1" lang="en-US" altLang="ja-JP" sz="1050" dirty="0">
                <a:latin typeface="Meiryo UI" panose="020B0604030504040204" pitchFamily="50" charset="-128"/>
                <a:ea typeface="Meiryo UI" panose="020B0604030504040204" pitchFamily="50" charset="-128"/>
              </a:rPr>
              <a:t>33</a:t>
            </a:r>
            <a:r>
              <a:rPr kumimoji="1" lang="ja-JP" altLang="en-US" sz="1050" dirty="0" err="1"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rPr>
              <a:t>関係</a:t>
            </a:r>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手袋</a:t>
            </a:r>
            <a:r>
              <a:rPr kumimoji="1" lang="en-US" altLang="ja-JP" sz="1050" dirty="0" smtClean="0">
                <a:latin typeface="Meiryo UI" panose="020B0604030504040204" pitchFamily="50" charset="-128"/>
                <a:ea typeface="Meiryo UI" panose="020B0604030504040204" pitchFamily="50" charset="-128"/>
              </a:rPr>
              <a:t>45,250</a:t>
            </a:r>
            <a:r>
              <a:rPr kumimoji="1" lang="ja-JP" altLang="en-US" sz="1050" dirty="0" smtClean="0">
                <a:latin typeface="Meiryo UI" panose="020B0604030504040204" pitchFamily="50" charset="-128"/>
                <a:ea typeface="Meiryo UI" panose="020B0604030504040204" pitchFamily="50" charset="-128"/>
              </a:rPr>
              <a:t>双</a:t>
            </a:r>
            <a:r>
              <a:rPr kumimoji="1" lang="ja-JP" altLang="en-US" sz="1050" dirty="0">
                <a:latin typeface="Meiryo UI" panose="020B0604030504040204" pitchFamily="50" charset="-128"/>
                <a:ea typeface="Meiryo UI" panose="020B0604030504040204" pitchFamily="50" charset="-128"/>
              </a:rPr>
              <a:t>、防護</a:t>
            </a:r>
            <a:r>
              <a:rPr kumimoji="1" lang="ja-JP" altLang="en-US" sz="1050" dirty="0" smtClean="0">
                <a:latin typeface="Meiryo UI" panose="020B0604030504040204" pitchFamily="50" charset="-128"/>
                <a:ea typeface="Meiryo UI" panose="020B0604030504040204" pitchFamily="50" charset="-128"/>
              </a:rPr>
              <a:t>ガウン</a:t>
            </a:r>
            <a:r>
              <a:rPr kumimoji="1" lang="en-US" altLang="ja-JP" sz="1050" dirty="0" smtClean="0">
                <a:latin typeface="Meiryo UI" panose="020B0604030504040204" pitchFamily="50" charset="-128"/>
                <a:ea typeface="Meiryo UI" panose="020B0604030504040204" pitchFamily="50" charset="-128"/>
              </a:rPr>
              <a:t>37,340</a:t>
            </a:r>
            <a:r>
              <a:rPr kumimoji="1" lang="ja-JP" altLang="en-US" sz="1050" dirty="0" smtClean="0">
                <a:latin typeface="Meiryo UI" panose="020B0604030504040204" pitchFamily="50" charset="-128"/>
                <a:ea typeface="Meiryo UI" panose="020B0604030504040204" pitchFamily="50" charset="-128"/>
              </a:rPr>
              <a:t>枚</a:t>
            </a:r>
            <a:r>
              <a:rPr kumimoji="1" lang="ja-JP" altLang="en-US" sz="1050" dirty="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サージカルマスク</a:t>
            </a:r>
            <a:r>
              <a:rPr kumimoji="1" lang="en-US" altLang="ja-JP" sz="1050" dirty="0" smtClean="0">
                <a:latin typeface="Meiryo UI" panose="020B0604030504040204" pitchFamily="50" charset="-128"/>
                <a:ea typeface="Meiryo UI" panose="020B0604030504040204" pitchFamily="50" charset="-128"/>
              </a:rPr>
              <a:t>39,920</a:t>
            </a:r>
            <a:r>
              <a:rPr kumimoji="1" lang="ja-JP" altLang="en-US" sz="1050" dirty="0" smtClean="0">
                <a:latin typeface="Meiryo UI" panose="020B0604030504040204" pitchFamily="50" charset="-128"/>
                <a:ea typeface="Meiryo UI" panose="020B0604030504040204" pitchFamily="50" charset="-128"/>
              </a:rPr>
              <a:t>枚</a:t>
            </a:r>
            <a:r>
              <a:rPr kumimoji="1" lang="ja-JP" altLang="en-US" sz="1050" dirty="0">
                <a:latin typeface="Meiryo UI" panose="020B0604030504040204" pitchFamily="50" charset="-128"/>
                <a:ea typeface="Meiryo UI" panose="020B0604030504040204" pitchFamily="50" charset="-128"/>
              </a:rPr>
              <a:t>　等</a:t>
            </a:r>
            <a:endParaRPr kumimoji="1" lang="en-US" altLang="ja-JP" sz="1050" dirty="0">
              <a:latin typeface="Meiryo UI" panose="020B0604030504040204" pitchFamily="50" charset="-128"/>
              <a:ea typeface="Meiryo UI" panose="020B0604030504040204" pitchFamily="50" charset="-128"/>
            </a:endParaRPr>
          </a:p>
        </p:txBody>
      </p:sp>
      <p:sp>
        <p:nvSpPr>
          <p:cNvPr id="127" name="テキスト ボックス 25">
            <a:extLst>
              <a:ext uri="{FF2B5EF4-FFF2-40B4-BE49-F238E27FC236}">
                <a16:creationId xmlns:a16="http://schemas.microsoft.com/office/drawing/2014/main" id="{1669768F-A954-400C-A81A-450E893DEB9B}"/>
              </a:ext>
            </a:extLst>
          </p:cNvPr>
          <p:cNvSpPr txBox="1"/>
          <p:nvPr/>
        </p:nvSpPr>
        <p:spPr>
          <a:xfrm>
            <a:off x="6539815" y="2796217"/>
            <a:ext cx="5917918" cy="253462"/>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400" b="1" kern="100" dirty="0">
                <a:solidFill>
                  <a:schemeClr val="bg1"/>
                </a:solidFill>
                <a:ea typeface="Meiryo UI" panose="020B0604030504040204" pitchFamily="50" charset="-128"/>
                <a:cs typeface="Times New Roman" panose="02020603050405020304" pitchFamily="18" charset="0"/>
              </a:rPr>
              <a:t>④</a:t>
            </a:r>
            <a:r>
              <a:rPr lang="ja-JP" altLang="en-US" sz="1400" b="1" kern="100" dirty="0" smtClean="0">
                <a:solidFill>
                  <a:schemeClr val="bg1"/>
                </a:solidFill>
                <a:ea typeface="Meiryo UI" panose="020B0604030504040204" pitchFamily="50" charset="-128"/>
                <a:cs typeface="Times New Roman" panose="02020603050405020304" pitchFamily="18" charset="0"/>
              </a:rPr>
              <a:t>　衛生</a:t>
            </a:r>
            <a:r>
              <a:rPr lang="ja-JP" altLang="en-US" sz="1400" b="1" kern="100" dirty="0">
                <a:solidFill>
                  <a:schemeClr val="bg1"/>
                </a:solidFill>
                <a:ea typeface="Meiryo UI" panose="020B0604030504040204" pitchFamily="50" charset="-128"/>
                <a:cs typeface="Times New Roman" panose="02020603050405020304" pitchFamily="18" charset="0"/>
              </a:rPr>
              <a:t>用品の配布・</a:t>
            </a:r>
            <a:r>
              <a:rPr lang="ja-JP" altLang="en-US" sz="1400" b="1" kern="100" dirty="0" smtClean="0">
                <a:solidFill>
                  <a:schemeClr val="bg1"/>
                </a:solidFill>
                <a:ea typeface="Meiryo UI" panose="020B0604030504040204" pitchFamily="50" charset="-128"/>
                <a:cs typeface="Times New Roman" panose="02020603050405020304" pitchFamily="18" charset="0"/>
              </a:rPr>
              <a:t>備蓄　</a:t>
            </a:r>
            <a:r>
              <a:rPr lang="en-US" altLang="ja-JP" sz="1400" b="1" kern="100" dirty="0" smtClean="0">
                <a:solidFill>
                  <a:schemeClr val="bg1"/>
                </a:solidFill>
                <a:ea typeface="Meiryo UI" panose="020B0604030504040204" pitchFamily="50" charset="-128"/>
                <a:cs typeface="Times New Roman" panose="02020603050405020304" pitchFamily="18" charset="0"/>
              </a:rPr>
              <a:t>【</a:t>
            </a:r>
            <a:r>
              <a:rPr lang="ja-JP" altLang="en-US" sz="1400" b="1" kern="100" dirty="0" smtClean="0">
                <a:solidFill>
                  <a:schemeClr val="bg1"/>
                </a:solidFill>
                <a:ea typeface="Meiryo UI" panose="020B0604030504040204" pitchFamily="50" charset="-128"/>
                <a:cs typeface="Times New Roman" panose="02020603050405020304" pitchFamily="18" charset="0"/>
              </a:rPr>
              <a:t>令和２年度～</a:t>
            </a:r>
            <a:r>
              <a:rPr lang="en-US" altLang="ja-JP" sz="1400" b="1" kern="100" dirty="0" smtClean="0">
                <a:solidFill>
                  <a:schemeClr val="bg1"/>
                </a:solidFill>
                <a:ea typeface="Meiryo UI" panose="020B0604030504040204" pitchFamily="50" charset="-128"/>
                <a:cs typeface="Times New Roman" panose="02020603050405020304" pitchFamily="18" charset="0"/>
              </a:rPr>
              <a:t>】</a:t>
            </a:r>
            <a:endParaRPr lang="en-US" altLang="ja-JP" sz="1400" b="1" kern="100" dirty="0">
              <a:solidFill>
                <a:schemeClr val="bg1"/>
              </a:solidFill>
              <a:ea typeface="Meiryo UI" panose="020B0604030504040204" pitchFamily="50" charset="-128"/>
              <a:cs typeface="Times New Roman" panose="02020603050405020304" pitchFamily="18" charset="0"/>
            </a:endParaRPr>
          </a:p>
        </p:txBody>
      </p:sp>
      <p:graphicFrame>
        <p:nvGraphicFramePr>
          <p:cNvPr id="128" name="表 127">
            <a:extLst>
              <a:ext uri="{FF2B5EF4-FFF2-40B4-BE49-F238E27FC236}">
                <a16:creationId xmlns:a16="http://schemas.microsoft.com/office/drawing/2014/main" id="{8EE6B40C-0EDA-4BA8-BEC5-AFFF6DD5630A}"/>
              </a:ext>
            </a:extLst>
          </p:cNvPr>
          <p:cNvGraphicFramePr>
            <a:graphicFrameLocks noGrp="1"/>
          </p:cNvGraphicFramePr>
          <p:nvPr>
            <p:extLst>
              <p:ext uri="{D42A27DB-BD31-4B8C-83A1-F6EECF244321}">
                <p14:modId xmlns:p14="http://schemas.microsoft.com/office/powerpoint/2010/main" val="2310143390"/>
              </p:ext>
            </p:extLst>
          </p:nvPr>
        </p:nvGraphicFramePr>
        <p:xfrm>
          <a:off x="6587326" y="3464619"/>
          <a:ext cx="2952240" cy="1452748"/>
        </p:xfrm>
        <a:graphic>
          <a:graphicData uri="http://schemas.openxmlformats.org/drawingml/2006/table">
            <a:tbl>
              <a:tblPr>
                <a:tableStyleId>{5940675A-B579-460E-94D1-54222C63F5DA}</a:tableStyleId>
              </a:tblPr>
              <a:tblGrid>
                <a:gridCol w="1494862">
                  <a:extLst>
                    <a:ext uri="{9D8B030D-6E8A-4147-A177-3AD203B41FA5}">
                      <a16:colId xmlns:a16="http://schemas.microsoft.com/office/drawing/2014/main" val="384738798"/>
                    </a:ext>
                  </a:extLst>
                </a:gridCol>
                <a:gridCol w="1457378">
                  <a:extLst>
                    <a:ext uri="{9D8B030D-6E8A-4147-A177-3AD203B41FA5}">
                      <a16:colId xmlns:a16="http://schemas.microsoft.com/office/drawing/2014/main" val="1457949398"/>
                    </a:ext>
                  </a:extLst>
                </a:gridCol>
              </a:tblGrid>
              <a:tr h="158217">
                <a:tc grid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配布状況</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（令和</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3</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年３月</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31</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日</a:t>
                      </a:r>
                      <a:r>
                        <a:rPr lang="ja-JP" altLang="en-US" sz="900" u="none" strike="noStrike" dirty="0">
                          <a:solidFill>
                            <a:schemeClr val="tx1"/>
                          </a:solidFill>
                          <a:effectLst/>
                          <a:latin typeface="Meiryo UI" panose="020B0604030504040204" pitchFamily="50" charset="-128"/>
                          <a:ea typeface="Meiryo UI" panose="020B0604030504040204" pitchFamily="50" charset="-128"/>
                        </a:rPr>
                        <a:t>時点把握数）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4038428092"/>
                  </a:ext>
                </a:extLst>
              </a:tr>
              <a:tr h="153231">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マスク（布・サージカル）</a:t>
                      </a:r>
                      <a:endParaRPr lang="en-US" altLang="ja-JP" sz="90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1,583</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万枚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89561817"/>
                  </a:ext>
                </a:extLst>
              </a:tr>
              <a:tr h="422383">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アルコール消毒液</a:t>
                      </a:r>
                      <a:br>
                        <a:rPr lang="ja-JP" altLang="en-US" sz="900" u="none" strike="noStrike" dirty="0">
                          <a:solidFill>
                            <a:schemeClr val="tx1"/>
                          </a:solidFill>
                          <a:effectLst/>
                          <a:latin typeface="Meiryo UI" panose="020B0604030504040204" pitchFamily="50" charset="-128"/>
                          <a:ea typeface="Meiryo UI" panose="020B0604030504040204" pitchFamily="50" charset="-128"/>
                        </a:rPr>
                      </a:br>
                      <a:r>
                        <a:rPr lang="ja-JP" altLang="en-US" sz="900" u="none" strike="noStrike" dirty="0">
                          <a:solidFill>
                            <a:schemeClr val="tx1"/>
                          </a:solidFill>
                          <a:effectLst/>
                          <a:latin typeface="Meiryo UI" panose="020B0604030504040204" pitchFamily="50" charset="-128"/>
                          <a:ea typeface="Meiryo UI" panose="020B0604030504040204" pitchFamily="50" charset="-128"/>
                        </a:rPr>
                        <a:t>（高濃度アルコール含む）</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a:solidFill>
                            <a:schemeClr val="tx1"/>
                          </a:solidFill>
                          <a:effectLst/>
                          <a:latin typeface="Meiryo UI" panose="020B0604030504040204" pitchFamily="50" charset="-128"/>
                          <a:ea typeface="Meiryo UI" panose="020B0604030504040204" pitchFamily="50" charset="-128"/>
                        </a:rPr>
                        <a:t>11</a:t>
                      </a:r>
                      <a:r>
                        <a:rPr lang="ja-JP" altLang="en-US" sz="900" u="none" strike="noStrike" dirty="0">
                          <a:solidFill>
                            <a:schemeClr val="tx1"/>
                          </a:solidFill>
                          <a:effectLst/>
                          <a:latin typeface="Meiryo UI" panose="020B0604030504040204" pitchFamily="50" charset="-128"/>
                          <a:ea typeface="Meiryo UI" panose="020B0604030504040204" pitchFamily="50" charset="-128"/>
                        </a:rPr>
                        <a:t>万</a:t>
                      </a:r>
                      <a:r>
                        <a:rPr lang="en-US" altLang="ja-JP" sz="900" u="none" strike="noStrike" dirty="0">
                          <a:solidFill>
                            <a:schemeClr val="tx1"/>
                          </a:solidFill>
                          <a:effectLst/>
                          <a:latin typeface="Meiryo UI" panose="020B0604030504040204" pitchFamily="50" charset="-128"/>
                          <a:ea typeface="Meiryo UI" panose="020B0604030504040204" pitchFamily="50" charset="-128"/>
                        </a:rPr>
                        <a:t>ℓ</a:t>
                      </a:r>
                      <a:br>
                        <a:rPr lang="en-US" altLang="ja-JP" sz="900" u="none" strike="noStrike" dirty="0">
                          <a:solidFill>
                            <a:schemeClr val="tx1"/>
                          </a:solidFill>
                          <a:effectLst/>
                          <a:latin typeface="Meiryo UI" panose="020B0604030504040204" pitchFamily="50" charset="-128"/>
                          <a:ea typeface="Meiryo UI" panose="020B0604030504040204" pitchFamily="50" charset="-128"/>
                        </a:rPr>
                      </a:br>
                      <a:r>
                        <a:rPr lang="en-US" altLang="ja-JP" sz="90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u="none" strike="noStrike" dirty="0">
                          <a:solidFill>
                            <a:schemeClr val="tx1"/>
                          </a:solidFill>
                          <a:effectLst/>
                          <a:latin typeface="Meiryo UI" panose="020B0604030504040204" pitchFamily="50" charset="-128"/>
                          <a:ea typeface="Meiryo UI" panose="020B0604030504040204" pitchFamily="50" charset="-128"/>
                        </a:rPr>
                        <a:t>ほか、消毒用タブレット</a:t>
                      </a:r>
                      <a:endParaRPr lang="en-US" altLang="ja-JP" sz="90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a:solidFill>
                            <a:schemeClr val="tx1"/>
                          </a:solidFill>
                          <a:effectLst/>
                          <a:latin typeface="Meiryo UI" panose="020B0604030504040204" pitchFamily="50" charset="-128"/>
                          <a:ea typeface="Meiryo UI" panose="020B0604030504040204" pitchFamily="50" charset="-128"/>
                        </a:rPr>
                        <a:t>4</a:t>
                      </a:r>
                      <a:r>
                        <a:rPr lang="ja-JP" altLang="en-US" sz="900" u="none" strike="noStrike" dirty="0">
                          <a:solidFill>
                            <a:schemeClr val="tx1"/>
                          </a:solidFill>
                          <a:effectLst/>
                          <a:latin typeface="Meiryo UI" panose="020B0604030504040204" pitchFamily="50" charset="-128"/>
                          <a:ea typeface="Meiryo UI" panose="020B0604030504040204" pitchFamily="50" charset="-128"/>
                        </a:rPr>
                        <a:t>万個</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647782818"/>
                  </a:ext>
                </a:extLst>
              </a:tr>
              <a:tr h="189450">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防護服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255</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万枚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896741171"/>
                  </a:ext>
                </a:extLst>
              </a:tr>
              <a:tr h="189450">
                <a:tc>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使い捨て手袋</a:t>
                      </a:r>
                    </a:p>
                  </a:txBody>
                  <a:tcPr marL="9525" marR="9525" marT="9525" marB="0" anchor="ct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約</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4,395</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万</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双</a:t>
                      </a:r>
                    </a:p>
                  </a:txBody>
                  <a:tcPr marL="9525" marR="9525" marT="9525" marB="0" anchor="ctr"/>
                </a:tc>
                <a:extLst>
                  <a:ext uri="{0D108BD9-81ED-4DB2-BD59-A6C34878D82A}">
                    <a16:rowId xmlns:a16="http://schemas.microsoft.com/office/drawing/2014/main" val="3394854115"/>
                  </a:ext>
                </a:extLst>
              </a:tr>
              <a:tr h="340017">
                <a:tc gridSpan="2">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上記のほか、フェイスシールド、飛沫感染防止用パーテー</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ション等の寄贈品を随時府所管施設等へ配布</a:t>
                      </a:r>
                    </a:p>
                  </a:txBody>
                  <a:tcPr marL="9525" marR="9525" marT="9525" marB="0" anchor="ctr"/>
                </a:tc>
                <a:tc hMerge="1">
                  <a:txBody>
                    <a:bodyPr/>
                    <a:lstStyle/>
                    <a:p>
                      <a:pPr algn="ctr" fontAlgn="ctr"/>
                      <a:endParaRPr lang="ja-JP" altLang="en-US" sz="105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4129420033"/>
                  </a:ext>
                </a:extLst>
              </a:tr>
            </a:tbl>
          </a:graphicData>
        </a:graphic>
      </p:graphicFrame>
      <p:sp>
        <p:nvSpPr>
          <p:cNvPr id="129" name="テキスト ボックス 128">
            <a:extLst>
              <a:ext uri="{FF2B5EF4-FFF2-40B4-BE49-F238E27FC236}">
                <a16:creationId xmlns:a16="http://schemas.microsoft.com/office/drawing/2014/main" id="{BFB249FC-0B78-493C-B43F-84FF87E5E771}"/>
              </a:ext>
            </a:extLst>
          </p:cNvPr>
          <p:cNvSpPr txBox="1"/>
          <p:nvPr/>
        </p:nvSpPr>
        <p:spPr>
          <a:xfrm>
            <a:off x="6591520" y="3039905"/>
            <a:ext cx="5709821" cy="415498"/>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〇</a:t>
            </a:r>
            <a:r>
              <a:rPr kumimoji="1" lang="ja-JP" altLang="en-US" sz="1050" dirty="0">
                <a:latin typeface="Kristen ITC" panose="03050502040202030202" pitchFamily="66" charset="0"/>
                <a:ea typeface="Meiryo UI" panose="020B0604030504040204" pitchFamily="50" charset="-128"/>
              </a:rPr>
              <a:t>社会福祉</a:t>
            </a:r>
            <a:r>
              <a:rPr kumimoji="1" lang="ja-JP" altLang="en-US" sz="1050" dirty="0">
                <a:latin typeface="Meiryo UI" panose="020B0604030504040204" pitchFamily="50" charset="-128"/>
                <a:ea typeface="Meiryo UI" panose="020B0604030504040204" pitchFamily="50" charset="-128"/>
              </a:rPr>
              <a:t>施設等に配布するとともに、府及び市町村においてクラスター発生時等のための備蓄を実施</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〇社会福祉施設等が自主調達できるよう、衛生用品等の購入先リストを提供</a:t>
            </a:r>
            <a:endParaRPr kumimoji="1" lang="en-US" altLang="ja-JP" sz="105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6702852" y="2318426"/>
            <a:ext cx="5512187" cy="415498"/>
          </a:xfrm>
          <a:prstGeom prst="rect">
            <a:avLst/>
          </a:prstGeom>
          <a:noFill/>
          <a:ln>
            <a:solidFill>
              <a:schemeClr val="tx1"/>
            </a:solidFill>
          </a:ln>
        </p:spPr>
        <p:txBody>
          <a:bodyPr wrap="square" rtlCol="0">
            <a:spAutoFit/>
          </a:bodyPr>
          <a:lstStyle/>
          <a:p>
            <a:pPr indent="-457200"/>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・応援協力施設を事前登録⇒登録施設数：</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341</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施設（</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R3.6.30</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時点）</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indent="-457200"/>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・派遣実績：５施設</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名派遣（</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R3.6.30</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時点）</a:t>
            </a:r>
            <a:endPar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graphicFrame>
        <p:nvGraphicFramePr>
          <p:cNvPr id="54" name="表 53">
            <a:extLst>
              <a:ext uri="{FF2B5EF4-FFF2-40B4-BE49-F238E27FC236}">
                <a16:creationId xmlns:a16="http://schemas.microsoft.com/office/drawing/2014/main" id="{7FE67340-94A1-4B27-AFA1-85AE6F88A75F}"/>
              </a:ext>
            </a:extLst>
          </p:cNvPr>
          <p:cNvGraphicFramePr>
            <a:graphicFrameLocks noGrp="1"/>
          </p:cNvGraphicFramePr>
          <p:nvPr>
            <p:extLst>
              <p:ext uri="{D42A27DB-BD31-4B8C-83A1-F6EECF244321}">
                <p14:modId xmlns:p14="http://schemas.microsoft.com/office/powerpoint/2010/main" val="3507421147"/>
              </p:ext>
            </p:extLst>
          </p:nvPr>
        </p:nvGraphicFramePr>
        <p:xfrm>
          <a:off x="9637015" y="3444542"/>
          <a:ext cx="2751763" cy="1469868"/>
        </p:xfrm>
        <a:graphic>
          <a:graphicData uri="http://schemas.openxmlformats.org/drawingml/2006/table">
            <a:tbl>
              <a:tblPr>
                <a:tableStyleId>{5940675A-B579-460E-94D1-54222C63F5DA}</a:tableStyleId>
              </a:tblPr>
              <a:tblGrid>
                <a:gridCol w="1538609">
                  <a:extLst>
                    <a:ext uri="{9D8B030D-6E8A-4147-A177-3AD203B41FA5}">
                      <a16:colId xmlns:a16="http://schemas.microsoft.com/office/drawing/2014/main" val="384738798"/>
                    </a:ext>
                  </a:extLst>
                </a:gridCol>
                <a:gridCol w="1213154">
                  <a:extLst>
                    <a:ext uri="{9D8B030D-6E8A-4147-A177-3AD203B41FA5}">
                      <a16:colId xmlns:a16="http://schemas.microsoft.com/office/drawing/2014/main" val="1457949398"/>
                    </a:ext>
                  </a:extLst>
                </a:gridCol>
              </a:tblGrid>
              <a:tr h="152127">
                <a:tc grid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府備蓄状況</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（令和３年６月</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30</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日時点</a:t>
                      </a:r>
                      <a:r>
                        <a:rPr lang="ja-JP" altLang="en-US" sz="900" u="none" strike="noStrike" dirty="0">
                          <a:solidFill>
                            <a:schemeClr val="tx1"/>
                          </a:solidFill>
                          <a:effectLst/>
                          <a:latin typeface="Meiryo UI" panose="020B0604030504040204" pitchFamily="50" charset="-128"/>
                          <a:ea typeface="Meiryo UI" panose="020B0604030504040204" pitchFamily="50" charset="-128"/>
                        </a:rPr>
                        <a:t>把握数）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4038428092"/>
                  </a:ext>
                </a:extLst>
              </a:tr>
              <a:tr h="152400">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マスク（サージカル・</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KN95</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等）</a:t>
                      </a:r>
                      <a:endParaRPr lang="en-US" altLang="ja-JP" sz="90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17</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万枚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89561817"/>
                  </a:ext>
                </a:extLst>
              </a:tr>
              <a:tr h="428625">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アルコール</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消毒液</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345ℓ</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647782818"/>
                  </a:ext>
                </a:extLst>
              </a:tr>
              <a:tr h="212609">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防護服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約</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26</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万枚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896741171"/>
                  </a:ext>
                </a:extLst>
              </a:tr>
              <a:tr h="212609">
                <a:tc>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使い捨て手袋</a:t>
                      </a:r>
                    </a:p>
                  </a:txBody>
                  <a:tcPr marL="9525" marR="9525" marT="9525" marB="0" anchor="ct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約</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259</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万</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双</a:t>
                      </a:r>
                    </a:p>
                  </a:txBody>
                  <a:tcPr marL="9525" marR="9525" marT="9525" marB="0" anchor="ctr"/>
                </a:tc>
                <a:extLst>
                  <a:ext uri="{0D108BD9-81ED-4DB2-BD59-A6C34878D82A}">
                    <a16:rowId xmlns:a16="http://schemas.microsoft.com/office/drawing/2014/main" val="1478334060"/>
                  </a:ext>
                </a:extLst>
              </a:tr>
              <a:tr h="311498">
                <a:tc gridSpan="2">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上記のほか、フェイスシールド、ゴーグル等を備蓄</a:t>
                      </a:r>
                    </a:p>
                  </a:txBody>
                  <a:tcPr marL="9525" marR="9525" marT="9525" marB="0" anchor="ctr"/>
                </a:tc>
                <a:tc hMerge="1">
                  <a:txBody>
                    <a:bodyPr/>
                    <a:lstStyle/>
                    <a:p>
                      <a:pPr algn="ctr" fontAlgn="ctr"/>
                      <a:endParaRPr lang="ja-JP" altLang="en-US" sz="105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12313107"/>
                  </a:ext>
                </a:extLst>
              </a:tr>
            </a:tbl>
          </a:graphicData>
        </a:graphic>
      </p:graphicFrame>
      <p:sp>
        <p:nvSpPr>
          <p:cNvPr id="57" name="テキスト ボックス 25"/>
          <p:cNvSpPr txBox="1"/>
          <p:nvPr/>
        </p:nvSpPr>
        <p:spPr>
          <a:xfrm>
            <a:off x="265419" y="871057"/>
            <a:ext cx="5939334" cy="277155"/>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r>
              <a:rPr lang="ja-JP" altLang="en-US" sz="1400" b="1" kern="100" dirty="0" smtClean="0">
                <a:solidFill>
                  <a:schemeClr val="bg1"/>
                </a:solidFill>
                <a:ea typeface="Meiryo UI" panose="020B0604030504040204" pitchFamily="50" charset="-128"/>
                <a:cs typeface="Times New Roman" panose="02020603050405020304" pitchFamily="18" charset="0"/>
              </a:rPr>
              <a:t>①　社会福祉施設等感染症予防重点強化事業</a:t>
            </a:r>
            <a:endParaRPr lang="ja-JP" altLang="en-US" sz="1400" b="1" kern="100" dirty="0">
              <a:solidFill>
                <a:schemeClr val="bg1"/>
              </a:solidFill>
              <a:ea typeface="Meiryo UI" panose="020B0604030504040204" pitchFamily="50" charset="-128"/>
              <a:cs typeface="Times New Roman" panose="02020603050405020304" pitchFamily="18" charset="0"/>
            </a:endParaRPr>
          </a:p>
        </p:txBody>
      </p:sp>
      <p:sp>
        <p:nvSpPr>
          <p:cNvPr id="59" name="テキスト ボックス 58"/>
          <p:cNvSpPr txBox="1"/>
          <p:nvPr/>
        </p:nvSpPr>
        <p:spPr>
          <a:xfrm>
            <a:off x="265419" y="1115051"/>
            <a:ext cx="5896020" cy="931024"/>
          </a:xfrm>
          <a:prstGeom prst="rect">
            <a:avLst/>
          </a:prstGeom>
          <a:noFill/>
        </p:spPr>
        <p:txBody>
          <a:bodyPr wrap="square" rtlCol="0">
            <a:spAutoFit/>
          </a:bodyPr>
          <a:lstStyle/>
          <a:p>
            <a:r>
              <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b="1" kern="100" dirty="0" smtClean="0">
                <a:latin typeface="Meiryo UI" panose="020B0604030504040204" pitchFamily="50" charset="-128"/>
                <a:ea typeface="Meiryo UI" panose="020B0604030504040204" pitchFamily="50" charset="-128"/>
                <a:cs typeface="Times New Roman" panose="02020603050405020304" pitchFamily="18" charset="0"/>
              </a:rPr>
              <a:t>〇施設等への専門家派遣・施設等からの電話相談対応</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施設に感染管理認定看護師等専門家を派遣し、施設に応じた助言等を実施</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施設の感染対策上の疑問や課題に、専門家が電話で相談対応</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b="1" kern="100" dirty="0" smtClean="0">
                <a:latin typeface="Meiryo UI" panose="020B0604030504040204" pitchFamily="50" charset="-128"/>
                <a:ea typeface="Meiryo UI" panose="020B0604030504040204" pitchFamily="50" charset="-128"/>
                <a:cs typeface="Times New Roman" panose="02020603050405020304" pitchFamily="18" charset="0"/>
              </a:rPr>
              <a:t>〇事例分析、研修啓発用媒体作成</a:t>
            </a:r>
            <a:endParaRPr lang="en-US" altLang="ja-JP" sz="105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専門家による施設職員向け研修（オンライン配信）や事例集等のＨＰ掲載や会議での配布</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テキスト ボックス 3"/>
          <p:cNvSpPr txBox="1"/>
          <p:nvPr/>
        </p:nvSpPr>
        <p:spPr>
          <a:xfrm>
            <a:off x="182164" y="536156"/>
            <a:ext cx="6102035" cy="307777"/>
          </a:xfrm>
          <a:prstGeom prst="rect">
            <a:avLst/>
          </a:prstGeom>
          <a:solidFill>
            <a:schemeClr val="accent4">
              <a:lumMod val="60000"/>
              <a:lumOff val="40000"/>
            </a:schemeClr>
          </a:solidFill>
          <a:ln w="12700">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（１）令和３年度新規</a:t>
            </a:r>
            <a:endParaRPr kumimoji="1" lang="ja-JP" altLang="en-US" sz="1400" dirty="0">
              <a:latin typeface="Meiryo UI" panose="020B0604030504040204" pitchFamily="50" charset="-128"/>
              <a:ea typeface="Meiryo UI" panose="020B0604030504040204" pitchFamily="50" charset="-128"/>
            </a:endParaRPr>
          </a:p>
        </p:txBody>
      </p:sp>
      <p:sp>
        <p:nvSpPr>
          <p:cNvPr id="61" name="テキスト ボックス 25"/>
          <p:cNvSpPr txBox="1"/>
          <p:nvPr/>
        </p:nvSpPr>
        <p:spPr>
          <a:xfrm>
            <a:off x="222105" y="4684165"/>
            <a:ext cx="5939334" cy="265168"/>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r>
              <a:rPr lang="ja-JP" altLang="en-US" sz="1400" b="1" kern="100" dirty="0" smtClean="0">
                <a:solidFill>
                  <a:schemeClr val="bg1"/>
                </a:solidFill>
                <a:ea typeface="Meiryo UI" panose="020B0604030504040204" pitchFamily="50" charset="-128"/>
                <a:cs typeface="Times New Roman" panose="02020603050405020304" pitchFamily="18" charset="0"/>
              </a:rPr>
              <a:t>②　早期発見・早期対応の取組　</a:t>
            </a:r>
            <a:r>
              <a:rPr lang="en-US" altLang="ja-JP" sz="1400" b="1" kern="100" dirty="0" smtClean="0">
                <a:solidFill>
                  <a:schemeClr val="bg1"/>
                </a:solidFill>
                <a:ea typeface="Meiryo UI" panose="020B0604030504040204" pitchFamily="50" charset="-128"/>
                <a:cs typeface="Times New Roman" panose="02020603050405020304" pitchFamily="18" charset="0"/>
              </a:rPr>
              <a:t>【</a:t>
            </a:r>
            <a:r>
              <a:rPr lang="ja-JP" altLang="en-US" sz="1400" b="1" kern="100" dirty="0" smtClean="0">
                <a:solidFill>
                  <a:schemeClr val="bg1"/>
                </a:solidFill>
                <a:ea typeface="Meiryo UI" panose="020B0604030504040204" pitchFamily="50" charset="-128"/>
                <a:cs typeface="Times New Roman" panose="02020603050405020304" pitchFamily="18" charset="0"/>
              </a:rPr>
              <a:t>令和２年度～</a:t>
            </a:r>
            <a:r>
              <a:rPr lang="en-US" altLang="ja-JP" sz="1400" b="1" kern="100" dirty="0" smtClean="0">
                <a:solidFill>
                  <a:schemeClr val="bg1"/>
                </a:solidFill>
                <a:ea typeface="Meiryo UI" panose="020B0604030504040204" pitchFamily="50" charset="-128"/>
                <a:cs typeface="Times New Roman" panose="02020603050405020304" pitchFamily="18" charset="0"/>
              </a:rPr>
              <a:t>】</a:t>
            </a:r>
            <a:endParaRPr lang="ja-JP" altLang="en-US" sz="1400" b="1" kern="100" dirty="0">
              <a:solidFill>
                <a:schemeClr val="bg1"/>
              </a:solidFill>
              <a:ea typeface="Meiryo UI" panose="020B0604030504040204" pitchFamily="50" charset="-128"/>
              <a:cs typeface="Times New Roman" panose="02020603050405020304" pitchFamily="18" charset="0"/>
            </a:endParaRPr>
          </a:p>
        </p:txBody>
      </p:sp>
      <p:sp>
        <p:nvSpPr>
          <p:cNvPr id="62" name="テキスト ボックス 61">
            <a:extLst>
              <a:ext uri="{FF2B5EF4-FFF2-40B4-BE49-F238E27FC236}">
                <a16:creationId xmlns:a16="http://schemas.microsoft.com/office/drawing/2014/main" id="{F9CF3DE8-2558-4BC3-96E5-24B130CB2C30}"/>
              </a:ext>
            </a:extLst>
          </p:cNvPr>
          <p:cNvSpPr txBox="1"/>
          <p:nvPr/>
        </p:nvSpPr>
        <p:spPr>
          <a:xfrm>
            <a:off x="313900" y="4917546"/>
            <a:ext cx="5978989" cy="1107996"/>
          </a:xfrm>
          <a:prstGeom prst="rect">
            <a:avLst/>
          </a:prstGeom>
          <a:noFill/>
        </p:spPr>
        <p:txBody>
          <a:bodyPr wrap="square" rtlCol="0">
            <a:spAutoFit/>
          </a:bodyPr>
          <a:lstStyle/>
          <a:p>
            <a:r>
              <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疑い例</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発生時の初動対応</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策定支援</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対応チェックリストの提供</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迅速</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な検査</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高齢者</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施設等「</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スマホ検査センター」の設置（</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R3.1.21</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※R</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3</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.4.16</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より対象施設を拡大</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「スマホ検査センター」のフロー</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66" name="グループ化 65"/>
          <p:cNvGrpSpPr/>
          <p:nvPr/>
        </p:nvGrpSpPr>
        <p:grpSpPr>
          <a:xfrm>
            <a:off x="165254" y="5993175"/>
            <a:ext cx="6163318" cy="3482096"/>
            <a:chOff x="7003238" y="4770226"/>
            <a:chExt cx="4962188" cy="1913546"/>
          </a:xfrm>
        </p:grpSpPr>
        <p:pic>
          <p:nvPicPr>
            <p:cNvPr id="67" name="図 66"/>
            <p:cNvPicPr>
              <a:picLocks noChangeAspect="1"/>
            </p:cNvPicPr>
            <p:nvPr/>
          </p:nvPicPr>
          <p:blipFill rotWithShape="1">
            <a:blip r:embed="rId2"/>
            <a:srcRect l="485" r="-1" b="2160"/>
            <a:stretch/>
          </p:blipFill>
          <p:spPr>
            <a:xfrm>
              <a:off x="7122916" y="4785893"/>
              <a:ext cx="4707948" cy="1845849"/>
            </a:xfrm>
            <a:prstGeom prst="rect">
              <a:avLst/>
            </a:prstGeom>
          </p:spPr>
        </p:pic>
        <p:sp>
          <p:nvSpPr>
            <p:cNvPr id="68" name="正方形/長方形 67"/>
            <p:cNvSpPr/>
            <p:nvPr/>
          </p:nvSpPr>
          <p:spPr>
            <a:xfrm>
              <a:off x="7003238" y="4770226"/>
              <a:ext cx="4962188" cy="191354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テキスト ボックス 68"/>
          <p:cNvSpPr txBox="1"/>
          <p:nvPr/>
        </p:nvSpPr>
        <p:spPr>
          <a:xfrm>
            <a:off x="180746" y="2085505"/>
            <a:ext cx="6147825" cy="307777"/>
          </a:xfrm>
          <a:prstGeom prst="rect">
            <a:avLst/>
          </a:prstGeom>
          <a:solidFill>
            <a:schemeClr val="accent4">
              <a:lumMod val="60000"/>
              <a:lumOff val="40000"/>
            </a:schemeClr>
          </a:solidFill>
          <a:ln w="12700">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（２）令和元年・２年度～　継続</a:t>
            </a:r>
            <a:endParaRPr kumimoji="1" lang="ja-JP" altLang="en-US" sz="1400" dirty="0">
              <a:latin typeface="Meiryo UI" panose="020B0604030504040204" pitchFamily="50" charset="-128"/>
              <a:ea typeface="Meiryo UI" panose="020B0604030504040204" pitchFamily="50" charset="-128"/>
            </a:endParaRPr>
          </a:p>
        </p:txBody>
      </p:sp>
      <p:sp>
        <p:nvSpPr>
          <p:cNvPr id="79" name="テキスト ボックス 25"/>
          <p:cNvSpPr txBox="1"/>
          <p:nvPr/>
        </p:nvSpPr>
        <p:spPr>
          <a:xfrm>
            <a:off x="268940" y="2455765"/>
            <a:ext cx="5935813" cy="286457"/>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r>
              <a:rPr lang="ja-JP" altLang="en-US" sz="1400" b="1" kern="100" dirty="0">
                <a:solidFill>
                  <a:schemeClr val="bg1"/>
                </a:solidFill>
                <a:ea typeface="Meiryo UI" panose="020B0604030504040204" pitchFamily="50" charset="-128"/>
                <a:cs typeface="Times New Roman" panose="02020603050405020304" pitchFamily="18" charset="0"/>
              </a:rPr>
              <a:t>①</a:t>
            </a:r>
            <a:r>
              <a:rPr lang="ja-JP" altLang="en-US" sz="1400" b="1" kern="100" dirty="0" smtClean="0">
                <a:solidFill>
                  <a:schemeClr val="bg1"/>
                </a:solidFill>
                <a:ea typeface="Meiryo UI" panose="020B0604030504040204" pitchFamily="50" charset="-128"/>
                <a:cs typeface="Times New Roman" panose="02020603050405020304" pitchFamily="18" charset="0"/>
              </a:rPr>
              <a:t>　感染</a:t>
            </a:r>
            <a:r>
              <a:rPr lang="ja-JP" altLang="en-US" sz="1400" b="1" kern="100" dirty="0">
                <a:solidFill>
                  <a:schemeClr val="bg1"/>
                </a:solidFill>
                <a:ea typeface="Meiryo UI" panose="020B0604030504040204" pitchFamily="50" charset="-128"/>
                <a:cs typeface="Times New Roman" panose="02020603050405020304" pitchFamily="18" charset="0"/>
              </a:rPr>
              <a:t>予防</a:t>
            </a:r>
            <a:r>
              <a:rPr lang="ja-JP" altLang="en-US" sz="1400" b="1" kern="100" dirty="0" smtClean="0">
                <a:solidFill>
                  <a:schemeClr val="bg1"/>
                </a:solidFill>
                <a:ea typeface="Meiryo UI" panose="020B0604030504040204" pitchFamily="50" charset="-128"/>
                <a:cs typeface="Times New Roman" panose="02020603050405020304" pitchFamily="18" charset="0"/>
              </a:rPr>
              <a:t>対策　</a:t>
            </a:r>
            <a:r>
              <a:rPr lang="en-US" altLang="ja-JP" sz="1400" b="1" kern="100" dirty="0" smtClean="0">
                <a:solidFill>
                  <a:schemeClr val="bg1"/>
                </a:solidFill>
                <a:ea typeface="Meiryo UI" panose="020B0604030504040204" pitchFamily="50" charset="-128"/>
                <a:cs typeface="Times New Roman" panose="02020603050405020304" pitchFamily="18" charset="0"/>
              </a:rPr>
              <a:t>【</a:t>
            </a:r>
            <a:r>
              <a:rPr lang="ja-JP" altLang="en-US" sz="1400" b="1" kern="100" dirty="0" smtClean="0">
                <a:solidFill>
                  <a:schemeClr val="bg1"/>
                </a:solidFill>
                <a:ea typeface="Meiryo UI" panose="020B0604030504040204" pitchFamily="50" charset="-128"/>
                <a:cs typeface="Times New Roman" panose="02020603050405020304" pitchFamily="18" charset="0"/>
              </a:rPr>
              <a:t>令和２年度～</a:t>
            </a:r>
            <a:r>
              <a:rPr lang="en-US" altLang="ja-JP" sz="1400" b="1" kern="100" dirty="0" smtClean="0">
                <a:solidFill>
                  <a:schemeClr val="bg1"/>
                </a:solidFill>
                <a:ea typeface="Meiryo UI" panose="020B0604030504040204" pitchFamily="50" charset="-128"/>
                <a:cs typeface="Times New Roman" panose="02020603050405020304" pitchFamily="18" charset="0"/>
              </a:rPr>
              <a:t>】</a:t>
            </a:r>
            <a:endParaRPr lang="ja-JP" altLang="en-US" sz="1400" b="1" kern="100" dirty="0">
              <a:solidFill>
                <a:schemeClr val="bg1"/>
              </a:solidFill>
              <a:ea typeface="Meiryo UI" panose="020B0604030504040204" pitchFamily="50" charset="-128"/>
              <a:cs typeface="Times New Roman" panose="02020603050405020304" pitchFamily="18" charset="0"/>
            </a:endParaRPr>
          </a:p>
        </p:txBody>
      </p:sp>
      <p:sp>
        <p:nvSpPr>
          <p:cNvPr id="80" name="テキスト ボックス 79"/>
          <p:cNvSpPr txBox="1"/>
          <p:nvPr/>
        </p:nvSpPr>
        <p:spPr>
          <a:xfrm>
            <a:off x="265419" y="2755997"/>
            <a:ext cx="5896020" cy="1785104"/>
          </a:xfrm>
          <a:prstGeom prst="rect">
            <a:avLst/>
          </a:prstGeom>
          <a:noFill/>
        </p:spPr>
        <p:txBody>
          <a:bodyPr wrap="square" rtlCol="0">
            <a:spAutoFit/>
          </a:bodyPr>
          <a:lstStyle/>
          <a:p>
            <a:r>
              <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各種</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研修</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保健所圏域ごとの研修・動画・ケーススタディ等研修素材の提供</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施設運営法人経営層向けオンラインセミナー</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研修</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等対応のフォローアップ</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ネットアンケート（高齢者施設等に研修動画の視聴状況等を確認）（</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R2.10.23~11.10)</a:t>
            </a: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高齢者入所施設への緊急巡回訪問（</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R2.12.10</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12.25</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その他</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衛生用品の配布・購入先リストの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提供（再掲）</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　国通知、マニュアルの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周知</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　社会福祉施設等向けチラシの配布</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正方形/長方形 80">
            <a:extLst>
              <a:ext uri="{FF2B5EF4-FFF2-40B4-BE49-F238E27FC236}">
                <a16:creationId xmlns:a16="http://schemas.microsoft.com/office/drawing/2014/main" id="{FB596D07-FC52-4BDF-9351-453C2FB9A1D2}"/>
              </a:ext>
            </a:extLst>
          </p:cNvPr>
          <p:cNvSpPr/>
          <p:nvPr/>
        </p:nvSpPr>
        <p:spPr>
          <a:xfrm>
            <a:off x="6483170" y="570899"/>
            <a:ext cx="6254405" cy="4427859"/>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3" name="テキスト ボックス 82"/>
          <p:cNvSpPr txBox="1"/>
          <p:nvPr/>
        </p:nvSpPr>
        <p:spPr>
          <a:xfrm>
            <a:off x="6539815" y="5436491"/>
            <a:ext cx="5998789" cy="299830"/>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①　</a:t>
            </a:r>
            <a:r>
              <a:rPr lang="zh-TW" altLang="en-US" sz="1400" b="1" dirty="0" smtClean="0">
                <a:latin typeface="Meiryo UI" panose="020B0604030504040204" pitchFamily="50" charset="-128"/>
                <a:ea typeface="Meiryo UI" panose="020B0604030504040204" pitchFamily="50" charset="-128"/>
              </a:rPr>
              <a:t>介護</a:t>
            </a:r>
            <a:r>
              <a:rPr lang="zh-TW" altLang="en-US" sz="1400" b="1" dirty="0">
                <a:latin typeface="Meiryo UI" panose="020B0604030504040204" pitchFamily="50" charset="-128"/>
                <a:ea typeface="Meiryo UI" panose="020B0604030504040204" pitchFamily="50" charset="-128"/>
              </a:rPr>
              <a:t>施設</a:t>
            </a:r>
            <a:r>
              <a:rPr lang="ja-JP" altLang="en-US" sz="1400" b="1" dirty="0">
                <a:latin typeface="Meiryo UI" panose="020B0604030504040204" pitchFamily="50" charset="-128"/>
                <a:ea typeface="Meiryo UI" panose="020B0604030504040204" pitchFamily="50" charset="-128"/>
              </a:rPr>
              <a:t>・</a:t>
            </a:r>
            <a:r>
              <a:rPr lang="ja-JP" altLang="en-US" sz="1400" b="1" dirty="0" err="1">
                <a:latin typeface="Meiryo UI" panose="020B0604030504040204" pitchFamily="50" charset="-128"/>
                <a:ea typeface="Meiryo UI" panose="020B0604030504040204" pitchFamily="50" charset="-128"/>
              </a:rPr>
              <a:t>障がい</a:t>
            </a:r>
            <a:r>
              <a:rPr lang="ja-JP" altLang="en-US" sz="1400" b="1" dirty="0">
                <a:latin typeface="Meiryo UI" panose="020B0604030504040204" pitchFamily="50" charset="-128"/>
                <a:ea typeface="Meiryo UI" panose="020B0604030504040204" pitchFamily="50" charset="-128"/>
              </a:rPr>
              <a:t>福祉サービス</a:t>
            </a:r>
            <a:r>
              <a:rPr lang="zh-TW" altLang="en-US" sz="1400" b="1" dirty="0">
                <a:latin typeface="Meiryo UI" panose="020B0604030504040204" pitchFamily="50" charset="-128"/>
                <a:ea typeface="Meiryo UI" panose="020B0604030504040204" pitchFamily="50" charset="-128"/>
              </a:rPr>
              <a:t>等慰労金給付等</a:t>
            </a:r>
            <a:r>
              <a:rPr lang="zh-TW" altLang="en-US" sz="1400" b="1" dirty="0" smtClean="0">
                <a:latin typeface="Meiryo UI" panose="020B0604030504040204" pitchFamily="50" charset="-128"/>
                <a:ea typeface="Meiryo UI" panose="020B0604030504040204" pitchFamily="50" charset="-128"/>
              </a:rPr>
              <a:t>事業</a:t>
            </a:r>
            <a:endPar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4" name="テキスト ボックス 83">
            <a:extLst>
              <a:ext uri="{FF2B5EF4-FFF2-40B4-BE49-F238E27FC236}">
                <a16:creationId xmlns:a16="http://schemas.microsoft.com/office/drawing/2014/main" id="{45A32A25-7235-4C96-AAD2-8F1011170BF2}"/>
              </a:ext>
            </a:extLst>
          </p:cNvPr>
          <p:cNvSpPr txBox="1"/>
          <p:nvPr/>
        </p:nvSpPr>
        <p:spPr>
          <a:xfrm>
            <a:off x="6601857" y="5814913"/>
            <a:ext cx="1236118" cy="2539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sz="1050" b="1" dirty="0">
                <a:solidFill>
                  <a:schemeClr val="tx1"/>
                </a:solidFill>
                <a:latin typeface="Meiryo UI" panose="020B0604030504040204" pitchFamily="50" charset="-128"/>
                <a:ea typeface="Meiryo UI" panose="020B0604030504040204" pitchFamily="50" charset="-128"/>
              </a:rPr>
              <a:t>a.</a:t>
            </a:r>
            <a:r>
              <a:rPr lang="ja-JP" altLang="en-US" sz="1050" b="1" dirty="0">
                <a:solidFill>
                  <a:schemeClr val="tx1"/>
                </a:solidFill>
                <a:latin typeface="Meiryo UI" panose="020B0604030504040204" pitchFamily="50" charset="-128"/>
                <a:ea typeface="Meiryo UI" panose="020B0604030504040204" pitchFamily="50" charset="-128"/>
              </a:rPr>
              <a:t>慰労金</a:t>
            </a:r>
          </a:p>
        </p:txBody>
      </p:sp>
      <p:graphicFrame>
        <p:nvGraphicFramePr>
          <p:cNvPr id="85" name="表 84"/>
          <p:cNvGraphicFramePr>
            <a:graphicFrameLocks noGrp="1"/>
          </p:cNvGraphicFramePr>
          <p:nvPr>
            <p:extLst>
              <p:ext uri="{D42A27DB-BD31-4B8C-83A1-F6EECF244321}">
                <p14:modId xmlns:p14="http://schemas.microsoft.com/office/powerpoint/2010/main" val="2418441518"/>
              </p:ext>
            </p:extLst>
          </p:nvPr>
        </p:nvGraphicFramePr>
        <p:xfrm>
          <a:off x="6554049" y="6110651"/>
          <a:ext cx="6135872" cy="1610276"/>
        </p:xfrm>
        <a:graphic>
          <a:graphicData uri="http://schemas.openxmlformats.org/drawingml/2006/table">
            <a:tbl>
              <a:tblPr firstRow="1" firstCol="1" bandRow="1">
                <a:tableStyleId>{5C22544A-7EE6-4342-B048-85BDC9FD1C3A}</a:tableStyleId>
              </a:tblPr>
              <a:tblGrid>
                <a:gridCol w="1346450">
                  <a:extLst>
                    <a:ext uri="{9D8B030D-6E8A-4147-A177-3AD203B41FA5}">
                      <a16:colId xmlns:a16="http://schemas.microsoft.com/office/drawing/2014/main" val="3774750365"/>
                    </a:ext>
                  </a:extLst>
                </a:gridCol>
                <a:gridCol w="1615766">
                  <a:extLst>
                    <a:ext uri="{9D8B030D-6E8A-4147-A177-3AD203B41FA5}">
                      <a16:colId xmlns:a16="http://schemas.microsoft.com/office/drawing/2014/main" val="3873950233"/>
                    </a:ext>
                  </a:extLst>
                </a:gridCol>
                <a:gridCol w="1836164">
                  <a:extLst>
                    <a:ext uri="{9D8B030D-6E8A-4147-A177-3AD203B41FA5}">
                      <a16:colId xmlns:a16="http://schemas.microsoft.com/office/drawing/2014/main" val="3548132046"/>
                    </a:ext>
                  </a:extLst>
                </a:gridCol>
                <a:gridCol w="1337492">
                  <a:extLst>
                    <a:ext uri="{9D8B030D-6E8A-4147-A177-3AD203B41FA5}">
                      <a16:colId xmlns:a16="http://schemas.microsoft.com/office/drawing/2014/main" val="177768447"/>
                    </a:ext>
                  </a:extLst>
                </a:gridCol>
              </a:tblGrid>
              <a:tr h="301488">
                <a:tc>
                  <a:txBody>
                    <a:bodyPr/>
                    <a:lstStyle/>
                    <a:p>
                      <a:pPr algn="ctr">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介護</a:t>
                      </a:r>
                      <a:r>
                        <a:rPr lang="ja-JP" altLang="en-US" sz="1050" kern="100" dirty="0">
                          <a:effectLst/>
                          <a:latin typeface="Meiryo UI" panose="020B0604030504040204" pitchFamily="50" charset="-128"/>
                          <a:ea typeface="Meiryo UI" panose="020B0604030504040204" pitchFamily="50" charset="-128"/>
                        </a:rPr>
                        <a:t>施設</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err="1">
                          <a:effectLst/>
                          <a:latin typeface="Meiryo UI" panose="020B0604030504040204" pitchFamily="50" charset="-128"/>
                          <a:ea typeface="Meiryo UI" panose="020B0604030504040204" pitchFamily="50" charset="-128"/>
                        </a:rPr>
                        <a:t>障がい</a:t>
                      </a:r>
                      <a:r>
                        <a:rPr lang="ja-JP" altLang="en-US" sz="1050" kern="100" dirty="0">
                          <a:effectLst/>
                          <a:latin typeface="Meiryo UI" panose="020B0604030504040204" pitchFamily="50" charset="-128"/>
                          <a:ea typeface="Meiryo UI" panose="020B0604030504040204" pitchFamily="50" charset="-128"/>
                        </a:rPr>
                        <a:t>福祉サービス</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救護施設</a:t>
                      </a:r>
                    </a:p>
                  </a:txBody>
                  <a:tcPr marL="68580" marR="68580" marT="0" marB="0" anchor="ctr"/>
                </a:tc>
                <a:extLst>
                  <a:ext uri="{0D108BD9-81ED-4DB2-BD59-A6C34878D82A}">
                    <a16:rowId xmlns:a16="http://schemas.microsoft.com/office/drawing/2014/main" val="3954658259"/>
                  </a:ext>
                </a:extLst>
              </a:tr>
              <a:tr h="301488">
                <a:tc row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支給要件</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3">
                  <a:txBody>
                    <a:bodyPr/>
                    <a:lstStyle/>
                    <a:p>
                      <a:pPr algn="just">
                        <a:spcAft>
                          <a:spcPts val="0"/>
                        </a:spcAft>
                      </a:pPr>
                      <a:r>
                        <a:rPr lang="en-US" altLang="ja-JP" sz="1050" kern="100" dirty="0">
                          <a:effectLst/>
                          <a:latin typeface="Meiryo UI" panose="020B0604030504040204" pitchFamily="50" charset="-128"/>
                          <a:ea typeface="Meiryo UI" panose="020B0604030504040204" pitchFamily="50" charset="-128"/>
                        </a:rPr>
                        <a:t>20</a:t>
                      </a:r>
                      <a:r>
                        <a:rPr lang="ja-JP" altLang="en-US" sz="1050" kern="100" dirty="0">
                          <a:effectLst/>
                          <a:latin typeface="Meiryo UI" panose="020B0604030504040204" pitchFamily="50" charset="-128"/>
                          <a:ea typeface="Meiryo UI" panose="020B0604030504040204" pitchFamily="50" charset="-128"/>
                        </a:rPr>
                        <a:t>万円：</a:t>
                      </a:r>
                      <a:r>
                        <a:rPr lang="ja-JP" sz="1050" kern="100" dirty="0">
                          <a:effectLst/>
                          <a:latin typeface="Meiryo UI" panose="020B0604030504040204" pitchFamily="50" charset="-128"/>
                          <a:ea typeface="Meiryo UI" panose="020B0604030504040204" pitchFamily="50" charset="-128"/>
                        </a:rPr>
                        <a:t>感染者が発生、または濃厚接触者に対応した施設・事業所等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22613568"/>
                  </a:ext>
                </a:extLst>
              </a:tr>
              <a:tr h="301488">
                <a:tc vMerge="1">
                  <a:txBody>
                    <a:bodyPr/>
                    <a:lstStyle/>
                    <a:p>
                      <a:pPr algn="ctr">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3">
                  <a:txBody>
                    <a:bodyPr/>
                    <a:lstStyle/>
                    <a:p>
                      <a:pPr algn="just">
                        <a:spcAft>
                          <a:spcPts val="0"/>
                        </a:spcAft>
                      </a:pPr>
                      <a:r>
                        <a:rPr lang="ja-JP" altLang="en-US" sz="1050" kern="100" dirty="0">
                          <a:effectLst/>
                          <a:latin typeface="Meiryo UI" panose="020B0604030504040204" pitchFamily="50" charset="-128"/>
                          <a:ea typeface="Meiryo UI" panose="020B0604030504040204" pitchFamily="50" charset="-128"/>
                        </a:rPr>
                        <a:t>５万円：</a:t>
                      </a:r>
                      <a:r>
                        <a:rPr lang="ja-JP" sz="1050" kern="100" dirty="0">
                          <a:effectLst/>
                          <a:latin typeface="Meiryo UI" panose="020B0604030504040204" pitchFamily="50" charset="-128"/>
                          <a:ea typeface="Meiryo UI" panose="020B0604030504040204" pitchFamily="50" charset="-128"/>
                        </a:rPr>
                        <a:t>上記以外の介護・障がい福祉サービス事業所等</a:t>
                      </a:r>
                      <a:endParaRPr lang="en-US" altLang="ja-JP" sz="1050" kern="100" dirty="0">
                        <a:effectLst/>
                        <a:latin typeface="Meiryo UI" panose="020B0604030504040204" pitchFamily="50" charset="-128"/>
                        <a:ea typeface="Meiryo UI" panose="020B0604030504040204" pitchFamily="50" charset="-128"/>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53472690"/>
                  </a:ext>
                </a:extLst>
              </a:tr>
              <a:tr h="354980">
                <a:tc>
                  <a:txBody>
                    <a:bodyPr/>
                    <a:lstStyle/>
                    <a:p>
                      <a:pPr algn="ctr">
                        <a:spcAft>
                          <a:spcPts val="0"/>
                        </a:spcAft>
                      </a:pPr>
                      <a:r>
                        <a:rPr lang="ja-JP" altLang="en-US"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給付件数</a:t>
                      </a:r>
                      <a:endParaRPr lang="en-US" altLang="ja-JP"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給付人数</a:t>
                      </a:r>
                      <a:endParaRPr lang="ja-JP"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23,682</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件</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229,863</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人</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8,147</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件</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62,568</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人</a:t>
                      </a:r>
                      <a:endPar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９件</a:t>
                      </a:r>
                      <a:endParaRPr lang="en-US"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US"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161</a:t>
                      </a:r>
                      <a:r>
                        <a:rPr lang="ja-JP" altLang="en-US"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人</a:t>
                      </a:r>
                      <a:endParaRPr lang="ja-JP"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2303494"/>
                  </a:ext>
                </a:extLst>
              </a:tr>
              <a:tr h="350832">
                <a:tc>
                  <a:txBody>
                    <a:bodyPr/>
                    <a:lstStyle/>
                    <a:p>
                      <a:pPr algn="ctr">
                        <a:spcAft>
                          <a:spcPts val="0"/>
                        </a:spcAft>
                      </a:pPr>
                      <a:r>
                        <a:rPr lang="ja-JP" altLang="en-US"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給付額</a:t>
                      </a:r>
                      <a:endParaRPr lang="ja-JP"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120</a:t>
                      </a:r>
                      <a:r>
                        <a:rPr lang="ja-JP" altLang="en-US"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億</a:t>
                      </a:r>
                      <a:r>
                        <a:rPr lang="en-US"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4541</a:t>
                      </a:r>
                      <a:r>
                        <a:rPr lang="ja-JP" altLang="en-US"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万</a:t>
                      </a:r>
                      <a:r>
                        <a:rPr lang="en-US"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千円</a:t>
                      </a:r>
                      <a:endParaRPr lang="en-US"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31</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億</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8407</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万</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千円</a:t>
                      </a:r>
                      <a:endPar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805</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57069583"/>
                  </a:ext>
                </a:extLst>
              </a:tr>
            </a:tbl>
          </a:graphicData>
        </a:graphic>
      </p:graphicFrame>
      <p:sp>
        <p:nvSpPr>
          <p:cNvPr id="86" name="正方形/長方形 85"/>
          <p:cNvSpPr/>
          <p:nvPr/>
        </p:nvSpPr>
        <p:spPr>
          <a:xfrm>
            <a:off x="11312140" y="5870247"/>
            <a:ext cx="1398140" cy="261610"/>
          </a:xfrm>
          <a:prstGeom prst="rect">
            <a:avLst/>
          </a:prstGeom>
        </p:spPr>
        <p:txBody>
          <a:bodyPr wrap="none">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R3.5.31</a:t>
            </a:r>
            <a:r>
              <a:rPr kumimoji="1" lang="ja-JP" altLang="en-US" sz="1100" dirty="0">
                <a:latin typeface="Meiryo UI" panose="020B0604030504040204" pitchFamily="50" charset="-128"/>
                <a:ea typeface="Meiryo UI" panose="020B0604030504040204" pitchFamily="50" charset="-128"/>
              </a:rPr>
              <a:t>時点）</a:t>
            </a:r>
          </a:p>
        </p:txBody>
      </p:sp>
      <p:sp>
        <p:nvSpPr>
          <p:cNvPr id="87" name="テキスト ボックス 86">
            <a:extLst>
              <a:ext uri="{FF2B5EF4-FFF2-40B4-BE49-F238E27FC236}">
                <a16:creationId xmlns:a16="http://schemas.microsoft.com/office/drawing/2014/main" id="{48CD65B8-52B8-40B7-84DC-9F66E1C51232}"/>
              </a:ext>
            </a:extLst>
          </p:cNvPr>
          <p:cNvSpPr txBox="1"/>
          <p:nvPr/>
        </p:nvSpPr>
        <p:spPr>
          <a:xfrm>
            <a:off x="6601857" y="7789465"/>
            <a:ext cx="1236118" cy="2539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sz="1050" b="1" dirty="0">
                <a:solidFill>
                  <a:schemeClr val="tx1"/>
                </a:solidFill>
                <a:latin typeface="Meiryo UI" panose="020B0604030504040204" pitchFamily="50" charset="-128"/>
                <a:ea typeface="Meiryo UI" panose="020B0604030504040204" pitchFamily="50" charset="-128"/>
              </a:rPr>
              <a:t>b.</a:t>
            </a:r>
            <a:r>
              <a:rPr lang="ja-JP" altLang="en-US" sz="1050" b="1" dirty="0">
                <a:solidFill>
                  <a:schemeClr val="tx1"/>
                </a:solidFill>
                <a:latin typeface="Meiryo UI" panose="020B0604030504040204" pitchFamily="50" charset="-128"/>
                <a:ea typeface="Meiryo UI" panose="020B0604030504040204" pitchFamily="50" charset="-128"/>
              </a:rPr>
              <a:t>かかり増し経費</a:t>
            </a:r>
          </a:p>
        </p:txBody>
      </p:sp>
      <p:sp>
        <p:nvSpPr>
          <p:cNvPr id="88" name="テキスト ボックス 87">
            <a:extLst>
              <a:ext uri="{FF2B5EF4-FFF2-40B4-BE49-F238E27FC236}">
                <a16:creationId xmlns:a16="http://schemas.microsoft.com/office/drawing/2014/main" id="{0CA3B14D-7C76-4833-BC55-B32B64F836EF}"/>
              </a:ext>
            </a:extLst>
          </p:cNvPr>
          <p:cNvSpPr txBox="1"/>
          <p:nvPr/>
        </p:nvSpPr>
        <p:spPr>
          <a:xfrm>
            <a:off x="6601857" y="8037182"/>
            <a:ext cx="5031282" cy="553998"/>
          </a:xfrm>
          <a:prstGeom prst="rect">
            <a:avLst/>
          </a:prstGeom>
          <a:noFill/>
          <a:ln>
            <a:noFill/>
          </a:ln>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 ①感染症対策を徹底した上での介護・</a:t>
            </a:r>
            <a:r>
              <a:rPr kumimoji="1" lang="ja-JP" altLang="en-US" sz="1000" dirty="0" err="1">
                <a:latin typeface="メイリオ" panose="020B0604030504040204" pitchFamily="50" charset="-128"/>
                <a:ea typeface="メイリオ" panose="020B0604030504040204" pitchFamily="50" charset="-128"/>
              </a:rPr>
              <a:t>障がい</a:t>
            </a:r>
            <a:r>
              <a:rPr kumimoji="1" lang="ja-JP" altLang="en-US" sz="1000" dirty="0">
                <a:latin typeface="メイリオ" panose="020B0604030504040204" pitchFamily="50" charset="-128"/>
                <a:ea typeface="メイリオ" panose="020B0604030504040204" pitchFamily="50" charset="-128"/>
              </a:rPr>
              <a:t>サービス提供支援</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②在宅サービス事業所による利用者への再開支援</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③在宅サービス事業所における環境整備への助成</a:t>
            </a:r>
          </a:p>
        </p:txBody>
      </p:sp>
      <p:graphicFrame>
        <p:nvGraphicFramePr>
          <p:cNvPr id="91" name="表 90"/>
          <p:cNvGraphicFramePr>
            <a:graphicFrameLocks noGrp="1"/>
          </p:cNvGraphicFramePr>
          <p:nvPr>
            <p:extLst>
              <p:ext uri="{D42A27DB-BD31-4B8C-83A1-F6EECF244321}">
                <p14:modId xmlns:p14="http://schemas.microsoft.com/office/powerpoint/2010/main" val="961242352"/>
              </p:ext>
            </p:extLst>
          </p:nvPr>
        </p:nvGraphicFramePr>
        <p:xfrm>
          <a:off x="6627506" y="8537082"/>
          <a:ext cx="5854170" cy="778338"/>
        </p:xfrm>
        <a:graphic>
          <a:graphicData uri="http://schemas.openxmlformats.org/drawingml/2006/table">
            <a:tbl>
              <a:tblPr firstRow="1" bandRow="1">
                <a:tableStyleId>{5C22544A-7EE6-4342-B048-85BDC9FD1C3A}</a:tableStyleId>
              </a:tblPr>
              <a:tblGrid>
                <a:gridCol w="1010846">
                  <a:extLst>
                    <a:ext uri="{9D8B030D-6E8A-4147-A177-3AD203B41FA5}">
                      <a16:colId xmlns:a16="http://schemas.microsoft.com/office/drawing/2014/main" val="4088812709"/>
                    </a:ext>
                  </a:extLst>
                </a:gridCol>
                <a:gridCol w="1645920">
                  <a:extLst>
                    <a:ext uri="{9D8B030D-6E8A-4147-A177-3AD203B41FA5}">
                      <a16:colId xmlns:a16="http://schemas.microsoft.com/office/drawing/2014/main" val="743811342"/>
                    </a:ext>
                  </a:extLst>
                </a:gridCol>
                <a:gridCol w="1693212">
                  <a:extLst>
                    <a:ext uri="{9D8B030D-6E8A-4147-A177-3AD203B41FA5}">
                      <a16:colId xmlns:a16="http://schemas.microsoft.com/office/drawing/2014/main" val="444301298"/>
                    </a:ext>
                  </a:extLst>
                </a:gridCol>
                <a:gridCol w="1504192">
                  <a:extLst>
                    <a:ext uri="{9D8B030D-6E8A-4147-A177-3AD203B41FA5}">
                      <a16:colId xmlns:a16="http://schemas.microsoft.com/office/drawing/2014/main" val="3226280913"/>
                    </a:ext>
                  </a:extLst>
                </a:gridCol>
              </a:tblGrid>
              <a:tr h="21746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en-US" altLang="ja-JP" sz="105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050" dirty="0">
                          <a:solidFill>
                            <a:schemeClr val="bg1"/>
                          </a:solidFill>
                          <a:latin typeface="メイリオ" panose="020B0604030504040204" pitchFamily="50" charset="-128"/>
                          <a:ea typeface="メイリオ" panose="020B0604030504040204" pitchFamily="50" charset="-128"/>
                        </a:rPr>
                        <a:t>介護</a:t>
                      </a:r>
                    </a:p>
                  </a:txBody>
                  <a:tcPr/>
                </a:tc>
                <a:tc>
                  <a:txBody>
                    <a:bodyPr/>
                    <a:lstStyle/>
                    <a:p>
                      <a:pPr algn="ctr"/>
                      <a:r>
                        <a:rPr kumimoji="1" lang="ja-JP" altLang="en-US" sz="1050" dirty="0" err="1">
                          <a:solidFill>
                            <a:schemeClr val="bg1"/>
                          </a:solidFill>
                          <a:latin typeface="メイリオ" panose="020B0604030504040204" pitchFamily="50" charset="-128"/>
                          <a:ea typeface="メイリオ" panose="020B0604030504040204" pitchFamily="50" charset="-128"/>
                        </a:rPr>
                        <a:t>障がい</a:t>
                      </a:r>
                      <a:endParaRPr kumimoji="1" lang="ja-JP" altLang="en-US" sz="1050" dirty="0">
                        <a:solidFill>
                          <a:schemeClr val="bg1"/>
                        </a:solidFill>
                        <a:latin typeface="メイリオ" panose="020B0604030504040204" pitchFamily="50" charset="-128"/>
                        <a:ea typeface="メイリオ" panose="020B0604030504040204" pitchFamily="50" charset="-128"/>
                      </a:endParaRPr>
                    </a:p>
                  </a:txBody>
                  <a:tcPr/>
                </a:tc>
                <a:tc>
                  <a:txBody>
                    <a:bodyPr/>
                    <a:lstStyle/>
                    <a:p>
                      <a:pPr algn="ctr"/>
                      <a:r>
                        <a:rPr kumimoji="1" lang="ja-JP" altLang="en-US" sz="1050" dirty="0" smtClean="0">
                          <a:solidFill>
                            <a:schemeClr val="bg1"/>
                          </a:solidFill>
                          <a:latin typeface="メイリオ" panose="020B0604030504040204" pitchFamily="50" charset="-128"/>
                          <a:ea typeface="メイリオ" panose="020B0604030504040204" pitchFamily="50" charset="-128"/>
                        </a:rPr>
                        <a:t>救護施設</a:t>
                      </a:r>
                      <a:endParaRPr kumimoji="1" lang="ja-JP" altLang="en-US" sz="1050" dirty="0">
                        <a:solidFill>
                          <a:schemeClr val="bg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61979072"/>
                  </a:ext>
                </a:extLst>
              </a:tr>
              <a:tr h="21746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メイリオ" panose="020B0604030504040204" pitchFamily="50" charset="-128"/>
                          <a:ea typeface="メイリオ" panose="020B0604030504040204" pitchFamily="50" charset="-128"/>
                        </a:rPr>
                        <a:t>補助件数</a:t>
                      </a:r>
                    </a:p>
                  </a:txBody>
                  <a:tcPr anchor="ctr"/>
                </a:tc>
                <a:tc>
                  <a:txBody>
                    <a:bodyPr/>
                    <a:lstStyle/>
                    <a:p>
                      <a:pPr algn="ctr"/>
                      <a:r>
                        <a:rPr kumimoji="1" lang="en-US" altLang="ja-JP" sz="1050" strike="noStrike" dirty="0" smtClean="0">
                          <a:solidFill>
                            <a:schemeClr val="tx1"/>
                          </a:solidFill>
                          <a:latin typeface="Meiryo UI" panose="020B0604030504040204" pitchFamily="50" charset="-128"/>
                          <a:ea typeface="Meiryo UI" panose="020B0604030504040204" pitchFamily="50" charset="-128"/>
                        </a:rPr>
                        <a:t>16,880</a:t>
                      </a:r>
                      <a:r>
                        <a:rPr kumimoji="1" lang="ja-JP" altLang="en-US" sz="1050" strike="noStrike" dirty="0" smtClean="0">
                          <a:solidFill>
                            <a:schemeClr val="tx1"/>
                          </a:solidFill>
                          <a:latin typeface="Meiryo UI" panose="020B0604030504040204" pitchFamily="50" charset="-128"/>
                          <a:ea typeface="Meiryo UI" panose="020B0604030504040204" pitchFamily="50" charset="-128"/>
                        </a:rPr>
                        <a:t>件</a:t>
                      </a:r>
                      <a:endParaRPr kumimoji="1" lang="ja-JP" altLang="en-US" sz="1050"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smtClean="0">
                          <a:solidFill>
                            <a:schemeClr val="tx1"/>
                          </a:solidFill>
                          <a:latin typeface="Meiryo UI" panose="020B0604030504040204" pitchFamily="50" charset="-128"/>
                          <a:ea typeface="Meiryo UI" panose="020B0604030504040204" pitchFamily="50" charset="-128"/>
                        </a:rPr>
                        <a:t>8,498</a:t>
                      </a:r>
                      <a:r>
                        <a:rPr kumimoji="1" lang="ja-JP" altLang="en-US" sz="1050" dirty="0" smtClean="0">
                          <a:solidFill>
                            <a:schemeClr val="tx1"/>
                          </a:solidFill>
                          <a:latin typeface="Meiryo UI" panose="020B0604030504040204" pitchFamily="50" charset="-128"/>
                          <a:ea typeface="Meiryo UI" panose="020B0604030504040204" pitchFamily="50" charset="-128"/>
                        </a:rPr>
                        <a:t>件</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a:t>
                      </a:r>
                      <a:r>
                        <a:rPr kumimoji="1" lang="ja-JP" altLang="en-US" sz="1050" dirty="0" smtClean="0">
                          <a:solidFill>
                            <a:schemeClr val="tx1"/>
                          </a:solidFill>
                          <a:latin typeface="メイリオ" panose="020B0604030504040204" pitchFamily="50" charset="-128"/>
                          <a:ea typeface="メイリオ" panose="020B0604030504040204" pitchFamily="50" charset="-128"/>
                        </a:rPr>
                        <a:t>件</a:t>
                      </a:r>
                    </a:p>
                  </a:txBody>
                  <a:tcPr anchor="ctr"/>
                </a:tc>
                <a:extLst>
                  <a:ext uri="{0D108BD9-81ED-4DB2-BD59-A6C34878D82A}">
                    <a16:rowId xmlns:a16="http://schemas.microsoft.com/office/drawing/2014/main" val="3988059313"/>
                  </a:ext>
                </a:extLst>
              </a:tr>
              <a:tr h="27541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メイリオ" panose="020B0604030504040204" pitchFamily="50" charset="-128"/>
                          <a:ea typeface="メイリオ" panose="020B0604030504040204" pitchFamily="50" charset="-128"/>
                        </a:rPr>
                        <a:t>補助額</a:t>
                      </a:r>
                    </a:p>
                  </a:txBody>
                  <a:tcPr anchor="ctr"/>
                </a:tc>
                <a:tc>
                  <a:txBody>
                    <a:bodyPr/>
                    <a:lstStyle/>
                    <a:p>
                      <a:pPr algn="ctr"/>
                      <a:r>
                        <a:rPr kumimoji="1" lang="en-US" altLang="ja-JP" sz="1050" strike="noStrike" dirty="0" smtClean="0">
                          <a:solidFill>
                            <a:schemeClr val="tx1"/>
                          </a:solidFill>
                          <a:latin typeface="Meiryo UI" panose="020B0604030504040204" pitchFamily="50" charset="-128"/>
                          <a:ea typeface="Meiryo UI" panose="020B0604030504040204" pitchFamily="50" charset="-128"/>
                        </a:rPr>
                        <a:t>125</a:t>
                      </a:r>
                      <a:r>
                        <a:rPr kumimoji="1" lang="ja-JP" altLang="en-US" sz="1050" strike="noStrike" dirty="0" smtClean="0">
                          <a:solidFill>
                            <a:schemeClr val="tx1"/>
                          </a:solidFill>
                          <a:latin typeface="Meiryo UI" panose="020B0604030504040204" pitchFamily="50" charset="-128"/>
                          <a:ea typeface="Meiryo UI" panose="020B0604030504040204" pitchFamily="50" charset="-128"/>
                        </a:rPr>
                        <a:t>億</a:t>
                      </a:r>
                      <a:r>
                        <a:rPr kumimoji="1" lang="en-US" altLang="ja-JP" sz="1050" strike="noStrike" dirty="0" smtClean="0">
                          <a:solidFill>
                            <a:schemeClr val="tx1"/>
                          </a:solidFill>
                          <a:latin typeface="Meiryo UI" panose="020B0604030504040204" pitchFamily="50" charset="-128"/>
                          <a:ea typeface="Meiryo UI" panose="020B0604030504040204" pitchFamily="50" charset="-128"/>
                        </a:rPr>
                        <a:t>1569</a:t>
                      </a:r>
                      <a:r>
                        <a:rPr kumimoji="1" lang="ja-JP" altLang="en-US" sz="1050" strike="noStrike" dirty="0" smtClean="0">
                          <a:solidFill>
                            <a:schemeClr val="tx1"/>
                          </a:solidFill>
                          <a:latin typeface="Meiryo UI" panose="020B0604030504040204" pitchFamily="50" charset="-128"/>
                          <a:ea typeface="Meiryo UI" panose="020B0604030504040204" pitchFamily="50" charset="-128"/>
                        </a:rPr>
                        <a:t>万</a:t>
                      </a:r>
                      <a:r>
                        <a:rPr kumimoji="1" lang="en-US" altLang="ja-JP" sz="1050" strike="noStrike" dirty="0" smtClean="0">
                          <a:solidFill>
                            <a:schemeClr val="tx1"/>
                          </a:solidFill>
                          <a:latin typeface="Meiryo UI" panose="020B0604030504040204" pitchFamily="50" charset="-128"/>
                          <a:ea typeface="Meiryo UI" panose="020B0604030504040204" pitchFamily="50" charset="-128"/>
                        </a:rPr>
                        <a:t>6</a:t>
                      </a:r>
                      <a:r>
                        <a:rPr kumimoji="1" lang="ja-JP" altLang="en-US" sz="1050" strike="noStrike" dirty="0" smtClean="0">
                          <a:solidFill>
                            <a:schemeClr val="tx1"/>
                          </a:solidFill>
                          <a:latin typeface="Meiryo UI" panose="020B0604030504040204" pitchFamily="50" charset="-128"/>
                          <a:ea typeface="Meiryo UI" panose="020B0604030504040204" pitchFamily="50" charset="-128"/>
                        </a:rPr>
                        <a:t>千円</a:t>
                      </a:r>
                      <a:endParaRPr kumimoji="1" lang="en-US" altLang="ja-JP" sz="1050" strike="noStrik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smtClean="0">
                          <a:solidFill>
                            <a:schemeClr val="tx1"/>
                          </a:solidFill>
                          <a:latin typeface="Meiryo UI" panose="020B0604030504040204" pitchFamily="50" charset="-128"/>
                          <a:ea typeface="Meiryo UI" panose="020B0604030504040204" pitchFamily="50" charset="-128"/>
                        </a:rPr>
                        <a:t>33</a:t>
                      </a:r>
                      <a:r>
                        <a:rPr kumimoji="1" lang="ja-JP" altLang="en-US" sz="1050" dirty="0" smtClean="0">
                          <a:solidFill>
                            <a:schemeClr val="tx1"/>
                          </a:solidFill>
                          <a:latin typeface="Meiryo UI" panose="020B0604030504040204" pitchFamily="50" charset="-128"/>
                          <a:ea typeface="Meiryo UI" panose="020B0604030504040204" pitchFamily="50" charset="-128"/>
                        </a:rPr>
                        <a:t>億</a:t>
                      </a:r>
                      <a:r>
                        <a:rPr kumimoji="1" lang="en-US" altLang="ja-JP" sz="1050" dirty="0" smtClean="0">
                          <a:solidFill>
                            <a:schemeClr val="tx1"/>
                          </a:solidFill>
                          <a:latin typeface="Meiryo UI" panose="020B0604030504040204" pitchFamily="50" charset="-128"/>
                          <a:ea typeface="Meiryo UI" panose="020B0604030504040204" pitchFamily="50" charset="-128"/>
                        </a:rPr>
                        <a:t>5032</a:t>
                      </a:r>
                      <a:r>
                        <a:rPr kumimoji="1" lang="ja-JP" altLang="en-US" sz="1050" dirty="0" smtClean="0">
                          <a:solidFill>
                            <a:schemeClr val="tx1"/>
                          </a:solidFill>
                          <a:latin typeface="Meiryo UI" panose="020B0604030504040204" pitchFamily="50" charset="-128"/>
                          <a:ea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rPr>
                        <a:t>9</a:t>
                      </a:r>
                      <a:r>
                        <a:rPr kumimoji="1" lang="ja-JP" altLang="en-US" sz="1050" dirty="0" smtClean="0">
                          <a:solidFill>
                            <a:schemeClr val="tx1"/>
                          </a:solidFill>
                          <a:latin typeface="Meiryo UI" panose="020B0604030504040204" pitchFamily="50" charset="-128"/>
                          <a:ea typeface="Meiryo UI" panose="020B0604030504040204" pitchFamily="50" charset="-128"/>
                        </a:rPr>
                        <a:t>千円</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199</a:t>
                      </a:r>
                      <a:r>
                        <a:rPr kumimoji="1" lang="ja-JP" altLang="en-US" sz="1050" dirty="0" smtClean="0">
                          <a:solidFill>
                            <a:schemeClr val="tx1"/>
                          </a:solidFill>
                          <a:latin typeface="メイリオ" panose="020B0604030504040204" pitchFamily="50" charset="-128"/>
                          <a:ea typeface="メイリオ" panose="020B0604030504040204" pitchFamily="50" charset="-128"/>
                        </a:rPr>
                        <a:t>万円</a:t>
                      </a:r>
                    </a:p>
                  </a:txBody>
                  <a:tcPr anchor="ctr"/>
                </a:tc>
                <a:extLst>
                  <a:ext uri="{0D108BD9-81ED-4DB2-BD59-A6C34878D82A}">
                    <a16:rowId xmlns:a16="http://schemas.microsoft.com/office/drawing/2014/main" val="2839747967"/>
                  </a:ext>
                </a:extLst>
              </a:tr>
            </a:tbl>
          </a:graphicData>
        </a:graphic>
      </p:graphicFrame>
      <p:sp>
        <p:nvSpPr>
          <p:cNvPr id="92" name="テキスト ボックス 91"/>
          <p:cNvSpPr txBox="1"/>
          <p:nvPr/>
        </p:nvSpPr>
        <p:spPr>
          <a:xfrm>
            <a:off x="9582000" y="9286201"/>
            <a:ext cx="3052080" cy="246221"/>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対象経費及び補助上限等は、施設種別等によって異なる</a:t>
            </a:r>
          </a:p>
        </p:txBody>
      </p:sp>
      <p:sp>
        <p:nvSpPr>
          <p:cNvPr id="93" name="正方形/長方形 92"/>
          <p:cNvSpPr/>
          <p:nvPr/>
        </p:nvSpPr>
        <p:spPr>
          <a:xfrm>
            <a:off x="11046884" y="8313572"/>
            <a:ext cx="1398140" cy="261610"/>
          </a:xfrm>
          <a:prstGeom prst="rect">
            <a:avLst/>
          </a:prstGeom>
        </p:spPr>
        <p:txBody>
          <a:bodyPr wrap="none">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R3.5.31</a:t>
            </a:r>
            <a:r>
              <a:rPr kumimoji="1" lang="ja-JP" altLang="en-US" sz="1100" dirty="0">
                <a:latin typeface="Meiryo UI" panose="020B0604030504040204" pitchFamily="50" charset="-128"/>
                <a:ea typeface="Meiryo UI" panose="020B0604030504040204" pitchFamily="50" charset="-128"/>
              </a:rPr>
              <a:t>時点）</a:t>
            </a:r>
          </a:p>
        </p:txBody>
      </p:sp>
      <p:sp>
        <p:nvSpPr>
          <p:cNvPr id="95" name="正方形/長方形 94">
            <a:extLst>
              <a:ext uri="{FF2B5EF4-FFF2-40B4-BE49-F238E27FC236}">
                <a16:creationId xmlns:a16="http://schemas.microsoft.com/office/drawing/2014/main" id="{FB596D07-FC52-4BDF-9351-453C2FB9A1D2}"/>
              </a:ext>
            </a:extLst>
          </p:cNvPr>
          <p:cNvSpPr/>
          <p:nvPr/>
        </p:nvSpPr>
        <p:spPr>
          <a:xfrm>
            <a:off x="6481704" y="5265041"/>
            <a:ext cx="6254405" cy="4268401"/>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6" name="テキスト ボックス 95"/>
          <p:cNvSpPr txBox="1"/>
          <p:nvPr/>
        </p:nvSpPr>
        <p:spPr>
          <a:xfrm>
            <a:off x="6539815" y="5082573"/>
            <a:ext cx="6130558" cy="307777"/>
          </a:xfrm>
          <a:prstGeom prst="rect">
            <a:avLst/>
          </a:prstGeom>
          <a:solidFill>
            <a:schemeClr val="accent4">
              <a:lumMod val="60000"/>
              <a:lumOff val="40000"/>
            </a:schemeClr>
          </a:solidFill>
          <a:ln w="12700">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（３）令和２年度</a:t>
            </a:r>
            <a:r>
              <a:rPr kumimoji="1" lang="ja-JP" altLang="en-US" sz="1400" dirty="0">
                <a:latin typeface="Meiryo UI" panose="020B0604030504040204" pitchFamily="50" charset="-128"/>
                <a:ea typeface="Meiryo UI" panose="020B0604030504040204" pitchFamily="50" charset="-128"/>
              </a:rPr>
              <a:t>実施</a:t>
            </a:r>
          </a:p>
        </p:txBody>
      </p:sp>
      <p:sp>
        <p:nvSpPr>
          <p:cNvPr id="36" name="テキスト ボックス 35"/>
          <p:cNvSpPr txBox="1"/>
          <p:nvPr/>
        </p:nvSpPr>
        <p:spPr>
          <a:xfrm>
            <a:off x="11046884" y="142009"/>
            <a:ext cx="1712850" cy="369332"/>
          </a:xfrm>
          <a:prstGeom prst="rect">
            <a:avLst/>
          </a:prstGeom>
          <a:solidFill>
            <a:schemeClr val="bg1"/>
          </a:solidFill>
          <a:ln>
            <a:solidFill>
              <a:schemeClr val="tx1"/>
            </a:solid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資料</a:t>
            </a:r>
            <a:r>
              <a:rPr kumimoji="1" lang="ja-JP" altLang="en-US" dirty="0">
                <a:latin typeface="Meiryo UI" panose="020B0604030504040204" pitchFamily="50" charset="-128"/>
                <a:ea typeface="Meiryo UI" panose="020B0604030504040204" pitchFamily="50" charset="-128"/>
              </a:rPr>
              <a:t>３</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１</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5714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正方形/長方形 123">
            <a:extLst>
              <a:ext uri="{FF2B5EF4-FFF2-40B4-BE49-F238E27FC236}">
                <a16:creationId xmlns:a16="http://schemas.microsoft.com/office/drawing/2014/main" id="{D85AD7FB-22BF-4938-967C-B3ACC9A30326}"/>
              </a:ext>
            </a:extLst>
          </p:cNvPr>
          <p:cNvSpPr/>
          <p:nvPr/>
        </p:nvSpPr>
        <p:spPr>
          <a:xfrm>
            <a:off x="6295960" y="719185"/>
            <a:ext cx="6391751" cy="45397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額縁 4"/>
          <p:cNvSpPr>
            <a:spLocks/>
          </p:cNvSpPr>
          <p:nvPr/>
        </p:nvSpPr>
        <p:spPr>
          <a:xfrm>
            <a:off x="73155" y="117688"/>
            <a:ext cx="11629560" cy="360000"/>
          </a:xfrm>
          <a:prstGeom prst="bevel">
            <a:avLst/>
          </a:prstGeom>
          <a:solidFill>
            <a:schemeClr val="accent1">
              <a:lumMod val="40000"/>
              <a:lumOff val="60000"/>
            </a:schemeClr>
          </a:solidFill>
          <a:ln w="15875" cap="flat" cmpd="sng" algn="ctr">
            <a:solidFill>
              <a:schemeClr val="accent6">
                <a:lumMod val="75000"/>
              </a:schemeClr>
            </a:solidFill>
            <a:prstDash val="solid"/>
          </a:ln>
          <a:effectLst/>
        </p:spPr>
        <p:txBody>
          <a:bodyPr wrap="square">
            <a:noAutofit/>
          </a:bodyPr>
          <a:lstStyle/>
          <a:p>
            <a:pPr fontAlgn="base">
              <a:lnSpc>
                <a:spcPts val="1800"/>
              </a:lnSpc>
            </a:pPr>
            <a:r>
              <a:rPr lang="ja-JP" altLang="ja-JP" b="1" dirty="0">
                <a:latin typeface="Meiryo UI" panose="020B0604030504040204" pitchFamily="50" charset="-128"/>
                <a:ea typeface="Meiryo UI" panose="020B0604030504040204" pitchFamily="50" charset="-128"/>
              </a:rPr>
              <a:t>新型コロナウイルス感染症</a:t>
            </a:r>
            <a:r>
              <a:rPr lang="ja-JP" altLang="en-US" b="1" dirty="0">
                <a:latin typeface="Meiryo UI" panose="020B0604030504040204" pitchFamily="50" charset="-128"/>
                <a:ea typeface="Meiryo UI" panose="020B0604030504040204" pitchFamily="50" charset="-128"/>
              </a:rPr>
              <a:t>に</a:t>
            </a:r>
            <a:r>
              <a:rPr lang="ja-JP" altLang="en-US" b="1" dirty="0" smtClean="0">
                <a:latin typeface="Meiryo UI" panose="020B0604030504040204" pitchFamily="50" charset="-128"/>
                <a:ea typeface="Meiryo UI" panose="020B0604030504040204" pitchFamily="50" charset="-128"/>
              </a:rPr>
              <a:t>係る主な取組み</a:t>
            </a:r>
            <a:r>
              <a:rPr lang="ja-JP" altLang="ja-JP" b="1" dirty="0">
                <a:latin typeface="Meiryo UI" panose="020B0604030504040204" pitchFamily="50" charset="-128"/>
                <a:ea typeface="Meiryo UI" panose="020B0604030504040204" pitchFamily="50" charset="-128"/>
              </a:rPr>
              <a:t>（福祉部</a:t>
            </a:r>
            <a:r>
              <a:rPr lang="ja-JP"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／２．福祉的支援が必要な人への支援及びその他緊急対策等</a:t>
            </a:r>
            <a:endParaRPr lang="ja-JP" altLang="ja-JP" b="1" dirty="0">
              <a:latin typeface="Meiryo UI" panose="020B0604030504040204" pitchFamily="50" charset="-128"/>
              <a:ea typeface="Meiryo UI" panose="020B0604030504040204" pitchFamily="50" charset="-128"/>
            </a:endParaRPr>
          </a:p>
          <a:p>
            <a:pPr algn="ctr" fontAlgn="base">
              <a:lnSpc>
                <a:spcPts val="1800"/>
              </a:lnSpc>
            </a:pPr>
            <a:endParaRPr lang="ja-JP" altLang="en-US"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05" name="正方形/長方形 104">
            <a:extLst>
              <a:ext uri="{FF2B5EF4-FFF2-40B4-BE49-F238E27FC236}">
                <a16:creationId xmlns:a16="http://schemas.microsoft.com/office/drawing/2014/main" id="{FFD613F5-C9A0-4D3F-806D-86726FAE5290}"/>
              </a:ext>
            </a:extLst>
          </p:cNvPr>
          <p:cNvSpPr/>
          <p:nvPr/>
        </p:nvSpPr>
        <p:spPr>
          <a:xfrm>
            <a:off x="6391887" y="4486716"/>
            <a:ext cx="6188255" cy="29045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400" b="1" dirty="0" smtClean="0">
                <a:solidFill>
                  <a:schemeClr val="bg1"/>
                </a:solidFill>
                <a:latin typeface="Meiryo UI" panose="020B0604030504040204" pitchFamily="50" charset="-128"/>
                <a:ea typeface="Meiryo UI" panose="020B0604030504040204" pitchFamily="50" charset="-128"/>
              </a:rPr>
              <a:t>④　保護者がコロナに感染した場合の子どもの一時保護　</a:t>
            </a:r>
            <a:r>
              <a:rPr lang="en-US" altLang="ja-JP" sz="1400" b="1" dirty="0" smtClean="0">
                <a:solidFill>
                  <a:schemeClr val="bg1"/>
                </a:solidFill>
                <a:latin typeface="Meiryo UI" panose="020B0604030504040204" pitchFamily="50" charset="-128"/>
                <a:ea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rPr>
              <a:t>令和２年度～</a:t>
            </a:r>
            <a:r>
              <a:rPr lang="en-US" altLang="ja-JP" sz="1400" b="1" dirty="0" smtClean="0">
                <a:solidFill>
                  <a:schemeClr val="bg1"/>
                </a:solidFill>
                <a:latin typeface="Meiryo UI" panose="020B0604030504040204" pitchFamily="50" charset="-128"/>
                <a:ea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rPr>
              <a:t>　　　　</a:t>
            </a:r>
            <a:endParaRPr lang="ja-JP" altLang="ja-JP" sz="1400" b="1" dirty="0">
              <a:solidFill>
                <a:schemeClr val="bg1"/>
              </a:solidFill>
              <a:latin typeface="Meiryo UI" panose="020B0604030504040204" pitchFamily="50" charset="-128"/>
              <a:ea typeface="Meiryo UI" panose="020B0604030504040204" pitchFamily="50" charset="-128"/>
            </a:endParaRPr>
          </a:p>
        </p:txBody>
      </p:sp>
      <p:sp>
        <p:nvSpPr>
          <p:cNvPr id="106" name="テキスト ボックス 105">
            <a:extLst>
              <a:ext uri="{FF2B5EF4-FFF2-40B4-BE49-F238E27FC236}">
                <a16:creationId xmlns:a16="http://schemas.microsoft.com/office/drawing/2014/main" id="{FD3EB5B0-D77B-4852-9E8E-44D52F045A01}"/>
              </a:ext>
            </a:extLst>
          </p:cNvPr>
          <p:cNvSpPr txBox="1"/>
          <p:nvPr/>
        </p:nvSpPr>
        <p:spPr>
          <a:xfrm>
            <a:off x="6375161" y="6288100"/>
            <a:ext cx="6502235" cy="417880"/>
          </a:xfrm>
          <a:prstGeom prst="rect">
            <a:avLst/>
          </a:prstGeom>
          <a:noFill/>
          <a:ln>
            <a:noFill/>
          </a:ln>
        </p:spPr>
        <p:txBody>
          <a:bodyPr wrap="square" rtlCol="0">
            <a:spAutoFit/>
          </a:bodyPr>
          <a:lstStyle/>
          <a:p>
            <a:pPr algn="just"/>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〇</a:t>
            </a:r>
            <a:r>
              <a:rPr lang="ja-JP" altLang="ja-JP" sz="1050" kern="100" dirty="0">
                <a:latin typeface="メイリオ" panose="020B0604030504040204" pitchFamily="50" charset="-128"/>
                <a:ea typeface="メイリオ" panose="020B0604030504040204" pitchFamily="50" charset="-128"/>
                <a:cs typeface="Times New Roman" panose="02020603050405020304" pitchFamily="18" charset="0"/>
              </a:rPr>
              <a:t>地域のネットワークを活用した高齢者・障がい者等の見守りや安否確認、感染拡大防止</a:t>
            </a:r>
            <a:r>
              <a:rPr lang="ja-JP"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に配慮した</a:t>
            </a:r>
            <a:endParaRPr lang="en-US"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地域</a:t>
            </a:r>
            <a:r>
              <a:rPr lang="ja-JP" altLang="ja-JP" sz="1050" kern="100" dirty="0">
                <a:latin typeface="メイリオ" panose="020B0604030504040204" pitchFamily="50" charset="-128"/>
                <a:ea typeface="メイリオ" panose="020B0604030504040204" pitchFamily="50" charset="-128"/>
                <a:cs typeface="Times New Roman" panose="02020603050405020304" pitchFamily="18" charset="0"/>
              </a:rPr>
              <a:t>活動再開等への支援を、大阪府社会福祉協議会及び市区町村社会福祉協</a:t>
            </a:r>
            <a:r>
              <a:rPr lang="ja-JP"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議会が</a:t>
            </a:r>
            <a:r>
              <a:rPr lang="ja-JP" altLang="ja-JP" sz="1050" kern="100" dirty="0">
                <a:latin typeface="メイリオ" panose="020B0604030504040204" pitchFamily="50" charset="-128"/>
                <a:ea typeface="メイリオ" panose="020B0604030504040204" pitchFamily="50" charset="-128"/>
                <a:cs typeface="Times New Roman" panose="02020603050405020304" pitchFamily="18" charset="0"/>
              </a:rPr>
              <a:t>実施</a:t>
            </a:r>
            <a:endPar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7" name="正方形/長方形 106">
            <a:extLst>
              <a:ext uri="{FF2B5EF4-FFF2-40B4-BE49-F238E27FC236}">
                <a16:creationId xmlns:a16="http://schemas.microsoft.com/office/drawing/2014/main" id="{1CF56E1D-C452-4D58-A512-4F3A6B20DCF4}"/>
              </a:ext>
            </a:extLst>
          </p:cNvPr>
          <p:cNvSpPr/>
          <p:nvPr/>
        </p:nvSpPr>
        <p:spPr>
          <a:xfrm>
            <a:off x="6357126" y="5950856"/>
            <a:ext cx="6059205" cy="2436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400" b="1" dirty="0" smtClean="0">
                <a:solidFill>
                  <a:schemeClr val="bg1"/>
                </a:solidFill>
                <a:latin typeface="メイリオ" panose="020B0604030504040204" pitchFamily="50" charset="-128"/>
                <a:ea typeface="メイリオ" panose="020B0604030504040204" pitchFamily="50" charset="-128"/>
              </a:rPr>
              <a:t>①　外出</a:t>
            </a:r>
            <a:r>
              <a:rPr lang="ja-JP" altLang="en-US" sz="1400" b="1" dirty="0">
                <a:solidFill>
                  <a:schemeClr val="bg1"/>
                </a:solidFill>
                <a:latin typeface="メイリオ" panose="020B0604030504040204" pitchFamily="50" charset="-128"/>
                <a:ea typeface="メイリオ" panose="020B0604030504040204" pitchFamily="50" charset="-128"/>
              </a:rPr>
              <a:t>自粛高齢者・障がい者等見守り支援事業交付</a:t>
            </a:r>
            <a:r>
              <a:rPr lang="ja-JP" altLang="en-US" sz="1400" b="1" dirty="0" smtClean="0">
                <a:solidFill>
                  <a:schemeClr val="bg1"/>
                </a:solidFill>
                <a:latin typeface="メイリオ" panose="020B0604030504040204" pitchFamily="50" charset="-128"/>
                <a:ea typeface="メイリオ" panose="020B0604030504040204" pitchFamily="50" charset="-128"/>
              </a:rPr>
              <a:t>金</a:t>
            </a:r>
            <a:r>
              <a:rPr lang="ja-JP" altLang="en-US" sz="1400" b="1" dirty="0">
                <a:solidFill>
                  <a:schemeClr val="bg1"/>
                </a:solidFill>
                <a:latin typeface="メイリオ" panose="020B0604030504040204" pitchFamily="50" charset="-128"/>
                <a:ea typeface="メイリオ" panose="020B0604030504040204" pitchFamily="50" charset="-128"/>
              </a:rPr>
              <a:t>　</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22" name="テキスト ボックス 121">
            <a:extLst>
              <a:ext uri="{FF2B5EF4-FFF2-40B4-BE49-F238E27FC236}">
                <a16:creationId xmlns:a16="http://schemas.microsoft.com/office/drawing/2014/main" id="{D2D62201-CB75-4FB7-B252-F57F334C0495}"/>
              </a:ext>
            </a:extLst>
          </p:cNvPr>
          <p:cNvSpPr txBox="1"/>
          <p:nvPr/>
        </p:nvSpPr>
        <p:spPr>
          <a:xfrm>
            <a:off x="6556257" y="6708255"/>
            <a:ext cx="6399401" cy="417880"/>
          </a:xfrm>
          <a:prstGeom prst="rect">
            <a:avLst/>
          </a:prstGeom>
          <a:noFill/>
        </p:spPr>
        <p:txBody>
          <a:bodyPr wrap="square" rtlCol="0">
            <a:spAutoFit/>
          </a:bodyPr>
          <a:lstStyle/>
          <a:p>
            <a:pPr algn="just"/>
            <a:r>
              <a:rPr lang="ja-JP" altLang="en-US" sz="1050" dirty="0">
                <a:latin typeface="Meiryo UI" panose="020B0604030504040204" pitchFamily="50" charset="-128"/>
                <a:ea typeface="Meiryo UI" panose="020B0604030504040204" pitchFamily="50" charset="-128"/>
              </a:rPr>
              <a:t>・申請市町村社協・・・</a:t>
            </a:r>
            <a:r>
              <a:rPr lang="en-US" altLang="ja-JP" sz="1050" dirty="0">
                <a:latin typeface="Meiryo UI" panose="020B0604030504040204" pitchFamily="50" charset="-128"/>
                <a:ea typeface="Meiryo UI" panose="020B0604030504040204" pitchFamily="50" charset="-128"/>
              </a:rPr>
              <a:t>41</a:t>
            </a:r>
            <a:r>
              <a:rPr lang="ja-JP" altLang="en-US" sz="1050" dirty="0">
                <a:latin typeface="Meiryo UI" panose="020B0604030504040204" pitchFamily="50" charset="-128"/>
                <a:ea typeface="Meiryo UI" panose="020B0604030504040204" pitchFamily="50" charset="-128"/>
              </a:rPr>
              <a:t>市町村社協</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・電話や手紙等を活用した安否確認やチラシのポスティング等の情報発信、配食サービス等による</a:t>
            </a:r>
            <a:r>
              <a:rPr lang="ja-JP" altLang="en-US" sz="1050" dirty="0" smtClean="0">
                <a:latin typeface="Meiryo UI" panose="020B0604030504040204" pitchFamily="50" charset="-128"/>
                <a:ea typeface="Meiryo UI" panose="020B0604030504040204" pitchFamily="50" charset="-128"/>
              </a:rPr>
              <a:t>見守りの</a:t>
            </a:r>
            <a:r>
              <a:rPr lang="ja-JP" altLang="en-US" sz="1050" dirty="0">
                <a:latin typeface="Meiryo UI" panose="020B0604030504040204" pitchFamily="50" charset="-128"/>
                <a:ea typeface="Meiryo UI" panose="020B0604030504040204" pitchFamily="50" charset="-128"/>
              </a:rPr>
              <a:t>実施</a:t>
            </a:r>
            <a:endParaRPr kumimoji="1" lang="ja-JP" altLang="en-US" sz="1050" dirty="0">
              <a:latin typeface="Meiryo UI" panose="020B0604030504040204" pitchFamily="50" charset="-128"/>
              <a:ea typeface="Meiryo UI"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733987073"/>
              </p:ext>
            </p:extLst>
          </p:nvPr>
        </p:nvGraphicFramePr>
        <p:xfrm>
          <a:off x="3195451" y="7072371"/>
          <a:ext cx="2890312" cy="547653"/>
        </p:xfrm>
        <a:graphic>
          <a:graphicData uri="http://schemas.openxmlformats.org/drawingml/2006/table">
            <a:tbl>
              <a:tblPr/>
              <a:tblGrid>
                <a:gridCol w="692358">
                  <a:extLst>
                    <a:ext uri="{9D8B030D-6E8A-4147-A177-3AD203B41FA5}">
                      <a16:colId xmlns:a16="http://schemas.microsoft.com/office/drawing/2014/main" val="4021747510"/>
                    </a:ext>
                  </a:extLst>
                </a:gridCol>
                <a:gridCol w="500756">
                  <a:extLst>
                    <a:ext uri="{9D8B030D-6E8A-4147-A177-3AD203B41FA5}">
                      <a16:colId xmlns:a16="http://schemas.microsoft.com/office/drawing/2014/main" val="2840378117"/>
                    </a:ext>
                  </a:extLst>
                </a:gridCol>
                <a:gridCol w="1697198">
                  <a:extLst>
                    <a:ext uri="{9D8B030D-6E8A-4147-A177-3AD203B41FA5}">
                      <a16:colId xmlns:a16="http://schemas.microsoft.com/office/drawing/2014/main" val="670720809"/>
                    </a:ext>
                  </a:extLst>
                </a:gridCol>
              </a:tblGrid>
              <a:tr h="210468">
                <a:tc rowSpan="2">
                  <a:txBody>
                    <a:bodyPr/>
                    <a:lstStyle/>
                    <a:p>
                      <a:pPr algn="ct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支給額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府全域</a:t>
                      </a: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2,883,084</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千円</a:t>
                      </a:r>
                    </a:p>
                  </a:txBody>
                  <a:tcPr marL="9525" marR="9525" marT="952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6384583"/>
                  </a:ext>
                </a:extLst>
              </a:tr>
              <a:tr h="313772">
                <a:tc vMerge="1">
                  <a:txBody>
                    <a:bodyPr/>
                    <a:lstStyle/>
                    <a:p>
                      <a:endParaRPr kumimoji="1" lang="ja-JP" altLang="en-US"/>
                    </a:p>
                  </a:txBody>
                  <a:tcPr/>
                </a:tc>
                <a:tc vMerge="1">
                  <a:txBody>
                    <a:bodyPr/>
                    <a:lstStyle/>
                    <a:p>
                      <a:endParaRPr kumimoji="1" lang="ja-JP" altLang="en-US"/>
                    </a:p>
                  </a:txBody>
                  <a:tcPr/>
                </a:tc>
                <a:tc>
                  <a:txBody>
                    <a:bodyPr/>
                    <a:lstStyle/>
                    <a:p>
                      <a:pPr algn="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うち、島本町を除く９町村域</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r>
                        <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rPr>
                        <a:t>21,332</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千円</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7352081"/>
                  </a:ext>
                </a:extLst>
              </a:tr>
            </a:tbl>
          </a:graphicData>
        </a:graphic>
      </p:graphicFrame>
      <p:sp>
        <p:nvSpPr>
          <p:cNvPr id="55" name="正方形/長方形 54"/>
          <p:cNvSpPr/>
          <p:nvPr/>
        </p:nvSpPr>
        <p:spPr>
          <a:xfrm>
            <a:off x="33878" y="720556"/>
            <a:ext cx="6178091" cy="849993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6" name="正方形/長方形 55"/>
          <p:cNvSpPr/>
          <p:nvPr/>
        </p:nvSpPr>
        <p:spPr>
          <a:xfrm>
            <a:off x="76683" y="920639"/>
            <a:ext cx="6069319" cy="28519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b="1" dirty="0" smtClean="0">
                <a:latin typeface="メイリオ" panose="020B0604030504040204" pitchFamily="50" charset="-128"/>
                <a:ea typeface="メイリオ" panose="020B0604030504040204" pitchFamily="50" charset="-128"/>
              </a:rPr>
              <a:t>①　</a:t>
            </a:r>
            <a:r>
              <a:rPr lang="zh-TW" altLang="en-US" sz="1400" b="1" dirty="0" smtClean="0">
                <a:latin typeface="Meiryo UI" panose="020B0604030504040204" pitchFamily="50" charset="-128"/>
                <a:ea typeface="Meiryo UI" panose="020B0604030504040204" pitchFamily="50" charset="-128"/>
              </a:rPr>
              <a:t>生活</a:t>
            </a:r>
            <a:r>
              <a:rPr lang="zh-TW" altLang="en-US" sz="1400" b="1" dirty="0">
                <a:latin typeface="Meiryo UI" panose="020B0604030504040204" pitchFamily="50" charset="-128"/>
                <a:ea typeface="Meiryo UI" panose="020B0604030504040204" pitchFamily="50" charset="-128"/>
              </a:rPr>
              <a:t>福祉資金貸付事業</a:t>
            </a:r>
            <a:r>
              <a:rPr lang="ja-JP" altLang="en-US" sz="1400" b="1" dirty="0">
                <a:latin typeface="Meiryo UI" panose="020B0604030504040204" pitchFamily="50" charset="-128"/>
                <a:ea typeface="Meiryo UI" panose="020B0604030504040204" pitchFamily="50" charset="-128"/>
              </a:rPr>
              <a:t>及び</a:t>
            </a:r>
            <a:r>
              <a:rPr lang="zh-TW" altLang="en-US" sz="1400" b="1" dirty="0">
                <a:latin typeface="Meiryo UI" panose="020B0604030504040204" pitchFamily="50" charset="-128"/>
                <a:ea typeface="Meiryo UI" panose="020B0604030504040204" pitchFamily="50" charset="-128"/>
              </a:rPr>
              <a:t>生活困窮者自立支援</a:t>
            </a:r>
            <a:r>
              <a:rPr lang="zh-TW" altLang="en-US" sz="1400" b="1" dirty="0" smtClean="0">
                <a:latin typeface="Meiryo UI" panose="020B0604030504040204" pitchFamily="50" charset="-128"/>
                <a:ea typeface="Meiryo UI" panose="020B0604030504040204" pitchFamily="50" charset="-128"/>
              </a:rPr>
              <a:t>事業</a:t>
            </a:r>
            <a:r>
              <a:rPr lang="ja-JP" altLang="en-US" sz="1400" b="1" dirty="0" smtClean="0">
                <a:latin typeface="Meiryo UI" panose="020B0604030504040204" pitchFamily="50" charset="-128"/>
                <a:ea typeface="Meiryo UI" panose="020B0604030504040204" pitchFamily="50" charset="-128"/>
              </a:rPr>
              <a:t>等</a:t>
            </a:r>
            <a:r>
              <a:rPr lang="ja-JP" altLang="en-US" sz="1400" b="1" dirty="0">
                <a:latin typeface="Meiryo UI" panose="020B0604030504040204" pitchFamily="50" charset="-128"/>
                <a:ea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令和元年度～</a:t>
            </a:r>
            <a:r>
              <a:rPr lang="en-US" altLang="ja-JP" sz="1200" b="1" dirty="0" smtClean="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35962" y="1299391"/>
            <a:ext cx="5869223" cy="25391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sz="1050" b="1" dirty="0">
                <a:solidFill>
                  <a:schemeClr val="tx1"/>
                </a:solidFill>
                <a:latin typeface="Meiryo UI" panose="020B0604030504040204" pitchFamily="50" charset="-128"/>
                <a:ea typeface="Meiryo UI" panose="020B0604030504040204" pitchFamily="50" charset="-128"/>
              </a:rPr>
              <a:t>a.</a:t>
            </a:r>
            <a:r>
              <a:rPr lang="ja-JP" altLang="en-US" sz="1050" b="1" dirty="0">
                <a:solidFill>
                  <a:schemeClr val="tx1"/>
                </a:solidFill>
                <a:latin typeface="Meiryo UI" panose="020B0604030504040204" pitchFamily="50" charset="-128"/>
                <a:ea typeface="Meiryo UI" panose="020B0604030504040204" pitchFamily="50" charset="-128"/>
              </a:rPr>
              <a:t>生活福祉</a:t>
            </a:r>
            <a:r>
              <a:rPr lang="ja-JP" altLang="en-US" sz="1050" b="1" dirty="0" smtClean="0">
                <a:solidFill>
                  <a:schemeClr val="tx1"/>
                </a:solidFill>
                <a:latin typeface="Meiryo UI" panose="020B0604030504040204" pitchFamily="50" charset="-128"/>
                <a:ea typeface="Meiryo UI" panose="020B0604030504040204" pitchFamily="50" charset="-128"/>
              </a:rPr>
              <a:t>資金　</a:t>
            </a:r>
            <a:r>
              <a:rPr lang="en-US" altLang="ja-JP" sz="1050" b="1" dirty="0" smtClean="0">
                <a:solidFill>
                  <a:schemeClr val="tx1"/>
                </a:solidFill>
                <a:latin typeface="Meiryo UI" panose="020B0604030504040204" pitchFamily="50" charset="-128"/>
                <a:ea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rPr>
              <a:t>令和元年度～</a:t>
            </a:r>
            <a:r>
              <a:rPr lang="en-US" altLang="ja-JP" sz="1050" b="1" dirty="0" smtClean="0">
                <a:solidFill>
                  <a:schemeClr val="tx1"/>
                </a:solidFill>
                <a:latin typeface="Meiryo UI" panose="020B0604030504040204" pitchFamily="50" charset="-128"/>
                <a:ea typeface="Meiryo UI" panose="020B0604030504040204" pitchFamily="50" charset="-128"/>
              </a:rPr>
              <a:t>】</a:t>
            </a:r>
            <a:endParaRPr lang="ja-JP" altLang="en-US" sz="1050" b="1" dirty="0">
              <a:solidFill>
                <a:schemeClr val="tx1"/>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4543051" y="6820181"/>
            <a:ext cx="1940628" cy="253916"/>
          </a:xfrm>
          <a:prstGeom prst="rect">
            <a:avLst/>
          </a:prstGeom>
          <a:noFill/>
        </p:spPr>
        <p:txBody>
          <a:bodyPr wrap="square" rtlCol="0">
            <a:spAutoFit/>
          </a:bodyPr>
          <a:lstStyle/>
          <a:p>
            <a:r>
              <a:rPr lang="zh-TW" altLang="en-US" sz="1050" dirty="0">
                <a:latin typeface="Meiryo UI" panose="020B0604030504040204" pitchFamily="50" charset="-128"/>
                <a:ea typeface="Meiryo UI" panose="020B0604030504040204" pitchFamily="50" charset="-128"/>
              </a:rPr>
              <a:t>（</a:t>
            </a:r>
            <a:r>
              <a:rPr lang="en-US" altLang="zh-TW" sz="1050" dirty="0" smtClean="0">
                <a:latin typeface="Meiryo UI" panose="020B0604030504040204" pitchFamily="50" charset="-128"/>
                <a:ea typeface="Meiryo UI" panose="020B0604030504040204" pitchFamily="50" charset="-128"/>
              </a:rPr>
              <a:t>R</a:t>
            </a:r>
            <a:r>
              <a:rPr lang="en-US" altLang="ja-JP" sz="1050" dirty="0" smtClean="0">
                <a:latin typeface="Meiryo UI" panose="020B0604030504040204" pitchFamily="50" charset="-128"/>
                <a:ea typeface="Meiryo UI" panose="020B0604030504040204" pitchFamily="50" charset="-128"/>
              </a:rPr>
              <a:t>3</a:t>
            </a:r>
            <a:r>
              <a:rPr lang="en-US" altLang="zh-TW"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４</a:t>
            </a:r>
            <a:r>
              <a:rPr kumimoji="1" lang="ja-JP" altLang="en-US" sz="1050" dirty="0" smtClean="0">
                <a:latin typeface="Meiryo UI" panose="020B0604030504040204" pitchFamily="50" charset="-128"/>
                <a:ea typeface="Meiryo UI" panose="020B0604030504040204" pitchFamily="50" charset="-128"/>
              </a:rPr>
              <a:t>月</a:t>
            </a:r>
            <a:r>
              <a:rPr kumimoji="1" lang="ja-JP" altLang="en-US" sz="1050" dirty="0">
                <a:latin typeface="Meiryo UI" panose="020B0604030504040204" pitchFamily="50" charset="-128"/>
                <a:ea typeface="Meiryo UI" panose="020B0604030504040204" pitchFamily="50" charset="-128"/>
              </a:rPr>
              <a:t>末時点</a:t>
            </a:r>
            <a:r>
              <a:rPr lang="ja-JP" altLang="en-US" sz="1050" dirty="0">
                <a:latin typeface="Meiryo UI" panose="020B0604030504040204" pitchFamily="50" charset="-128"/>
                <a:ea typeface="Meiryo UI" panose="020B0604030504040204" pitchFamily="50" charset="-128"/>
              </a:rPr>
              <a:t>速報値）</a:t>
            </a:r>
            <a:endParaRPr kumimoji="1" lang="ja-JP" altLang="en-US" sz="1050" dirty="0">
              <a:latin typeface="Meiryo UI" panose="020B0604030504040204" pitchFamily="50" charset="-128"/>
              <a:ea typeface="Meiryo UI" panose="020B0604030504040204" pitchFamily="50" charset="-128"/>
            </a:endParaRPr>
          </a:p>
        </p:txBody>
      </p:sp>
      <p:graphicFrame>
        <p:nvGraphicFramePr>
          <p:cNvPr id="72" name="表 71"/>
          <p:cNvGraphicFramePr>
            <a:graphicFrameLocks noGrp="1"/>
          </p:cNvGraphicFramePr>
          <p:nvPr>
            <p:extLst>
              <p:ext uri="{D42A27DB-BD31-4B8C-83A1-F6EECF244321}">
                <p14:modId xmlns:p14="http://schemas.microsoft.com/office/powerpoint/2010/main" val="1727612924"/>
              </p:ext>
            </p:extLst>
          </p:nvPr>
        </p:nvGraphicFramePr>
        <p:xfrm>
          <a:off x="300477" y="7077395"/>
          <a:ext cx="2768768" cy="557472"/>
        </p:xfrm>
        <a:graphic>
          <a:graphicData uri="http://schemas.openxmlformats.org/drawingml/2006/table">
            <a:tbl>
              <a:tblPr/>
              <a:tblGrid>
                <a:gridCol w="663243">
                  <a:extLst>
                    <a:ext uri="{9D8B030D-6E8A-4147-A177-3AD203B41FA5}">
                      <a16:colId xmlns:a16="http://schemas.microsoft.com/office/drawing/2014/main" val="4021747510"/>
                    </a:ext>
                  </a:extLst>
                </a:gridCol>
                <a:gridCol w="479698">
                  <a:extLst>
                    <a:ext uri="{9D8B030D-6E8A-4147-A177-3AD203B41FA5}">
                      <a16:colId xmlns:a16="http://schemas.microsoft.com/office/drawing/2014/main" val="2840378117"/>
                    </a:ext>
                  </a:extLst>
                </a:gridCol>
                <a:gridCol w="1625827">
                  <a:extLst>
                    <a:ext uri="{9D8B030D-6E8A-4147-A177-3AD203B41FA5}">
                      <a16:colId xmlns:a16="http://schemas.microsoft.com/office/drawing/2014/main" val="670720809"/>
                    </a:ext>
                  </a:extLst>
                </a:gridCol>
              </a:tblGrid>
              <a:tr h="204206">
                <a:tc rowSpan="2">
                  <a:txBody>
                    <a:bodyPr/>
                    <a:lstStyle/>
                    <a:p>
                      <a:pPr algn="ctr" fontAlgn="ctr"/>
                      <a:r>
                        <a:rPr lang="zh-TW" altLang="en-US" sz="1000" b="0" i="0" u="none" strike="noStrike" dirty="0">
                          <a:solidFill>
                            <a:schemeClr val="tx1"/>
                          </a:solidFill>
                          <a:effectLst/>
                          <a:latin typeface="Meiryo UI" panose="020B0604030504040204" pitchFamily="50" charset="-128"/>
                          <a:ea typeface="Meiryo UI" panose="020B0604030504040204" pitchFamily="50" charset="-128"/>
                        </a:rPr>
                        <a:t>給付件数</a:t>
                      </a:r>
                      <a:br>
                        <a:rPr lang="zh-TW" altLang="en-US" sz="1000" b="0" i="0" u="none" strike="noStrike" dirty="0">
                          <a:solidFill>
                            <a:schemeClr val="tx1"/>
                          </a:solidFill>
                          <a:effectLst/>
                          <a:latin typeface="Meiryo UI" panose="020B0604030504040204" pitchFamily="50" charset="-128"/>
                          <a:ea typeface="Meiryo UI" panose="020B0604030504040204" pitchFamily="50" charset="-128"/>
                        </a:rPr>
                      </a:br>
                      <a:r>
                        <a:rPr lang="en-US" altLang="zh-TW" sz="1000" b="0" i="0" u="none" strike="noStrike" dirty="0">
                          <a:solidFill>
                            <a:schemeClr val="tx1"/>
                          </a:solidFill>
                          <a:effectLst/>
                          <a:latin typeface="Meiryo UI" panose="020B0604030504040204" pitchFamily="50" charset="-128"/>
                          <a:ea typeface="Meiryo UI" panose="020B0604030504040204" pitchFamily="50" charset="-128"/>
                        </a:rPr>
                        <a:t>(</a:t>
                      </a:r>
                      <a:r>
                        <a:rPr lang="zh-TW" altLang="en-US" sz="1000" b="0" i="0" u="none" strike="noStrike" dirty="0">
                          <a:solidFill>
                            <a:schemeClr val="tx1"/>
                          </a:solidFill>
                          <a:effectLst/>
                          <a:latin typeface="Meiryo UI" panose="020B0604030504040204" pitchFamily="50" charset="-128"/>
                          <a:ea typeface="Meiryo UI" panose="020B0604030504040204" pitchFamily="50" charset="-128"/>
                        </a:rPr>
                        <a:t>累計</a:t>
                      </a:r>
                      <a:r>
                        <a:rPr lang="en-US" altLang="zh-TW" sz="1000" b="0" i="0" u="none" strike="noStrike" dirty="0">
                          <a:solidFill>
                            <a:schemeClr val="tx1"/>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府全域</a:t>
                      </a: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128016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13,279</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203167"/>
                  </a:ext>
                </a:extLst>
              </a:tr>
              <a:tr h="353266">
                <a:tc vMerge="1">
                  <a:txBody>
                    <a:bodyPr/>
                    <a:lstStyle/>
                    <a:p>
                      <a:endParaRPr kumimoji="1" lang="ja-JP" altLang="en-US"/>
                    </a:p>
                  </a:txBody>
                  <a:tcPr/>
                </a:tc>
                <a:tc vMerge="1">
                  <a:txBody>
                    <a:bodyPr/>
                    <a:lstStyle/>
                    <a:p>
                      <a:endParaRPr kumimoji="1" lang="ja-JP" altLang="en-US"/>
                    </a:p>
                  </a:txBody>
                  <a:tcPr/>
                </a:tc>
                <a:tc>
                  <a:txBody>
                    <a:bodyPr/>
                    <a:lstStyle/>
                    <a:p>
                      <a:pPr algn="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うち、島本町を除く９町村域</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93</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9144392"/>
                  </a:ext>
                </a:extLst>
              </a:tr>
            </a:tbl>
          </a:graphicData>
        </a:graphic>
      </p:graphicFrame>
      <p:sp>
        <p:nvSpPr>
          <p:cNvPr id="73" name="テキスト ボックス 72"/>
          <p:cNvSpPr txBox="1"/>
          <p:nvPr/>
        </p:nvSpPr>
        <p:spPr>
          <a:xfrm>
            <a:off x="4031076" y="7596088"/>
            <a:ext cx="2861209" cy="2308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府は島本町を除く９</a:t>
            </a:r>
            <a:r>
              <a:rPr lang="ja-JP" altLang="en-US" sz="900" dirty="0" smtClean="0">
                <a:latin typeface="Meiryo UI" panose="020B0604030504040204" pitchFamily="50" charset="-128"/>
                <a:ea typeface="Meiryo UI" panose="020B0604030504040204" pitchFamily="50" charset="-128"/>
              </a:rPr>
              <a:t>町村域分を実施</a:t>
            </a:r>
            <a:endParaRPr lang="en-US" altLang="ja-JP" sz="900" dirty="0">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330513" y="1318598"/>
            <a:ext cx="2694832" cy="261616"/>
          </a:xfrm>
          <a:prstGeom prst="rect">
            <a:avLst/>
          </a:prstGeom>
          <a:noFill/>
        </p:spPr>
        <p:txBody>
          <a:bodyPr wrap="square" rtlCol="0">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実施主体</a:t>
            </a:r>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大阪府社会福祉協議会</a:t>
            </a:r>
            <a:endParaRPr lang="en-US" altLang="zh-TW" sz="1050" dirty="0">
              <a:solidFill>
                <a:srgbClr val="FF0000"/>
              </a:solidFill>
              <a:latin typeface="Meiryo UI" panose="020B0604030504040204" pitchFamily="50" charset="-128"/>
              <a:ea typeface="Meiryo UI" panose="020B0604030504040204" pitchFamily="50" charset="-128"/>
            </a:endParaRPr>
          </a:p>
        </p:txBody>
      </p:sp>
      <p:sp>
        <p:nvSpPr>
          <p:cNvPr id="77" name="正方形/長方形 76"/>
          <p:cNvSpPr/>
          <p:nvPr/>
        </p:nvSpPr>
        <p:spPr>
          <a:xfrm>
            <a:off x="6401115" y="786084"/>
            <a:ext cx="5883750" cy="3366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rPr>
              <a:t>②　ひとり</a:t>
            </a:r>
            <a:r>
              <a:rPr lang="ja-JP" altLang="en-US" sz="1400" b="1" dirty="0">
                <a:latin typeface="Meiryo UI" panose="020B0604030504040204" pitchFamily="50" charset="-128"/>
                <a:ea typeface="Meiryo UI" panose="020B0604030504040204" pitchFamily="50" charset="-128"/>
              </a:rPr>
              <a:t>親家庭臨時特別給付金支給</a:t>
            </a:r>
            <a:r>
              <a:rPr lang="ja-JP" altLang="en-US" sz="1400" b="1" dirty="0" smtClean="0">
                <a:latin typeface="Meiryo UI" panose="020B0604030504040204" pitchFamily="50" charset="-128"/>
                <a:ea typeface="Meiryo UI" panose="020B0604030504040204" pitchFamily="50" charset="-128"/>
              </a:rPr>
              <a:t>事業　</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令和２年度～</a:t>
            </a:r>
            <a:r>
              <a:rPr lang="en-US" altLang="ja-JP" sz="1400" b="1" dirty="0" smtClean="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p:txBody>
      </p:sp>
      <p:graphicFrame>
        <p:nvGraphicFramePr>
          <p:cNvPr id="78" name="表 77"/>
          <p:cNvGraphicFramePr>
            <a:graphicFrameLocks noGrp="1"/>
          </p:cNvGraphicFramePr>
          <p:nvPr>
            <p:extLst>
              <p:ext uri="{D42A27DB-BD31-4B8C-83A1-F6EECF244321}">
                <p14:modId xmlns:p14="http://schemas.microsoft.com/office/powerpoint/2010/main" val="3217441457"/>
              </p:ext>
            </p:extLst>
          </p:nvPr>
        </p:nvGraphicFramePr>
        <p:xfrm>
          <a:off x="10087948" y="1675203"/>
          <a:ext cx="2196917" cy="805250"/>
        </p:xfrm>
        <a:graphic>
          <a:graphicData uri="http://schemas.openxmlformats.org/drawingml/2006/table">
            <a:tbl>
              <a:tblPr firstRow="1" bandRow="1">
                <a:tableStyleId>{5940675A-B579-460E-94D1-54222C63F5DA}</a:tableStyleId>
              </a:tblPr>
              <a:tblGrid>
                <a:gridCol w="877588">
                  <a:extLst>
                    <a:ext uri="{9D8B030D-6E8A-4147-A177-3AD203B41FA5}">
                      <a16:colId xmlns:a16="http://schemas.microsoft.com/office/drawing/2014/main" val="427138454"/>
                    </a:ext>
                  </a:extLst>
                </a:gridCol>
                <a:gridCol w="1319329">
                  <a:extLst>
                    <a:ext uri="{9D8B030D-6E8A-4147-A177-3AD203B41FA5}">
                      <a16:colId xmlns:a16="http://schemas.microsoft.com/office/drawing/2014/main" val="2945990785"/>
                    </a:ext>
                  </a:extLst>
                </a:gridCol>
              </a:tblGrid>
              <a:tr h="423958">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給付件数</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（累計）</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Meiryo UI" panose="020B0604030504040204" pitchFamily="50" charset="-128"/>
                          <a:ea typeface="Meiryo UI" panose="020B0604030504040204" pitchFamily="50" charset="-128"/>
                        </a:rPr>
                        <a:t>2,742</a:t>
                      </a:r>
                      <a:r>
                        <a:rPr kumimoji="1" lang="ja-JP" altLang="en-US" sz="1050" dirty="0" smtClean="0">
                          <a:solidFill>
                            <a:schemeClr val="tx1"/>
                          </a:solidFill>
                          <a:latin typeface="Meiryo UI" panose="020B0604030504040204" pitchFamily="50" charset="-128"/>
                          <a:ea typeface="Meiryo UI" panose="020B0604030504040204" pitchFamily="50" charset="-128"/>
                        </a:rPr>
                        <a:t>件</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05122033"/>
                  </a:ext>
                </a:extLst>
              </a:tr>
              <a:tr h="38129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支給額</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zh-TW" sz="1050" dirty="0" smtClean="0">
                          <a:solidFill>
                            <a:schemeClr val="tx1"/>
                          </a:solidFill>
                          <a:latin typeface="Meiryo UI" panose="020B0604030504040204" pitchFamily="50" charset="-128"/>
                          <a:ea typeface="Meiryo UI" panose="020B0604030504040204" pitchFamily="50" charset="-128"/>
                        </a:rPr>
                        <a:t>1</a:t>
                      </a:r>
                      <a:r>
                        <a:rPr kumimoji="1" lang="zh-TW" altLang="en-US" sz="1050" dirty="0" smtClean="0">
                          <a:solidFill>
                            <a:schemeClr val="tx1"/>
                          </a:solidFill>
                          <a:latin typeface="Meiryo UI" panose="020B0604030504040204" pitchFamily="50" charset="-128"/>
                          <a:ea typeface="Meiryo UI" panose="020B0604030504040204" pitchFamily="50" charset="-128"/>
                        </a:rPr>
                        <a:t>億</a:t>
                      </a:r>
                      <a:r>
                        <a:rPr kumimoji="1" lang="en-US" altLang="zh-TW" sz="1050" dirty="0" smtClean="0">
                          <a:solidFill>
                            <a:schemeClr val="tx1"/>
                          </a:solidFill>
                          <a:latin typeface="Meiryo UI" panose="020B0604030504040204" pitchFamily="50" charset="-128"/>
                          <a:ea typeface="Meiryo UI" panose="020B0604030504040204" pitchFamily="50" charset="-128"/>
                        </a:rPr>
                        <a:t>8</a:t>
                      </a:r>
                      <a:r>
                        <a:rPr kumimoji="1" lang="zh-TW" altLang="en-US" sz="1050" dirty="0" smtClean="0">
                          <a:solidFill>
                            <a:schemeClr val="tx1"/>
                          </a:solidFill>
                          <a:latin typeface="Meiryo UI" panose="020B0604030504040204" pitchFamily="50" charset="-128"/>
                          <a:ea typeface="Meiryo UI" panose="020B0604030504040204" pitchFamily="50" charset="-128"/>
                        </a:rPr>
                        <a:t>千</a:t>
                      </a:r>
                      <a:r>
                        <a:rPr kumimoji="1" lang="en-US" altLang="zh-TW" sz="1050" dirty="0" smtClean="0">
                          <a:solidFill>
                            <a:schemeClr val="tx1"/>
                          </a:solidFill>
                          <a:latin typeface="Meiryo UI" panose="020B0604030504040204" pitchFamily="50" charset="-128"/>
                          <a:ea typeface="Meiryo UI" panose="020B0604030504040204" pitchFamily="50" charset="-128"/>
                        </a:rPr>
                        <a:t>66</a:t>
                      </a:r>
                      <a:r>
                        <a:rPr kumimoji="1" lang="zh-TW" altLang="en-US" sz="1050" dirty="0" smtClean="0">
                          <a:solidFill>
                            <a:schemeClr val="tx1"/>
                          </a:solidFill>
                          <a:latin typeface="Meiryo UI" panose="020B0604030504040204" pitchFamily="50" charset="-128"/>
                          <a:ea typeface="Meiryo UI" panose="020B0604030504040204" pitchFamily="50" charset="-128"/>
                        </a:rPr>
                        <a:t>万円</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51601974"/>
                  </a:ext>
                </a:extLst>
              </a:tr>
            </a:tbl>
          </a:graphicData>
        </a:graphic>
      </p:graphicFrame>
      <p:sp>
        <p:nvSpPr>
          <p:cNvPr id="79" name="テキスト ボックス 78"/>
          <p:cNvSpPr txBox="1"/>
          <p:nvPr/>
        </p:nvSpPr>
        <p:spPr>
          <a:xfrm>
            <a:off x="11110646" y="1389100"/>
            <a:ext cx="1469496" cy="253916"/>
          </a:xfrm>
          <a:prstGeom prst="rect">
            <a:avLst/>
          </a:prstGeom>
          <a:noFill/>
        </p:spPr>
        <p:txBody>
          <a:bodyPr wrap="square" rtlCol="0">
            <a:spAutoFit/>
          </a:bodyPr>
          <a:lstStyle/>
          <a:p>
            <a:pPr lvl="0" defTabSz="1280160">
              <a:defRPr/>
            </a:pP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R3</a:t>
            </a:r>
            <a:r>
              <a:rPr kumimoji="1" lang="en-US" altLang="ja-JP" sz="1050" dirty="0">
                <a:latin typeface="Meiryo UI" panose="020B0604030504040204" pitchFamily="50" charset="-128"/>
                <a:ea typeface="Meiryo UI" panose="020B0604030504040204" pitchFamily="50" charset="-128"/>
              </a:rPr>
              <a:t>. 3.10</a:t>
            </a:r>
            <a:r>
              <a:rPr kumimoji="1" lang="ja-JP" altLang="en-US" sz="1050" dirty="0" smtClean="0">
                <a:latin typeface="Meiryo UI" panose="020B0604030504040204" pitchFamily="50" charset="-128"/>
                <a:ea typeface="Meiryo UI" panose="020B0604030504040204" pitchFamily="50" charset="-128"/>
              </a:rPr>
              <a:t>時点）</a:t>
            </a:r>
            <a:endParaRPr kumimoji="1" lang="ja-JP" altLang="en-US" sz="1050" dirty="0">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6443654" y="1106167"/>
            <a:ext cx="3918204" cy="1708160"/>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〇基本給付</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児童扶養手当を受給しているひとり親世帯等の方への給付</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１世帯：５万円、第２子以降ひとりにつき３万円</a:t>
            </a:r>
            <a:endParaRPr kumimoji="1"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〇</a:t>
            </a:r>
            <a:r>
              <a:rPr kumimoji="1" lang="ja-JP" altLang="en-US" sz="1050" dirty="0" smtClean="0">
                <a:latin typeface="Meiryo UI" panose="020B0604030504040204" pitchFamily="50" charset="-128"/>
                <a:ea typeface="Meiryo UI" panose="020B0604030504040204" pitchFamily="50" charset="-128"/>
              </a:rPr>
              <a:t>追加給付</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基本給付に加え、新型コロナウイルス感染症の影響を受けて</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家計が急変し、収入が減少している方への給付</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１世帯：５万円　　</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rPr>
              <a:t>基本給付の再支給分：上記基本給付を再度支給</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〇基本給付の再々支給分</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児童一人当たり一律５万円</a:t>
            </a:r>
            <a:endParaRPr lang="ja-JP" altLang="en-US" sz="1050" dirty="0">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2E2820C6-77AC-42DA-A1EE-D2E3757DC888}"/>
              </a:ext>
            </a:extLst>
          </p:cNvPr>
          <p:cNvSpPr txBox="1"/>
          <p:nvPr/>
        </p:nvSpPr>
        <p:spPr>
          <a:xfrm>
            <a:off x="10349405" y="2483884"/>
            <a:ext cx="2416457" cy="2308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府は島本町を除く９</a:t>
            </a:r>
            <a:r>
              <a:rPr lang="ja-JP" altLang="en-US" sz="900" dirty="0" smtClean="0">
                <a:latin typeface="Meiryo UI" panose="020B0604030504040204" pitchFamily="50" charset="-128"/>
                <a:ea typeface="Meiryo UI" panose="020B0604030504040204" pitchFamily="50" charset="-128"/>
              </a:rPr>
              <a:t>町村域分を実施</a:t>
            </a:r>
            <a:endParaRPr lang="en-US" altLang="ja-JP" sz="9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257243" y="6326592"/>
            <a:ext cx="5446145" cy="738664"/>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〇離職等（離職・廃業後</a:t>
            </a:r>
            <a:r>
              <a:rPr lang="en-US" altLang="ja-JP" sz="105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年以内）である場合又は、</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休業等により収入が減少し、離職等と同程度の状況にある方が対象</a:t>
            </a:r>
            <a:endParaRPr lang="en-US" altLang="ja-JP" sz="1050" dirty="0" smtClean="0">
              <a:latin typeface="Meiryo UI" panose="020B0604030504040204" pitchFamily="50" charset="-128"/>
              <a:ea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rPr>
              <a:t>Ｒ</a:t>
            </a:r>
            <a:r>
              <a:rPr lang="ja-JP" altLang="en-US" sz="1050" dirty="0">
                <a:latin typeface="Meiryo UI" panose="020B0604030504040204" pitchFamily="50" charset="-128"/>
                <a:ea typeface="Meiryo UI" panose="020B0604030504040204" pitchFamily="50" charset="-128"/>
              </a:rPr>
              <a:t>３年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ja-JP" altLang="en-US" sz="1050" dirty="0" smtClean="0">
                <a:latin typeface="Meiryo UI" panose="020B0604030504040204" pitchFamily="50" charset="-128"/>
                <a:ea typeface="Meiryo UI" panose="020B0604030504040204" pitchFamily="50" charset="-128"/>
              </a:rPr>
              <a:t>まで</a:t>
            </a:r>
            <a:r>
              <a:rPr lang="ja-JP" altLang="en-US" sz="1050" dirty="0">
                <a:latin typeface="Meiryo UI" panose="020B0604030504040204" pitchFamily="50" charset="-128"/>
                <a:ea typeface="Meiryo UI" panose="020B0604030504040204" pitchFamily="50" charset="-128"/>
              </a:rPr>
              <a:t>の申請に限り、再支給</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カ月</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が可能</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141143" y="5874441"/>
            <a:ext cx="5859334" cy="25391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050" b="1" dirty="0">
                <a:latin typeface="Meiryo UI" panose="020B0604030504040204" pitchFamily="50" charset="-128"/>
                <a:ea typeface="Meiryo UI" panose="020B0604030504040204" pitchFamily="50" charset="-128"/>
              </a:rPr>
              <a:t>b.</a:t>
            </a:r>
            <a:r>
              <a:rPr kumimoji="1" lang="ja-JP" altLang="en-US" sz="1050" b="1" dirty="0">
                <a:latin typeface="Meiryo UI" panose="020B0604030504040204" pitchFamily="50" charset="-128"/>
                <a:ea typeface="Meiryo UI" panose="020B0604030504040204" pitchFamily="50" charset="-128"/>
              </a:rPr>
              <a:t>住居確保給付</a:t>
            </a:r>
            <a:r>
              <a:rPr kumimoji="1" lang="ja-JP" altLang="en-US" sz="1050" b="1" dirty="0" smtClean="0">
                <a:latin typeface="Meiryo UI" panose="020B0604030504040204" pitchFamily="50" charset="-128"/>
                <a:ea typeface="Meiryo UI" panose="020B0604030504040204" pitchFamily="50" charset="-128"/>
              </a:rPr>
              <a:t>金　</a:t>
            </a:r>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令和２年度～</a:t>
            </a:r>
            <a:r>
              <a:rPr kumimoji="1" lang="en-US" altLang="ja-JP" sz="1050" b="1" dirty="0" smtClean="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272557" y="1637071"/>
            <a:ext cx="5705886" cy="2585323"/>
          </a:xfrm>
          <a:prstGeom prst="rect">
            <a:avLst/>
          </a:prstGeom>
          <a:noFill/>
          <a:ln>
            <a:noFill/>
          </a:ln>
        </p:spPr>
        <p:txBody>
          <a:bodyPr wrap="square" lIns="0" tIns="0" rIns="0" bIns="0" rtlCol="0">
            <a:spAutoFit/>
          </a:bodyPr>
          <a:lstStyle/>
          <a:p>
            <a:r>
              <a:rPr lang="ja-JP" altLang="en-US" sz="1050" u="sng" dirty="0">
                <a:latin typeface="メイリオ" panose="020B0604030504040204" pitchFamily="50" charset="-128"/>
                <a:ea typeface="メイリオ" panose="020B0604030504040204" pitchFamily="50" charset="-128"/>
              </a:rPr>
              <a:t>〇緊急小口資金</a:t>
            </a:r>
            <a:r>
              <a:rPr lang="ja-JP" altLang="en-US" sz="1050" dirty="0" smtClean="0">
                <a:latin typeface="メイリオ" panose="020B0604030504040204" pitchFamily="50" charset="-128"/>
                <a:ea typeface="メイリオ" panose="020B0604030504040204" pitchFamily="50" charset="-128"/>
              </a:rPr>
              <a:t>：</a:t>
            </a:r>
            <a:r>
              <a:rPr lang="zh-TW" altLang="en-US" sz="1050" spc="-100" dirty="0">
                <a:latin typeface="メイリオ" panose="020B0604030504040204" pitchFamily="50" charset="-128"/>
                <a:ea typeface="メイリオ" panose="020B0604030504040204" pitchFamily="50" charset="-128"/>
              </a:rPr>
              <a:t>（貸付可能額：１世帯最大</a:t>
            </a:r>
            <a:r>
              <a:rPr lang="en-US" altLang="zh-TW" sz="1050" spc="-100" dirty="0">
                <a:latin typeface="メイリオ" panose="020B0604030504040204" pitchFamily="50" charset="-128"/>
                <a:ea typeface="メイリオ" panose="020B0604030504040204" pitchFamily="50" charset="-128"/>
              </a:rPr>
              <a:t>20</a:t>
            </a:r>
            <a:r>
              <a:rPr lang="zh-TW" altLang="en-US" sz="1050" spc="-100" dirty="0">
                <a:latin typeface="メイリオ" panose="020B0604030504040204" pitchFamily="50" charset="-128"/>
                <a:ea typeface="メイリオ" panose="020B0604030504040204" pitchFamily="50" charset="-128"/>
              </a:rPr>
              <a:t>万円</a:t>
            </a:r>
            <a:r>
              <a:rPr lang="zh-TW" altLang="en-US" sz="1050" spc="-100" dirty="0" smtClean="0">
                <a:latin typeface="メイリオ" panose="020B0604030504040204" pitchFamily="50" charset="-128"/>
                <a:ea typeface="メイリオ" panose="020B0604030504040204" pitchFamily="50" charset="-128"/>
              </a:rPr>
              <a:t>）</a:t>
            </a:r>
            <a:endParaRPr lang="en-US" altLang="ja-JP" sz="1050" spc="-10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休業</a:t>
            </a:r>
            <a:r>
              <a:rPr lang="ja-JP" altLang="en-US" sz="1050" dirty="0">
                <a:latin typeface="メイリオ" panose="020B0604030504040204" pitchFamily="50" charset="-128"/>
                <a:ea typeface="メイリオ" panose="020B0604030504040204" pitchFamily="50" charset="-128"/>
              </a:rPr>
              <a:t>等により収入の減少があり、緊急かつ一時的な生計維持のため</a:t>
            </a:r>
            <a:r>
              <a:rPr lang="ja-JP" altLang="en-US" sz="1050" dirty="0" smtClean="0">
                <a:latin typeface="メイリオ" panose="020B0604030504040204" pitchFamily="50" charset="-128"/>
                <a:ea typeface="メイリオ" panose="020B0604030504040204" pitchFamily="50" charset="-128"/>
              </a:rPr>
              <a:t>の貸付</a:t>
            </a:r>
            <a:r>
              <a:rPr lang="ja-JP" altLang="en-US" sz="1050" dirty="0">
                <a:latin typeface="メイリオ" panose="020B0604030504040204" pitchFamily="50" charset="-128"/>
                <a:ea typeface="メイリオ" panose="020B0604030504040204" pitchFamily="50" charset="-128"/>
              </a:rPr>
              <a:t>を必要</a:t>
            </a:r>
            <a:r>
              <a:rPr lang="ja-JP" altLang="en-US" sz="1050" dirty="0" smtClean="0">
                <a:latin typeface="メイリオ" panose="020B0604030504040204" pitchFamily="50" charset="-128"/>
                <a:ea typeface="メイリオ" panose="020B0604030504040204" pitchFamily="50" charset="-128"/>
              </a:rPr>
              <a:t>とする世帯</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※R4.3</a:t>
            </a:r>
            <a:r>
              <a:rPr lang="ja-JP" altLang="en-US" sz="1050" dirty="0">
                <a:latin typeface="メイリオ" panose="020B0604030504040204" pitchFamily="50" charset="-128"/>
                <a:ea typeface="メイリオ" panose="020B0604030504040204" pitchFamily="50" charset="-128"/>
              </a:rPr>
              <a:t>月末以前に償還時期が到来する予定の貸付に関しては</a:t>
            </a:r>
            <a:r>
              <a:rPr lang="ja-JP" altLang="en-US" sz="1050" dirty="0" smtClean="0">
                <a:latin typeface="メイリオ" panose="020B0604030504040204" pitchFamily="50" charset="-128"/>
                <a:ea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rPr>
              <a:t>R3.</a:t>
            </a:r>
            <a:r>
              <a:rPr lang="ja-JP" altLang="en-US" sz="1050" dirty="0">
                <a:latin typeface="メイリオ" panose="020B0604030504040204" pitchFamily="50" charset="-128"/>
                <a:ea typeface="メイリオ" panose="020B0604030504040204" pitchFamily="50" charset="-128"/>
              </a:rPr>
              <a:t>８月末</a:t>
            </a:r>
            <a:r>
              <a:rPr lang="ja-JP" altLang="en-US" sz="1050" dirty="0" smtClean="0">
                <a:latin typeface="メイリオ" panose="020B0604030504040204" pitchFamily="50" charset="-128"/>
                <a:ea typeface="メイリオ" panose="020B0604030504040204" pitchFamily="50" charset="-128"/>
              </a:rPr>
              <a:t>までの申請に限り、据置期間</a:t>
            </a:r>
            <a:r>
              <a:rPr lang="ja-JP" altLang="en-US" sz="1050" dirty="0">
                <a:latin typeface="メイリオ" panose="020B0604030504040204" pitchFamily="50" charset="-128"/>
                <a:ea typeface="メイリオ" panose="020B0604030504040204" pitchFamily="50" charset="-128"/>
              </a:rPr>
              <a:t>が</a:t>
            </a:r>
            <a:r>
              <a:rPr lang="en-US" altLang="ja-JP" sz="1050" dirty="0">
                <a:latin typeface="メイリオ" panose="020B0604030504040204" pitchFamily="50" charset="-128"/>
                <a:ea typeface="メイリオ" panose="020B0604030504040204" pitchFamily="50" charset="-128"/>
              </a:rPr>
              <a:t>R4.3</a:t>
            </a:r>
            <a:r>
              <a:rPr lang="ja-JP" altLang="en-US" sz="1050" dirty="0">
                <a:latin typeface="メイリオ" panose="020B0604030504040204" pitchFamily="50" charset="-128"/>
                <a:ea typeface="メイリオ" panose="020B0604030504040204" pitchFamily="50" charset="-128"/>
              </a:rPr>
              <a:t>月末まで延長　</a:t>
            </a:r>
            <a:endParaRPr lang="en-US" altLang="ja-JP" sz="1050" u="sng" dirty="0">
              <a:latin typeface="メイリオ" panose="020B0604030504040204" pitchFamily="50" charset="-128"/>
              <a:ea typeface="メイリオ" panose="020B0604030504040204" pitchFamily="50" charset="-128"/>
            </a:endParaRPr>
          </a:p>
          <a:p>
            <a:endParaRPr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a:t>
            </a:r>
            <a:r>
              <a:rPr lang="ja-JP" altLang="en-US" sz="1050" u="sng" dirty="0" smtClean="0">
                <a:latin typeface="メイリオ" panose="020B0604030504040204" pitchFamily="50" charset="-128"/>
                <a:ea typeface="メイリオ" panose="020B0604030504040204" pitchFamily="50" charset="-128"/>
              </a:rPr>
              <a:t>総合支援金</a:t>
            </a:r>
            <a:r>
              <a:rPr lang="ja-JP" altLang="en-US" sz="1050" dirty="0" smtClean="0">
                <a:latin typeface="メイリオ" panose="020B0604030504040204" pitchFamily="50" charset="-128"/>
                <a:ea typeface="メイリオ" panose="020B0604030504040204" pitchFamily="50" charset="-128"/>
              </a:rPr>
              <a:t>：</a:t>
            </a:r>
            <a:r>
              <a:rPr lang="ja-JP" altLang="en-US" sz="1050" spc="-100" dirty="0">
                <a:latin typeface="メイリオ" panose="020B0604030504040204" pitchFamily="50" charset="-128"/>
                <a:ea typeface="メイリオ" panose="020B0604030504040204" pitchFamily="50" charset="-128"/>
              </a:rPr>
              <a:t>（貸付可能額：１世帯</a:t>
            </a:r>
            <a:r>
              <a:rPr lang="en-US" altLang="ja-JP" sz="1050" spc="-100" dirty="0">
                <a:latin typeface="メイリオ" panose="020B0604030504040204" pitchFamily="50" charset="-128"/>
                <a:ea typeface="メイリオ" panose="020B0604030504040204" pitchFamily="50" charset="-128"/>
              </a:rPr>
              <a:t>_</a:t>
            </a:r>
            <a:r>
              <a:rPr lang="ja-JP" altLang="en-US" sz="1050" spc="-100" dirty="0">
                <a:latin typeface="メイリオ" panose="020B0604030504040204" pitchFamily="50" charset="-128"/>
                <a:ea typeface="メイリオ" panose="020B0604030504040204" pitchFamily="50" charset="-128"/>
              </a:rPr>
              <a:t>最大</a:t>
            </a:r>
            <a:r>
              <a:rPr lang="en-US" altLang="ja-JP" sz="1050" spc="-100" dirty="0">
                <a:latin typeface="メイリオ" panose="020B0604030504040204" pitchFamily="50" charset="-128"/>
                <a:ea typeface="メイリオ" panose="020B0604030504040204" pitchFamily="50" charset="-128"/>
              </a:rPr>
              <a:t>20</a:t>
            </a:r>
            <a:r>
              <a:rPr lang="ja-JP" altLang="en-US" sz="1050" spc="-100" dirty="0">
                <a:latin typeface="メイリオ" panose="020B0604030504040204" pitchFamily="50" charset="-128"/>
                <a:ea typeface="メイリオ" panose="020B0604030504040204" pitchFamily="50" charset="-128"/>
              </a:rPr>
              <a:t>万円</a:t>
            </a:r>
            <a:r>
              <a:rPr lang="en-US" altLang="ja-JP" sz="1050" spc="-100" dirty="0" smtClean="0">
                <a:latin typeface="メイリオ" panose="020B0604030504040204" pitchFamily="50" charset="-128"/>
                <a:ea typeface="メイリオ" panose="020B0604030504040204" pitchFamily="50" charset="-128"/>
              </a:rPr>
              <a:t>×</a:t>
            </a:r>
            <a:r>
              <a:rPr lang="ja-JP" altLang="en-US" sz="1050" spc="-100" dirty="0" smtClean="0">
                <a:latin typeface="メイリオ" panose="020B0604030504040204" pitchFamily="50" charset="-128"/>
                <a:ea typeface="メイリオ" panose="020B0604030504040204" pitchFamily="50" charset="-128"/>
              </a:rPr>
              <a:t>原則３カ月</a:t>
            </a:r>
            <a:r>
              <a:rPr lang="en-US" altLang="ja-JP" sz="1050" spc="-100" dirty="0">
                <a:latin typeface="メイリオ" panose="020B0604030504040204" pitchFamily="50" charset="-128"/>
                <a:ea typeface="メイリオ" panose="020B0604030504040204" pitchFamily="50" charset="-128"/>
              </a:rPr>
              <a:t>【</a:t>
            </a:r>
            <a:r>
              <a:rPr lang="ja-JP" altLang="en-US" sz="1050" spc="-100" dirty="0">
                <a:latin typeface="メイリオ" panose="020B0604030504040204" pitchFamily="50" charset="-128"/>
                <a:ea typeface="メイリオ" panose="020B0604030504040204" pitchFamily="50" charset="-128"/>
              </a:rPr>
              <a:t>計</a:t>
            </a:r>
            <a:r>
              <a:rPr lang="en-US" altLang="ja-JP" sz="1050" spc="-100" dirty="0">
                <a:latin typeface="メイリオ" panose="020B0604030504040204" pitchFamily="50" charset="-128"/>
                <a:ea typeface="メイリオ" panose="020B0604030504040204" pitchFamily="50" charset="-128"/>
              </a:rPr>
              <a:t>60</a:t>
            </a:r>
            <a:r>
              <a:rPr lang="ja-JP" altLang="en-US" sz="1050" spc="-100" dirty="0">
                <a:latin typeface="メイリオ" panose="020B0604030504040204" pitchFamily="50" charset="-128"/>
                <a:ea typeface="メイリオ" panose="020B0604030504040204" pitchFamily="50" charset="-128"/>
              </a:rPr>
              <a:t>万円</a:t>
            </a:r>
            <a:r>
              <a:rPr lang="en-US" altLang="ja-JP" sz="1050" spc="-100" dirty="0">
                <a:latin typeface="メイリオ" panose="020B0604030504040204" pitchFamily="50" charset="-128"/>
                <a:ea typeface="メイリオ" panose="020B0604030504040204" pitchFamily="50" charset="-128"/>
              </a:rPr>
              <a:t>】</a:t>
            </a:r>
            <a:r>
              <a:rPr lang="ja-JP" altLang="en-US" sz="1050" spc="-100" dirty="0" smtClean="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新型</a:t>
            </a:r>
            <a:r>
              <a:rPr lang="ja-JP" altLang="en-US" sz="1050" dirty="0">
                <a:latin typeface="メイリオ" panose="020B0604030504040204" pitchFamily="50" charset="-128"/>
                <a:ea typeface="メイリオ" panose="020B0604030504040204" pitchFamily="50" charset="-128"/>
              </a:rPr>
              <a:t>コロナウイルスの影響を受け、収入の減少や失業等により生活</a:t>
            </a:r>
            <a:r>
              <a:rPr lang="ja-JP" altLang="en-US" sz="1050" dirty="0" smtClean="0">
                <a:latin typeface="メイリオ" panose="020B0604030504040204" pitchFamily="50" charset="-128"/>
                <a:ea typeface="メイリオ" panose="020B0604030504040204" pitchFamily="50" charset="-128"/>
              </a:rPr>
              <a:t>に困窮</a:t>
            </a:r>
            <a:r>
              <a:rPr lang="ja-JP" altLang="en-US" sz="1050" dirty="0">
                <a:latin typeface="メイリオ" panose="020B0604030504040204" pitchFamily="50" charset="-128"/>
                <a:ea typeface="メイリオ" panose="020B0604030504040204" pitchFamily="50" charset="-128"/>
              </a:rPr>
              <a:t>し</a:t>
            </a:r>
            <a:r>
              <a:rPr lang="ja-JP" altLang="en-US" sz="1050" dirty="0" smtClean="0">
                <a:latin typeface="メイリオ" panose="020B0604030504040204" pitchFamily="50" charset="-128"/>
                <a:ea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日常生活</a:t>
            </a:r>
            <a:r>
              <a:rPr lang="ja-JP" altLang="en-US" sz="1050" dirty="0">
                <a:latin typeface="メイリオ" panose="020B0604030504040204" pitchFamily="50" charset="-128"/>
                <a:ea typeface="メイリオ" panose="020B0604030504040204" pitchFamily="50" charset="-128"/>
              </a:rPr>
              <a:t>の</a:t>
            </a:r>
            <a:r>
              <a:rPr lang="ja-JP" altLang="en-US" sz="1050" dirty="0" smtClean="0">
                <a:latin typeface="メイリオ" panose="020B0604030504040204" pitchFamily="50" charset="-128"/>
                <a:ea typeface="メイリオ" panose="020B0604030504040204" pitchFamily="50" charset="-128"/>
              </a:rPr>
              <a:t>維持が</a:t>
            </a:r>
            <a:r>
              <a:rPr lang="ja-JP" altLang="en-US" sz="1050" dirty="0">
                <a:latin typeface="メイリオ" panose="020B0604030504040204" pitchFamily="50" charset="-128"/>
                <a:ea typeface="メイリオ" panose="020B0604030504040204" pitchFamily="50" charset="-128"/>
              </a:rPr>
              <a:t>困難となっている</a:t>
            </a:r>
            <a:r>
              <a:rPr lang="ja-JP" altLang="en-US" sz="1050" dirty="0" smtClean="0">
                <a:latin typeface="メイリオ" panose="020B0604030504040204" pitchFamily="50" charset="-128"/>
                <a:ea typeface="メイリオ" panose="020B0604030504040204" pitchFamily="50" charset="-128"/>
              </a:rPr>
              <a:t>世帯</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貸付期間の３月目</a:t>
            </a:r>
            <a:r>
              <a:rPr lang="ja-JP" altLang="en-US" sz="1050" dirty="0" smtClean="0">
                <a:latin typeface="メイリオ" panose="020B0604030504040204" pitchFamily="50" charset="-128"/>
                <a:ea typeface="メイリオ" panose="020B0604030504040204" pitchFamily="50" charset="-128"/>
              </a:rPr>
              <a:t>（令和３年３月</a:t>
            </a:r>
            <a:r>
              <a:rPr lang="ja-JP" altLang="en-US" sz="1050" dirty="0">
                <a:latin typeface="メイリオ" panose="020B0604030504040204" pitchFamily="50" charset="-128"/>
                <a:ea typeface="メイリオ" panose="020B0604030504040204" pitchFamily="50" charset="-128"/>
              </a:rPr>
              <a:t>までに３月目である貸付期間が到来することが必要</a:t>
            </a:r>
            <a:r>
              <a:rPr lang="ja-JP" altLang="en-US" sz="1050" dirty="0" smtClean="0">
                <a:latin typeface="メイリオ" panose="020B0604030504040204" pitchFamily="50" charset="-128"/>
                <a:ea typeface="メイリオ" panose="020B0604030504040204" pitchFamily="50" charset="-128"/>
              </a:rPr>
              <a:t>）に　</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　おいて、引き続き新型</a:t>
            </a:r>
            <a:r>
              <a:rPr lang="ja-JP" altLang="en-US" sz="1050" dirty="0">
                <a:latin typeface="メイリオ" panose="020B0604030504040204" pitchFamily="50" charset="-128"/>
                <a:ea typeface="メイリオ" panose="020B0604030504040204" pitchFamily="50" charset="-128"/>
              </a:rPr>
              <a:t>コロナウイルスの影響による収入の減少や失業等により</a:t>
            </a:r>
            <a:r>
              <a:rPr lang="ja-JP" altLang="en-US" sz="1050" dirty="0" smtClean="0">
                <a:latin typeface="メイリオ" panose="020B0604030504040204" pitchFamily="50" charset="-128"/>
                <a:ea typeface="メイリオ" panose="020B0604030504040204" pitchFamily="50" charset="-128"/>
              </a:rPr>
              <a:t>なおも生活</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　に</a:t>
            </a:r>
            <a:r>
              <a:rPr lang="ja-JP" altLang="en-US" sz="1050" dirty="0">
                <a:latin typeface="メイリオ" panose="020B0604030504040204" pitchFamily="50" charset="-128"/>
                <a:ea typeface="メイリオ" panose="020B0604030504040204" pitchFamily="50" charset="-128"/>
              </a:rPr>
              <a:t>困窮し</a:t>
            </a:r>
            <a:r>
              <a:rPr lang="ja-JP" altLang="en-US" sz="1050" dirty="0" smtClean="0">
                <a:latin typeface="メイリオ" panose="020B0604030504040204" pitchFamily="50" charset="-128"/>
                <a:ea typeface="メイリオ" panose="020B0604030504040204" pitchFamily="50" charset="-128"/>
              </a:rPr>
              <a:t>、自立</a:t>
            </a:r>
            <a:r>
              <a:rPr lang="ja-JP" altLang="en-US" sz="1050" dirty="0">
                <a:latin typeface="メイリオ" panose="020B0604030504040204" pitchFamily="50" charset="-128"/>
                <a:ea typeface="メイリオ" panose="020B0604030504040204" pitchFamily="50" charset="-128"/>
              </a:rPr>
              <a:t>相談</a:t>
            </a:r>
            <a:r>
              <a:rPr lang="ja-JP" altLang="en-US" sz="1050" dirty="0" smtClean="0">
                <a:latin typeface="メイリオ" panose="020B0604030504040204" pitchFamily="50" charset="-128"/>
                <a:ea typeface="メイリオ" panose="020B0604030504040204" pitchFamily="50" charset="-128"/>
              </a:rPr>
              <a:t>支援機関に</a:t>
            </a:r>
            <a:r>
              <a:rPr lang="ja-JP" altLang="en-US" sz="1050" dirty="0">
                <a:latin typeface="メイリオ" panose="020B0604030504040204" pitchFamily="50" charset="-128"/>
                <a:ea typeface="メイリオ" panose="020B0604030504040204" pitchFamily="50" charset="-128"/>
              </a:rPr>
              <a:t>よる支援を受ける場合は、３カ月の延長</a:t>
            </a:r>
            <a:r>
              <a:rPr lang="ja-JP" altLang="en-US" sz="1050" dirty="0" smtClean="0">
                <a:latin typeface="メイリオ" panose="020B0604030504040204" pitchFamily="50" charset="-128"/>
                <a:ea typeface="メイリオ" panose="020B0604030504040204" pitchFamily="50" charset="-128"/>
              </a:rPr>
              <a:t>が可能</a:t>
            </a:r>
            <a:endParaRPr lang="en-US" altLang="ja-JP" sz="1050" dirty="0" smtClean="0">
              <a:latin typeface="メイリオ" panose="020B0604030504040204" pitchFamily="50" charset="-128"/>
              <a:ea typeface="メイリオ" panose="020B0604030504040204" pitchFamily="50" charset="-128"/>
            </a:endParaRPr>
          </a:p>
          <a:p>
            <a:endParaRPr lang="en-US" altLang="ja-JP" sz="1050" u="sng" dirty="0" smtClean="0">
              <a:latin typeface="メイリオ" panose="020B0604030504040204" pitchFamily="50" charset="-128"/>
              <a:ea typeface="メイリオ" panose="020B0604030504040204" pitchFamily="50" charset="-128"/>
            </a:endParaRPr>
          </a:p>
          <a:p>
            <a:r>
              <a:rPr lang="ja-JP" altLang="en-US" sz="1050" u="sng" dirty="0" smtClean="0">
                <a:latin typeface="メイリオ" panose="020B0604030504040204" pitchFamily="50" charset="-128"/>
                <a:ea typeface="メイリオ" panose="020B0604030504040204" pitchFamily="50" charset="-128"/>
              </a:rPr>
              <a:t>〇</a:t>
            </a:r>
            <a:r>
              <a:rPr lang="ja-JP" altLang="en-US" sz="1050" u="sng" dirty="0">
                <a:latin typeface="メイリオ" panose="020B0604030504040204" pitchFamily="50" charset="-128"/>
                <a:ea typeface="メイリオ" panose="020B0604030504040204" pitchFamily="50" charset="-128"/>
              </a:rPr>
              <a:t>総合支援</a:t>
            </a:r>
            <a:r>
              <a:rPr lang="ja-JP" altLang="en-US" sz="1050" u="sng" dirty="0" smtClean="0">
                <a:latin typeface="メイリオ" panose="020B0604030504040204" pitchFamily="50" charset="-128"/>
                <a:ea typeface="メイリオ" panose="020B0604030504040204" pitchFamily="50" charset="-128"/>
              </a:rPr>
              <a:t>金</a:t>
            </a:r>
            <a:r>
              <a:rPr lang="en-US" altLang="ja-JP" sz="1050" u="sng" dirty="0" smtClean="0">
                <a:latin typeface="メイリオ" panose="020B0604030504040204" pitchFamily="50" charset="-128"/>
                <a:ea typeface="メイリオ" panose="020B0604030504040204" pitchFamily="50" charset="-128"/>
              </a:rPr>
              <a:t>【</a:t>
            </a:r>
            <a:r>
              <a:rPr lang="ja-JP" altLang="en-US" sz="1050" u="sng" dirty="0" smtClean="0">
                <a:latin typeface="メイリオ" panose="020B0604030504040204" pitchFamily="50" charset="-128"/>
                <a:ea typeface="メイリオ" panose="020B0604030504040204" pitchFamily="50" charset="-128"/>
              </a:rPr>
              <a:t>再貸付</a:t>
            </a:r>
            <a:r>
              <a:rPr lang="en-US" altLang="ja-JP" sz="1050" u="sng"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a:t>
            </a:r>
            <a:r>
              <a:rPr lang="ja-JP" altLang="en-US" sz="1050" spc="-100" dirty="0">
                <a:latin typeface="メイリオ" panose="020B0604030504040204" pitchFamily="50" charset="-128"/>
                <a:ea typeface="メイリオ" panose="020B0604030504040204" pitchFamily="50" charset="-128"/>
              </a:rPr>
              <a:t>（貸付可能額：１世帯</a:t>
            </a:r>
            <a:r>
              <a:rPr lang="en-US" altLang="ja-JP" sz="1050" spc="-100" dirty="0">
                <a:latin typeface="メイリオ" panose="020B0604030504040204" pitchFamily="50" charset="-128"/>
                <a:ea typeface="メイリオ" panose="020B0604030504040204" pitchFamily="50" charset="-128"/>
              </a:rPr>
              <a:t>_</a:t>
            </a:r>
            <a:r>
              <a:rPr lang="ja-JP" altLang="en-US" sz="1050" spc="-100" dirty="0" smtClean="0">
                <a:latin typeface="メイリオ" panose="020B0604030504040204" pitchFamily="50" charset="-128"/>
                <a:ea typeface="メイリオ" panose="020B0604030504040204" pitchFamily="50" charset="-128"/>
              </a:rPr>
              <a:t>最大</a:t>
            </a:r>
            <a:r>
              <a:rPr lang="en-US" altLang="ja-JP" sz="1050" spc="-100" dirty="0" smtClean="0">
                <a:latin typeface="メイリオ" panose="020B0604030504040204" pitchFamily="50" charset="-128"/>
                <a:ea typeface="メイリオ" panose="020B0604030504040204" pitchFamily="50" charset="-128"/>
              </a:rPr>
              <a:t>20</a:t>
            </a:r>
            <a:r>
              <a:rPr lang="ja-JP" altLang="en-US" sz="1050" spc="-100" dirty="0" smtClean="0">
                <a:latin typeface="メイリオ" panose="020B0604030504040204" pitchFamily="50" charset="-128"/>
                <a:ea typeface="メイリオ" panose="020B0604030504040204" pitchFamily="50" charset="-128"/>
              </a:rPr>
              <a:t>万円</a:t>
            </a:r>
            <a:r>
              <a:rPr lang="en-US" altLang="ja-JP" sz="1050" spc="-100" dirty="0" smtClean="0">
                <a:latin typeface="メイリオ" panose="020B0604030504040204" pitchFamily="50" charset="-128"/>
                <a:ea typeface="メイリオ" panose="020B0604030504040204" pitchFamily="50" charset="-128"/>
              </a:rPr>
              <a:t>×</a:t>
            </a:r>
            <a:r>
              <a:rPr lang="ja-JP" altLang="en-US" sz="1050" spc="-100" dirty="0" smtClean="0">
                <a:latin typeface="メイリオ" panose="020B0604030504040204" pitchFamily="50" charset="-128"/>
                <a:ea typeface="メイリオ" panose="020B0604030504040204" pitchFamily="50" charset="-128"/>
              </a:rPr>
              <a:t>３カ月</a:t>
            </a:r>
            <a:r>
              <a:rPr lang="en-US" altLang="ja-JP" sz="1050" spc="-100" dirty="0">
                <a:latin typeface="メイリオ" panose="020B0604030504040204" pitchFamily="50" charset="-128"/>
                <a:ea typeface="メイリオ" panose="020B0604030504040204" pitchFamily="50" charset="-128"/>
              </a:rPr>
              <a:t>【</a:t>
            </a:r>
            <a:r>
              <a:rPr lang="ja-JP" altLang="en-US" sz="1050" spc="-100" dirty="0" smtClean="0">
                <a:latin typeface="メイリオ" panose="020B0604030504040204" pitchFamily="50" charset="-128"/>
                <a:ea typeface="メイリオ" panose="020B0604030504040204" pitchFamily="50" charset="-128"/>
              </a:rPr>
              <a:t>計</a:t>
            </a:r>
            <a:r>
              <a:rPr lang="en-US" altLang="ja-JP" sz="1050" spc="-100" dirty="0" smtClean="0">
                <a:latin typeface="メイリオ" panose="020B0604030504040204" pitchFamily="50" charset="-128"/>
                <a:ea typeface="メイリオ" panose="020B0604030504040204" pitchFamily="50" charset="-128"/>
              </a:rPr>
              <a:t>60</a:t>
            </a:r>
            <a:r>
              <a:rPr lang="ja-JP" altLang="en-US" sz="1050" spc="-100" dirty="0" smtClean="0">
                <a:latin typeface="メイリオ" panose="020B0604030504040204" pitchFamily="50" charset="-128"/>
                <a:ea typeface="メイリオ" panose="020B0604030504040204" pitchFamily="50" charset="-128"/>
              </a:rPr>
              <a:t>万円</a:t>
            </a:r>
            <a:r>
              <a:rPr lang="en-US" altLang="ja-JP" sz="1050" spc="-100" dirty="0">
                <a:latin typeface="メイリオ" panose="020B0604030504040204" pitchFamily="50" charset="-128"/>
                <a:ea typeface="メイリオ" panose="020B0604030504040204" pitchFamily="50" charset="-128"/>
              </a:rPr>
              <a:t>】</a:t>
            </a:r>
            <a:r>
              <a:rPr lang="ja-JP" altLang="en-US" sz="1050" spc="-100" dirty="0" smtClean="0">
                <a:latin typeface="メイリオ" panose="020B0604030504040204" pitchFamily="50" charset="-128"/>
                <a:ea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令和３年８月</a:t>
            </a:r>
            <a:r>
              <a:rPr lang="ja-JP" altLang="en-US" sz="1050" dirty="0">
                <a:latin typeface="メイリオ" panose="020B0604030504040204" pitchFamily="50" charset="-128"/>
                <a:ea typeface="メイリオ" panose="020B0604030504040204" pitchFamily="50" charset="-128"/>
              </a:rPr>
              <a:t>末まで</a:t>
            </a:r>
            <a:r>
              <a:rPr lang="ja-JP" altLang="en-US" sz="1050" dirty="0" smtClean="0">
                <a:latin typeface="メイリオ" panose="020B0604030504040204" pitchFamily="50" charset="-128"/>
                <a:ea typeface="メイリオ" panose="020B0604030504040204" pitchFamily="50" charset="-128"/>
              </a:rPr>
              <a:t>の間</a:t>
            </a:r>
            <a:r>
              <a:rPr lang="ja-JP" altLang="en-US" sz="1050" dirty="0">
                <a:latin typeface="メイリオ" panose="020B0604030504040204" pitchFamily="50" charset="-128"/>
                <a:ea typeface="メイリオ" panose="020B0604030504040204" pitchFamily="50" charset="-128"/>
              </a:rPr>
              <a:t>に、緊急小口資金及び総合支援資金の貸付が終了した</a:t>
            </a:r>
            <a:r>
              <a:rPr lang="ja-JP" altLang="en-US" sz="1050" dirty="0" smtClean="0">
                <a:latin typeface="メイリオ" panose="020B0604030504040204" pitchFamily="50" charset="-128"/>
                <a:ea typeface="メイリオ" panose="020B0604030504040204" pitchFamily="50" charset="-128"/>
              </a:rPr>
              <a:t>世帯へ、</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自立相談</a:t>
            </a:r>
            <a:r>
              <a:rPr lang="ja-JP" altLang="en-US" sz="1050" dirty="0">
                <a:latin typeface="メイリオ" panose="020B0604030504040204" pitchFamily="50" charset="-128"/>
                <a:ea typeface="メイリオ" panose="020B0604030504040204" pitchFamily="50" charset="-128"/>
              </a:rPr>
              <a:t>支援機関による支援を受ける</a:t>
            </a:r>
            <a:r>
              <a:rPr lang="ja-JP" altLang="en-US" sz="1050" dirty="0" smtClean="0">
                <a:latin typeface="メイリオ" panose="020B0604030504040204" pitchFamily="50" charset="-128"/>
                <a:ea typeface="メイリオ" panose="020B0604030504040204" pitchFamily="50" charset="-128"/>
              </a:rPr>
              <a:t>ことを</a:t>
            </a:r>
            <a:r>
              <a:rPr lang="ja-JP" altLang="en-US" sz="1050" dirty="0">
                <a:latin typeface="メイリオ" panose="020B0604030504040204" pitchFamily="50" charset="-128"/>
                <a:ea typeface="メイリオ" panose="020B0604030504040204" pitchFamily="50" charset="-128"/>
              </a:rPr>
              <a:t>要件と</a:t>
            </a:r>
            <a:r>
              <a:rPr lang="ja-JP" altLang="en-US" sz="1050" dirty="0" smtClean="0">
                <a:latin typeface="メイリオ" panose="020B0604030504040204" pitchFamily="50" charset="-128"/>
                <a:ea typeface="メイリオ" panose="020B0604030504040204" pitchFamily="50" charset="-128"/>
              </a:rPr>
              <a:t>し、</a:t>
            </a:r>
            <a:endParaRPr lang="en-US" altLang="ja-JP" sz="1050" dirty="0" smtClean="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総合支援資金</a:t>
            </a:r>
            <a:r>
              <a:rPr lang="ja-JP" altLang="en-US" sz="1050" dirty="0">
                <a:latin typeface="メイリオ" panose="020B0604030504040204" pitchFamily="50" charset="-128"/>
                <a:ea typeface="メイリオ" panose="020B0604030504040204" pitchFamily="50" charset="-128"/>
              </a:rPr>
              <a:t>の</a:t>
            </a:r>
            <a:r>
              <a:rPr lang="ja-JP" altLang="en-US" sz="1050" dirty="0" smtClean="0">
                <a:latin typeface="メイリオ" panose="020B0604030504040204" pitchFamily="50" charset="-128"/>
                <a:ea typeface="メイリオ" panose="020B0604030504040204" pitchFamily="50" charset="-128"/>
              </a:rPr>
              <a:t>再貸付を（</a:t>
            </a:r>
            <a:r>
              <a:rPr lang="ja-JP" altLang="en-US" sz="1050" dirty="0">
                <a:latin typeface="メイリオ" panose="020B0604030504040204" pitchFamily="50" charset="-128"/>
                <a:ea typeface="メイリオ" panose="020B0604030504040204" pitchFamily="50" charset="-128"/>
              </a:rPr>
              <a:t>３月以内</a:t>
            </a:r>
            <a:r>
              <a:rPr lang="ja-JP" altLang="en-US" sz="1050" dirty="0" smtClean="0">
                <a:latin typeface="メイリオ" panose="020B0604030504040204" pitchFamily="50" charset="-128"/>
                <a:ea typeface="メイリオ" panose="020B0604030504040204" pitchFamily="50" charset="-128"/>
              </a:rPr>
              <a:t>６０万円</a:t>
            </a:r>
            <a:r>
              <a:rPr lang="ja-JP" altLang="en-US" sz="1050" dirty="0">
                <a:latin typeface="メイリオ" panose="020B0604030504040204" pitchFamily="50" charset="-128"/>
                <a:ea typeface="メイリオ" panose="020B0604030504040204" pitchFamily="50" charset="-128"/>
              </a:rPr>
              <a:t>以内</a:t>
            </a:r>
            <a:r>
              <a:rPr lang="ja-JP" altLang="en-US" sz="1050" dirty="0" smtClean="0">
                <a:latin typeface="メイリオ" panose="020B0604030504040204" pitchFamily="50" charset="-128"/>
                <a:ea typeface="メイリオ" panose="020B0604030504040204" pitchFamily="50" charset="-128"/>
              </a:rPr>
              <a:t>）実施。</a:t>
            </a:r>
            <a:endParaRPr lang="ja-JP" altLang="en-US" sz="1050" dirty="0" smtClean="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73155" y="6112311"/>
            <a:ext cx="4775317"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実際</a:t>
            </a:r>
            <a:r>
              <a:rPr lang="ja-JP" altLang="en-US" sz="1050" dirty="0">
                <a:latin typeface="Meiryo UI" panose="020B0604030504040204" pitchFamily="50" charset="-128"/>
                <a:ea typeface="Meiryo UI" panose="020B0604030504040204" pitchFamily="50" charset="-128"/>
              </a:rPr>
              <a:t>の家賃額を原則</a:t>
            </a:r>
            <a:r>
              <a:rPr lang="en-US" altLang="ja-JP" sz="1050" dirty="0" smtClean="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カ</a:t>
            </a:r>
            <a:r>
              <a:rPr lang="ja-JP" altLang="en-US" sz="1050" dirty="0" smtClean="0">
                <a:latin typeface="Meiryo UI" panose="020B0604030504040204" pitchFamily="50" charset="-128"/>
                <a:ea typeface="Meiryo UI" panose="020B0604030504040204" pitchFamily="50" charset="-128"/>
              </a:rPr>
              <a:t>月間</a:t>
            </a:r>
            <a:r>
              <a:rPr lang="ja-JP" altLang="en-US" sz="1050" dirty="0">
                <a:latin typeface="Meiryo UI" panose="020B0604030504040204" pitchFamily="50" charset="-128"/>
                <a:ea typeface="Meiryo UI" panose="020B0604030504040204" pitchFamily="50" charset="-128"/>
              </a:rPr>
              <a:t>（延長は２回まで最大９カ月間）</a:t>
            </a:r>
            <a:r>
              <a:rPr lang="ja-JP" altLang="en-US" sz="1050" dirty="0" smtClean="0">
                <a:latin typeface="Meiryo UI" panose="020B0604030504040204" pitchFamily="50" charset="-128"/>
                <a:ea typeface="Meiryo UI" panose="020B0604030504040204" pitchFamily="50" charset="-128"/>
              </a:rPr>
              <a:t>支給</a:t>
            </a:r>
            <a:endParaRPr lang="en-US" altLang="ja-JP" sz="105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177890" y="7822894"/>
            <a:ext cx="5782711" cy="25391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rPr>
              <a:t>Ｃ</a:t>
            </a:r>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新型コロナウイルス感染症生活困窮者自立支援</a:t>
            </a:r>
            <a:r>
              <a:rPr kumimoji="1" lang="ja-JP" altLang="en-US" sz="1050" b="1" dirty="0" smtClean="0">
                <a:solidFill>
                  <a:schemeClr val="tx1"/>
                </a:solidFill>
                <a:latin typeface="Meiryo UI" panose="020B0604030504040204" pitchFamily="50" charset="-128"/>
                <a:ea typeface="Meiryo UI" panose="020B0604030504040204" pitchFamily="50" charset="-128"/>
              </a:rPr>
              <a:t>金　　</a:t>
            </a:r>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rPr>
              <a:t>令和３年度</a:t>
            </a:r>
            <a:r>
              <a:rPr kumimoji="1" lang="en-US" altLang="ja-JP" sz="1050" b="1" dirty="0" smtClean="0">
                <a:solidFill>
                  <a:schemeClr val="tx1"/>
                </a:solidFill>
                <a:latin typeface="Meiryo UI" panose="020B0604030504040204" pitchFamily="50" charset="-128"/>
                <a:ea typeface="Meiryo UI" panose="020B0604030504040204" pitchFamily="50" charset="-128"/>
              </a:rPr>
              <a:t>】</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4101663" y="8870902"/>
            <a:ext cx="2125655" cy="2308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府は島本町を除く９</a:t>
            </a:r>
            <a:r>
              <a:rPr lang="ja-JP" altLang="en-US" sz="900" dirty="0" smtClean="0">
                <a:latin typeface="Meiryo UI" panose="020B0604030504040204" pitchFamily="50" charset="-128"/>
                <a:ea typeface="Meiryo UI" panose="020B0604030504040204" pitchFamily="50" charset="-128"/>
              </a:rPr>
              <a:t>町村域分を実施</a:t>
            </a:r>
            <a:endParaRPr lang="en-US" altLang="ja-JP" sz="900" dirty="0">
              <a:latin typeface="Meiryo UI" panose="020B0604030504040204" pitchFamily="50" charset="-128"/>
              <a:ea typeface="Meiryo UI" panose="020B0604030504040204" pitchFamily="50" charset="-128"/>
            </a:endParaRPr>
          </a:p>
        </p:txBody>
      </p:sp>
      <p:sp>
        <p:nvSpPr>
          <p:cNvPr id="2" name="正方形/長方形 1"/>
          <p:cNvSpPr/>
          <p:nvPr/>
        </p:nvSpPr>
        <p:spPr>
          <a:xfrm>
            <a:off x="307017" y="8456225"/>
            <a:ext cx="5868173" cy="630942"/>
          </a:xfrm>
          <a:prstGeom prst="rect">
            <a:avLst/>
          </a:prstGeom>
        </p:spPr>
        <p:txBody>
          <a:bodyPr wrap="square">
            <a:spAutoFit/>
          </a:bodyPr>
          <a:lstStyle/>
          <a:p>
            <a:pPr marL="400050" indent="-400050" algn="just">
              <a:lnSpc>
                <a:spcPts val="1400"/>
              </a:lnSpc>
              <a:spcAft>
                <a:spcPts val="0"/>
              </a:spcAft>
            </a:pPr>
            <a:r>
              <a:rPr lang="ja-JP" altLang="en-US" sz="1050" kern="100" dirty="0" smtClean="0">
                <a:latin typeface="游明朝" panose="02020400000000000000" pitchFamily="18" charset="-128"/>
                <a:ea typeface="Meiryo UI" panose="020B0604030504040204" pitchFamily="50" charset="-128"/>
                <a:cs typeface="Meiryo UI" panose="020B0604030504040204" pitchFamily="50" charset="-128"/>
              </a:rPr>
              <a:t>〇</a:t>
            </a:r>
            <a:r>
              <a:rPr lang="ja-JP" altLang="en-US" sz="1050" kern="100" dirty="0">
                <a:latin typeface="游明朝" panose="02020400000000000000" pitchFamily="18" charset="-128"/>
                <a:ea typeface="Meiryo UI" panose="020B0604030504040204" pitchFamily="50" charset="-128"/>
                <a:cs typeface="Meiryo UI" panose="020B0604030504040204" pitchFamily="50" charset="-128"/>
              </a:rPr>
              <a:t>生活福祉資金の</a:t>
            </a:r>
            <a:r>
              <a:rPr lang="ja-JP" altLang="ja-JP" sz="1050" kern="100" dirty="0">
                <a:latin typeface="游明朝" panose="02020400000000000000" pitchFamily="18" charset="-128"/>
                <a:ea typeface="Meiryo UI" panose="020B0604030504040204" pitchFamily="50" charset="-128"/>
                <a:cs typeface="Meiryo UI" panose="020B0604030504040204" pitchFamily="50" charset="-128"/>
              </a:rPr>
              <a:t>貸付を</a:t>
            </a:r>
            <a:r>
              <a:rPr lang="ja-JP" altLang="ja-JP" sz="1050" kern="100" dirty="0" smtClean="0">
                <a:latin typeface="游明朝" panose="02020400000000000000" pitchFamily="18" charset="-128"/>
                <a:ea typeface="Meiryo UI" panose="020B0604030504040204" pitchFamily="50" charset="-128"/>
                <a:cs typeface="Meiryo UI" panose="020B0604030504040204" pitchFamily="50" charset="-128"/>
              </a:rPr>
              <a:t>利用できない世帯</a:t>
            </a:r>
            <a:r>
              <a:rPr lang="ja-JP" altLang="en-US" sz="1050" kern="100" dirty="0" smtClean="0">
                <a:latin typeface="游明朝" panose="02020400000000000000" pitchFamily="18" charset="-128"/>
                <a:ea typeface="Meiryo UI" panose="020B0604030504040204" pitchFamily="50" charset="-128"/>
                <a:cs typeface="Meiryo UI" panose="020B0604030504040204" pitchFamily="50" charset="-128"/>
              </a:rPr>
              <a:t>が対象</a:t>
            </a:r>
            <a:endParaRPr lang="en-US"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marL="144000" indent="-400050" algn="just">
              <a:lnSpc>
                <a:spcPts val="1400"/>
              </a:lnSpc>
              <a:spcAft>
                <a:spcPts val="0"/>
              </a:spcAft>
            </a:pPr>
            <a:r>
              <a:rPr lang="ja-JP" altLang="en-US" sz="1050" kern="100" dirty="0" smtClean="0">
                <a:latin typeface="游明朝" panose="02020400000000000000" pitchFamily="18" charset="-128"/>
                <a:ea typeface="Meiryo UI" panose="020B0604030504040204" pitchFamily="50" charset="-128"/>
                <a:cs typeface="Meiryo UI" panose="020B0604030504040204" pitchFamily="50" charset="-128"/>
              </a:rPr>
              <a:t>　</a:t>
            </a:r>
            <a:r>
              <a:rPr lang="en-US" altLang="ja-JP" sz="1050" kern="100" dirty="0" smtClean="0">
                <a:latin typeface="游明朝" panose="02020400000000000000" pitchFamily="18" charset="-128"/>
                <a:ea typeface="Meiryo UI" panose="020B0604030504040204" pitchFamily="50" charset="-128"/>
                <a:cs typeface="Meiryo UI" panose="020B0604030504040204" pitchFamily="50" charset="-128"/>
              </a:rPr>
              <a:t>※</a:t>
            </a:r>
            <a:r>
              <a:rPr lang="ja-JP" altLang="ja-JP" sz="1050" kern="100" dirty="0" smtClean="0">
                <a:latin typeface="游明朝" panose="02020400000000000000" pitchFamily="18" charset="-128"/>
                <a:ea typeface="Meiryo UI" panose="020B0604030504040204" pitchFamily="50" charset="-128"/>
                <a:cs typeface="Meiryo UI" panose="020B0604030504040204" pitchFamily="50" charset="-128"/>
              </a:rPr>
              <a:t>総合</a:t>
            </a:r>
            <a:r>
              <a:rPr lang="ja-JP" altLang="ja-JP" sz="1050" kern="100" dirty="0">
                <a:latin typeface="游明朝" panose="02020400000000000000" pitchFamily="18" charset="-128"/>
                <a:ea typeface="Meiryo UI" panose="020B0604030504040204" pitchFamily="50" charset="-128"/>
                <a:cs typeface="Meiryo UI" panose="020B0604030504040204" pitchFamily="50" charset="-128"/>
              </a:rPr>
              <a:t>支援資金の再貸付を終了した世帯や、再貸付について不承認とされた</a:t>
            </a:r>
            <a:r>
              <a:rPr lang="ja-JP" altLang="ja-JP" sz="1050" kern="100" dirty="0" smtClean="0">
                <a:latin typeface="游明朝" panose="02020400000000000000" pitchFamily="18" charset="-128"/>
                <a:ea typeface="Meiryo UI" panose="020B0604030504040204" pitchFamily="50" charset="-128"/>
                <a:cs typeface="Meiryo UI" panose="020B0604030504040204" pitchFamily="50" charset="-128"/>
              </a:rPr>
              <a:t>世帯</a:t>
            </a:r>
            <a:endParaRPr lang="en-US" altLang="ja-JP" sz="1050" kern="100" dirty="0" smtClean="0">
              <a:latin typeface="游明朝" panose="02020400000000000000" pitchFamily="18" charset="-128"/>
              <a:ea typeface="Meiryo UI" panose="020B0604030504040204" pitchFamily="50" charset="-128"/>
              <a:cs typeface="Meiryo UI" panose="020B0604030504040204" pitchFamily="50" charset="-128"/>
            </a:endParaRPr>
          </a:p>
          <a:p>
            <a:pPr marL="144000" indent="-400050" algn="just">
              <a:lnSpc>
                <a:spcPts val="1400"/>
              </a:lnSpc>
              <a:spcAft>
                <a:spcPts val="0"/>
              </a:spcAft>
            </a:pPr>
            <a:r>
              <a:rPr lang="ja-JP" altLang="en-US" sz="1050" kern="100" dirty="0">
                <a:latin typeface="游明朝" panose="02020400000000000000" pitchFamily="18" charset="-128"/>
                <a:ea typeface="Meiryo UI" panose="020B0604030504040204" pitchFamily="50" charset="-128"/>
                <a:cs typeface="Meiryo UI" panose="020B0604030504040204" pitchFamily="50" charset="-128"/>
              </a:rPr>
              <a:t>　</a:t>
            </a:r>
            <a:r>
              <a:rPr lang="ja-JP" altLang="ja-JP" sz="1050" kern="100" dirty="0" smtClean="0">
                <a:latin typeface="游明朝" panose="02020400000000000000" pitchFamily="18" charset="-128"/>
                <a:ea typeface="Meiryo UI" panose="020B0604030504040204" pitchFamily="50" charset="-128"/>
                <a:cs typeface="Meiryo UI" panose="020B0604030504040204" pitchFamily="50" charset="-128"/>
              </a:rPr>
              <a:t>（</a:t>
            </a:r>
            <a:r>
              <a:rPr lang="ja-JP" altLang="ja-JP" sz="1050" kern="100" dirty="0">
                <a:latin typeface="游明朝" panose="02020400000000000000" pitchFamily="18" charset="-128"/>
                <a:ea typeface="Meiryo UI" panose="020B0604030504040204" pitchFamily="50" charset="-128"/>
                <a:cs typeface="Meiryo UI" panose="020B0604030504040204" pitchFamily="50" charset="-128"/>
              </a:rPr>
              <a:t>生活保護受給中の世帯</a:t>
            </a:r>
            <a:r>
              <a:rPr lang="ja-JP" altLang="ja-JP" sz="1050" kern="100" dirty="0" smtClean="0">
                <a:latin typeface="游明朝" panose="02020400000000000000" pitchFamily="18" charset="-128"/>
                <a:ea typeface="Meiryo UI" panose="020B0604030504040204" pitchFamily="50" charset="-128"/>
                <a:cs typeface="Meiryo UI" panose="020B0604030504040204" pitchFamily="50" charset="-128"/>
              </a:rPr>
              <a:t>を除く）</a:t>
            </a:r>
            <a:endParaRPr lang="en-US" altLang="ja-JP" sz="1050" kern="100" dirty="0" smtClean="0">
              <a:latin typeface="游明朝" panose="02020400000000000000" pitchFamily="18" charset="-128"/>
              <a:ea typeface="Meiryo UI" panose="020B0604030504040204" pitchFamily="50" charset="-128"/>
              <a:cs typeface="Meiryo UI" panose="020B0604030504040204" pitchFamily="50" charset="-128"/>
            </a:endParaRPr>
          </a:p>
        </p:txBody>
      </p:sp>
      <p:sp>
        <p:nvSpPr>
          <p:cNvPr id="70" name="テキスト ボックス 69"/>
          <p:cNvSpPr txBox="1"/>
          <p:nvPr/>
        </p:nvSpPr>
        <p:spPr>
          <a:xfrm>
            <a:off x="4029" y="8221953"/>
            <a:ext cx="6371132"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単身世帯６万円</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月、２人世帯８万円</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月、３人以上世帯</a:t>
            </a:r>
            <a:r>
              <a:rPr lang="en-US" altLang="ja-JP" sz="1050" dirty="0" smtClean="0">
                <a:latin typeface="Meiryo UI" panose="020B0604030504040204" pitchFamily="50" charset="-128"/>
                <a:ea typeface="Meiryo UI" panose="020B0604030504040204" pitchFamily="50" charset="-128"/>
              </a:rPr>
              <a:t>10</a:t>
            </a:r>
            <a:r>
              <a:rPr lang="ja-JP" altLang="en-US" sz="1050" dirty="0" smtClean="0">
                <a:latin typeface="Meiryo UI" panose="020B0604030504040204" pitchFamily="50" charset="-128"/>
                <a:ea typeface="Meiryo UI" panose="020B0604030504040204" pitchFamily="50" charset="-128"/>
              </a:rPr>
              <a:t>万円</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月を３カ月支給　</a:t>
            </a:r>
            <a:endParaRPr lang="ja-JP" altLang="en-US" sz="1050" dirty="0">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1CF56E1D-C452-4D58-A512-4F3A6B20DCF4}"/>
              </a:ext>
            </a:extLst>
          </p:cNvPr>
          <p:cNvSpPr/>
          <p:nvPr/>
        </p:nvSpPr>
        <p:spPr>
          <a:xfrm>
            <a:off x="6409890" y="2900183"/>
            <a:ext cx="6120654" cy="43681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400" b="1" dirty="0" smtClean="0">
                <a:solidFill>
                  <a:schemeClr val="bg1"/>
                </a:solidFill>
                <a:latin typeface="メイリオ" panose="020B0604030504040204" pitchFamily="50" charset="-128"/>
                <a:ea typeface="メイリオ" panose="020B0604030504040204" pitchFamily="50" charset="-128"/>
              </a:rPr>
              <a:t>③</a:t>
            </a:r>
            <a:r>
              <a:rPr lang="ja-JP" altLang="en-US" sz="1200" b="1" dirty="0" smtClean="0">
                <a:solidFill>
                  <a:schemeClr val="bg1"/>
                </a:solidFill>
                <a:latin typeface="メイリオ" panose="020B0604030504040204" pitchFamily="50" charset="-128"/>
                <a:ea typeface="メイリオ" panose="020B0604030504040204" pitchFamily="50" charset="-128"/>
              </a:rPr>
              <a:t>「</a:t>
            </a:r>
            <a:r>
              <a:rPr lang="ja-JP" altLang="en-US" sz="1200" b="1" dirty="0">
                <a:solidFill>
                  <a:schemeClr val="bg1"/>
                </a:solidFill>
                <a:latin typeface="メイリオ" panose="020B0604030504040204" pitchFamily="50" charset="-128"/>
                <a:ea typeface="メイリオ" panose="020B0604030504040204" pitchFamily="50" charset="-128"/>
              </a:rPr>
              <a:t>ウィズコロナ、ポストコロナに対応した地域活動モデルの開発」助成</a:t>
            </a:r>
            <a:r>
              <a:rPr lang="ja-JP" altLang="en-US" sz="1200" b="1" dirty="0" smtClean="0">
                <a:solidFill>
                  <a:schemeClr val="bg1"/>
                </a:solidFill>
                <a:latin typeface="メイリオ" panose="020B0604030504040204" pitchFamily="50" charset="-128"/>
                <a:ea typeface="メイリオ" panose="020B0604030504040204" pitchFamily="50" charset="-128"/>
              </a:rPr>
              <a:t>事業</a:t>
            </a:r>
            <a:endParaRPr lang="en-US" altLang="ja-JP" sz="1200" b="1" dirty="0" smtClean="0">
              <a:solidFill>
                <a:schemeClr val="bg1"/>
              </a:solidFill>
              <a:latin typeface="メイリオ" panose="020B0604030504040204" pitchFamily="50" charset="-128"/>
              <a:ea typeface="メイリオ" panose="020B0604030504040204" pitchFamily="50" charset="-128"/>
            </a:endParaRPr>
          </a:p>
          <a:p>
            <a:r>
              <a:rPr lang="ja-JP" altLang="en-US" sz="1200" b="1" dirty="0">
                <a:solidFill>
                  <a:schemeClr val="bg1"/>
                </a:solidFill>
                <a:latin typeface="メイリオ" panose="020B0604030504040204" pitchFamily="50" charset="-128"/>
                <a:ea typeface="メイリオ" panose="020B0604030504040204" pitchFamily="50" charset="-128"/>
              </a:rPr>
              <a:t>　　</a:t>
            </a:r>
            <a:r>
              <a:rPr lang="ja-JP" altLang="en-US" sz="1200" b="1" dirty="0" smtClean="0">
                <a:solidFill>
                  <a:schemeClr val="bg1"/>
                </a:solidFill>
                <a:latin typeface="メイリオ" panose="020B0604030504040204" pitchFamily="50" charset="-128"/>
                <a:ea typeface="メイリオ" panose="020B0604030504040204" pitchFamily="50" charset="-128"/>
              </a:rPr>
              <a:t>　　　　　　　　　　　　　　　　　　　　　　　　　　　</a:t>
            </a:r>
            <a:r>
              <a:rPr lang="en-US" altLang="ja-JP" sz="1200" b="1" dirty="0" smtClean="0">
                <a:solidFill>
                  <a:schemeClr val="bg1"/>
                </a:solidFill>
                <a:latin typeface="メイリオ" panose="020B0604030504040204" pitchFamily="50" charset="-128"/>
                <a:ea typeface="メイリオ" panose="020B0604030504040204" pitchFamily="50" charset="-128"/>
              </a:rPr>
              <a:t>【</a:t>
            </a:r>
            <a:r>
              <a:rPr lang="ja-JP" altLang="en-US" sz="1200" b="1" dirty="0" smtClean="0">
                <a:solidFill>
                  <a:schemeClr val="bg1"/>
                </a:solidFill>
                <a:latin typeface="メイリオ" panose="020B0604030504040204" pitchFamily="50" charset="-128"/>
                <a:ea typeface="メイリオ" panose="020B0604030504040204" pitchFamily="50" charset="-128"/>
              </a:rPr>
              <a:t>令和３年度新規</a:t>
            </a:r>
            <a:r>
              <a:rPr lang="en-US" altLang="ja-JP" sz="1200" b="1" dirty="0" smtClean="0">
                <a:solidFill>
                  <a:schemeClr val="bg1"/>
                </a:solidFill>
                <a:latin typeface="メイリオ" panose="020B0604030504040204" pitchFamily="50" charset="-128"/>
                <a:ea typeface="メイリオ" panose="020B0604030504040204" pitchFamily="50" charset="-128"/>
              </a:rPr>
              <a:t>】</a:t>
            </a:r>
            <a:r>
              <a:rPr lang="ja-JP" altLang="en-US" sz="1200" b="1" dirty="0">
                <a:solidFill>
                  <a:schemeClr val="bg1"/>
                </a:solidFill>
                <a:latin typeface="メイリオ" panose="020B0604030504040204" pitchFamily="50" charset="-128"/>
                <a:ea typeface="メイリオ" panose="020B0604030504040204" pitchFamily="50" charset="-128"/>
              </a:rPr>
              <a:t>　</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6443654" y="3439942"/>
            <a:ext cx="6255038" cy="815608"/>
          </a:xfrm>
          <a:prstGeom prst="rect">
            <a:avLst/>
          </a:prstGeom>
        </p:spPr>
        <p:txBody>
          <a:bodyPr wrap="square">
            <a:spAutoFit/>
          </a:bodyPr>
          <a:lstStyle/>
          <a:p>
            <a:pPr marL="108000" indent="-457200"/>
            <a:r>
              <a:rPr lang="ja-JP" altLang="en-US" sz="1050" dirty="0" smtClean="0">
                <a:latin typeface="Meiryo UI" panose="020B0604030504040204" pitchFamily="50" charset="-128"/>
                <a:ea typeface="Meiryo UI" panose="020B0604030504040204" pitchFamily="50" charset="-128"/>
              </a:rPr>
              <a:t>〇</a:t>
            </a:r>
            <a:r>
              <a:rPr lang="ja-JP" altLang="en-US" sz="1050" dirty="0">
                <a:latin typeface="Meiryo UI" panose="020B0604030504040204" pitchFamily="50" charset="-128"/>
                <a:ea typeface="Meiryo UI" panose="020B0604030504040204" pitchFamily="50" charset="-128"/>
              </a:rPr>
              <a:t>高齢者や障がい者など、支援を必要とする府民の孤立や不安の解消を図ることを目的として、</a:t>
            </a:r>
            <a:r>
              <a:rPr lang="ja-JP" altLang="en-US" sz="1050" dirty="0" smtClean="0">
                <a:latin typeface="Meiryo UI" panose="020B0604030504040204" pitchFamily="50" charset="-128"/>
                <a:ea typeface="Meiryo UI" panose="020B0604030504040204" pitchFamily="50" charset="-128"/>
              </a:rPr>
              <a:t>大阪府</a:t>
            </a:r>
            <a:r>
              <a:rPr lang="ja-JP" altLang="en-US" sz="1050" dirty="0">
                <a:latin typeface="Meiryo UI" panose="020B0604030504040204" pitchFamily="50" charset="-128"/>
                <a:ea typeface="Meiryo UI" panose="020B0604030504040204" pitchFamily="50" charset="-128"/>
              </a:rPr>
              <a:t>福祉</a:t>
            </a:r>
            <a:r>
              <a:rPr lang="ja-JP" altLang="en-US" sz="1050" dirty="0" smtClean="0">
                <a:latin typeface="Meiryo UI" panose="020B0604030504040204" pitchFamily="50" charset="-128"/>
                <a:ea typeface="Meiryo UI" panose="020B0604030504040204" pitchFamily="50" charset="-128"/>
              </a:rPr>
              <a:t>基金を</a:t>
            </a:r>
            <a:r>
              <a:rPr lang="ja-JP" altLang="en-US" sz="1050" dirty="0">
                <a:latin typeface="Meiryo UI" panose="020B0604030504040204" pitchFamily="50" charset="-128"/>
                <a:ea typeface="Meiryo UI" panose="020B0604030504040204" pitchFamily="50" charset="-128"/>
              </a:rPr>
              <a:t>活用し、地域のネットワークを活用した新たな発想と工夫により、ウィズコロナに加え、コロナ終息後（ポストコロナ）も見据えた、地域活動モデルに対し助成</a:t>
            </a:r>
          </a:p>
          <a:p>
            <a:pPr>
              <a:spcBef>
                <a:spcPts val="600"/>
              </a:spcBef>
            </a:pPr>
            <a:r>
              <a:rPr lang="ja-JP" altLang="en-US" sz="1050" dirty="0" smtClean="0">
                <a:latin typeface="Meiryo UI" panose="020B0604030504040204" pitchFamily="50" charset="-128"/>
                <a:ea typeface="Meiryo UI" panose="020B0604030504040204" pitchFamily="50" charset="-128"/>
              </a:rPr>
              <a:t>・（助成対象）大阪</a:t>
            </a:r>
            <a:r>
              <a:rPr lang="ja-JP" altLang="en-US" sz="1050" dirty="0">
                <a:latin typeface="Meiryo UI" panose="020B0604030504040204" pitchFamily="50" charset="-128"/>
                <a:ea typeface="Meiryo UI" panose="020B0604030504040204" pitchFamily="50" charset="-128"/>
              </a:rPr>
              <a:t>府内の市町村社会福祉協議会（</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団体あたり上限</a:t>
            </a:r>
            <a:r>
              <a:rPr lang="en-US" altLang="ja-JP" sz="1050" dirty="0">
                <a:latin typeface="Meiryo UI" panose="020B0604030504040204" pitchFamily="50" charset="-128"/>
                <a:ea typeface="Meiryo UI" panose="020B0604030504040204" pitchFamily="50" charset="-128"/>
              </a:rPr>
              <a:t>2,000</a:t>
            </a:r>
            <a:r>
              <a:rPr lang="ja-JP" altLang="en-US" sz="1050" dirty="0">
                <a:latin typeface="Meiryo UI" panose="020B0604030504040204" pitchFamily="50" charset="-128"/>
                <a:ea typeface="Meiryo UI" panose="020B0604030504040204" pitchFamily="50" charset="-128"/>
              </a:rPr>
              <a:t>千円）</a:t>
            </a:r>
          </a:p>
        </p:txBody>
      </p:sp>
      <p:sp>
        <p:nvSpPr>
          <p:cNvPr id="71" name="テキスト ボックス 70"/>
          <p:cNvSpPr txBox="1"/>
          <p:nvPr/>
        </p:nvSpPr>
        <p:spPr>
          <a:xfrm>
            <a:off x="257243" y="4148803"/>
            <a:ext cx="4642509" cy="253916"/>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直</a:t>
            </a:r>
            <a:r>
              <a:rPr kumimoji="1" lang="ja-JP" altLang="en-US" sz="1050" dirty="0" smtClean="0">
                <a:latin typeface="Meiryo UI" panose="020B0604030504040204" pitchFamily="50" charset="-128"/>
                <a:ea typeface="Meiryo UI" panose="020B0604030504040204" pitchFamily="50" charset="-128"/>
              </a:rPr>
              <a:t>近で、令和３年</a:t>
            </a:r>
            <a:r>
              <a:rPr kumimoji="1" lang="en-US" altLang="ja-JP" sz="1050" dirty="0" smtClean="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日の厚生労働省通知により</a:t>
            </a:r>
            <a:r>
              <a:rPr kumimoji="1" lang="en-US" altLang="ja-JP" sz="1050" dirty="0" smtClean="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月末から</a:t>
            </a:r>
            <a:r>
              <a:rPr kumimoji="1" lang="en-US" altLang="ja-JP" sz="1050" dirty="0" smtClean="0">
                <a:latin typeface="Meiryo UI" panose="020B0604030504040204" pitchFamily="50" charset="-128"/>
                <a:ea typeface="Meiryo UI" panose="020B0604030504040204" pitchFamily="50" charset="-128"/>
              </a:rPr>
              <a:t>8</a:t>
            </a:r>
            <a:r>
              <a:rPr kumimoji="1" lang="ja-JP" altLang="en-US" sz="1050" dirty="0" smtClean="0">
                <a:latin typeface="Meiryo UI" panose="020B0604030504040204" pitchFamily="50" charset="-128"/>
                <a:ea typeface="Meiryo UI" panose="020B0604030504040204" pitchFamily="50" charset="-128"/>
              </a:rPr>
              <a:t>月末までに延長</a:t>
            </a:r>
            <a:endParaRPr kumimoji="1" lang="ja-JP" altLang="en-US" sz="1050" dirty="0">
              <a:latin typeface="Meiryo UI" panose="020B0604030504040204" pitchFamily="50" charset="-128"/>
              <a:ea typeface="Meiryo UI" panose="020B0604030504040204" pitchFamily="50" charset="-128"/>
            </a:endParaRPr>
          </a:p>
        </p:txBody>
      </p:sp>
      <p:sp>
        <p:nvSpPr>
          <p:cNvPr id="8" name="正方形/長方形 7"/>
          <p:cNvSpPr/>
          <p:nvPr/>
        </p:nvSpPr>
        <p:spPr>
          <a:xfrm>
            <a:off x="4473312" y="8076573"/>
            <a:ext cx="1754006" cy="253916"/>
          </a:xfrm>
          <a:prstGeom prst="rect">
            <a:avLst/>
          </a:prstGeom>
        </p:spPr>
        <p:txBody>
          <a:bodyPr wrap="none">
            <a:spAutoFit/>
          </a:bodyPr>
          <a:lstStyle/>
          <a:p>
            <a:r>
              <a:rPr lang="ja-JP" altLang="en-US" sz="1050" dirty="0">
                <a:latin typeface="Meiryo UI" panose="020B0604030504040204" pitchFamily="50" charset="-128"/>
                <a:ea typeface="Meiryo UI" panose="020B0604030504040204" pitchFamily="50" charset="-128"/>
              </a:rPr>
              <a:t>（７～</a:t>
            </a:r>
            <a:r>
              <a:rPr lang="en-US" altLang="ja-JP" sz="1050" dirty="0">
                <a:latin typeface="Meiryo UI" panose="020B0604030504040204" pitchFamily="50" charset="-128"/>
                <a:ea typeface="Meiryo UI" panose="020B0604030504040204" pitchFamily="50" charset="-128"/>
              </a:rPr>
              <a:t>8</a:t>
            </a:r>
            <a:r>
              <a:rPr lang="ja-JP" altLang="en-US" sz="1050" dirty="0">
                <a:latin typeface="Meiryo UI" panose="020B0604030504040204" pitchFamily="50" charset="-128"/>
                <a:ea typeface="Meiryo UI" panose="020B0604030504040204" pitchFamily="50" charset="-128"/>
              </a:rPr>
              <a:t>月の申請に限る）　</a:t>
            </a:r>
            <a:endParaRPr lang="ja-JP" altLang="en-US" sz="1050" dirty="0"/>
          </a:p>
        </p:txBody>
      </p:sp>
      <p:sp>
        <p:nvSpPr>
          <p:cNvPr id="76" name="テキスト ボックス 75">
            <a:extLst>
              <a:ext uri="{FF2B5EF4-FFF2-40B4-BE49-F238E27FC236}">
                <a16:creationId xmlns:a16="http://schemas.microsoft.com/office/drawing/2014/main" id="{975DA4A0-A598-4A18-BB2D-FA9C2EDB2147}"/>
              </a:ext>
            </a:extLst>
          </p:cNvPr>
          <p:cNvSpPr txBox="1"/>
          <p:nvPr/>
        </p:nvSpPr>
        <p:spPr>
          <a:xfrm>
            <a:off x="6375161" y="7542151"/>
            <a:ext cx="6384232" cy="417880"/>
          </a:xfrm>
          <a:prstGeom prst="rect">
            <a:avLst/>
          </a:prstGeom>
          <a:noFill/>
          <a:ln>
            <a:noFill/>
            <a:prstDash val="solid"/>
          </a:ln>
        </p:spPr>
        <p:txBody>
          <a:bodyPr wrap="square" rtlCol="0">
            <a:spAutoFit/>
          </a:bodyPr>
          <a:lstStyle/>
          <a:p>
            <a:pPr indent="-457200"/>
            <a:r>
              <a:rPr lang="ja-JP" altLang="en-US" sz="1050" dirty="0">
                <a:latin typeface="Meiryo UI" panose="020B0604030504040204" pitchFamily="50" charset="-128"/>
                <a:ea typeface="Meiryo UI" panose="020B0604030504040204" pitchFamily="50" charset="-128"/>
              </a:rPr>
              <a:t>〇</a:t>
            </a:r>
            <a:r>
              <a:rPr lang="ja-JP" altLang="ja-JP" sz="1050" dirty="0" smtClean="0">
                <a:latin typeface="Meiryo UI" panose="020B0604030504040204" pitchFamily="50" charset="-128"/>
                <a:ea typeface="Meiryo UI" panose="020B0604030504040204" pitchFamily="50" charset="-128"/>
              </a:rPr>
              <a:t>外出自粛期間が長引くことで、</a:t>
            </a:r>
            <a:r>
              <a:rPr lang="en-US" altLang="ja-JP" sz="1050" dirty="0" smtClean="0">
                <a:latin typeface="Meiryo UI" panose="020B0604030504040204" pitchFamily="50" charset="-128"/>
                <a:ea typeface="Meiryo UI" panose="020B0604030504040204" pitchFamily="50" charset="-128"/>
              </a:rPr>
              <a:t>DV</a:t>
            </a:r>
            <a:r>
              <a:rPr lang="ja-JP" altLang="ja-JP" sz="1050" dirty="0" smtClean="0">
                <a:latin typeface="Meiryo UI" panose="020B0604030504040204" pitchFamily="50" charset="-128"/>
                <a:ea typeface="Meiryo UI" panose="020B0604030504040204" pitchFamily="50" charset="-128"/>
              </a:rPr>
              <a:t>相談及び</a:t>
            </a:r>
            <a:r>
              <a:rPr lang="en-US" altLang="ja-JP" sz="1050" dirty="0" smtClean="0">
                <a:latin typeface="Meiryo UI" panose="020B0604030504040204" pitchFamily="50" charset="-128"/>
                <a:ea typeface="Meiryo UI" panose="020B0604030504040204" pitchFamily="50" charset="-128"/>
              </a:rPr>
              <a:t>DV</a:t>
            </a:r>
            <a:r>
              <a:rPr lang="ja-JP" altLang="ja-JP" sz="1050" dirty="0" smtClean="0">
                <a:latin typeface="Meiryo UI" panose="020B0604030504040204" pitchFamily="50" charset="-128"/>
                <a:ea typeface="Meiryo UI" panose="020B0604030504040204" pitchFamily="50" charset="-128"/>
              </a:rPr>
              <a:t>被害者等の増加が見込まれ</a:t>
            </a:r>
            <a:r>
              <a:rPr lang="ja-JP" altLang="en-US" sz="1050" dirty="0" smtClean="0">
                <a:latin typeface="Meiryo UI" panose="020B0604030504040204" pitchFamily="50" charset="-128"/>
                <a:ea typeface="Meiryo UI" panose="020B0604030504040204" pitchFamily="50" charset="-128"/>
              </a:rPr>
              <a:t>た</a:t>
            </a:r>
            <a:r>
              <a:rPr lang="ja-JP" altLang="ja-JP" sz="1050" dirty="0" smtClean="0">
                <a:latin typeface="Meiryo UI" panose="020B0604030504040204" pitchFamily="50" charset="-128"/>
                <a:ea typeface="Meiryo UI" panose="020B0604030504040204" pitchFamily="50" charset="-128"/>
              </a:rPr>
              <a:t>ことから、</a:t>
            </a:r>
            <a:r>
              <a:rPr lang="ja-JP" altLang="en-US" sz="1050" dirty="0" smtClean="0">
                <a:latin typeface="Meiryo UI" panose="020B0604030504040204" pitchFamily="50" charset="-128"/>
                <a:ea typeface="Meiryo UI" panose="020B0604030504040204" pitchFamily="50" charset="-128"/>
              </a:rPr>
              <a:t>緊急事態宣言下において</a:t>
            </a:r>
            <a:endParaRPr lang="en-US" altLang="ja-JP" sz="1050" dirty="0" smtClean="0">
              <a:latin typeface="Meiryo UI" panose="020B0604030504040204" pitchFamily="50" charset="-128"/>
              <a:ea typeface="Meiryo UI" panose="020B0604030504040204" pitchFamily="50" charset="-128"/>
            </a:endParaRPr>
          </a:p>
          <a:p>
            <a:pPr indent="-457200"/>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相談</a:t>
            </a:r>
            <a:r>
              <a:rPr lang="ja-JP" altLang="en-US" sz="1050" dirty="0" smtClean="0">
                <a:latin typeface="Meiryo UI" panose="020B0604030504040204" pitchFamily="50" charset="-128"/>
                <a:ea typeface="Meiryo UI" panose="020B0604030504040204" pitchFamily="50" charset="-128"/>
              </a:rPr>
              <a:t>センターの相談員を</a:t>
            </a:r>
            <a:r>
              <a:rPr lang="ja-JP" altLang="ja-JP" sz="1050" dirty="0" smtClean="0">
                <a:latin typeface="Meiryo UI" panose="020B0604030504040204" pitchFamily="50" charset="-128"/>
                <a:ea typeface="Meiryo UI" panose="020B0604030504040204" pitchFamily="50" charset="-128"/>
              </a:rPr>
              <a:t>平日１名増員</a:t>
            </a:r>
            <a:r>
              <a:rPr lang="ja-JP" altLang="en-US" sz="1050" dirty="0" smtClean="0">
                <a:latin typeface="Meiryo UI" panose="020B0604030504040204" pitchFamily="50" charset="-128"/>
                <a:ea typeface="Meiryo UI" panose="020B0604030504040204" pitchFamily="50" charset="-128"/>
              </a:rPr>
              <a:t>するとともに、</a:t>
            </a:r>
            <a:r>
              <a:rPr lang="ja-JP" altLang="ja-JP" sz="1050" dirty="0" smtClean="0">
                <a:latin typeface="Meiryo UI" panose="020B0604030504040204" pitchFamily="50" charset="-128"/>
                <a:ea typeface="Meiryo UI" panose="020B0604030504040204" pitchFamily="50" charset="-128"/>
              </a:rPr>
              <a:t>ホテル</a:t>
            </a:r>
            <a:r>
              <a:rPr lang="ja-JP" altLang="en-US" sz="1050" dirty="0" smtClean="0">
                <a:latin typeface="Meiryo UI" panose="020B0604030504040204" pitchFamily="50" charset="-128"/>
                <a:ea typeface="Meiryo UI" panose="020B0604030504040204" pitchFamily="50" charset="-128"/>
              </a:rPr>
              <a:t>を</a:t>
            </a:r>
            <a:r>
              <a:rPr lang="en-US" altLang="ja-JP" sz="1050" dirty="0" smtClean="0">
                <a:latin typeface="Meiryo UI" panose="020B0604030504040204" pitchFamily="50" charset="-128"/>
                <a:ea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rPr>
              <a:t>日あたり</a:t>
            </a:r>
            <a:r>
              <a:rPr lang="en-US" altLang="ja-JP" sz="1050" dirty="0" smtClean="0">
                <a:latin typeface="Meiryo UI" panose="020B0604030504040204" pitchFamily="50" charset="-128"/>
                <a:ea typeface="Meiryo UI" panose="020B0604030504040204" pitchFamily="50" charset="-128"/>
              </a:rPr>
              <a:t>30</a:t>
            </a:r>
            <a:r>
              <a:rPr lang="ja-JP" altLang="ja-JP" sz="1050" dirty="0" smtClean="0">
                <a:latin typeface="Meiryo UI" panose="020B0604030504040204" pitchFamily="50" charset="-128"/>
                <a:ea typeface="Meiryo UI" panose="020B0604030504040204" pitchFamily="50" charset="-128"/>
              </a:rPr>
              <a:t>室</a:t>
            </a:r>
            <a:r>
              <a:rPr lang="ja-JP" altLang="en-US" sz="1050" dirty="0" smtClean="0">
                <a:latin typeface="Meiryo UI" panose="020B0604030504040204" pitchFamily="50" charset="-128"/>
                <a:ea typeface="Meiryo UI" panose="020B0604030504040204" pitchFamily="50" charset="-128"/>
              </a:rPr>
              <a:t>、必要に応じ借上げ</a:t>
            </a:r>
            <a:endParaRPr lang="en-US" altLang="ja-JP" sz="1050" dirty="0">
              <a:latin typeface="Meiryo UI" panose="020B0604030504040204" pitchFamily="50" charset="-128"/>
              <a:ea typeface="Meiryo UI" panose="020B0604030504040204" pitchFamily="50" charset="-128"/>
            </a:endParaRPr>
          </a:p>
        </p:txBody>
      </p:sp>
      <p:sp>
        <p:nvSpPr>
          <p:cNvPr id="86" name="正方形/長方形 85"/>
          <p:cNvSpPr/>
          <p:nvPr/>
        </p:nvSpPr>
        <p:spPr>
          <a:xfrm>
            <a:off x="6473149" y="4837819"/>
            <a:ext cx="6188255" cy="253916"/>
          </a:xfrm>
          <a:prstGeom prst="rect">
            <a:avLst/>
          </a:prstGeom>
        </p:spPr>
        <p:txBody>
          <a:bodyPr wrap="square">
            <a:spAutoFit/>
          </a:bodyPr>
          <a:lstStyle/>
          <a:p>
            <a:pPr marL="72000" indent="-457200"/>
            <a:r>
              <a:rPr kumimoji="1"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〇保護者</a:t>
            </a:r>
            <a:r>
              <a:rPr kumimoji="1"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が陽性になり</a:t>
            </a:r>
            <a:r>
              <a:rPr kumimoji="1"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、代替</a:t>
            </a:r>
            <a:r>
              <a:rPr kumimoji="1"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養育者がいない子どもを保護するための宿泊施設の借り上げ</a:t>
            </a:r>
            <a:r>
              <a:rPr kumimoji="1"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等を実施</a:t>
            </a:r>
            <a:endParaRPr kumimoji="1"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2" name="テキスト ボックス 61"/>
          <p:cNvSpPr txBox="1"/>
          <p:nvPr/>
        </p:nvSpPr>
        <p:spPr>
          <a:xfrm>
            <a:off x="73155" y="564328"/>
            <a:ext cx="6102035" cy="307777"/>
          </a:xfrm>
          <a:prstGeom prst="rect">
            <a:avLst/>
          </a:prstGeom>
          <a:solidFill>
            <a:schemeClr val="accent4">
              <a:lumMod val="60000"/>
              <a:lumOff val="40000"/>
            </a:schemeClr>
          </a:solidFill>
          <a:ln w="12700">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（１）令和３年度新規・継続</a:t>
            </a:r>
            <a:endParaRPr kumimoji="1" lang="ja-JP" altLang="en-US" sz="1400" dirty="0">
              <a:latin typeface="Meiryo UI" panose="020B0604030504040204" pitchFamily="50" charset="-128"/>
              <a:ea typeface="Meiryo UI" panose="020B0604030504040204" pitchFamily="50" charset="-128"/>
            </a:endParaRPr>
          </a:p>
        </p:txBody>
      </p:sp>
      <p:sp>
        <p:nvSpPr>
          <p:cNvPr id="75" name="正方形/長方形 74">
            <a:extLst>
              <a:ext uri="{FF2B5EF4-FFF2-40B4-BE49-F238E27FC236}">
                <a16:creationId xmlns:a16="http://schemas.microsoft.com/office/drawing/2014/main" id="{58E917CA-DAE2-44E1-9913-5E44DF19586C}"/>
              </a:ext>
            </a:extLst>
          </p:cNvPr>
          <p:cNvSpPr/>
          <p:nvPr/>
        </p:nvSpPr>
        <p:spPr>
          <a:xfrm>
            <a:off x="6366745" y="7206382"/>
            <a:ext cx="6076036" cy="2616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latin typeface="Meiryo UI" panose="020B0604030504040204" pitchFamily="50" charset="-128"/>
                <a:ea typeface="Meiryo UI" panose="020B0604030504040204" pitchFamily="50" charset="-128"/>
              </a:rPr>
              <a:t>②　</a:t>
            </a:r>
            <a:r>
              <a:rPr lang="en-US" altLang="ja-JP" sz="1400" b="1" dirty="0" smtClean="0">
                <a:solidFill>
                  <a:schemeClr val="bg1"/>
                </a:solidFill>
                <a:latin typeface="Meiryo UI" panose="020B0604030504040204" pitchFamily="50" charset="-128"/>
                <a:ea typeface="Meiryo UI" panose="020B0604030504040204" pitchFamily="50" charset="-128"/>
              </a:rPr>
              <a:t>DV</a:t>
            </a:r>
            <a:r>
              <a:rPr lang="ja-JP" altLang="en-US" sz="1400" b="1" dirty="0" smtClean="0">
                <a:solidFill>
                  <a:schemeClr val="bg1"/>
                </a:solidFill>
                <a:latin typeface="Meiryo UI" panose="020B0604030504040204" pitchFamily="50" charset="-128"/>
                <a:ea typeface="Meiryo UI" panose="020B0604030504040204" pitchFamily="50" charset="-128"/>
              </a:rPr>
              <a:t>相談体制強化・緊急避難支援事業</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87" name="正方形/長方形 86">
            <a:extLst>
              <a:ext uri="{FF2B5EF4-FFF2-40B4-BE49-F238E27FC236}">
                <a16:creationId xmlns:a16="http://schemas.microsoft.com/office/drawing/2014/main" id="{D85AD7FB-22BF-4938-967C-B3ACC9A30326}"/>
              </a:ext>
            </a:extLst>
          </p:cNvPr>
          <p:cNvSpPr/>
          <p:nvPr/>
        </p:nvSpPr>
        <p:spPr>
          <a:xfrm>
            <a:off x="6284547" y="5715624"/>
            <a:ext cx="6391751" cy="35048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p:cNvSpPr txBox="1"/>
          <p:nvPr/>
        </p:nvSpPr>
        <p:spPr>
          <a:xfrm>
            <a:off x="6419199" y="5584432"/>
            <a:ext cx="6102035" cy="307777"/>
          </a:xfrm>
          <a:prstGeom prst="rect">
            <a:avLst/>
          </a:prstGeom>
          <a:solidFill>
            <a:schemeClr val="accent4">
              <a:lumMod val="60000"/>
              <a:lumOff val="40000"/>
            </a:schemeClr>
          </a:solidFill>
          <a:ln w="12700">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（２）令和２年度</a:t>
            </a:r>
            <a:r>
              <a:rPr kumimoji="1" lang="ja-JP" altLang="en-US" sz="1400" dirty="0">
                <a:latin typeface="Meiryo UI" panose="020B0604030504040204" pitchFamily="50" charset="-128"/>
                <a:ea typeface="Meiryo UI" panose="020B0604030504040204" pitchFamily="50" charset="-128"/>
              </a:rPr>
              <a:t>実施</a:t>
            </a:r>
          </a:p>
        </p:txBody>
      </p:sp>
      <p:sp>
        <p:nvSpPr>
          <p:cNvPr id="41" name="正方形/長方形 40">
            <a:extLst>
              <a:ext uri="{FF2B5EF4-FFF2-40B4-BE49-F238E27FC236}">
                <a16:creationId xmlns:a16="http://schemas.microsoft.com/office/drawing/2014/main" id="{58E917CA-DAE2-44E1-9913-5E44DF19586C}"/>
              </a:ext>
            </a:extLst>
          </p:cNvPr>
          <p:cNvSpPr/>
          <p:nvPr/>
        </p:nvSpPr>
        <p:spPr>
          <a:xfrm>
            <a:off x="6357126" y="8125726"/>
            <a:ext cx="6085656" cy="26885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latin typeface="Meiryo UI" panose="020B0604030504040204" pitchFamily="50" charset="-128"/>
                <a:ea typeface="Meiryo UI" panose="020B0604030504040204" pitchFamily="50" charset="-128"/>
              </a:rPr>
              <a:t>③　家庭</a:t>
            </a:r>
            <a:r>
              <a:rPr lang="ja-JP" altLang="en-US" sz="1400" b="1" dirty="0">
                <a:solidFill>
                  <a:schemeClr val="bg1"/>
                </a:solidFill>
                <a:latin typeface="Meiryo UI" panose="020B0604030504040204" pitchFamily="50" charset="-128"/>
                <a:ea typeface="Meiryo UI" panose="020B0604030504040204" pitchFamily="50" charset="-128"/>
              </a:rPr>
              <a:t>保育等支援事業（図書カード配付</a:t>
            </a:r>
            <a:r>
              <a:rPr lang="ja-JP" altLang="en-US" sz="1400" b="1" dirty="0" smtClean="0">
                <a:solidFill>
                  <a:schemeClr val="bg1"/>
                </a:solidFill>
                <a:latin typeface="Meiryo UI" panose="020B0604030504040204" pitchFamily="50" charset="-128"/>
                <a:ea typeface="Meiryo UI" panose="020B0604030504040204" pitchFamily="50" charset="-128"/>
              </a:rPr>
              <a:t>）</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67D06EFA-837E-43EE-A3F1-E6FBD7C16251}"/>
              </a:ext>
            </a:extLst>
          </p:cNvPr>
          <p:cNvSpPr txBox="1"/>
          <p:nvPr/>
        </p:nvSpPr>
        <p:spPr>
          <a:xfrm>
            <a:off x="6439948" y="8506777"/>
            <a:ext cx="6132094" cy="580390"/>
          </a:xfrm>
          <a:prstGeom prst="rect">
            <a:avLst/>
          </a:prstGeom>
          <a:noFill/>
          <a:ln>
            <a:noFill/>
          </a:ln>
        </p:spPr>
        <p:txBody>
          <a:bodyPr wrap="square" rtlCol="0">
            <a:spAutoFit/>
          </a:bodyPr>
          <a:lstStyle/>
          <a:p>
            <a:pPr algn="just"/>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〇府内の保育所等に在籍する３歳児以上の子どもに図書カード（</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2,000</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円分）を配付</a:t>
            </a:r>
            <a:endPar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　保育所等：６月５日より順次配付し、配付完了</a:t>
            </a:r>
          </a:p>
          <a:p>
            <a:pPr algn="just"/>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　児童発達支援センター等：</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6</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29</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日～</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9</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日まで受付し、配付完了</a:t>
            </a:r>
            <a:endParaRPr lang="ja-JP" altLang="en-US" sz="1050"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788492857"/>
              </p:ext>
            </p:extLst>
          </p:nvPr>
        </p:nvGraphicFramePr>
        <p:xfrm>
          <a:off x="655305" y="4610689"/>
          <a:ext cx="4498995" cy="1219200"/>
        </p:xfrm>
        <a:graphic>
          <a:graphicData uri="http://schemas.openxmlformats.org/drawingml/2006/table">
            <a:tbl>
              <a:tblPr firstRow="1" bandRow="1">
                <a:tableStyleId>{5C22544A-7EE6-4342-B048-85BDC9FD1C3A}</a:tableStyleId>
              </a:tblPr>
              <a:tblGrid>
                <a:gridCol w="1495378">
                  <a:extLst>
                    <a:ext uri="{9D8B030D-6E8A-4147-A177-3AD203B41FA5}">
                      <a16:colId xmlns:a16="http://schemas.microsoft.com/office/drawing/2014/main" val="2130398233"/>
                    </a:ext>
                  </a:extLst>
                </a:gridCol>
                <a:gridCol w="1377108">
                  <a:extLst>
                    <a:ext uri="{9D8B030D-6E8A-4147-A177-3AD203B41FA5}">
                      <a16:colId xmlns:a16="http://schemas.microsoft.com/office/drawing/2014/main" val="1355773574"/>
                    </a:ext>
                  </a:extLst>
                </a:gridCol>
                <a:gridCol w="1626509">
                  <a:extLst>
                    <a:ext uri="{9D8B030D-6E8A-4147-A177-3AD203B41FA5}">
                      <a16:colId xmlns:a16="http://schemas.microsoft.com/office/drawing/2014/main" val="2216539810"/>
                    </a:ext>
                  </a:extLst>
                </a:gridCol>
              </a:tblGrid>
              <a:tr h="237600">
                <a:tc>
                  <a:txBody>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貸付決定件数</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貸付決定金額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3340425"/>
                  </a:ext>
                </a:extLst>
              </a:tr>
              <a:tr h="237600">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緊急小口資金</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148,651</a:t>
                      </a:r>
                      <a:r>
                        <a:rPr kumimoji="1" lang="ja-JP" altLang="en-US" sz="1000" dirty="0" smtClean="0">
                          <a:solidFill>
                            <a:schemeClr val="tx1"/>
                          </a:solidFill>
                          <a:latin typeface="メイリオ" panose="020B0604030504040204" pitchFamily="50" charset="-128"/>
                          <a:ea typeface="メイリオ" panose="020B0604030504040204" pitchFamily="50" charset="-128"/>
                        </a:rPr>
                        <a:t>件</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28,105,410</a:t>
                      </a:r>
                      <a:r>
                        <a:rPr kumimoji="1" lang="ja-JP" altLang="en-US" sz="1000" dirty="0" smtClean="0">
                          <a:solidFill>
                            <a:schemeClr val="tx1"/>
                          </a:solidFill>
                          <a:latin typeface="メイリオ" panose="020B0604030504040204" pitchFamily="50" charset="-128"/>
                          <a:ea typeface="メイリオ" panose="020B0604030504040204" pitchFamily="50" charset="-128"/>
                        </a:rPr>
                        <a:t>千円</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254403"/>
                  </a:ext>
                </a:extLst>
              </a:tr>
              <a:tr h="237600">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総合支援金</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176,811</a:t>
                      </a:r>
                      <a:r>
                        <a:rPr kumimoji="1" lang="ja-JP" altLang="en-US" sz="1000" dirty="0" smtClean="0">
                          <a:solidFill>
                            <a:schemeClr val="tx1"/>
                          </a:solidFill>
                          <a:latin typeface="メイリオ" panose="020B0604030504040204" pitchFamily="50" charset="-128"/>
                          <a:ea typeface="メイリオ" panose="020B0604030504040204" pitchFamily="50" charset="-128"/>
                        </a:rPr>
                        <a:t>件</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93,323,015</a:t>
                      </a:r>
                      <a:r>
                        <a:rPr kumimoji="1" lang="ja-JP" altLang="en-US" sz="1000" dirty="0" smtClean="0">
                          <a:solidFill>
                            <a:schemeClr val="tx1"/>
                          </a:solidFill>
                          <a:latin typeface="メイリオ" panose="020B0604030504040204" pitchFamily="50" charset="-128"/>
                          <a:ea typeface="メイリオ" panose="020B0604030504040204" pitchFamily="50" charset="-128"/>
                        </a:rPr>
                        <a:t>千円</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4736765"/>
                  </a:ext>
                </a:extLst>
              </a:tr>
              <a:tr h="237600">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総合支援金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再貸付</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58,965</a:t>
                      </a:r>
                      <a:r>
                        <a:rPr kumimoji="1" lang="ja-JP" altLang="en-US" sz="1000" dirty="0" smtClean="0">
                          <a:solidFill>
                            <a:schemeClr val="tx1"/>
                          </a:solidFill>
                          <a:latin typeface="メイリオ" panose="020B0604030504040204" pitchFamily="50" charset="-128"/>
                          <a:ea typeface="メイリオ" panose="020B0604030504040204" pitchFamily="50" charset="-128"/>
                        </a:rPr>
                        <a:t>件</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31,265,250</a:t>
                      </a:r>
                      <a:r>
                        <a:rPr kumimoji="1" lang="ja-JP" altLang="en-US" sz="1000" dirty="0" smtClean="0">
                          <a:solidFill>
                            <a:schemeClr val="tx1"/>
                          </a:solidFill>
                          <a:latin typeface="メイリオ" panose="020B0604030504040204" pitchFamily="50" charset="-128"/>
                          <a:ea typeface="メイリオ" panose="020B0604030504040204" pitchFamily="50" charset="-128"/>
                        </a:rPr>
                        <a:t>千円</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0907067"/>
                  </a:ext>
                </a:extLst>
              </a:tr>
              <a:tr h="237600">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計</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384,427</a:t>
                      </a:r>
                      <a:r>
                        <a:rPr kumimoji="1" lang="ja-JP" altLang="en-US" sz="1000" dirty="0" smtClean="0">
                          <a:solidFill>
                            <a:schemeClr val="tx1"/>
                          </a:solidFill>
                          <a:latin typeface="メイリオ" panose="020B0604030504040204" pitchFamily="50" charset="-128"/>
                          <a:ea typeface="メイリオ" panose="020B0604030504040204" pitchFamily="50" charset="-128"/>
                        </a:rPr>
                        <a:t>件</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rPr>
                        <a:t>152,693,675</a:t>
                      </a:r>
                      <a:r>
                        <a:rPr kumimoji="1" lang="ja-JP" altLang="en-US" sz="1000" dirty="0" smtClean="0">
                          <a:solidFill>
                            <a:schemeClr val="tx1"/>
                          </a:solidFill>
                          <a:latin typeface="メイリオ" panose="020B0604030504040204" pitchFamily="50" charset="-128"/>
                          <a:ea typeface="メイリオ" panose="020B0604030504040204" pitchFamily="50" charset="-128"/>
                        </a:rPr>
                        <a:t>千円</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517399"/>
                  </a:ext>
                </a:extLst>
              </a:tr>
            </a:tbl>
          </a:graphicData>
        </a:graphic>
      </p:graphicFrame>
      <p:sp>
        <p:nvSpPr>
          <p:cNvPr id="10" name="テキスト ボックス 9"/>
          <p:cNvSpPr txBox="1"/>
          <p:nvPr/>
        </p:nvSpPr>
        <p:spPr>
          <a:xfrm>
            <a:off x="3683114" y="4418079"/>
            <a:ext cx="1756134"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rPr>
              <a:t>（令和３年７月</a:t>
            </a:r>
            <a:r>
              <a:rPr kumimoji="1" lang="en-US" altLang="ja-JP" sz="900" dirty="0">
                <a:latin typeface="メイリオ" panose="020B0604030504040204" pitchFamily="50" charset="-128"/>
                <a:ea typeface="メイリオ" panose="020B0604030504040204" pitchFamily="50" charset="-128"/>
              </a:rPr>
              <a:t>16</a:t>
            </a:r>
            <a:r>
              <a:rPr kumimoji="1" lang="ja-JP" altLang="en-US" sz="900" dirty="0" smtClean="0">
                <a:latin typeface="メイリオ" panose="020B0604030504040204" pitchFamily="50" charset="-128"/>
                <a:ea typeface="メイリオ" panose="020B0604030504040204" pitchFamily="50" charset="-128"/>
              </a:rPr>
              <a:t>日時点）</a:t>
            </a:r>
            <a:endParaRPr kumimoji="1" lang="ja-JP" altLang="en-US" sz="9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518460" y="4384225"/>
            <a:ext cx="1132244"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貸付の状況</a:t>
            </a:r>
            <a:r>
              <a:rPr kumimoji="1" lang="en-US" altLang="ja-JP" sz="1050" dirty="0" smtClean="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1744922" y="122618"/>
            <a:ext cx="916482" cy="523220"/>
          </a:xfrm>
          <a:prstGeom prst="rect">
            <a:avLst/>
          </a:prstGeom>
          <a:solidFill>
            <a:schemeClr val="bg1"/>
          </a:solid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資料</a:t>
            </a:r>
            <a:r>
              <a:rPr kumimoji="1" lang="ja-JP" altLang="en-US" sz="1400" dirty="0">
                <a:latin typeface="Meiryo UI" panose="020B0604030504040204" pitchFamily="50" charset="-128"/>
                <a:ea typeface="Meiryo UI" panose="020B0604030504040204" pitchFamily="50" charset="-128"/>
              </a:rPr>
              <a:t>３</a:t>
            </a:r>
            <a:r>
              <a:rPr kumimoji="1" lang="en-US" altLang="ja-JP" sz="1400" dirty="0" smtClean="0">
                <a:latin typeface="Meiryo UI" panose="020B0604030504040204" pitchFamily="50" charset="-128"/>
                <a:ea typeface="Meiryo UI" panose="020B0604030504040204" pitchFamily="50" charset="-128"/>
              </a:rPr>
              <a:t>-3</a:t>
            </a: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２</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9383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6274</TotalTime>
  <Words>2168</Words>
  <Application>Microsoft Office PowerPoint</Application>
  <PresentationFormat>A3 297x420 mm</PresentationFormat>
  <Paragraphs>203</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Meiryo UI</vt:lpstr>
      <vt:lpstr>ＭＳ Ｐゴシック</vt:lpstr>
      <vt:lpstr>メイリオ</vt:lpstr>
      <vt:lpstr>游ゴシック</vt:lpstr>
      <vt:lpstr>游ゴシック Light</vt:lpstr>
      <vt:lpstr>游明朝</vt:lpstr>
      <vt:lpstr>Arial</vt:lpstr>
      <vt:lpstr>Calibri</vt:lpstr>
      <vt:lpstr>Calibri Light</vt:lpstr>
      <vt:lpstr>Kristen ITC</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愛子</dc:creator>
  <cp:lastModifiedBy>扶蘇　美香</cp:lastModifiedBy>
  <cp:revision>478</cp:revision>
  <cp:lastPrinted>2021-07-28T02:33:50Z</cp:lastPrinted>
  <dcterms:created xsi:type="dcterms:W3CDTF">2020-10-09T05:30:22Z</dcterms:created>
  <dcterms:modified xsi:type="dcterms:W3CDTF">2021-07-28T02:35:24Z</dcterms:modified>
</cp:coreProperties>
</file>