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0264775" cy="7218363"/>
  <p:notesSz cx="6807200" cy="9939338"/>
  <p:defaultTextStyle>
    <a:defPPr>
      <a:defRPr lang="ja-JP"/>
    </a:defPPr>
    <a:lvl1pPr marL="0" algn="l" defTabSz="953536" rtl="0" eaLnBrk="1" latinLnBrk="0" hangingPunct="1">
      <a:defRPr kumimoji="1" sz="1900" kern="1200">
        <a:solidFill>
          <a:schemeClr val="tx1"/>
        </a:solidFill>
        <a:latin typeface="+mn-lt"/>
        <a:ea typeface="+mn-ea"/>
        <a:cs typeface="+mn-cs"/>
      </a:defRPr>
    </a:lvl1pPr>
    <a:lvl2pPr marL="476768" algn="l" defTabSz="953536" rtl="0" eaLnBrk="1" latinLnBrk="0" hangingPunct="1">
      <a:defRPr kumimoji="1" sz="1900" kern="1200">
        <a:solidFill>
          <a:schemeClr val="tx1"/>
        </a:solidFill>
        <a:latin typeface="+mn-lt"/>
        <a:ea typeface="+mn-ea"/>
        <a:cs typeface="+mn-cs"/>
      </a:defRPr>
    </a:lvl2pPr>
    <a:lvl3pPr marL="953536" algn="l" defTabSz="953536" rtl="0" eaLnBrk="1" latinLnBrk="0" hangingPunct="1">
      <a:defRPr kumimoji="1" sz="1900" kern="1200">
        <a:solidFill>
          <a:schemeClr val="tx1"/>
        </a:solidFill>
        <a:latin typeface="+mn-lt"/>
        <a:ea typeface="+mn-ea"/>
        <a:cs typeface="+mn-cs"/>
      </a:defRPr>
    </a:lvl3pPr>
    <a:lvl4pPr marL="1430304" algn="l" defTabSz="953536" rtl="0" eaLnBrk="1" latinLnBrk="0" hangingPunct="1">
      <a:defRPr kumimoji="1" sz="1900" kern="1200">
        <a:solidFill>
          <a:schemeClr val="tx1"/>
        </a:solidFill>
        <a:latin typeface="+mn-lt"/>
        <a:ea typeface="+mn-ea"/>
        <a:cs typeface="+mn-cs"/>
      </a:defRPr>
    </a:lvl4pPr>
    <a:lvl5pPr marL="1907073" algn="l" defTabSz="953536" rtl="0" eaLnBrk="1" latinLnBrk="0" hangingPunct="1">
      <a:defRPr kumimoji="1" sz="1900" kern="1200">
        <a:solidFill>
          <a:schemeClr val="tx1"/>
        </a:solidFill>
        <a:latin typeface="+mn-lt"/>
        <a:ea typeface="+mn-ea"/>
        <a:cs typeface="+mn-cs"/>
      </a:defRPr>
    </a:lvl5pPr>
    <a:lvl6pPr marL="2383841" algn="l" defTabSz="953536" rtl="0" eaLnBrk="1" latinLnBrk="0" hangingPunct="1">
      <a:defRPr kumimoji="1" sz="1900" kern="1200">
        <a:solidFill>
          <a:schemeClr val="tx1"/>
        </a:solidFill>
        <a:latin typeface="+mn-lt"/>
        <a:ea typeface="+mn-ea"/>
        <a:cs typeface="+mn-cs"/>
      </a:defRPr>
    </a:lvl6pPr>
    <a:lvl7pPr marL="2860609" algn="l" defTabSz="953536" rtl="0" eaLnBrk="1" latinLnBrk="0" hangingPunct="1">
      <a:defRPr kumimoji="1" sz="1900" kern="1200">
        <a:solidFill>
          <a:schemeClr val="tx1"/>
        </a:solidFill>
        <a:latin typeface="+mn-lt"/>
        <a:ea typeface="+mn-ea"/>
        <a:cs typeface="+mn-cs"/>
      </a:defRPr>
    </a:lvl7pPr>
    <a:lvl8pPr marL="3337377" algn="l" defTabSz="953536" rtl="0" eaLnBrk="1" latinLnBrk="0" hangingPunct="1">
      <a:defRPr kumimoji="1" sz="1900" kern="1200">
        <a:solidFill>
          <a:schemeClr val="tx1"/>
        </a:solidFill>
        <a:latin typeface="+mn-lt"/>
        <a:ea typeface="+mn-ea"/>
        <a:cs typeface="+mn-cs"/>
      </a:defRPr>
    </a:lvl8pPr>
    <a:lvl9pPr marL="3814145" algn="l" defTabSz="95353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4">
          <p15:clr>
            <a:srgbClr val="A4A3A4"/>
          </p15:clr>
        </p15:guide>
        <p15:guide id="2" pos="32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1" d="100"/>
          <a:sy n="71" d="100"/>
        </p:scale>
        <p:origin x="1128" y="66"/>
      </p:cViewPr>
      <p:guideLst>
        <p:guide orient="horz" pos="2274"/>
        <p:guide pos="32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A462D59-7EE2-49B6-8F62-36E32BA02755}" type="datetimeFigureOut">
              <a:rPr kumimoji="1" lang="ja-JP" altLang="en-US" smtClean="0"/>
              <a:t>2021/7/26</a:t>
            </a:fld>
            <a:endParaRPr kumimoji="1" lang="ja-JP" altLang="en-US"/>
          </a:p>
        </p:txBody>
      </p:sp>
      <p:sp>
        <p:nvSpPr>
          <p:cNvPr id="4" name="スライド イメージ プレースホルダー 3"/>
          <p:cNvSpPr>
            <a:spLocks noGrp="1" noRot="1" noChangeAspect="1"/>
          </p:cNvSpPr>
          <p:nvPr>
            <p:ph type="sldImg" idx="2"/>
          </p:nvPr>
        </p:nvSpPr>
        <p:spPr>
          <a:xfrm>
            <a:off x="755650" y="746125"/>
            <a:ext cx="5295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C5B0610-8D3B-4399-8DE8-7C6B8171431A}" type="slidenum">
              <a:rPr kumimoji="1" lang="ja-JP" altLang="en-US" smtClean="0"/>
              <a:t>‹#›</a:t>
            </a:fld>
            <a:endParaRPr kumimoji="1" lang="ja-JP" altLang="en-US"/>
          </a:p>
        </p:txBody>
      </p:sp>
    </p:spTree>
    <p:extLst>
      <p:ext uri="{BB962C8B-B14F-4D97-AF65-F5344CB8AC3E}">
        <p14:creationId xmlns:p14="http://schemas.microsoft.com/office/powerpoint/2010/main" val="2739564902"/>
      </p:ext>
    </p:extLst>
  </p:cSld>
  <p:clrMap bg1="lt1" tx1="dk1" bg2="lt2" tx2="dk2" accent1="accent1" accent2="accent2" accent3="accent3" accent4="accent4" accent5="accent5" accent6="accent6" hlink="hlink" folHlink="folHlink"/>
  <p:notesStyle>
    <a:lvl1pPr marL="0" algn="l" defTabSz="953536" rtl="0" eaLnBrk="1" latinLnBrk="0" hangingPunct="1">
      <a:defRPr kumimoji="1" sz="1300" kern="1200">
        <a:solidFill>
          <a:schemeClr val="tx1"/>
        </a:solidFill>
        <a:latin typeface="+mn-lt"/>
        <a:ea typeface="+mn-ea"/>
        <a:cs typeface="+mn-cs"/>
      </a:defRPr>
    </a:lvl1pPr>
    <a:lvl2pPr marL="476768" algn="l" defTabSz="953536" rtl="0" eaLnBrk="1" latinLnBrk="0" hangingPunct="1">
      <a:defRPr kumimoji="1" sz="1300" kern="1200">
        <a:solidFill>
          <a:schemeClr val="tx1"/>
        </a:solidFill>
        <a:latin typeface="+mn-lt"/>
        <a:ea typeface="+mn-ea"/>
        <a:cs typeface="+mn-cs"/>
      </a:defRPr>
    </a:lvl2pPr>
    <a:lvl3pPr marL="953536" algn="l" defTabSz="953536" rtl="0" eaLnBrk="1" latinLnBrk="0" hangingPunct="1">
      <a:defRPr kumimoji="1" sz="1300" kern="1200">
        <a:solidFill>
          <a:schemeClr val="tx1"/>
        </a:solidFill>
        <a:latin typeface="+mn-lt"/>
        <a:ea typeface="+mn-ea"/>
        <a:cs typeface="+mn-cs"/>
      </a:defRPr>
    </a:lvl3pPr>
    <a:lvl4pPr marL="1430304" algn="l" defTabSz="953536" rtl="0" eaLnBrk="1" latinLnBrk="0" hangingPunct="1">
      <a:defRPr kumimoji="1" sz="1300" kern="1200">
        <a:solidFill>
          <a:schemeClr val="tx1"/>
        </a:solidFill>
        <a:latin typeface="+mn-lt"/>
        <a:ea typeface="+mn-ea"/>
        <a:cs typeface="+mn-cs"/>
      </a:defRPr>
    </a:lvl4pPr>
    <a:lvl5pPr marL="1907073" algn="l" defTabSz="953536" rtl="0" eaLnBrk="1" latinLnBrk="0" hangingPunct="1">
      <a:defRPr kumimoji="1" sz="1300" kern="1200">
        <a:solidFill>
          <a:schemeClr val="tx1"/>
        </a:solidFill>
        <a:latin typeface="+mn-lt"/>
        <a:ea typeface="+mn-ea"/>
        <a:cs typeface="+mn-cs"/>
      </a:defRPr>
    </a:lvl5pPr>
    <a:lvl6pPr marL="2383841" algn="l" defTabSz="953536" rtl="0" eaLnBrk="1" latinLnBrk="0" hangingPunct="1">
      <a:defRPr kumimoji="1" sz="1300" kern="1200">
        <a:solidFill>
          <a:schemeClr val="tx1"/>
        </a:solidFill>
        <a:latin typeface="+mn-lt"/>
        <a:ea typeface="+mn-ea"/>
        <a:cs typeface="+mn-cs"/>
      </a:defRPr>
    </a:lvl6pPr>
    <a:lvl7pPr marL="2860609" algn="l" defTabSz="953536" rtl="0" eaLnBrk="1" latinLnBrk="0" hangingPunct="1">
      <a:defRPr kumimoji="1" sz="1300" kern="1200">
        <a:solidFill>
          <a:schemeClr val="tx1"/>
        </a:solidFill>
        <a:latin typeface="+mn-lt"/>
        <a:ea typeface="+mn-ea"/>
        <a:cs typeface="+mn-cs"/>
      </a:defRPr>
    </a:lvl7pPr>
    <a:lvl8pPr marL="3337377" algn="l" defTabSz="953536" rtl="0" eaLnBrk="1" latinLnBrk="0" hangingPunct="1">
      <a:defRPr kumimoji="1" sz="1300" kern="1200">
        <a:solidFill>
          <a:schemeClr val="tx1"/>
        </a:solidFill>
        <a:latin typeface="+mn-lt"/>
        <a:ea typeface="+mn-ea"/>
        <a:cs typeface="+mn-cs"/>
      </a:defRPr>
    </a:lvl8pPr>
    <a:lvl9pPr marL="3814145" algn="l" defTabSz="953536"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5B0610-8D3B-4399-8DE8-7C6B8171431A}" type="slidenum">
              <a:rPr kumimoji="1" lang="ja-JP" altLang="en-US" smtClean="0"/>
              <a:t>1</a:t>
            </a:fld>
            <a:endParaRPr kumimoji="1" lang="ja-JP" altLang="en-US"/>
          </a:p>
        </p:txBody>
      </p:sp>
    </p:spTree>
    <p:extLst>
      <p:ext uri="{BB962C8B-B14F-4D97-AF65-F5344CB8AC3E}">
        <p14:creationId xmlns:p14="http://schemas.microsoft.com/office/powerpoint/2010/main" val="1017229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858" y="2242373"/>
            <a:ext cx="8725059" cy="15472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39716" y="4090406"/>
            <a:ext cx="7185343" cy="1844693"/>
          </a:xfrm>
        </p:spPr>
        <p:txBody>
          <a:bodyPr/>
          <a:lstStyle>
            <a:lvl1pPr marL="0" indent="0" algn="ctr">
              <a:buNone/>
              <a:defRPr>
                <a:solidFill>
                  <a:schemeClr val="tx1">
                    <a:tint val="75000"/>
                  </a:schemeClr>
                </a:solidFill>
              </a:defRPr>
            </a:lvl1pPr>
            <a:lvl2pPr marL="476768" indent="0" algn="ctr">
              <a:buNone/>
              <a:defRPr>
                <a:solidFill>
                  <a:schemeClr val="tx1">
                    <a:tint val="75000"/>
                  </a:schemeClr>
                </a:solidFill>
              </a:defRPr>
            </a:lvl2pPr>
            <a:lvl3pPr marL="953536" indent="0" algn="ctr">
              <a:buNone/>
              <a:defRPr>
                <a:solidFill>
                  <a:schemeClr val="tx1">
                    <a:tint val="75000"/>
                  </a:schemeClr>
                </a:solidFill>
              </a:defRPr>
            </a:lvl3pPr>
            <a:lvl4pPr marL="1430304" indent="0" algn="ctr">
              <a:buNone/>
              <a:defRPr>
                <a:solidFill>
                  <a:schemeClr val="tx1">
                    <a:tint val="75000"/>
                  </a:schemeClr>
                </a:solidFill>
              </a:defRPr>
            </a:lvl4pPr>
            <a:lvl5pPr marL="1907073" indent="0" algn="ctr">
              <a:buNone/>
              <a:defRPr>
                <a:solidFill>
                  <a:schemeClr val="tx1">
                    <a:tint val="75000"/>
                  </a:schemeClr>
                </a:solidFill>
              </a:defRPr>
            </a:lvl5pPr>
            <a:lvl6pPr marL="2383841" indent="0" algn="ctr">
              <a:buNone/>
              <a:defRPr>
                <a:solidFill>
                  <a:schemeClr val="tx1">
                    <a:tint val="75000"/>
                  </a:schemeClr>
                </a:solidFill>
              </a:defRPr>
            </a:lvl6pPr>
            <a:lvl7pPr marL="2860609" indent="0" algn="ctr">
              <a:buNone/>
              <a:defRPr>
                <a:solidFill>
                  <a:schemeClr val="tx1">
                    <a:tint val="75000"/>
                  </a:schemeClr>
                </a:solidFill>
              </a:defRPr>
            </a:lvl7pPr>
            <a:lvl8pPr marL="3337377" indent="0" algn="ctr">
              <a:buNone/>
              <a:defRPr>
                <a:solidFill>
                  <a:schemeClr val="tx1">
                    <a:tint val="75000"/>
                  </a:schemeClr>
                </a:solidFill>
              </a:defRPr>
            </a:lvl8pPr>
            <a:lvl9pPr marL="381414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05593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99976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1962" y="289071"/>
            <a:ext cx="2309574" cy="61590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13239" y="289071"/>
            <a:ext cx="6757644" cy="61590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2717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104444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847" y="4638468"/>
            <a:ext cx="8725059" cy="1433647"/>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10847" y="3059451"/>
            <a:ext cx="8725059" cy="1579016"/>
          </a:xfrm>
        </p:spPr>
        <p:txBody>
          <a:bodyPr anchor="b"/>
          <a:lstStyle>
            <a:lvl1pPr marL="0" indent="0">
              <a:buNone/>
              <a:defRPr sz="2100">
                <a:solidFill>
                  <a:schemeClr val="tx1">
                    <a:tint val="75000"/>
                  </a:schemeClr>
                </a:solidFill>
              </a:defRPr>
            </a:lvl1pPr>
            <a:lvl2pPr marL="476768" indent="0">
              <a:buNone/>
              <a:defRPr sz="1900">
                <a:solidFill>
                  <a:schemeClr val="tx1">
                    <a:tint val="75000"/>
                  </a:schemeClr>
                </a:solidFill>
              </a:defRPr>
            </a:lvl2pPr>
            <a:lvl3pPr marL="953536" indent="0">
              <a:buNone/>
              <a:defRPr sz="1700">
                <a:solidFill>
                  <a:schemeClr val="tx1">
                    <a:tint val="75000"/>
                  </a:schemeClr>
                </a:solidFill>
              </a:defRPr>
            </a:lvl3pPr>
            <a:lvl4pPr marL="1430304" indent="0">
              <a:buNone/>
              <a:defRPr sz="1500">
                <a:solidFill>
                  <a:schemeClr val="tx1">
                    <a:tint val="75000"/>
                  </a:schemeClr>
                </a:solidFill>
              </a:defRPr>
            </a:lvl4pPr>
            <a:lvl5pPr marL="1907073" indent="0">
              <a:buNone/>
              <a:defRPr sz="1500">
                <a:solidFill>
                  <a:schemeClr val="tx1">
                    <a:tint val="75000"/>
                  </a:schemeClr>
                </a:solidFill>
              </a:defRPr>
            </a:lvl5pPr>
            <a:lvl6pPr marL="2383841" indent="0">
              <a:buNone/>
              <a:defRPr sz="1500">
                <a:solidFill>
                  <a:schemeClr val="tx1">
                    <a:tint val="75000"/>
                  </a:schemeClr>
                </a:solidFill>
              </a:defRPr>
            </a:lvl6pPr>
            <a:lvl7pPr marL="2860609" indent="0">
              <a:buNone/>
              <a:defRPr sz="1500">
                <a:solidFill>
                  <a:schemeClr val="tx1">
                    <a:tint val="75000"/>
                  </a:schemeClr>
                </a:solidFill>
              </a:defRPr>
            </a:lvl7pPr>
            <a:lvl8pPr marL="3337377" indent="0">
              <a:buNone/>
              <a:defRPr sz="1500">
                <a:solidFill>
                  <a:schemeClr val="tx1">
                    <a:tint val="75000"/>
                  </a:schemeClr>
                </a:solidFill>
              </a:defRPr>
            </a:lvl8pPr>
            <a:lvl9pPr marL="3814145"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38282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13239" y="1684286"/>
            <a:ext cx="4533609" cy="4763786"/>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217927" y="1684286"/>
            <a:ext cx="4533609" cy="4763786"/>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12499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239" y="1615778"/>
            <a:ext cx="4535391" cy="673379"/>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13239" y="2289157"/>
            <a:ext cx="4535391" cy="415891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214364" y="1615778"/>
            <a:ext cx="4537174" cy="673379"/>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214364" y="2289157"/>
            <a:ext cx="4537174" cy="415891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90689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01499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19711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239" y="287398"/>
            <a:ext cx="3377041" cy="122311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13243" y="287399"/>
            <a:ext cx="5738294" cy="6160673"/>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13239" y="1510511"/>
            <a:ext cx="3377041" cy="4937561"/>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7980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967" y="5052854"/>
            <a:ext cx="6158865" cy="59651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11967" y="644974"/>
            <a:ext cx="6158865" cy="4331018"/>
          </a:xfrm>
        </p:spPr>
        <p:txBody>
          <a:bodyPr/>
          <a:lstStyle>
            <a:lvl1pPr marL="0" indent="0">
              <a:buNone/>
              <a:defRPr sz="3300"/>
            </a:lvl1pPr>
            <a:lvl2pPr marL="476768" indent="0">
              <a:buNone/>
              <a:defRPr sz="2900"/>
            </a:lvl2pPr>
            <a:lvl3pPr marL="953536" indent="0">
              <a:buNone/>
              <a:defRPr sz="2500"/>
            </a:lvl3pPr>
            <a:lvl4pPr marL="1430304" indent="0">
              <a:buNone/>
              <a:defRPr sz="2100"/>
            </a:lvl4pPr>
            <a:lvl5pPr marL="1907073" indent="0">
              <a:buNone/>
              <a:defRPr sz="2100"/>
            </a:lvl5pPr>
            <a:lvl6pPr marL="2383841" indent="0">
              <a:buNone/>
              <a:defRPr sz="2100"/>
            </a:lvl6pPr>
            <a:lvl7pPr marL="2860609" indent="0">
              <a:buNone/>
              <a:defRPr sz="2100"/>
            </a:lvl7pPr>
            <a:lvl8pPr marL="3337377" indent="0">
              <a:buNone/>
              <a:defRPr sz="2100"/>
            </a:lvl8pPr>
            <a:lvl9pPr marL="3814145" indent="0">
              <a:buNone/>
              <a:defRPr sz="2100"/>
            </a:lvl9pPr>
          </a:lstStyle>
          <a:p>
            <a:endParaRPr kumimoji="1" lang="ja-JP" altLang="en-US"/>
          </a:p>
        </p:txBody>
      </p:sp>
      <p:sp>
        <p:nvSpPr>
          <p:cNvPr id="4" name="テキスト プレースホルダー 3"/>
          <p:cNvSpPr>
            <a:spLocks noGrp="1"/>
          </p:cNvSpPr>
          <p:nvPr>
            <p:ph type="body" sz="half" idx="2"/>
          </p:nvPr>
        </p:nvSpPr>
        <p:spPr>
          <a:xfrm>
            <a:off x="2011967" y="5649372"/>
            <a:ext cx="6158865" cy="847155"/>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87373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3239" y="289069"/>
            <a:ext cx="9238298" cy="1203061"/>
          </a:xfrm>
          <a:prstGeom prst="rect">
            <a:avLst/>
          </a:prstGeom>
        </p:spPr>
        <p:txBody>
          <a:bodyPr vert="horz" lIns="95354" tIns="47677" rIns="95354" bIns="4767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239" y="1684286"/>
            <a:ext cx="9238298" cy="4763786"/>
          </a:xfrm>
          <a:prstGeom prst="rect">
            <a:avLst/>
          </a:prstGeom>
        </p:spPr>
        <p:txBody>
          <a:bodyPr vert="horz" lIns="95354" tIns="47677" rIns="95354" bIns="4767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13239" y="6690355"/>
            <a:ext cx="2395114" cy="384311"/>
          </a:xfrm>
          <a:prstGeom prst="rect">
            <a:avLst/>
          </a:prstGeom>
        </p:spPr>
        <p:txBody>
          <a:bodyPr vert="horz" lIns="95354" tIns="47677" rIns="95354" bIns="47677" rtlCol="0" anchor="ctr"/>
          <a:lstStyle>
            <a:lvl1pPr algn="l">
              <a:defRPr sz="1300">
                <a:solidFill>
                  <a:schemeClr val="tx1">
                    <a:tint val="75000"/>
                  </a:schemeClr>
                </a:solidFill>
              </a:defRPr>
            </a:lvl1pPr>
          </a:lstStyle>
          <a:p>
            <a:fld id="{13E4D1F0-52FC-4BA7-954A-6C676D9B0087}" type="datetimeFigureOut">
              <a:rPr kumimoji="1" lang="ja-JP" altLang="en-US" smtClean="0"/>
              <a:t>2021/7/26</a:t>
            </a:fld>
            <a:endParaRPr kumimoji="1" lang="ja-JP" altLang="en-US"/>
          </a:p>
        </p:txBody>
      </p:sp>
      <p:sp>
        <p:nvSpPr>
          <p:cNvPr id="5" name="フッター プレースホルダー 4"/>
          <p:cNvSpPr>
            <a:spLocks noGrp="1"/>
          </p:cNvSpPr>
          <p:nvPr>
            <p:ph type="ftr" sz="quarter" idx="3"/>
          </p:nvPr>
        </p:nvSpPr>
        <p:spPr>
          <a:xfrm>
            <a:off x="3507132" y="6690355"/>
            <a:ext cx="3250512" cy="384311"/>
          </a:xfrm>
          <a:prstGeom prst="rect">
            <a:avLst/>
          </a:prstGeom>
        </p:spPr>
        <p:txBody>
          <a:bodyPr vert="horz" lIns="95354" tIns="47677" rIns="95354" bIns="47677"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356422" y="6690355"/>
            <a:ext cx="2395114" cy="384311"/>
          </a:xfrm>
          <a:prstGeom prst="rect">
            <a:avLst/>
          </a:prstGeom>
        </p:spPr>
        <p:txBody>
          <a:bodyPr vert="horz" lIns="95354" tIns="47677" rIns="95354" bIns="47677" rtlCol="0" anchor="ctr"/>
          <a:lstStyle>
            <a:lvl1pPr algn="r">
              <a:defRPr sz="1300">
                <a:solidFill>
                  <a:schemeClr val="tx1">
                    <a:tint val="75000"/>
                  </a:schemeClr>
                </a:solidFill>
              </a:defRPr>
            </a:lvl1p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42182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3536" rtl="0" eaLnBrk="1" latinLnBrk="0" hangingPunct="1">
        <a:spcBef>
          <a:spcPct val="0"/>
        </a:spcBef>
        <a:buNone/>
        <a:defRPr kumimoji="1" sz="4600" kern="1200">
          <a:solidFill>
            <a:schemeClr val="tx1"/>
          </a:solidFill>
          <a:latin typeface="+mj-lt"/>
          <a:ea typeface="+mj-ea"/>
          <a:cs typeface="+mj-cs"/>
        </a:defRPr>
      </a:lvl1pPr>
    </p:titleStyle>
    <p:bodyStyle>
      <a:lvl1pPr marL="357576" indent="-357576" algn="l" defTabSz="953536"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4748" indent="-297980" algn="l" defTabSz="9535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1920" indent="-238384" algn="l" defTabSz="95353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6868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45457"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22225"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98993"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75761"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5252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3536" rtl="0" eaLnBrk="1" latinLnBrk="0" hangingPunct="1">
        <a:defRPr kumimoji="1" sz="1900" kern="1200">
          <a:solidFill>
            <a:schemeClr val="tx1"/>
          </a:solidFill>
          <a:latin typeface="+mn-lt"/>
          <a:ea typeface="+mn-ea"/>
          <a:cs typeface="+mn-cs"/>
        </a:defRPr>
      </a:lvl1pPr>
      <a:lvl2pPr marL="476768" algn="l" defTabSz="953536" rtl="0" eaLnBrk="1" latinLnBrk="0" hangingPunct="1">
        <a:defRPr kumimoji="1" sz="1900" kern="1200">
          <a:solidFill>
            <a:schemeClr val="tx1"/>
          </a:solidFill>
          <a:latin typeface="+mn-lt"/>
          <a:ea typeface="+mn-ea"/>
          <a:cs typeface="+mn-cs"/>
        </a:defRPr>
      </a:lvl2pPr>
      <a:lvl3pPr marL="953536" algn="l" defTabSz="953536" rtl="0" eaLnBrk="1" latinLnBrk="0" hangingPunct="1">
        <a:defRPr kumimoji="1" sz="1900" kern="1200">
          <a:solidFill>
            <a:schemeClr val="tx1"/>
          </a:solidFill>
          <a:latin typeface="+mn-lt"/>
          <a:ea typeface="+mn-ea"/>
          <a:cs typeface="+mn-cs"/>
        </a:defRPr>
      </a:lvl3pPr>
      <a:lvl4pPr marL="1430304" algn="l" defTabSz="953536" rtl="0" eaLnBrk="1" latinLnBrk="0" hangingPunct="1">
        <a:defRPr kumimoji="1" sz="1900" kern="1200">
          <a:solidFill>
            <a:schemeClr val="tx1"/>
          </a:solidFill>
          <a:latin typeface="+mn-lt"/>
          <a:ea typeface="+mn-ea"/>
          <a:cs typeface="+mn-cs"/>
        </a:defRPr>
      </a:lvl4pPr>
      <a:lvl5pPr marL="1907073" algn="l" defTabSz="953536" rtl="0" eaLnBrk="1" latinLnBrk="0" hangingPunct="1">
        <a:defRPr kumimoji="1" sz="1900" kern="1200">
          <a:solidFill>
            <a:schemeClr val="tx1"/>
          </a:solidFill>
          <a:latin typeface="+mn-lt"/>
          <a:ea typeface="+mn-ea"/>
          <a:cs typeface="+mn-cs"/>
        </a:defRPr>
      </a:lvl5pPr>
      <a:lvl6pPr marL="2383841" algn="l" defTabSz="953536" rtl="0" eaLnBrk="1" latinLnBrk="0" hangingPunct="1">
        <a:defRPr kumimoji="1" sz="1900" kern="1200">
          <a:solidFill>
            <a:schemeClr val="tx1"/>
          </a:solidFill>
          <a:latin typeface="+mn-lt"/>
          <a:ea typeface="+mn-ea"/>
          <a:cs typeface="+mn-cs"/>
        </a:defRPr>
      </a:lvl6pPr>
      <a:lvl7pPr marL="2860609" algn="l" defTabSz="953536" rtl="0" eaLnBrk="1" latinLnBrk="0" hangingPunct="1">
        <a:defRPr kumimoji="1" sz="1900" kern="1200">
          <a:solidFill>
            <a:schemeClr val="tx1"/>
          </a:solidFill>
          <a:latin typeface="+mn-lt"/>
          <a:ea typeface="+mn-ea"/>
          <a:cs typeface="+mn-cs"/>
        </a:defRPr>
      </a:lvl7pPr>
      <a:lvl8pPr marL="3337377" algn="l" defTabSz="953536" rtl="0" eaLnBrk="1" latinLnBrk="0" hangingPunct="1">
        <a:defRPr kumimoji="1" sz="1900" kern="1200">
          <a:solidFill>
            <a:schemeClr val="tx1"/>
          </a:solidFill>
          <a:latin typeface="+mn-lt"/>
          <a:ea typeface="+mn-ea"/>
          <a:cs typeface="+mn-cs"/>
        </a:defRPr>
      </a:lvl8pPr>
      <a:lvl9pPr marL="3814145" algn="l" defTabSz="95353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53890" y="1709705"/>
            <a:ext cx="10091065" cy="1303419"/>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rgbClr val="FF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844" y="9279"/>
            <a:ext cx="10217111" cy="386260"/>
          </a:xfrm>
          <a:prstGeom prst="rect">
            <a:avLst/>
          </a:prstGeom>
          <a:solidFill>
            <a:schemeClr val="accent6">
              <a:lumMod val="60000"/>
              <a:lumOff val="40000"/>
            </a:schemeClr>
          </a:solidFill>
          <a:ln w="19050">
            <a:solidFill>
              <a:schemeClr val="tx1">
                <a:lumMod val="95000"/>
                <a:lumOff val="5000"/>
              </a:schemeClr>
            </a:solidFill>
          </a:ln>
        </p:spPr>
        <p:txBody>
          <a:bodyPr wrap="square" rtlCol="0">
            <a:spAutoFit/>
          </a:bodyPr>
          <a:lstStyle/>
          <a:p>
            <a:pPr algn="ctr"/>
            <a:r>
              <a:rPr lang="ja-JP" altLang="en-US" sz="1910" b="1" dirty="0" smtClean="0">
                <a:latin typeface="Meiryo UI" panose="020B0604030504040204" pitchFamily="50" charset="-128"/>
                <a:ea typeface="Meiryo UI" panose="020B0604030504040204" pitchFamily="50" charset="-128"/>
              </a:rPr>
              <a:t>大阪府高齢者計画２０２１の</a:t>
            </a:r>
            <a:r>
              <a:rPr lang="ja-JP" altLang="en-US" sz="1910" b="1" dirty="0">
                <a:latin typeface="Meiryo UI" panose="020B0604030504040204" pitchFamily="50" charset="-128"/>
                <a:ea typeface="Meiryo UI" panose="020B0604030504040204" pitchFamily="50" charset="-128"/>
              </a:rPr>
              <a:t>概要</a:t>
            </a:r>
          </a:p>
        </p:txBody>
      </p:sp>
      <p:sp>
        <p:nvSpPr>
          <p:cNvPr id="55" name="正方形/長方形 54"/>
          <p:cNvSpPr/>
          <p:nvPr/>
        </p:nvSpPr>
        <p:spPr>
          <a:xfrm>
            <a:off x="175728" y="3150096"/>
            <a:ext cx="6756859" cy="3987478"/>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rgbClr val="FF0000"/>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29277" y="440829"/>
            <a:ext cx="10115678" cy="10878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55"/>
              </a:lnSpc>
            </a:pPr>
            <a:endParaRPr lang="en-US" altLang="ja-JP" sz="859"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b="1" u="sng" dirty="0" smtClean="0">
                <a:solidFill>
                  <a:schemeClr val="tx1"/>
                </a:solidFill>
                <a:latin typeface="Meiryo UI" panose="020B0604030504040204" pitchFamily="50" charset="-128"/>
                <a:ea typeface="Meiryo UI" panose="020B0604030504040204" pitchFamily="50" charset="-128"/>
              </a:rPr>
              <a:t>○計画の</a:t>
            </a:r>
            <a:r>
              <a:rPr lang="ja-JP" altLang="en-US" sz="1000" b="1" u="sng" dirty="0">
                <a:solidFill>
                  <a:schemeClr val="tx1"/>
                </a:solidFill>
                <a:latin typeface="Meiryo UI" panose="020B0604030504040204" pitchFamily="50" charset="-128"/>
                <a:ea typeface="Meiryo UI" panose="020B0604030504040204" pitchFamily="50" charset="-128"/>
              </a:rPr>
              <a:t>趣</a:t>
            </a:r>
            <a:r>
              <a:rPr lang="ja-JP" altLang="en-US" sz="1000" b="1" u="sng" dirty="0" smtClean="0">
                <a:solidFill>
                  <a:schemeClr val="tx1"/>
                </a:solidFill>
                <a:latin typeface="Meiryo UI" panose="020B0604030504040204" pitchFamily="50" charset="-128"/>
                <a:ea typeface="Meiryo UI" panose="020B0604030504040204" pitchFamily="50" charset="-128"/>
              </a:rPr>
              <a:t>旨等（第１～７節）</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・介護</a:t>
            </a:r>
            <a:r>
              <a:rPr lang="ja-JP" altLang="en-US" sz="1000" dirty="0">
                <a:solidFill>
                  <a:schemeClr val="tx1"/>
                </a:solidFill>
                <a:latin typeface="Meiryo UI" panose="020B0604030504040204" pitchFamily="50" charset="-128"/>
                <a:ea typeface="Meiryo UI" panose="020B0604030504040204" pitchFamily="50" charset="-128"/>
              </a:rPr>
              <a:t>保険法、老人福祉法</a:t>
            </a:r>
            <a:r>
              <a:rPr lang="ja-JP" altLang="en-US" sz="1000" dirty="0" smtClean="0">
                <a:solidFill>
                  <a:schemeClr val="tx1"/>
                </a:solidFill>
                <a:latin typeface="Meiryo UI" panose="020B0604030504040204" pitchFamily="50" charset="-128"/>
                <a:ea typeface="Meiryo UI" panose="020B0604030504040204" pitchFamily="50" charset="-128"/>
              </a:rPr>
              <a:t>及び国計画策定指針に</a:t>
            </a:r>
            <a:r>
              <a:rPr lang="ja-JP" altLang="en-US" sz="1000" dirty="0">
                <a:solidFill>
                  <a:schemeClr val="tx1"/>
                </a:solidFill>
                <a:latin typeface="Meiryo UI" panose="020B0604030504040204" pitchFamily="50" charset="-128"/>
                <a:ea typeface="Meiryo UI" panose="020B0604030504040204" pitchFamily="50" charset="-128"/>
              </a:rPr>
              <a:t>基づき</a:t>
            </a:r>
            <a:r>
              <a:rPr lang="ja-JP" altLang="en-US" sz="1000" dirty="0" smtClean="0">
                <a:solidFill>
                  <a:schemeClr val="tx1"/>
                </a:solidFill>
                <a:latin typeface="Meiryo UI" panose="020B0604030504040204" pitchFamily="50" charset="-128"/>
                <a:ea typeface="Meiryo UI" panose="020B0604030504040204" pitchFamily="50" charset="-128"/>
              </a:rPr>
              <a:t>、「高齢者福祉計画」と「介護</a:t>
            </a:r>
            <a:r>
              <a:rPr lang="ja-JP" altLang="en-US" sz="1000" dirty="0">
                <a:solidFill>
                  <a:schemeClr val="tx1"/>
                </a:solidFill>
                <a:latin typeface="Meiryo UI" panose="020B0604030504040204" pitchFamily="50" charset="-128"/>
                <a:ea typeface="Meiryo UI" panose="020B0604030504040204" pitchFamily="50" charset="-128"/>
              </a:rPr>
              <a:t>保険</a:t>
            </a:r>
            <a:r>
              <a:rPr lang="ja-JP" altLang="en-US" sz="1000" dirty="0" smtClean="0">
                <a:solidFill>
                  <a:schemeClr val="tx1"/>
                </a:solidFill>
                <a:latin typeface="Meiryo UI" panose="020B0604030504040204" pitchFamily="50" charset="-128"/>
                <a:ea typeface="Meiryo UI" panose="020B0604030504040204" pitchFamily="50" charset="-128"/>
              </a:rPr>
              <a:t>事業支援計画」を一体的</a:t>
            </a:r>
            <a:r>
              <a:rPr lang="ja-JP" altLang="en-US" sz="1000" dirty="0">
                <a:solidFill>
                  <a:schemeClr val="tx1"/>
                </a:solidFill>
                <a:latin typeface="Meiryo UI" panose="020B0604030504040204" pitchFamily="50" charset="-128"/>
                <a:ea typeface="Meiryo UI" panose="020B0604030504040204" pitchFamily="50" charset="-128"/>
              </a:rPr>
              <a:t>に</a:t>
            </a:r>
            <a:r>
              <a:rPr lang="ja-JP" altLang="en-US" sz="1000" dirty="0" smtClean="0">
                <a:solidFill>
                  <a:schemeClr val="tx1"/>
                </a:solidFill>
                <a:latin typeface="Meiryo UI" panose="020B0604030504040204" pitchFamily="50" charset="-128"/>
                <a:ea typeface="Meiryo UI" panose="020B0604030504040204" pitchFamily="50" charset="-128"/>
              </a:rPr>
              <a:t>作成</a:t>
            </a:r>
            <a:endParaRPr lang="ja-JP" altLang="en-US" sz="10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b="1" u="sng" dirty="0">
                <a:solidFill>
                  <a:schemeClr val="tx1"/>
                </a:solidFill>
                <a:latin typeface="Meiryo UI" panose="020B0604030504040204" pitchFamily="50" charset="-128"/>
                <a:ea typeface="Meiryo UI" panose="020B0604030504040204" pitchFamily="50" charset="-128"/>
              </a:rPr>
              <a:t>今回、新たに認知症施策の総合的な推進を図るため、認知症基本法の制定に先立ち</a:t>
            </a:r>
            <a:r>
              <a:rPr lang="ja-JP" altLang="en-US" sz="1000" b="1" u="sng" dirty="0" smtClean="0">
                <a:solidFill>
                  <a:schemeClr val="tx1"/>
                </a:solidFill>
                <a:latin typeface="Meiryo UI" panose="020B0604030504040204" pitchFamily="50" charset="-128"/>
                <a:ea typeface="Meiryo UI" panose="020B0604030504040204" pitchFamily="50" charset="-128"/>
              </a:rPr>
              <a:t>、「認知症施策推進計画</a:t>
            </a:r>
            <a:r>
              <a:rPr lang="ja-JP" altLang="en-US" sz="1000" b="1" u="sng" dirty="0">
                <a:solidFill>
                  <a:schemeClr val="tx1"/>
                </a:solidFill>
                <a:latin typeface="Meiryo UI" panose="020B0604030504040204" pitchFamily="50" charset="-128"/>
                <a:ea typeface="Meiryo UI" panose="020B0604030504040204" pitchFamily="50" charset="-128"/>
              </a:rPr>
              <a:t>」を</a:t>
            </a:r>
            <a:r>
              <a:rPr lang="ja-JP" altLang="en-US" sz="1000" b="1" u="sng" dirty="0" smtClean="0">
                <a:solidFill>
                  <a:schemeClr val="tx1"/>
                </a:solidFill>
                <a:latin typeface="Meiryo UI" panose="020B0604030504040204" pitchFamily="50" charset="-128"/>
                <a:ea typeface="Meiryo UI" panose="020B0604030504040204" pitchFamily="50" charset="-128"/>
              </a:rPr>
              <a:t>策定</a:t>
            </a:r>
            <a:endParaRPr lang="ja-JP" altLang="en-US" sz="1000" b="1" u="sng"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計画期間は、令和３（</a:t>
            </a:r>
            <a:r>
              <a:rPr lang="en-US" altLang="ja-JP" sz="1000" dirty="0">
                <a:solidFill>
                  <a:schemeClr val="tx1"/>
                </a:solidFill>
                <a:latin typeface="Meiryo UI" panose="020B0604030504040204" pitchFamily="50" charset="-128"/>
                <a:ea typeface="Meiryo UI" panose="020B0604030504040204" pitchFamily="50" charset="-128"/>
              </a:rPr>
              <a:t>2021</a:t>
            </a:r>
            <a:r>
              <a:rPr lang="ja-JP" altLang="en-US" sz="1000" dirty="0">
                <a:solidFill>
                  <a:schemeClr val="tx1"/>
                </a:solidFill>
                <a:latin typeface="Meiryo UI" panose="020B0604030504040204" pitchFamily="50" charset="-128"/>
                <a:ea typeface="Meiryo UI" panose="020B0604030504040204" pitchFamily="50" charset="-128"/>
              </a:rPr>
              <a:t>）年度～令和５（</a:t>
            </a:r>
            <a:r>
              <a:rPr lang="en-US" altLang="ja-JP" sz="1000" dirty="0">
                <a:solidFill>
                  <a:schemeClr val="tx1"/>
                </a:solidFill>
                <a:latin typeface="Meiryo UI" panose="020B0604030504040204" pitchFamily="50" charset="-128"/>
                <a:ea typeface="Meiryo UI" panose="020B0604030504040204" pitchFamily="50" charset="-128"/>
              </a:rPr>
              <a:t>2023</a:t>
            </a:r>
            <a:r>
              <a:rPr lang="ja-JP" altLang="en-US" sz="1000" dirty="0">
                <a:solidFill>
                  <a:schemeClr val="tx1"/>
                </a:solidFill>
                <a:latin typeface="Meiryo UI" panose="020B0604030504040204" pitchFamily="50" charset="-128"/>
                <a:ea typeface="Meiryo UI" panose="020B0604030504040204" pitchFamily="50" charset="-128"/>
              </a:rPr>
              <a:t>）年度までの</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smtClean="0">
                <a:solidFill>
                  <a:schemeClr val="tx1"/>
                </a:solidFill>
                <a:latin typeface="Meiryo UI" panose="020B0604030504040204" pitchFamily="50" charset="-128"/>
                <a:ea typeface="Meiryo UI" panose="020B0604030504040204" pitchFamily="50" charset="-128"/>
              </a:rPr>
              <a:t>年間</a:t>
            </a:r>
            <a:r>
              <a:rPr lang="ja-JP" altLang="en-US" sz="1000" dirty="0">
                <a:solidFill>
                  <a:schemeClr val="tx1"/>
                </a:solidFill>
                <a:latin typeface="Meiryo UI" panose="020B0604030504040204" pitchFamily="50" charset="-128"/>
                <a:ea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955"/>
              </a:lnSpc>
            </a:pPr>
            <a:endParaRPr lang="ja-JP" altLang="en-US" sz="1000" dirty="0">
              <a:solidFill>
                <a:schemeClr val="tx1"/>
              </a:solidFill>
              <a:latin typeface="Meiryo UI" panose="020B0604030504040204" pitchFamily="50" charset="-128"/>
              <a:ea typeface="Meiryo UI" panose="020B0604030504040204" pitchFamily="50" charset="-128"/>
            </a:endParaRPr>
          </a:p>
          <a:p>
            <a:pPr>
              <a:lnSpc>
                <a:spcPts val="955"/>
              </a:lnSpc>
            </a:pPr>
            <a:endParaRPr lang="en-US" altLang="ja-JP" sz="859" dirty="0" smtClean="0">
              <a:solidFill>
                <a:schemeClr val="tx1"/>
              </a:solidFill>
              <a:latin typeface="Meiryo UI" panose="020B0604030504040204" pitchFamily="50" charset="-128"/>
              <a:ea typeface="Meiryo UI" panose="020B0604030504040204" pitchFamily="50" charset="-128"/>
            </a:endParaRPr>
          </a:p>
        </p:txBody>
      </p:sp>
      <p:sp>
        <p:nvSpPr>
          <p:cNvPr id="30" name="横巻き 29"/>
          <p:cNvSpPr/>
          <p:nvPr/>
        </p:nvSpPr>
        <p:spPr>
          <a:xfrm>
            <a:off x="175728" y="3017275"/>
            <a:ext cx="2088232" cy="23605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第３章　施策</a:t>
            </a:r>
            <a:r>
              <a:rPr lang="ja-JP" altLang="en-US" sz="1100" b="1" dirty="0">
                <a:solidFill>
                  <a:schemeClr val="tx1"/>
                </a:solidFill>
                <a:latin typeface="Meiryo UI" panose="020B0604030504040204" pitchFamily="50" charset="-128"/>
                <a:ea typeface="Meiryo UI" panose="020B0604030504040204" pitchFamily="50" charset="-128"/>
              </a:rPr>
              <a:t>の推進</a:t>
            </a:r>
            <a:r>
              <a:rPr lang="ja-JP" altLang="en-US" sz="1100" b="1" dirty="0" smtClean="0">
                <a:solidFill>
                  <a:schemeClr val="tx1"/>
                </a:solidFill>
                <a:latin typeface="Meiryo UI" panose="020B0604030504040204" pitchFamily="50" charset="-128"/>
                <a:ea typeface="Meiryo UI" panose="020B0604030504040204" pitchFamily="50" charset="-128"/>
              </a:rPr>
              <a:t>方策</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3" name="横巻き 32"/>
          <p:cNvSpPr/>
          <p:nvPr/>
        </p:nvSpPr>
        <p:spPr>
          <a:xfrm>
            <a:off x="124997" y="1570907"/>
            <a:ext cx="3960440" cy="266855"/>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第２章　高齢者</a:t>
            </a:r>
            <a:r>
              <a:rPr lang="ja-JP" altLang="en-US" sz="1100" b="1" dirty="0">
                <a:solidFill>
                  <a:schemeClr val="tx1"/>
                </a:solidFill>
                <a:latin typeface="Meiryo UI" panose="020B0604030504040204" pitchFamily="50" charset="-128"/>
                <a:ea typeface="Meiryo UI" panose="020B0604030504040204" pitchFamily="50" charset="-128"/>
              </a:rPr>
              <a:t>を取り巻く状況</a:t>
            </a:r>
            <a:r>
              <a:rPr lang="ja-JP" altLang="en-US" sz="1100" b="1" dirty="0" smtClean="0">
                <a:solidFill>
                  <a:schemeClr val="tx1"/>
                </a:solidFill>
                <a:latin typeface="Meiryo UI" panose="020B0604030504040204" pitchFamily="50" charset="-128"/>
                <a:ea typeface="Meiryo UI" panose="020B0604030504040204" pitchFamily="50" charset="-128"/>
              </a:rPr>
              <a:t>と大阪府</a:t>
            </a:r>
            <a:r>
              <a:rPr lang="ja-JP" altLang="en-US" sz="1100" b="1" dirty="0">
                <a:solidFill>
                  <a:schemeClr val="tx1"/>
                </a:solidFill>
                <a:latin typeface="Meiryo UI" panose="020B0604030504040204" pitchFamily="50" charset="-128"/>
                <a:ea typeface="Meiryo UI" panose="020B0604030504040204" pitchFamily="50" charset="-128"/>
              </a:rPr>
              <a:t>のめざすべき</a:t>
            </a:r>
            <a:r>
              <a:rPr lang="ja-JP" altLang="en-US" sz="11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6947973" y="3162299"/>
            <a:ext cx="3296982" cy="3975274"/>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201108" y="3299578"/>
            <a:ext cx="3314565" cy="1196559"/>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第１節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自立</a:t>
            </a:r>
            <a:r>
              <a:rPr lang="ja-JP" altLang="en-US" sz="1000" b="1" u="sng" dirty="0">
                <a:solidFill>
                  <a:schemeClr val="tx1"/>
                </a:solidFill>
                <a:latin typeface="Meiryo UI" panose="020B0604030504040204" pitchFamily="50" charset="-128"/>
                <a:ea typeface="Meiryo UI" panose="020B0604030504040204" pitchFamily="50" charset="-128"/>
              </a:rPr>
              <a:t>支援、介護予防・重度化</a:t>
            </a:r>
            <a:r>
              <a:rPr lang="ja-JP" altLang="en-US" sz="1000" b="1" u="sng" dirty="0" smtClean="0">
                <a:solidFill>
                  <a:schemeClr val="tx1"/>
                </a:solidFill>
                <a:latin typeface="Meiryo UI" panose="020B0604030504040204" pitchFamily="50" charset="-128"/>
                <a:ea typeface="Meiryo UI" panose="020B0604030504040204" pitchFamily="50" charset="-128"/>
              </a:rPr>
              <a:t>防止</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市町村</a:t>
            </a:r>
            <a:r>
              <a:rPr lang="ja-JP" altLang="en-US" sz="900" dirty="0">
                <a:solidFill>
                  <a:schemeClr val="tx1"/>
                </a:solidFill>
                <a:latin typeface="Meiryo UI" panose="020B0604030504040204" pitchFamily="50" charset="-128"/>
                <a:ea typeface="Meiryo UI" panose="020B0604030504040204" pitchFamily="50" charset="-128"/>
              </a:rPr>
              <a:t>における介護予防、自立支援・重度化防止の取組</a:t>
            </a:r>
            <a:r>
              <a:rPr lang="ja-JP" altLang="en-US" sz="900" dirty="0" smtClean="0">
                <a:solidFill>
                  <a:schemeClr val="tx1"/>
                </a:solidFill>
                <a:latin typeface="Meiryo UI" panose="020B0604030504040204" pitchFamily="50" charset="-128"/>
                <a:ea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・市町村の総合事業・包括的支援事業の広域的な支援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社会参加や生きがいづく</a:t>
            </a:r>
            <a:r>
              <a:rPr lang="ja-JP" altLang="en-US" sz="800" dirty="0" err="1">
                <a:solidFill>
                  <a:schemeClr val="tx1"/>
                </a:solidFill>
                <a:latin typeface="Meiryo UI" panose="020B0604030504040204" pitchFamily="50" charset="-128"/>
                <a:ea typeface="Meiryo UI" panose="020B0604030504040204" pitchFamily="50" charset="-128"/>
              </a:rPr>
              <a:t>りの</a:t>
            </a:r>
            <a:r>
              <a:rPr lang="ja-JP" altLang="en-US" sz="800" dirty="0">
                <a:solidFill>
                  <a:schemeClr val="tx1"/>
                </a:solidFill>
                <a:latin typeface="Meiryo UI" panose="020B0604030504040204" pitchFamily="50" charset="-128"/>
                <a:ea typeface="Meiryo UI" panose="020B0604030504040204" pitchFamily="50" charset="-128"/>
              </a:rPr>
              <a:t>気運醸成、住民主体型サービスの</a:t>
            </a:r>
            <a:r>
              <a:rPr lang="ja-JP" altLang="en-US" sz="800" dirty="0" smtClean="0">
                <a:solidFill>
                  <a:schemeClr val="tx1"/>
                </a:solidFill>
                <a:latin typeface="Meiryo UI" panose="020B0604030504040204" pitchFamily="50" charset="-128"/>
                <a:ea typeface="Meiryo UI" panose="020B0604030504040204" pitchFamily="50" charset="-128"/>
              </a:rPr>
              <a:t>好事例</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創出</a:t>
            </a:r>
            <a:r>
              <a:rPr lang="ja-JP" altLang="en-US" sz="800" dirty="0">
                <a:solidFill>
                  <a:schemeClr val="tx1"/>
                </a:solidFill>
                <a:latin typeface="Meiryo UI" panose="020B0604030504040204" pitchFamily="50" charset="-128"/>
                <a:ea typeface="Meiryo UI" panose="020B0604030504040204" pitchFamily="50" charset="-128"/>
              </a:rPr>
              <a:t>等に</a:t>
            </a:r>
            <a:r>
              <a:rPr lang="ja-JP" altLang="en-US" sz="800" dirty="0" smtClean="0">
                <a:solidFill>
                  <a:schemeClr val="tx1"/>
                </a:solidFill>
                <a:latin typeface="Meiryo UI" panose="020B0604030504040204" pitchFamily="50" charset="-128"/>
                <a:ea typeface="Meiryo UI" panose="020B0604030504040204" pitchFamily="50" charset="-128"/>
              </a:rPr>
              <a:t>よる市町村支援</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自立支援に資する地域ケア会議等を通じた介護予防ケアマネジメント</a:t>
            </a:r>
            <a:r>
              <a:rPr lang="ja-JP" altLang="en-US" sz="800" dirty="0" smtClean="0">
                <a:solidFill>
                  <a:schemeClr val="tx1"/>
                </a:solidFill>
                <a:latin typeface="Meiryo UI" panose="020B0604030504040204" pitchFamily="50" charset="-128"/>
                <a:ea typeface="Meiryo UI" panose="020B0604030504040204" pitchFamily="50" charset="-128"/>
              </a:rPr>
              <a:t>の</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推進</a:t>
            </a:r>
            <a:r>
              <a:rPr lang="ja-JP" altLang="en-US" sz="800" dirty="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リハビリ体制の</a:t>
            </a:r>
            <a:r>
              <a:rPr lang="ja-JP" altLang="en-US" sz="800" dirty="0">
                <a:solidFill>
                  <a:schemeClr val="tx1"/>
                </a:solidFill>
                <a:latin typeface="Meiryo UI" panose="020B0604030504040204" pitchFamily="50" charset="-128"/>
                <a:ea typeface="Meiryo UI" panose="020B0604030504040204" pitchFamily="50" charset="-128"/>
              </a:rPr>
              <a:t>充実に向けた市町村支援</a:t>
            </a:r>
            <a:endParaRPr lang="en-US" altLang="ja-JP"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健康づくり</a:t>
            </a:r>
            <a:r>
              <a:rPr lang="ja-JP" altLang="en-US" sz="900" dirty="0">
                <a:solidFill>
                  <a:schemeClr val="tx1"/>
                </a:solidFill>
                <a:latin typeface="Meiryo UI" panose="020B0604030504040204" pitchFamily="50" charset="-128"/>
                <a:ea typeface="Meiryo UI" panose="020B0604030504040204" pitchFamily="50" charset="-128"/>
              </a:rPr>
              <a:t>の</a:t>
            </a:r>
            <a:r>
              <a:rPr lang="ja-JP" altLang="en-US" sz="900" dirty="0" smtClean="0">
                <a:solidFill>
                  <a:schemeClr val="tx1"/>
                </a:solidFill>
                <a:latin typeface="Meiryo UI" panose="020B0604030504040204" pitchFamily="50" charset="-128"/>
                <a:ea typeface="Meiryo UI" panose="020B0604030504040204" pitchFamily="50" charset="-128"/>
              </a:rPr>
              <a:t>推進</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209326" y="4553613"/>
            <a:ext cx="3328382" cy="751044"/>
          </a:xfrm>
          <a:prstGeom prst="roundRect">
            <a:avLst>
              <a:gd name="adj" fmla="val 14998"/>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第２節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a:t>
            </a:r>
            <a:r>
              <a:rPr lang="ja-JP" altLang="ja-JP" sz="1000" b="1" u="sng" dirty="0" smtClean="0">
                <a:solidFill>
                  <a:schemeClr val="tx1"/>
                </a:solidFill>
                <a:latin typeface="Meiryo UI" panose="020B0604030504040204" pitchFamily="50" charset="-128"/>
                <a:ea typeface="Meiryo UI" panose="020B0604030504040204" pitchFamily="50" charset="-128"/>
              </a:rPr>
              <a:t>介護給付等適正化</a:t>
            </a:r>
            <a:r>
              <a:rPr lang="en-US" altLang="ja-JP" sz="850" b="1" u="sng" dirty="0" smtClean="0">
                <a:solidFill>
                  <a:schemeClr val="tx1"/>
                </a:solidFill>
                <a:latin typeface="Meiryo UI" panose="020B0604030504040204" pitchFamily="50" charset="-128"/>
                <a:ea typeface="Meiryo UI" panose="020B0604030504040204" pitchFamily="50" charset="-128"/>
              </a:rPr>
              <a:t>※</a:t>
            </a:r>
            <a:r>
              <a:rPr lang="ja-JP" altLang="en-US" sz="850" b="1" u="sng" dirty="0" smtClean="0">
                <a:solidFill>
                  <a:schemeClr val="tx1"/>
                </a:solidFill>
                <a:latin typeface="Meiryo UI" panose="020B0604030504040204" pitchFamily="50" charset="-128"/>
                <a:ea typeface="Meiryo UI" panose="020B0604030504040204" pitchFamily="50" charset="-128"/>
              </a:rPr>
              <a:t>大阪府</a:t>
            </a:r>
            <a:r>
              <a:rPr lang="zh-TW" altLang="en-US" sz="850" b="1" u="sng" dirty="0" smtClean="0">
                <a:solidFill>
                  <a:schemeClr val="tx1"/>
                </a:solidFill>
                <a:latin typeface="Meiryo UI" panose="020B0604030504040204" pitchFamily="50" charset="-128"/>
                <a:ea typeface="Meiryo UI" panose="020B0604030504040204" pitchFamily="50" charset="-128"/>
              </a:rPr>
              <a:t>介護</a:t>
            </a:r>
            <a:r>
              <a:rPr lang="zh-TW" altLang="en-US" sz="850" b="1" u="sng" dirty="0">
                <a:solidFill>
                  <a:schemeClr val="tx1"/>
                </a:solidFill>
                <a:latin typeface="Meiryo UI" panose="020B0604030504040204" pitchFamily="50" charset="-128"/>
                <a:ea typeface="Meiryo UI" panose="020B0604030504040204" pitchFamily="50" charset="-128"/>
              </a:rPr>
              <a:t>給付適正化計画</a:t>
            </a:r>
            <a:endParaRPr lang="en-US" altLang="ja-JP" sz="85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要介護</a:t>
            </a:r>
            <a:r>
              <a:rPr lang="ja-JP" altLang="en-US" sz="900" dirty="0">
                <a:solidFill>
                  <a:schemeClr val="tx1"/>
                </a:solidFill>
                <a:latin typeface="Meiryo UI" panose="020B0604030504040204" pitchFamily="50" charset="-128"/>
                <a:ea typeface="Meiryo UI" panose="020B0604030504040204" pitchFamily="50" charset="-128"/>
              </a:rPr>
              <a:t>認定の適正化</a:t>
            </a: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ケアプラン点検等</a:t>
            </a:r>
            <a:r>
              <a:rPr lang="ja-JP" altLang="en-US" sz="900" dirty="0">
                <a:solidFill>
                  <a:schemeClr val="tx1"/>
                </a:solidFill>
                <a:latin typeface="Meiryo UI" panose="020B0604030504040204" pitchFamily="50" charset="-128"/>
                <a:ea typeface="Meiryo UI" panose="020B0604030504040204" pitchFamily="50" charset="-128"/>
              </a:rPr>
              <a:t>、７事業の市町村支援</a:t>
            </a: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高齢者</a:t>
            </a:r>
            <a:r>
              <a:rPr lang="ja-JP" altLang="en-US" sz="900" dirty="0">
                <a:solidFill>
                  <a:schemeClr val="tx1"/>
                </a:solidFill>
                <a:latin typeface="Meiryo UI" panose="020B0604030504040204" pitchFamily="50" charset="-128"/>
                <a:ea typeface="Meiryo UI" panose="020B0604030504040204" pitchFamily="50" charset="-128"/>
              </a:rPr>
              <a:t>住まいのサービスの質の</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202711" y="5373143"/>
            <a:ext cx="3335086" cy="78108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第３節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a:solidFill>
                  <a:schemeClr val="tx1"/>
                </a:solidFill>
                <a:latin typeface="Meiryo UI" panose="020B0604030504040204" pitchFamily="50" charset="-128"/>
                <a:ea typeface="Meiryo UI" panose="020B0604030504040204" pitchFamily="50" charset="-128"/>
              </a:rPr>
              <a:t>　</a:t>
            </a:r>
            <a:r>
              <a:rPr lang="ja-JP" altLang="en-US" sz="1000" b="1" u="sng" dirty="0" smtClean="0">
                <a:solidFill>
                  <a:schemeClr val="tx1"/>
                </a:solidFill>
                <a:latin typeface="Meiryo UI" panose="020B0604030504040204" pitchFamily="50" charset="-128"/>
                <a:ea typeface="Meiryo UI" panose="020B0604030504040204" pitchFamily="50" charset="-128"/>
              </a:rPr>
              <a:t>医療</a:t>
            </a:r>
            <a:r>
              <a:rPr lang="ja-JP" altLang="en-US" sz="1000" b="1" u="sng" dirty="0">
                <a:solidFill>
                  <a:schemeClr val="tx1"/>
                </a:solidFill>
                <a:latin typeface="Meiryo UI" panose="020B0604030504040204" pitchFamily="50" charset="-128"/>
                <a:ea typeface="Meiryo UI" panose="020B0604030504040204" pitchFamily="50" charset="-128"/>
              </a:rPr>
              <a:t>・介護連携の</a:t>
            </a:r>
            <a:r>
              <a:rPr lang="ja-JP" altLang="en-US" sz="1000" b="1" u="sng" dirty="0" smtClean="0">
                <a:solidFill>
                  <a:schemeClr val="tx1"/>
                </a:solidFill>
                <a:latin typeface="Meiryo UI" panose="020B0604030504040204" pitchFamily="50" charset="-128"/>
                <a:ea typeface="Meiryo UI" panose="020B0604030504040204" pitchFamily="50" charset="-128"/>
              </a:rPr>
              <a:t>推進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医療</a:t>
            </a:r>
            <a:r>
              <a:rPr lang="ja-JP" altLang="en-US" sz="900" dirty="0">
                <a:solidFill>
                  <a:schemeClr val="tx1"/>
                </a:solidFill>
                <a:latin typeface="Meiryo UI" panose="020B0604030504040204" pitchFamily="50" charset="-128"/>
                <a:ea typeface="Meiryo UI" panose="020B0604030504040204" pitchFamily="50" charset="-128"/>
              </a:rPr>
              <a:t>・介護の連携</a:t>
            </a:r>
            <a:r>
              <a:rPr lang="ja-JP" altLang="en-US" sz="900" dirty="0" smtClean="0">
                <a:solidFill>
                  <a:schemeClr val="tx1"/>
                </a:solidFill>
                <a:latin typeface="Meiryo UI" panose="020B0604030504040204" pitchFamily="50" charset="-128"/>
                <a:ea typeface="Meiryo UI" panose="020B0604030504040204" pitchFamily="50" charset="-128"/>
              </a:rPr>
              <a:t>推進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・市町村在宅医療・介護連携推進事業のための技術的支援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・医療介護専門職における医療・介護連携の取組み促進</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在宅</a:t>
            </a:r>
            <a:r>
              <a:rPr lang="ja-JP" altLang="en-US" sz="900" dirty="0">
                <a:solidFill>
                  <a:schemeClr val="tx1"/>
                </a:solidFill>
                <a:latin typeface="Meiryo UI" panose="020B0604030504040204" pitchFamily="50" charset="-128"/>
                <a:ea typeface="Meiryo UI" panose="020B0604030504040204" pitchFamily="50" charset="-128"/>
              </a:rPr>
              <a:t>医療の</a:t>
            </a:r>
            <a:r>
              <a:rPr lang="ja-JP" altLang="en-US" sz="900" dirty="0" smtClean="0">
                <a:solidFill>
                  <a:schemeClr val="tx1"/>
                </a:solidFill>
                <a:latin typeface="Meiryo UI" panose="020B0604030504040204" pitchFamily="50" charset="-128"/>
                <a:ea typeface="Meiryo UI" panose="020B0604030504040204" pitchFamily="50" charset="-128"/>
              </a:rPr>
              <a:t>充実</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0" name="角丸四角形 49"/>
          <p:cNvSpPr/>
          <p:nvPr/>
        </p:nvSpPr>
        <p:spPr>
          <a:xfrm>
            <a:off x="3575590" y="3307202"/>
            <a:ext cx="3307105" cy="927191"/>
          </a:xfrm>
          <a:prstGeom prst="roundRect">
            <a:avLst>
              <a:gd name="adj" fmla="val 87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第５節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900" b="1" u="sng" dirty="0" smtClean="0">
                <a:solidFill>
                  <a:schemeClr val="tx1"/>
                </a:solidFill>
                <a:latin typeface="Meiryo UI" panose="020B0604030504040204" pitchFamily="50" charset="-128"/>
                <a:ea typeface="Meiryo UI" panose="020B0604030504040204" pitchFamily="50" charset="-128"/>
              </a:rPr>
              <a:t>　</a:t>
            </a:r>
            <a:r>
              <a:rPr lang="ja-JP" altLang="en-US" sz="850" b="1" u="sng" dirty="0" smtClean="0">
                <a:solidFill>
                  <a:schemeClr val="tx1"/>
                </a:solidFill>
                <a:latin typeface="Meiryo UI" panose="020B0604030504040204" pitchFamily="50" charset="-128"/>
                <a:ea typeface="Meiryo UI" panose="020B0604030504040204" pitchFamily="50" charset="-128"/>
              </a:rPr>
              <a:t>福祉</a:t>
            </a:r>
            <a:r>
              <a:rPr lang="ja-JP" altLang="en-US" sz="850" b="1" u="sng" dirty="0">
                <a:solidFill>
                  <a:schemeClr val="tx1"/>
                </a:solidFill>
                <a:latin typeface="Meiryo UI" panose="020B0604030504040204" pitchFamily="50" charset="-128"/>
                <a:ea typeface="Meiryo UI" panose="020B0604030504040204" pitchFamily="50" charset="-128"/>
              </a:rPr>
              <a:t>・介護サービスを担う人材の確保及び資質の</a:t>
            </a:r>
            <a:r>
              <a:rPr lang="ja-JP" altLang="en-US" sz="850" b="1" u="sng" dirty="0" smtClean="0">
                <a:solidFill>
                  <a:schemeClr val="tx1"/>
                </a:solidFill>
                <a:latin typeface="Meiryo UI" panose="020B0604030504040204" pitchFamily="50" charset="-128"/>
                <a:ea typeface="Meiryo UI" panose="020B0604030504040204" pitchFamily="50" charset="-128"/>
              </a:rPr>
              <a:t>向上</a:t>
            </a:r>
            <a:endParaRPr lang="en-US" altLang="ja-JP" sz="85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介護</a:t>
            </a:r>
            <a:r>
              <a:rPr lang="ja-JP" altLang="en-US" sz="900" dirty="0">
                <a:solidFill>
                  <a:schemeClr val="tx1"/>
                </a:solidFill>
                <a:latin typeface="Meiryo UI" panose="020B0604030504040204" pitchFamily="50" charset="-128"/>
                <a:ea typeface="Meiryo UI" panose="020B0604030504040204" pitchFamily="50" charset="-128"/>
              </a:rPr>
              <a:t>人材の確保と資質の</a:t>
            </a:r>
            <a:r>
              <a:rPr lang="ja-JP" altLang="en-US" sz="900" dirty="0" smtClean="0">
                <a:solidFill>
                  <a:schemeClr val="tx1"/>
                </a:solidFill>
                <a:latin typeface="Meiryo UI" panose="020B0604030504040204" pitchFamily="50" charset="-128"/>
                <a:ea typeface="Meiryo UI" panose="020B0604030504040204" pitchFamily="50" charset="-128"/>
              </a:rPr>
              <a:t>向上</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・介護の仕事の魅力発信、外国人・元気高齢者等の参入促進</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・介護ロボット、</a:t>
            </a:r>
            <a:r>
              <a:rPr lang="en-US" altLang="ja-JP" sz="800" dirty="0" smtClean="0">
                <a:solidFill>
                  <a:schemeClr val="tx1"/>
                </a:solidFill>
                <a:latin typeface="Meiryo UI" panose="020B0604030504040204" pitchFamily="50" charset="-128"/>
                <a:ea typeface="Meiryo UI" panose="020B0604030504040204" pitchFamily="50" charset="-128"/>
              </a:rPr>
              <a:t>ICT</a:t>
            </a:r>
            <a:r>
              <a:rPr lang="ja-JP" altLang="en-US" sz="800" dirty="0" smtClean="0">
                <a:solidFill>
                  <a:schemeClr val="tx1"/>
                </a:solidFill>
                <a:latin typeface="Meiryo UI" panose="020B0604030504040204" pitchFamily="50" charset="-128"/>
                <a:ea typeface="Meiryo UI" panose="020B0604030504040204" pitchFamily="50" charset="-128"/>
              </a:rPr>
              <a:t>導入支援等による生産性向上等、離職防止・定着</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促進に向けた取組支援</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在宅</a:t>
            </a:r>
            <a:r>
              <a:rPr lang="ja-JP" altLang="en-US" sz="900" dirty="0">
                <a:solidFill>
                  <a:schemeClr val="tx1"/>
                </a:solidFill>
                <a:latin typeface="Meiryo UI" panose="020B0604030504040204" pitchFamily="50" charset="-128"/>
                <a:ea typeface="Meiryo UI" panose="020B0604030504040204" pitchFamily="50" charset="-128"/>
              </a:rPr>
              <a:t>医療の充実（再掲</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1" name="角丸四角形 50"/>
          <p:cNvSpPr/>
          <p:nvPr/>
        </p:nvSpPr>
        <p:spPr>
          <a:xfrm>
            <a:off x="3569786" y="4261295"/>
            <a:ext cx="3305714" cy="700743"/>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第６節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介護</a:t>
            </a:r>
            <a:r>
              <a:rPr lang="ja-JP" altLang="en-US" sz="1000" b="1" u="sng" dirty="0">
                <a:solidFill>
                  <a:schemeClr val="tx1"/>
                </a:solidFill>
                <a:latin typeface="Meiryo UI" panose="020B0604030504040204" pitchFamily="50" charset="-128"/>
                <a:ea typeface="Meiryo UI" panose="020B0604030504040204" pitchFamily="50" charset="-128"/>
              </a:rPr>
              <a:t>保険事業の適切な</a:t>
            </a:r>
            <a:r>
              <a:rPr lang="ja-JP" altLang="en-US" sz="1000" b="1" u="sng" dirty="0" smtClean="0">
                <a:solidFill>
                  <a:schemeClr val="tx1"/>
                </a:solidFill>
                <a:latin typeface="Meiryo UI" panose="020B0604030504040204" pitchFamily="50" charset="-128"/>
                <a:ea typeface="Meiryo UI" panose="020B0604030504040204" pitchFamily="50" charset="-128"/>
              </a:rPr>
              <a:t>運営</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個々</a:t>
            </a:r>
            <a:r>
              <a:rPr lang="ja-JP" altLang="en-US" sz="900" dirty="0">
                <a:solidFill>
                  <a:schemeClr val="tx1"/>
                </a:solidFill>
                <a:latin typeface="Meiryo UI" panose="020B0604030504040204" pitchFamily="50" charset="-128"/>
                <a:ea typeface="Meiryo UI" panose="020B0604030504040204" pitchFamily="50" charset="-128"/>
              </a:rPr>
              <a:t>の高齢者等の状況に配慮したサービスの提供、質の</a:t>
            </a:r>
            <a:r>
              <a:rPr lang="ja-JP" altLang="en-US" sz="900" dirty="0" smtClean="0">
                <a:solidFill>
                  <a:schemeClr val="tx1"/>
                </a:solidFill>
                <a:latin typeface="Meiryo UI" panose="020B0604030504040204" pitchFamily="50" charset="-128"/>
                <a:ea typeface="Meiryo UI" panose="020B0604030504040204" pitchFamily="50" charset="-128"/>
              </a:rPr>
              <a:t>向上</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事</a:t>
            </a:r>
            <a:r>
              <a:rPr lang="ja-JP" altLang="en-US" sz="900" dirty="0">
                <a:solidFill>
                  <a:schemeClr val="tx1"/>
                </a:solidFill>
                <a:latin typeface="Meiryo UI" panose="020B0604030504040204" pitchFamily="50" charset="-128"/>
                <a:ea typeface="Meiryo UI" panose="020B0604030504040204" pitchFamily="50" charset="-128"/>
              </a:rPr>
              <a:t>業者への指導・助言 </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苦情</a:t>
            </a:r>
            <a:r>
              <a:rPr lang="ja-JP" altLang="en-US" sz="900" dirty="0">
                <a:solidFill>
                  <a:schemeClr val="tx1"/>
                </a:solidFill>
                <a:latin typeface="Meiryo UI" panose="020B0604030504040204" pitchFamily="50" charset="-128"/>
                <a:ea typeface="Meiryo UI" panose="020B0604030504040204" pitchFamily="50" charset="-128"/>
              </a:rPr>
              <a:t>・相談対応の</a:t>
            </a:r>
            <a:r>
              <a:rPr lang="ja-JP" altLang="en-US" sz="900" dirty="0" smtClean="0">
                <a:solidFill>
                  <a:schemeClr val="tx1"/>
                </a:solidFill>
                <a:latin typeface="Meiryo UI" panose="020B0604030504040204" pitchFamily="50" charset="-128"/>
                <a:ea typeface="Meiryo UI" panose="020B0604030504040204" pitchFamily="50" charset="-128"/>
              </a:rPr>
              <a:t>充実</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8" name="角丸四角形 57"/>
          <p:cNvSpPr/>
          <p:nvPr/>
        </p:nvSpPr>
        <p:spPr>
          <a:xfrm>
            <a:off x="3590180" y="4998425"/>
            <a:ext cx="3291820" cy="895061"/>
          </a:xfrm>
          <a:prstGeom prst="roundRect">
            <a:avLst>
              <a:gd name="adj" fmla="val 1125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第７節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権利</a:t>
            </a:r>
            <a:r>
              <a:rPr lang="ja-JP" altLang="en-US" sz="1000" b="1" u="sng" dirty="0">
                <a:solidFill>
                  <a:schemeClr val="tx1"/>
                </a:solidFill>
                <a:latin typeface="Meiryo UI" panose="020B0604030504040204" pitchFamily="50" charset="-128"/>
                <a:ea typeface="Meiryo UI" panose="020B0604030504040204" pitchFamily="50" charset="-128"/>
              </a:rPr>
              <a:t>擁護と社会参加の</a:t>
            </a:r>
            <a:r>
              <a:rPr lang="ja-JP" altLang="en-US" sz="1000" b="1" u="sng" dirty="0" smtClean="0">
                <a:solidFill>
                  <a:schemeClr val="tx1"/>
                </a:solidFill>
                <a:latin typeface="Meiryo UI" panose="020B0604030504040204" pitchFamily="50" charset="-128"/>
                <a:ea typeface="Meiryo UI" panose="020B0604030504040204" pitchFamily="50" charset="-128"/>
              </a:rPr>
              <a:t>推進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地域</a:t>
            </a:r>
            <a:r>
              <a:rPr lang="ja-JP" altLang="en-US" sz="900" dirty="0">
                <a:solidFill>
                  <a:schemeClr val="tx1"/>
                </a:solidFill>
                <a:latin typeface="Meiryo UI" panose="020B0604030504040204" pitchFamily="50" charset="-128"/>
                <a:ea typeface="Meiryo UI" panose="020B0604030504040204" pitchFamily="50" charset="-128"/>
              </a:rPr>
              <a:t>共生社会の実現に向けた包括的支援体制の</a:t>
            </a:r>
            <a:r>
              <a:rPr lang="ja-JP" altLang="en-US" sz="900" dirty="0" smtClean="0">
                <a:solidFill>
                  <a:schemeClr val="tx1"/>
                </a:solidFill>
                <a:latin typeface="Meiryo UI" panose="020B0604030504040204" pitchFamily="50" charset="-128"/>
                <a:ea typeface="Meiryo UI" panose="020B0604030504040204" pitchFamily="50" charset="-128"/>
              </a:rPr>
              <a:t>構築</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重層的支援体制整備事業に関する市町村</a:t>
            </a:r>
            <a:r>
              <a:rPr lang="ja-JP" altLang="en-US" sz="800" dirty="0" smtClean="0">
                <a:solidFill>
                  <a:schemeClr val="tx1"/>
                </a:solidFill>
                <a:latin typeface="Meiryo UI" panose="020B0604030504040204" pitchFamily="50" charset="-128"/>
                <a:ea typeface="Meiryo UI" panose="020B0604030504040204" pitchFamily="50" charset="-128"/>
              </a:rPr>
              <a:t>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・「大阪府高齢者にやさしい地域づくり推進協定」の締結と取組み促進</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権利</a:t>
            </a:r>
            <a:r>
              <a:rPr lang="ja-JP" altLang="en-US" sz="900" dirty="0">
                <a:solidFill>
                  <a:schemeClr val="tx1"/>
                </a:solidFill>
                <a:latin typeface="Meiryo UI" panose="020B0604030504040204" pitchFamily="50" charset="-128"/>
                <a:ea typeface="Meiryo UI" panose="020B0604030504040204" pitchFamily="50" charset="-128"/>
              </a:rPr>
              <a:t>擁護の推進</a:t>
            </a: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豊か</a:t>
            </a:r>
            <a:r>
              <a:rPr lang="ja-JP" altLang="en-US" sz="900" dirty="0">
                <a:solidFill>
                  <a:schemeClr val="tx1"/>
                </a:solidFill>
                <a:latin typeface="Meiryo UI" panose="020B0604030504040204" pitchFamily="50" charset="-128"/>
                <a:ea typeface="Meiryo UI" panose="020B0604030504040204" pitchFamily="50" charset="-128"/>
              </a:rPr>
              <a:t>な経験・能力を活かせる社会の構築</a:t>
            </a:r>
          </a:p>
          <a:p>
            <a:endParaRPr lang="ja-JP" altLang="ja-JP" sz="900" b="1" dirty="0">
              <a:solidFill>
                <a:schemeClr val="tx1"/>
              </a:solidFill>
              <a:latin typeface="Meiryo UI" panose="020B0604030504040204" pitchFamily="50" charset="-128"/>
              <a:ea typeface="Meiryo UI" panose="020B0604030504040204" pitchFamily="50" charset="-128"/>
            </a:endParaRPr>
          </a:p>
        </p:txBody>
      </p:sp>
      <p:sp>
        <p:nvSpPr>
          <p:cNvPr id="59" name="角丸四角形 58"/>
          <p:cNvSpPr/>
          <p:nvPr/>
        </p:nvSpPr>
        <p:spPr>
          <a:xfrm>
            <a:off x="202622" y="6222718"/>
            <a:ext cx="3335086" cy="8428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第４節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多様</a:t>
            </a:r>
            <a:r>
              <a:rPr lang="ja-JP" altLang="en-US" sz="1000" b="1" u="sng" dirty="0">
                <a:solidFill>
                  <a:schemeClr val="tx1"/>
                </a:solidFill>
                <a:latin typeface="Meiryo UI" panose="020B0604030504040204" pitchFamily="50" charset="-128"/>
                <a:ea typeface="Meiryo UI" panose="020B0604030504040204" pitchFamily="50" charset="-128"/>
              </a:rPr>
              <a:t>な住まい、サービス基盤の</a:t>
            </a:r>
            <a:r>
              <a:rPr lang="ja-JP" altLang="en-US" sz="1000" b="1" u="sng" dirty="0" smtClean="0">
                <a:solidFill>
                  <a:schemeClr val="tx1"/>
                </a:solidFill>
                <a:latin typeface="Meiryo UI" panose="020B0604030504040204" pitchFamily="50" charset="-128"/>
                <a:ea typeface="Meiryo UI" panose="020B0604030504040204" pitchFamily="50" charset="-128"/>
              </a:rPr>
              <a:t>整備</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高齢者向け</a:t>
            </a:r>
            <a:r>
              <a:rPr lang="ja-JP" altLang="en-US" sz="900" dirty="0">
                <a:solidFill>
                  <a:schemeClr val="tx1"/>
                </a:solidFill>
                <a:latin typeface="Meiryo UI" panose="020B0604030504040204" pitchFamily="50" charset="-128"/>
                <a:ea typeface="Meiryo UI" panose="020B0604030504040204" pitchFamily="50" charset="-128"/>
              </a:rPr>
              <a:t>住宅の質及び量の向上と福祉のまちづくりの推進</a:t>
            </a: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高齢者</a:t>
            </a:r>
            <a:r>
              <a:rPr lang="ja-JP" altLang="en-US" sz="900" dirty="0">
                <a:solidFill>
                  <a:schemeClr val="tx1"/>
                </a:solidFill>
                <a:latin typeface="Meiryo UI" panose="020B0604030504040204" pitchFamily="50" charset="-128"/>
                <a:ea typeface="Meiryo UI" panose="020B0604030504040204" pitchFamily="50" charset="-128"/>
              </a:rPr>
              <a:t>ニーズに応じたサービス基盤の</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・介護保険施設の計画的な整備</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・介護保険施設のユニット化の推進</a:t>
            </a:r>
            <a:endParaRPr lang="ja-JP" altLang="en-US" sz="800" dirty="0">
              <a:solidFill>
                <a:schemeClr val="tx1"/>
              </a:solidFill>
              <a:latin typeface="Meiryo UI" panose="020B0604030504040204" pitchFamily="50" charset="-128"/>
              <a:ea typeface="Meiryo UI" panose="020B0604030504040204" pitchFamily="50" charset="-128"/>
            </a:endParaRPr>
          </a:p>
          <a:p>
            <a:endParaRPr lang="ja-JP" altLang="ja-JP" sz="800" dirty="0">
              <a:solidFill>
                <a:schemeClr val="tx1"/>
              </a:solidFill>
              <a:latin typeface="Meiryo UI" panose="020B0604030504040204" pitchFamily="50" charset="-128"/>
              <a:ea typeface="Meiryo UI" panose="020B0604030504040204" pitchFamily="50" charset="-128"/>
            </a:endParaRPr>
          </a:p>
        </p:txBody>
      </p:sp>
      <p:sp>
        <p:nvSpPr>
          <p:cNvPr id="60" name="角丸四角形 59"/>
          <p:cNvSpPr/>
          <p:nvPr/>
        </p:nvSpPr>
        <p:spPr>
          <a:xfrm>
            <a:off x="3583233" y="5932415"/>
            <a:ext cx="3291820" cy="1133150"/>
          </a:xfrm>
          <a:prstGeom prst="roundRect">
            <a:avLst>
              <a:gd name="adj" fmla="val 110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第８節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災害</a:t>
            </a:r>
            <a:r>
              <a:rPr lang="ja-JP" altLang="en-US" sz="1000" b="1" u="sng" dirty="0">
                <a:solidFill>
                  <a:schemeClr val="tx1"/>
                </a:solidFill>
                <a:latin typeface="Meiryo UI" panose="020B0604030504040204" pitchFamily="50" charset="-128"/>
                <a:ea typeface="Meiryo UI" panose="020B0604030504040204" pitchFamily="50" charset="-128"/>
              </a:rPr>
              <a:t>、感染症に対する高齢者支援体制の</a:t>
            </a:r>
            <a:r>
              <a:rPr lang="ja-JP" altLang="en-US" sz="1000" b="1" u="sng" dirty="0" smtClean="0">
                <a:solidFill>
                  <a:schemeClr val="tx1"/>
                </a:solidFill>
                <a:latin typeface="Meiryo UI" panose="020B0604030504040204" pitchFamily="50" charset="-128"/>
                <a:ea typeface="Meiryo UI" panose="020B0604030504040204" pitchFamily="50" charset="-128"/>
              </a:rPr>
              <a:t>確立</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災害</a:t>
            </a:r>
            <a:r>
              <a:rPr lang="ja-JP" altLang="en-US" sz="900" dirty="0">
                <a:solidFill>
                  <a:schemeClr val="tx1"/>
                </a:solidFill>
                <a:latin typeface="Meiryo UI" panose="020B0604030504040204" pitchFamily="50" charset="-128"/>
                <a:ea typeface="Meiryo UI" panose="020B0604030504040204" pitchFamily="50" charset="-128"/>
              </a:rPr>
              <a:t>に対する高齢者支援体制の</a:t>
            </a:r>
            <a:r>
              <a:rPr lang="ja-JP" altLang="en-US" sz="900" dirty="0" smtClean="0">
                <a:solidFill>
                  <a:schemeClr val="tx1"/>
                </a:solidFill>
                <a:latin typeface="Meiryo UI" panose="020B0604030504040204" pitchFamily="50" charset="-128"/>
                <a:ea typeface="Meiryo UI" panose="020B0604030504040204" pitchFamily="50" charset="-128"/>
              </a:rPr>
              <a:t>確立</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・災害に備えた市町村への働きかけ</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・災害時の介護サービスの円滑な提供</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感染症</a:t>
            </a:r>
            <a:r>
              <a:rPr lang="ja-JP" altLang="en-US" sz="900" dirty="0">
                <a:solidFill>
                  <a:schemeClr val="tx1"/>
                </a:solidFill>
                <a:latin typeface="Meiryo UI" panose="020B0604030504040204" pitchFamily="50" charset="-128"/>
                <a:ea typeface="Meiryo UI" panose="020B0604030504040204" pitchFamily="50" charset="-128"/>
              </a:rPr>
              <a:t>に対する高齢者支援体制の</a:t>
            </a:r>
            <a:r>
              <a:rPr lang="ja-JP" altLang="en-US" sz="900" dirty="0" smtClean="0">
                <a:solidFill>
                  <a:schemeClr val="tx1"/>
                </a:solidFill>
                <a:latin typeface="Meiryo UI" panose="020B0604030504040204" pitchFamily="50" charset="-128"/>
                <a:ea typeface="Meiryo UI" panose="020B0604030504040204" pitchFamily="50" charset="-128"/>
              </a:rPr>
              <a:t>確立</a:t>
            </a:r>
            <a:endParaRPr lang="en-US" altLang="ja-JP" sz="900" b="1"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・感染症予防策の強化</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・要援護者への生活支援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・応援職員の派遣</a:t>
            </a:r>
          </a:p>
        </p:txBody>
      </p:sp>
      <p:sp>
        <p:nvSpPr>
          <p:cNvPr id="70" name="角丸四角形 69"/>
          <p:cNvSpPr/>
          <p:nvPr/>
        </p:nvSpPr>
        <p:spPr>
          <a:xfrm>
            <a:off x="6981938" y="3275970"/>
            <a:ext cx="3212308" cy="1019420"/>
          </a:xfrm>
          <a:prstGeom prst="roundRect">
            <a:avLst>
              <a:gd name="adj" fmla="val 921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第１項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普及</a:t>
            </a:r>
            <a:r>
              <a:rPr lang="ja-JP" altLang="en-US" sz="1000" b="1" u="sng" dirty="0">
                <a:solidFill>
                  <a:schemeClr val="tx1"/>
                </a:solidFill>
                <a:latin typeface="Meiryo UI" panose="020B0604030504040204" pitchFamily="50" charset="-128"/>
                <a:ea typeface="Meiryo UI" panose="020B0604030504040204" pitchFamily="50" charset="-128"/>
              </a:rPr>
              <a:t>啓発・本人発信</a:t>
            </a:r>
            <a:r>
              <a:rPr lang="ja-JP" altLang="en-US" sz="1000" b="1" u="sng" dirty="0" smtClean="0">
                <a:solidFill>
                  <a:schemeClr val="tx1"/>
                </a:solidFill>
                <a:latin typeface="Meiryo UI" panose="020B0604030504040204" pitchFamily="50" charset="-128"/>
                <a:ea typeface="Meiryo UI" panose="020B0604030504040204" pitchFamily="50" charset="-128"/>
              </a:rPr>
              <a:t>支援</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に関する理解</a:t>
            </a:r>
            <a:r>
              <a:rPr lang="ja-JP" altLang="en-US" sz="900" dirty="0" smtClean="0">
                <a:solidFill>
                  <a:schemeClr val="tx1"/>
                </a:solidFill>
                <a:latin typeface="Meiryo UI" panose="020B0604030504040204" pitchFamily="50" charset="-128"/>
                <a:ea typeface="Meiryo UI" panose="020B0604030504040204" pitchFamily="50" charset="-128"/>
              </a:rPr>
              <a:t>促進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・認知症サポーター、キャラバンメイトの養成</a:t>
            </a:r>
            <a:r>
              <a:rPr lang="ja-JP" altLang="en-US" sz="800" dirty="0">
                <a:solidFill>
                  <a:schemeClr val="tx1"/>
                </a:solidFill>
                <a:latin typeface="Meiryo UI" panose="020B0604030504040204" pitchFamily="50" charset="-128"/>
                <a:ea typeface="Meiryo UI" panose="020B0604030504040204" pitchFamily="50" charset="-128"/>
              </a:rPr>
              <a:t>等</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相談先</a:t>
            </a:r>
            <a:r>
              <a:rPr lang="ja-JP" altLang="en-US" sz="900" dirty="0">
                <a:solidFill>
                  <a:schemeClr val="tx1"/>
                </a:solidFill>
                <a:latin typeface="Meiryo UI" panose="020B0604030504040204" pitchFamily="50" charset="-128"/>
                <a:ea typeface="Meiryo UI" panose="020B0604030504040204" pitchFamily="50" charset="-128"/>
              </a:rPr>
              <a:t>の</a:t>
            </a:r>
            <a:r>
              <a:rPr lang="ja-JP" altLang="en-US" sz="900" dirty="0" smtClean="0">
                <a:solidFill>
                  <a:schemeClr val="tx1"/>
                </a:solidFill>
                <a:latin typeface="Meiryo UI" panose="020B0604030504040204" pitchFamily="50" charset="-128"/>
                <a:ea typeface="Meiryo UI" panose="020B0604030504040204" pitchFamily="50" charset="-128"/>
              </a:rPr>
              <a:t>周知</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・認知症ケアパスの活用促進</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の人本人からの</a:t>
            </a:r>
            <a:r>
              <a:rPr lang="ja-JP" altLang="en-US" sz="900" dirty="0" smtClean="0">
                <a:solidFill>
                  <a:schemeClr val="tx1"/>
                </a:solidFill>
                <a:latin typeface="Meiryo UI" panose="020B0604030504040204" pitchFamily="50" charset="-128"/>
                <a:ea typeface="Meiryo UI" panose="020B0604030504040204" pitchFamily="50" charset="-128"/>
              </a:rPr>
              <a:t>発信支援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・ピアサポート活動支援</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6981939" y="4334618"/>
            <a:ext cx="3212308" cy="679041"/>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第２項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予防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認知症予防に資する可能性のある活動の推進</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・「通いの場」を拡充し、介護予防に資する活動普及を支援</a:t>
            </a:r>
            <a:endParaRPr lang="en-US" altLang="ja-JP" sz="8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a:solidFill>
                  <a:schemeClr val="tx1"/>
                </a:solidFill>
                <a:latin typeface="Meiryo UI" panose="020B0604030504040204" pitchFamily="50" charset="-128"/>
                <a:ea typeface="Meiryo UI" panose="020B0604030504040204" pitchFamily="50" charset="-128"/>
              </a:rPr>
              <a:t>認知症の早期発見・早期対応等の推進</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72" name="角丸四角形 71"/>
          <p:cNvSpPr/>
          <p:nvPr/>
        </p:nvSpPr>
        <p:spPr>
          <a:xfrm>
            <a:off x="6981938" y="5041168"/>
            <a:ext cx="3218235" cy="1075592"/>
          </a:xfrm>
          <a:prstGeom prst="roundRect">
            <a:avLst>
              <a:gd name="adj" fmla="val 1297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第３項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医療</a:t>
            </a:r>
            <a:r>
              <a:rPr lang="ja-JP" altLang="en-US" sz="1000" b="1" u="sng" dirty="0">
                <a:solidFill>
                  <a:schemeClr val="tx1"/>
                </a:solidFill>
                <a:latin typeface="Meiryo UI" panose="020B0604030504040204" pitchFamily="50" charset="-128"/>
                <a:ea typeface="Meiryo UI" panose="020B0604030504040204" pitchFamily="50" charset="-128"/>
              </a:rPr>
              <a:t>・介護の提供、介護者</a:t>
            </a:r>
            <a:r>
              <a:rPr lang="ja-JP" altLang="en-US" sz="1000" b="1" u="sng" dirty="0" smtClean="0">
                <a:solidFill>
                  <a:schemeClr val="tx1"/>
                </a:solidFill>
                <a:latin typeface="Meiryo UI" panose="020B0604030504040204" pitchFamily="50" charset="-128"/>
                <a:ea typeface="Meiryo UI" panose="020B0604030504040204" pitchFamily="50" charset="-128"/>
              </a:rPr>
              <a:t>支援</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早期</a:t>
            </a:r>
            <a:r>
              <a:rPr lang="ja-JP" altLang="en-US" sz="900" dirty="0">
                <a:solidFill>
                  <a:schemeClr val="tx1"/>
                </a:solidFill>
                <a:latin typeface="Meiryo UI" panose="020B0604030504040204" pitchFamily="50" charset="-128"/>
                <a:ea typeface="Meiryo UI" panose="020B0604030504040204" pitchFamily="50" charset="-128"/>
              </a:rPr>
              <a:t>発見・早期対応と医療体制の</a:t>
            </a:r>
            <a:r>
              <a:rPr lang="ja-JP" altLang="en-US" sz="900" dirty="0" smtClean="0">
                <a:solidFill>
                  <a:schemeClr val="tx1"/>
                </a:solidFill>
                <a:latin typeface="Meiryo UI" panose="020B0604030504040204" pitchFamily="50" charset="-128"/>
                <a:ea typeface="Meiryo UI" panose="020B0604030504040204" pitchFamily="50" charset="-128"/>
              </a:rPr>
              <a:t>整備</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a:t>
            </a:r>
            <a:r>
              <a:rPr lang="ja-JP" altLang="en-US" sz="800" dirty="0">
                <a:solidFill>
                  <a:schemeClr val="tx1"/>
                </a:solidFill>
                <a:latin typeface="Meiryo UI" panose="020B0604030504040204" pitchFamily="50" charset="-128"/>
                <a:ea typeface="Meiryo UI" panose="020B0604030504040204" pitchFamily="50" charset="-128"/>
              </a:rPr>
              <a:t>地域支援推進員や認知症初期集中支援チームへの</a:t>
            </a:r>
            <a:r>
              <a:rPr lang="ja-JP" altLang="en-US" sz="800" dirty="0" smtClean="0">
                <a:solidFill>
                  <a:schemeClr val="tx1"/>
                </a:solidFill>
                <a:latin typeface="Meiryo UI" panose="020B0604030504040204" pitchFamily="50" charset="-128"/>
                <a:ea typeface="Meiryo UI" panose="020B0604030504040204" pitchFamily="50" charset="-128"/>
              </a:rPr>
              <a:t>フォロー</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アップ研修</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医療</a:t>
            </a:r>
            <a:r>
              <a:rPr lang="ja-JP" altLang="en-US" sz="900" dirty="0">
                <a:solidFill>
                  <a:schemeClr val="tx1"/>
                </a:solidFill>
                <a:latin typeface="Meiryo UI" panose="020B0604030504040204" pitchFamily="50" charset="-128"/>
                <a:ea typeface="Meiryo UI" panose="020B0604030504040204" pitchFamily="50" charset="-128"/>
              </a:rPr>
              <a:t>・介護従事者の認知症対応力</a:t>
            </a:r>
            <a:r>
              <a:rPr lang="ja-JP" altLang="en-US" sz="900" dirty="0" smtClean="0">
                <a:solidFill>
                  <a:schemeClr val="tx1"/>
                </a:solidFill>
                <a:latin typeface="Meiryo UI" panose="020B0604030504040204" pitchFamily="50" charset="-128"/>
                <a:ea typeface="Meiryo UI" panose="020B0604030504040204" pitchFamily="50" charset="-128"/>
              </a:rPr>
              <a:t>向上促進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介護</a:t>
            </a:r>
            <a:r>
              <a:rPr lang="ja-JP" altLang="en-US" sz="900" dirty="0">
                <a:solidFill>
                  <a:schemeClr val="tx1"/>
                </a:solidFill>
                <a:latin typeface="Meiryo UI" panose="020B0604030504040204" pitchFamily="50" charset="-128"/>
                <a:ea typeface="Meiryo UI" panose="020B0604030504040204" pitchFamily="50" charset="-128"/>
              </a:rPr>
              <a:t>サービス基盤整備と介護人材</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4.</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の人の介護者の負担</a:t>
            </a:r>
            <a:r>
              <a:rPr lang="ja-JP" altLang="en-US" sz="900" dirty="0" smtClean="0">
                <a:solidFill>
                  <a:schemeClr val="tx1"/>
                </a:solidFill>
                <a:latin typeface="Meiryo UI" panose="020B0604030504040204" pitchFamily="50" charset="-128"/>
                <a:ea typeface="Meiryo UI" panose="020B0604030504040204" pitchFamily="50" charset="-128"/>
              </a:rPr>
              <a:t>軽減推進</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73" name="角丸四角形 72"/>
          <p:cNvSpPr/>
          <p:nvPr/>
        </p:nvSpPr>
        <p:spPr>
          <a:xfrm>
            <a:off x="6980742" y="6146026"/>
            <a:ext cx="3219431" cy="967571"/>
          </a:xfrm>
          <a:prstGeom prst="roundRect">
            <a:avLst>
              <a:gd name="adj" fmla="val 1083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第４項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認知症</a:t>
            </a:r>
            <a:r>
              <a:rPr lang="ja-JP" altLang="en-US" sz="1000" b="1" u="sng" dirty="0">
                <a:solidFill>
                  <a:schemeClr val="tx1"/>
                </a:solidFill>
                <a:latin typeface="Meiryo UI" panose="020B0604030504040204" pitchFamily="50" charset="-128"/>
                <a:ea typeface="Meiryo UI" panose="020B0604030504040204" pitchFamily="50" charset="-128"/>
              </a:rPr>
              <a:t>バリアフリーの推進・若年性認知症の人へ</a:t>
            </a:r>
            <a:r>
              <a:rPr lang="ja-JP" altLang="en-US" sz="1000" b="1" u="sng" dirty="0" smtClean="0">
                <a:solidFill>
                  <a:schemeClr val="tx1"/>
                </a:solidFill>
                <a:latin typeface="Meiryo UI" panose="020B0604030504040204" pitchFamily="50" charset="-128"/>
                <a:ea typeface="Meiryo UI" panose="020B0604030504040204" pitchFamily="50" charset="-128"/>
              </a:rPr>
              <a:t>の支援</a:t>
            </a:r>
            <a:r>
              <a:rPr lang="ja-JP" altLang="en-US" sz="1000" b="1" u="sng" dirty="0">
                <a:solidFill>
                  <a:schemeClr val="tx1"/>
                </a:solidFill>
                <a:latin typeface="Meiryo UI" panose="020B0604030504040204" pitchFamily="50" charset="-128"/>
                <a:ea typeface="Meiryo UI" panose="020B0604030504040204" pitchFamily="50" charset="-128"/>
              </a:rPr>
              <a:t>・社会</a:t>
            </a:r>
            <a:r>
              <a:rPr lang="ja-JP" altLang="en-US" sz="1000" b="1" u="sng" dirty="0" smtClean="0">
                <a:solidFill>
                  <a:schemeClr val="tx1"/>
                </a:solidFill>
                <a:latin typeface="Meiryo UI" panose="020B0604030504040204" pitchFamily="50" charset="-128"/>
                <a:ea typeface="Meiryo UI" panose="020B0604030504040204" pitchFamily="50" charset="-128"/>
              </a:rPr>
              <a:t>参加</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認知症バリアフリーの推進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若年性</a:t>
            </a:r>
            <a:r>
              <a:rPr lang="ja-JP" altLang="en-US" sz="900" dirty="0">
                <a:solidFill>
                  <a:schemeClr val="tx1"/>
                </a:solidFill>
                <a:latin typeface="Meiryo UI" panose="020B0604030504040204" pitchFamily="50" charset="-128"/>
                <a:ea typeface="Meiryo UI" panose="020B0604030504040204" pitchFamily="50" charset="-128"/>
              </a:rPr>
              <a:t>認知症の人への</a:t>
            </a:r>
            <a:r>
              <a:rPr lang="ja-JP" altLang="en-US" sz="900" dirty="0" smtClean="0">
                <a:solidFill>
                  <a:schemeClr val="tx1"/>
                </a:solidFill>
                <a:latin typeface="Meiryo UI" panose="020B0604030504040204" pitchFamily="50" charset="-128"/>
                <a:ea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・地域支援力強化のための支援方法等に関するコンサルテーション実施</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zh-CN" sz="900" dirty="0" smtClean="0">
                <a:solidFill>
                  <a:schemeClr val="tx1"/>
                </a:solidFill>
                <a:latin typeface="Meiryo UI" panose="020B0604030504040204" pitchFamily="50" charset="-128"/>
                <a:ea typeface="Meiryo UI" panose="020B0604030504040204" pitchFamily="50" charset="-128"/>
              </a:rPr>
              <a:t>3.</a:t>
            </a:r>
            <a:r>
              <a:rPr lang="zh-CN" altLang="en-US" sz="900" dirty="0" smtClean="0">
                <a:solidFill>
                  <a:schemeClr val="tx1"/>
                </a:solidFill>
                <a:latin typeface="Meiryo UI" panose="020B0604030504040204" pitchFamily="50" charset="-128"/>
                <a:ea typeface="Meiryo UI" panose="020B0604030504040204" pitchFamily="50" charset="-128"/>
              </a:rPr>
              <a:t>社会</a:t>
            </a:r>
            <a:r>
              <a:rPr lang="zh-CN" altLang="en-US" sz="900" dirty="0">
                <a:solidFill>
                  <a:schemeClr val="tx1"/>
                </a:solidFill>
                <a:latin typeface="Meiryo UI" panose="020B0604030504040204" pitchFamily="50" charset="-128"/>
                <a:ea typeface="Meiryo UI" panose="020B0604030504040204" pitchFamily="50" charset="-128"/>
              </a:rPr>
              <a:t>参加</a:t>
            </a:r>
            <a:r>
              <a:rPr lang="zh-CN" altLang="en-US" sz="900" dirty="0" smtClean="0">
                <a:solidFill>
                  <a:schemeClr val="tx1"/>
                </a:solidFill>
                <a:latin typeface="Meiryo UI" panose="020B0604030504040204" pitchFamily="50" charset="-128"/>
                <a:ea typeface="Meiryo UI" panose="020B0604030504040204" pitchFamily="50" charset="-128"/>
              </a:rPr>
              <a:t>支援</a:t>
            </a:r>
            <a:endParaRPr lang="en-US" altLang="zh-CN" sz="900" dirty="0" smtClean="0">
              <a:solidFill>
                <a:schemeClr val="tx1"/>
              </a:solidFill>
              <a:latin typeface="Meiryo UI" panose="020B0604030504040204" pitchFamily="50" charset="-128"/>
              <a:ea typeface="Meiryo UI" panose="020B0604030504040204" pitchFamily="50" charset="-128"/>
            </a:endParaRPr>
          </a:p>
        </p:txBody>
      </p:sp>
      <p:sp>
        <p:nvSpPr>
          <p:cNvPr id="36" name="横巻き 35"/>
          <p:cNvSpPr/>
          <p:nvPr/>
        </p:nvSpPr>
        <p:spPr>
          <a:xfrm>
            <a:off x="6935235" y="3000684"/>
            <a:ext cx="2835088" cy="25264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第４章　大阪府認知症施策推進計画</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4" name="横巻き 33"/>
          <p:cNvSpPr/>
          <p:nvPr/>
        </p:nvSpPr>
        <p:spPr>
          <a:xfrm>
            <a:off x="129277" y="344711"/>
            <a:ext cx="2088232" cy="23605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第１章　計画策定の意義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6336" y="42186"/>
            <a:ext cx="304108" cy="304108"/>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5" y="41713"/>
            <a:ext cx="298231" cy="298231"/>
          </a:xfrm>
          <a:prstGeom prst="rect">
            <a:avLst/>
          </a:prstGeom>
        </p:spPr>
      </p:pic>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669" y="45484"/>
            <a:ext cx="294460" cy="294460"/>
          </a:xfrm>
          <a:prstGeom prst="rect">
            <a:avLst/>
          </a:prstGeom>
        </p:spPr>
      </p:pic>
      <p:pic>
        <p:nvPicPr>
          <p:cNvPr id="6" name="図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9082" y="44955"/>
            <a:ext cx="296300" cy="296300"/>
          </a:xfrm>
          <a:prstGeom prst="rect">
            <a:avLst/>
          </a:prstGeom>
        </p:spPr>
      </p:pic>
      <p:pic>
        <p:nvPicPr>
          <p:cNvPr id="7" name="図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4495" y="45743"/>
            <a:ext cx="294201" cy="294201"/>
          </a:xfrm>
          <a:prstGeom prst="rect">
            <a:avLst/>
          </a:prstGeom>
        </p:spPr>
      </p:pic>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77809" y="43626"/>
            <a:ext cx="298298" cy="298298"/>
          </a:xfrm>
          <a:prstGeom prst="rect">
            <a:avLst/>
          </a:prstGeom>
        </p:spPr>
      </p:pic>
      <p:sp>
        <p:nvSpPr>
          <p:cNvPr id="38" name="角丸四角形 37"/>
          <p:cNvSpPr/>
          <p:nvPr/>
        </p:nvSpPr>
        <p:spPr>
          <a:xfrm>
            <a:off x="189364" y="1834408"/>
            <a:ext cx="5489951" cy="1131238"/>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0" rIns="95354" bIns="47677" spcCol="0" rtlCol="0" anchor="t" anchorCtr="0"/>
          <a:lstStyle/>
          <a:p>
            <a:pPr>
              <a:lnSpc>
                <a:spcPts val="1800"/>
              </a:lnSpc>
            </a:pPr>
            <a:r>
              <a:rPr lang="ja-JP" altLang="en-US" sz="1000" b="1" u="sng" dirty="0">
                <a:solidFill>
                  <a:schemeClr val="tx1"/>
                </a:solidFill>
                <a:latin typeface="Meiryo UI" panose="020B0604030504040204" pitchFamily="50" charset="-128"/>
                <a:ea typeface="Meiryo UI" panose="020B0604030504040204" pitchFamily="50" charset="-128"/>
              </a:rPr>
              <a:t>○高齢者を取り巻く状況（第１節</a:t>
            </a:r>
            <a:r>
              <a:rPr lang="ja-JP" altLang="en-US" sz="1000" b="1" u="sng" dirty="0" smtClean="0">
                <a:solidFill>
                  <a:schemeClr val="tx1"/>
                </a:solidFill>
                <a:latin typeface="Meiryo UI" panose="020B0604030504040204" pitchFamily="50" charset="-128"/>
                <a:ea typeface="Meiryo UI" panose="020B0604030504040204" pitchFamily="50" charset="-128"/>
              </a:rPr>
              <a:t>）</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団塊の世代が</a:t>
            </a:r>
            <a:r>
              <a:rPr lang="en-US" altLang="ja-JP" sz="900" dirty="0">
                <a:solidFill>
                  <a:schemeClr val="tx1"/>
                </a:solidFill>
                <a:latin typeface="Meiryo UI" panose="020B0604030504040204" pitchFamily="50" charset="-128"/>
                <a:ea typeface="Meiryo UI" panose="020B0604030504040204" pitchFamily="50" charset="-128"/>
              </a:rPr>
              <a:t>75</a:t>
            </a:r>
            <a:r>
              <a:rPr lang="ja-JP" altLang="en-US" sz="900" dirty="0">
                <a:solidFill>
                  <a:schemeClr val="tx1"/>
                </a:solidFill>
                <a:latin typeface="Meiryo UI" panose="020B0604030504040204" pitchFamily="50" charset="-128"/>
                <a:ea typeface="Meiryo UI" panose="020B0604030504040204" pitchFamily="50" charset="-128"/>
              </a:rPr>
              <a:t>歳以上となる</a:t>
            </a:r>
            <a:r>
              <a:rPr lang="en-US" altLang="ja-JP" sz="900" dirty="0">
                <a:solidFill>
                  <a:schemeClr val="tx1"/>
                </a:solidFill>
                <a:latin typeface="Meiryo UI" panose="020B0604030504040204" pitchFamily="50" charset="-128"/>
                <a:ea typeface="Meiryo UI" panose="020B0604030504040204" pitchFamily="50" charset="-128"/>
              </a:rPr>
              <a:t>2025</a:t>
            </a:r>
            <a:r>
              <a:rPr lang="ja-JP" altLang="en-US" sz="900" dirty="0">
                <a:solidFill>
                  <a:schemeClr val="tx1"/>
                </a:solidFill>
                <a:latin typeface="Meiryo UI" panose="020B0604030504040204" pitchFamily="50" charset="-128"/>
                <a:ea typeface="Meiryo UI" panose="020B0604030504040204" pitchFamily="50" charset="-128"/>
              </a:rPr>
              <a:t>年、</a:t>
            </a:r>
            <a:r>
              <a:rPr lang="ja-JP" altLang="en-US" sz="900" dirty="0" smtClean="0">
                <a:solidFill>
                  <a:schemeClr val="tx1"/>
                </a:solidFill>
                <a:latin typeface="Meiryo UI" panose="020B0604030504040204" pitchFamily="50" charset="-128"/>
                <a:ea typeface="Meiryo UI" panose="020B0604030504040204" pitchFamily="50" charset="-128"/>
              </a:rPr>
              <a:t>団塊ジュニア世代が</a:t>
            </a:r>
            <a:r>
              <a:rPr lang="en-US" altLang="ja-JP" sz="900" dirty="0">
                <a:solidFill>
                  <a:schemeClr val="tx1"/>
                </a:solidFill>
                <a:latin typeface="Meiryo UI" panose="020B0604030504040204" pitchFamily="50" charset="-128"/>
                <a:ea typeface="Meiryo UI" panose="020B0604030504040204" pitchFamily="50" charset="-128"/>
              </a:rPr>
              <a:t>65</a:t>
            </a:r>
            <a:r>
              <a:rPr lang="ja-JP" altLang="en-US" sz="900" dirty="0">
                <a:solidFill>
                  <a:schemeClr val="tx1"/>
                </a:solidFill>
                <a:latin typeface="Meiryo UI" panose="020B0604030504040204" pitchFamily="50" charset="-128"/>
                <a:ea typeface="Meiryo UI" panose="020B0604030504040204" pitchFamily="50" charset="-128"/>
              </a:rPr>
              <a:t>歳以上となる</a:t>
            </a:r>
            <a:r>
              <a:rPr lang="en-US" altLang="ja-JP" sz="900" dirty="0">
                <a:solidFill>
                  <a:schemeClr val="tx1"/>
                </a:solidFill>
                <a:latin typeface="Meiryo UI" panose="020B0604030504040204" pitchFamily="50" charset="-128"/>
                <a:ea typeface="Meiryo UI" panose="020B0604030504040204" pitchFamily="50" charset="-128"/>
              </a:rPr>
              <a:t>2040</a:t>
            </a:r>
            <a:r>
              <a:rPr lang="ja-JP" altLang="en-US" sz="900" dirty="0">
                <a:solidFill>
                  <a:schemeClr val="tx1"/>
                </a:solidFill>
                <a:latin typeface="Meiryo UI" panose="020B0604030504040204" pitchFamily="50" charset="-128"/>
                <a:ea typeface="Meiryo UI" panose="020B0604030504040204" pitchFamily="50" charset="-128"/>
              </a:rPr>
              <a:t>年を控え</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55"/>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大阪府は高齢化</a:t>
            </a:r>
            <a:r>
              <a:rPr lang="ja-JP" altLang="en-US" sz="900" dirty="0">
                <a:solidFill>
                  <a:schemeClr val="tx1"/>
                </a:solidFill>
                <a:latin typeface="Meiryo UI" panose="020B0604030504040204" pitchFamily="50" charset="-128"/>
                <a:ea typeface="Meiryo UI" panose="020B0604030504040204" pitchFamily="50" charset="-128"/>
              </a:rPr>
              <a:t>がさらに進展する一方で生産年齢人口は</a:t>
            </a:r>
            <a:r>
              <a:rPr lang="ja-JP" altLang="en-US" sz="900" dirty="0" smtClean="0">
                <a:solidFill>
                  <a:schemeClr val="tx1"/>
                </a:solidFill>
                <a:latin typeface="Meiryo UI" panose="020B0604030504040204" pitchFamily="50" charset="-128"/>
                <a:ea typeface="Meiryo UI" panose="020B0604030504040204" pitchFamily="50" charset="-128"/>
              </a:rPr>
              <a:t>減少。</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955"/>
              </a:lnSpc>
            </a:pPr>
            <a:endParaRPr lang="en-US" altLang="ja-JP" sz="1000" b="1" u="sng" dirty="0">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6264099" y="1808981"/>
            <a:ext cx="3944791" cy="1168391"/>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pPr>
              <a:lnSpc>
                <a:spcPts val="1800"/>
              </a:lnSpc>
            </a:pPr>
            <a:r>
              <a:rPr lang="ja-JP" altLang="en-US" sz="1000" b="1" u="sng" dirty="0">
                <a:solidFill>
                  <a:schemeClr val="tx1"/>
                </a:solidFill>
                <a:latin typeface="Meiryo UI" panose="020B0604030504040204" pitchFamily="50" charset="-128"/>
                <a:ea typeface="Meiryo UI" panose="020B0604030504040204" pitchFamily="50" charset="-128"/>
              </a:rPr>
              <a:t>○めざすべき方向性（第２節）</a:t>
            </a:r>
            <a:endParaRPr lang="en-US" altLang="ja-JP" sz="1000" b="1" u="sng"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b="1" u="sng" dirty="0">
                <a:solidFill>
                  <a:schemeClr val="tx1"/>
                </a:solidFill>
                <a:latin typeface="Meiryo UI" panose="020B0604030504040204" pitchFamily="50" charset="-128"/>
                <a:ea typeface="Meiryo UI" panose="020B0604030504040204" pitchFamily="50" charset="-128"/>
              </a:rPr>
              <a:t>2025</a:t>
            </a:r>
            <a:r>
              <a:rPr lang="ja-JP" altLang="en-US" sz="1000" b="1" u="sng" dirty="0">
                <a:solidFill>
                  <a:schemeClr val="tx1"/>
                </a:solidFill>
                <a:latin typeface="Meiryo UI" panose="020B0604030504040204" pitchFamily="50" charset="-128"/>
                <a:ea typeface="Meiryo UI" panose="020B0604030504040204" pitchFamily="50" charset="-128"/>
              </a:rPr>
              <a:t>年、</a:t>
            </a:r>
            <a:r>
              <a:rPr lang="en-US" altLang="ja-JP" sz="1000" b="1" u="sng" dirty="0">
                <a:solidFill>
                  <a:schemeClr val="tx1"/>
                </a:solidFill>
                <a:latin typeface="Meiryo UI" panose="020B0604030504040204" pitchFamily="50" charset="-128"/>
                <a:ea typeface="Meiryo UI" panose="020B0604030504040204" pitchFamily="50" charset="-128"/>
              </a:rPr>
              <a:t>2040</a:t>
            </a:r>
            <a:r>
              <a:rPr lang="ja-JP" altLang="en-US" sz="1000" b="1" u="sng" dirty="0">
                <a:solidFill>
                  <a:schemeClr val="tx1"/>
                </a:solidFill>
                <a:latin typeface="Meiryo UI" panose="020B0604030504040204" pitchFamily="50" charset="-128"/>
                <a:ea typeface="Meiryo UI" panose="020B0604030504040204" pitchFamily="50" charset="-128"/>
              </a:rPr>
              <a:t>年を見据え</a:t>
            </a:r>
            <a:r>
              <a:rPr lang="ja-JP" altLang="en-US" sz="1000" dirty="0">
                <a:solidFill>
                  <a:schemeClr val="tx1"/>
                </a:solidFill>
                <a:latin typeface="Meiryo UI" panose="020B0604030504040204" pitchFamily="50" charset="-128"/>
                <a:ea typeface="Meiryo UI" panose="020B0604030504040204" pitchFamily="50" charset="-128"/>
              </a:rPr>
              <a:t>、高齢者が、可能な限り</a:t>
            </a:r>
            <a:r>
              <a:rPr lang="ja-JP" altLang="en-US" sz="1000" dirty="0" smtClean="0">
                <a:solidFill>
                  <a:schemeClr val="tx1"/>
                </a:solidFill>
                <a:latin typeface="Meiryo UI" panose="020B0604030504040204" pitchFamily="50" charset="-128"/>
                <a:ea typeface="Meiryo UI" panose="020B0604030504040204" pitchFamily="50" charset="-128"/>
              </a:rPr>
              <a:t>住み慣れた地域</a:t>
            </a:r>
            <a:r>
              <a:rPr lang="ja-JP" altLang="en-US" sz="1000" dirty="0">
                <a:solidFill>
                  <a:schemeClr val="tx1"/>
                </a:solidFill>
                <a:latin typeface="Meiryo UI" panose="020B0604030504040204" pitchFamily="50" charset="-128"/>
                <a:ea typeface="Meiryo UI" panose="020B0604030504040204" pitchFamily="50" charset="-128"/>
              </a:rPr>
              <a:t>で、自分らしい暮らしを人生の最期まで続けることができるよう、</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b="1" u="sng" dirty="0">
                <a:solidFill>
                  <a:schemeClr val="tx1"/>
                </a:solidFill>
                <a:latin typeface="Meiryo UI" panose="020B0604030504040204" pitchFamily="50" charset="-128"/>
                <a:ea typeface="Meiryo UI" panose="020B0604030504040204" pitchFamily="50" charset="-128"/>
              </a:rPr>
              <a:t>地域包括ケアシステムを深化・推進</a:t>
            </a:r>
            <a:r>
              <a:rPr lang="ja-JP" altLang="en-US" sz="1000" dirty="0">
                <a:solidFill>
                  <a:schemeClr val="tx1"/>
                </a:solidFill>
                <a:latin typeface="Meiryo UI" panose="020B0604030504040204" pitchFamily="50" charset="-128"/>
                <a:ea typeface="Meiryo UI" panose="020B0604030504040204" pitchFamily="50" charset="-128"/>
              </a:rPr>
              <a:t>させ、地域共生社会の実現もめざす。</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09285" y="2466578"/>
            <a:ext cx="4968552" cy="4445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ja-JP" altLang="en-US" sz="900" dirty="0" smtClean="0">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b="1" u="sng" dirty="0" smtClean="0">
                <a:solidFill>
                  <a:schemeClr val="tx1"/>
                </a:solidFill>
                <a:latin typeface="Meiryo UI" panose="020B0604030504040204" pitchFamily="50" charset="-128"/>
                <a:ea typeface="Meiryo UI" panose="020B0604030504040204" pitchFamily="50" charset="-128"/>
              </a:rPr>
              <a:t>➡高齢化に伴う介護総費用等の増大抑止に向けた介護保険制度の持続可能性の確保</a:t>
            </a:r>
            <a:endParaRPr lang="en-US" altLang="ja-JP" sz="900" b="1" u="sng"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b="1" u="sng" dirty="0" smtClean="0">
                <a:solidFill>
                  <a:schemeClr val="tx1"/>
                </a:solidFill>
                <a:latin typeface="Meiryo UI" panose="020B0604030504040204" pitchFamily="50" charset="-128"/>
                <a:ea typeface="Meiryo UI" panose="020B0604030504040204" pitchFamily="50" charset="-128"/>
              </a:rPr>
              <a:t>➡全国と比して独居高齢者世帯率が高い都市型高齢化に対応したサービス提供基盤の整備</a:t>
            </a:r>
            <a:endParaRPr lang="en-US" altLang="ja-JP" sz="900" b="1" u="sng" dirty="0">
              <a:solidFill>
                <a:schemeClr val="tx1"/>
              </a:solidFill>
              <a:latin typeface="Meiryo UI" panose="020B0604030504040204" pitchFamily="50" charset="-128"/>
              <a:ea typeface="Meiryo UI" panose="020B0604030504040204" pitchFamily="50" charset="-128"/>
            </a:endParaRPr>
          </a:p>
        </p:txBody>
      </p:sp>
      <p:sp>
        <p:nvSpPr>
          <p:cNvPr id="14" name="台形 13"/>
          <p:cNvSpPr/>
          <p:nvPr/>
        </p:nvSpPr>
        <p:spPr>
          <a:xfrm rot="15694511">
            <a:off x="5443779" y="2268709"/>
            <a:ext cx="508662" cy="720082"/>
          </a:xfrm>
          <a:prstGeom prst="trapezoid">
            <a:avLst>
              <a:gd name="adj" fmla="val 3264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42739" y="2494588"/>
            <a:ext cx="346249" cy="392206"/>
          </a:xfrm>
          <a:prstGeom prst="rect">
            <a:avLst/>
          </a:prstGeom>
          <a:solidFill>
            <a:schemeClr val="bg1"/>
          </a:solidFill>
          <a:ln>
            <a:solidFill>
              <a:srgbClr val="FF0000"/>
            </a:solidFill>
          </a:ln>
        </p:spPr>
        <p:txBody>
          <a:bodyPr vert="eaVert" wrap="square" rtlCol="0">
            <a:spAutoFit/>
          </a:bodyPr>
          <a:lstStyle/>
          <a:p>
            <a:r>
              <a:rPr kumimoji="1" lang="ja-JP" altLang="en-US" sz="1000" b="1" dirty="0" smtClean="0">
                <a:latin typeface="Meiryo UI" panose="020B0604030504040204" pitchFamily="50" charset="-128"/>
                <a:ea typeface="Meiryo UI" panose="020B0604030504040204" pitchFamily="50" charset="-128"/>
              </a:rPr>
              <a:t>課題</a:t>
            </a:r>
            <a:endParaRPr kumimoji="1" lang="ja-JP" altLang="en-US" sz="1000" b="1" dirty="0">
              <a:latin typeface="Meiryo UI" panose="020B0604030504040204" pitchFamily="50" charset="-128"/>
              <a:ea typeface="Meiryo UI" panose="020B0604030504040204" pitchFamily="50" charset="-128"/>
            </a:endParaRPr>
          </a:p>
        </p:txBody>
      </p:sp>
      <p:sp>
        <p:nvSpPr>
          <p:cNvPr id="43" name="二等辺三角形 42"/>
          <p:cNvSpPr/>
          <p:nvPr/>
        </p:nvSpPr>
        <p:spPr>
          <a:xfrm rot="4850382">
            <a:off x="5527267" y="2336523"/>
            <a:ext cx="1022925" cy="428353"/>
          </a:xfrm>
          <a:prstGeom prst="triangle">
            <a:avLst>
              <a:gd name="adj" fmla="val 550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2"/>
          <p:cNvSpPr txBox="1">
            <a:spLocks noChangeArrowheads="1"/>
          </p:cNvSpPr>
          <p:nvPr/>
        </p:nvSpPr>
        <p:spPr bwMode="auto">
          <a:xfrm>
            <a:off x="9086600" y="25470"/>
            <a:ext cx="1107645" cy="360000"/>
          </a:xfrm>
          <a:prstGeom prst="rect">
            <a:avLst/>
          </a:prstGeom>
          <a:solidFill>
            <a:srgbClr val="FFFFFF"/>
          </a:solidFill>
          <a:ln w="12700">
            <a:solidFill>
              <a:srgbClr val="000000"/>
            </a:solidFill>
            <a:miter lim="800000"/>
            <a:headEnd/>
            <a:tailEnd/>
          </a:ln>
        </p:spPr>
        <p:txBody>
          <a:bodyPr rot="0" vert="horz" wrap="square" lIns="74295" tIns="8890" rIns="74295" bIns="8890" anchor="ctr" anchorCtr="0" upright="1">
            <a:noAutofit/>
          </a:bodyPr>
          <a:lstStyle/>
          <a:p>
            <a:pPr algn="ctr">
              <a:spcAft>
                <a:spcPts val="0"/>
              </a:spcAft>
            </a:pPr>
            <a:r>
              <a:rPr lang="ja-JP" sz="1800" b="1" kern="100" dirty="0" smtClean="0">
                <a:effectLst/>
                <a:latin typeface="游明朝" panose="02020400000000000000" pitchFamily="18" charset="-128"/>
                <a:ea typeface="Meiryo UI" panose="020B0604030504040204" pitchFamily="50" charset="-128"/>
                <a:cs typeface="Times New Roman" panose="02020603050405020304" pitchFamily="18" charset="0"/>
              </a:rPr>
              <a:t>資料</a:t>
            </a:r>
            <a:r>
              <a:rPr lang="en-US" altLang="ja-JP" sz="1800" b="1" kern="100" dirty="0" smtClean="0">
                <a:latin typeface="Meiryo UI" panose="020B0604030504040204" pitchFamily="50" charset="-128"/>
                <a:ea typeface="Meiryo UI" panose="020B0604030504040204" pitchFamily="50" charset="-128"/>
                <a:cs typeface="Times New Roman" panose="02020603050405020304" pitchFamily="18" charset="0"/>
              </a:rPr>
              <a:t>2-2</a:t>
            </a:r>
            <a:endParaRPr lang="en-US" altLang="ja-JP" sz="18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039517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CC66"/>
        </a:solidFill>
        <a:ln w="12700">
          <a:solidFill>
            <a:schemeClr val="tx1"/>
          </a:solidFill>
          <a:miter lim="800000"/>
          <a:headEnd/>
          <a:tailEnd/>
        </a:ln>
      </a:spPr>
      <a:bodyPr lIns="84790" tIns="42394" rIns="84790" bIns="42394" anchor="ctr"/>
      <a:lstStyle>
        <a:defPPr eaLnBrk="1" hangingPunct="1">
          <a:defRPr sz="1100" b="1" dirty="0" smtClean="0">
            <a:solidFill>
              <a:srgbClr val="000000"/>
            </a:solidFill>
            <a:latin typeface="Meiryo UI" panose="020B0604030504040204" pitchFamily="50" charset="-128"/>
            <a:ea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1" ma:contentTypeDescription="新しいドキュメントを作成します。" ma:contentTypeScope="" ma:versionID="d84df3f07265a566f7c0956d6a67e73f">
  <xsd:schema xmlns:xsd="http://www.w3.org/2001/XMLSchema" xmlns:xs="http://www.w3.org/2001/XMLSchema" xmlns:p="http://schemas.microsoft.com/office/2006/metadata/properties" xmlns:ns2="78a12b55-410d-4a82-a72d-333b878a8add" targetNamespace="http://schemas.microsoft.com/office/2006/metadata/properties" ma:root="true" ma:fieldsID="f2a86abdafa5f2741cfac290aad76299" ns2:_="">
    <xsd:import namespace="78a12b55-410d-4a82-a72d-333b878a8ad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a12b55-410d-4a82-a72d-333b878a8ad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A29163-D736-49AB-B7C3-CBB9428233A2}">
  <ds:schemaRefs>
    <ds:schemaRef ds:uri="http://schemas.microsoft.com/sharepoint/v3/contenttype/forms"/>
  </ds:schemaRefs>
</ds:datastoreItem>
</file>

<file path=customXml/itemProps2.xml><?xml version="1.0" encoding="utf-8"?>
<ds:datastoreItem xmlns:ds="http://schemas.openxmlformats.org/officeDocument/2006/customXml" ds:itemID="{52E3110A-AFA8-4DE5-9C4C-8EE9A4ABA766}">
  <ds:schemaRefs>
    <ds:schemaRef ds:uri="http://schemas.microsoft.com/office/2006/documentManagement/types"/>
    <ds:schemaRef ds:uri="http://schemas.openxmlformats.org/package/2006/metadata/core-properties"/>
    <ds:schemaRef ds:uri="78a12b55-410d-4a82-a72d-333b878a8add"/>
    <ds:schemaRef ds:uri="http://purl.org/dc/terms/"/>
    <ds:schemaRef ds:uri="http://purl.org/dc/elements/1.1/"/>
    <ds:schemaRef ds:uri="http://www.w3.org/XML/1998/namespace"/>
    <ds:schemaRef ds:uri="http://purl.org/dc/dcmityp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586CEFC0-47EB-4D6C-A553-91D5A986EE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a12b55-410d-4a82-a72d-333b878a8a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2403</TotalTime>
  <Words>1041</Words>
  <Application>Microsoft Office PowerPoint</Application>
  <PresentationFormat>ユーザー設定</PresentationFormat>
  <Paragraphs>90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扶蘇　美香</cp:lastModifiedBy>
  <cp:revision>211</cp:revision>
  <cp:lastPrinted>2021-07-26T11:07:34Z</cp:lastPrinted>
  <dcterms:created xsi:type="dcterms:W3CDTF">2018-04-26T05:27:14Z</dcterms:created>
  <dcterms:modified xsi:type="dcterms:W3CDTF">2021-07-26T11:15:22Z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