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notesMasterIdLst>
    <p:notesMasterId r:id="rId3"/>
  </p:notesMasterIdLst>
  <p:handoutMasterIdLst>
    <p:handoutMasterId r:id="rId4"/>
  </p:handoutMasterIdLst>
  <p:sldIdLst>
    <p:sldId id="32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E7E7"/>
    <a:srgbClr val="FF3399"/>
    <a:srgbClr val="FF5050"/>
    <a:srgbClr val="FFFFFF"/>
    <a:srgbClr val="FFFF00"/>
    <a:srgbClr val="FFFF99"/>
    <a:srgbClr val="FF0066"/>
    <a:srgbClr val="CCFF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4434" autoAdjust="0"/>
  </p:normalViewPr>
  <p:slideViewPr>
    <p:cSldViewPr snapToGrid="0">
      <p:cViewPr varScale="1">
        <p:scale>
          <a:sx n="70" d="100"/>
          <a:sy n="70" d="100"/>
        </p:scale>
        <p:origin x="1068" y="7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8" tIns="45713" rIns="91428"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8" tIns="45713" rIns="91428" bIns="45713" rtlCol="0"/>
          <a:lstStyle>
            <a:lvl1pPr algn="r">
              <a:defRPr sz="1200"/>
            </a:lvl1pPr>
          </a:lstStyle>
          <a:p>
            <a:fld id="{765F8BD6-74FC-4702-8B8A-FED0A932FC7F}" type="datetimeFigureOut">
              <a:rPr kumimoji="1" lang="ja-JP" altLang="en-US" smtClean="0"/>
              <a:t>2023/4/12</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8" tIns="45713" rIns="91428"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28" tIns="45713" rIns="91428" bIns="45713" rtlCol="0" anchor="b"/>
          <a:lstStyle>
            <a:lvl1pPr algn="r">
              <a:defRPr sz="1200"/>
            </a:lvl1pPr>
          </a:lstStyle>
          <a:p>
            <a:fld id="{B6DF4DBA-F8E9-477E-AC33-2C83BFCA4DE4}" type="slidenum">
              <a:rPr kumimoji="1" lang="ja-JP" altLang="en-US" smtClean="0"/>
              <a:t>‹#›</a:t>
            </a:fld>
            <a:endParaRPr kumimoji="1" lang="ja-JP" altLang="en-US"/>
          </a:p>
        </p:txBody>
      </p:sp>
    </p:spTree>
    <p:extLst>
      <p:ext uri="{BB962C8B-B14F-4D97-AF65-F5344CB8AC3E}">
        <p14:creationId xmlns:p14="http://schemas.microsoft.com/office/powerpoint/2010/main" val="3349802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8693"/>
          </a:xfrm>
          <a:prstGeom prst="rect">
            <a:avLst/>
          </a:prstGeom>
        </p:spPr>
        <p:txBody>
          <a:bodyPr vert="horz" lIns="91428" tIns="45713" rIns="91428"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8693"/>
          </a:xfrm>
          <a:prstGeom prst="rect">
            <a:avLst/>
          </a:prstGeom>
        </p:spPr>
        <p:txBody>
          <a:bodyPr vert="horz" lIns="91428" tIns="45713" rIns="91428" bIns="45713" rtlCol="0"/>
          <a:lstStyle>
            <a:lvl1pPr algn="r">
              <a:defRPr sz="1200"/>
            </a:lvl1pPr>
          </a:lstStyle>
          <a:p>
            <a:fld id="{46C5BB44-2BA3-45CC-9E71-C1AD763B0375}" type="datetimeFigureOut">
              <a:rPr kumimoji="1" lang="ja-JP" altLang="en-US" smtClean="0"/>
              <a:t>2023/4/12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8" tIns="45713" rIns="91428" bIns="45713"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8" tIns="45713" rIns="91428"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3" rIns="91428"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3" rIns="91428" bIns="45713" rtlCol="0" anchor="b"/>
          <a:lstStyle>
            <a:lvl1pPr algn="r">
              <a:defRPr sz="1200"/>
            </a:lvl1pPr>
          </a:lstStyle>
          <a:p>
            <a:fld id="{7C068560-2F98-44D2-925D-1F35A54A2D79}" type="slidenum">
              <a:rPr kumimoji="1" lang="ja-JP" altLang="en-US" smtClean="0"/>
              <a:t>‹#›</a:t>
            </a:fld>
            <a:endParaRPr kumimoji="1" lang="ja-JP" altLang="en-US"/>
          </a:p>
        </p:txBody>
      </p:sp>
    </p:spTree>
    <p:extLst>
      <p:ext uri="{BB962C8B-B14F-4D97-AF65-F5344CB8AC3E}">
        <p14:creationId xmlns:p14="http://schemas.microsoft.com/office/powerpoint/2010/main" val="2600839315"/>
      </p:ext>
    </p:extLst>
  </p:cSld>
  <p:clrMap bg1="lt1" tx1="dk1" bg2="lt2" tx2="dk2" accent1="accent1" accent2="accent2" accent3="accent3" accent4="accent4" accent5="accent5" accent6="accent6" hlink="hlink" folHlink="folHlink"/>
  <p:notesStyle>
    <a:lvl1pPr marL="0" algn="l" defTabSz="716344" rtl="0" eaLnBrk="1" latinLnBrk="0" hangingPunct="1">
      <a:defRPr kumimoji="1" sz="940" kern="1200">
        <a:solidFill>
          <a:schemeClr val="tx1"/>
        </a:solidFill>
        <a:latin typeface="+mn-lt"/>
        <a:ea typeface="+mn-ea"/>
        <a:cs typeface="+mn-cs"/>
      </a:defRPr>
    </a:lvl1pPr>
    <a:lvl2pPr marL="358171" algn="l" defTabSz="716344" rtl="0" eaLnBrk="1" latinLnBrk="0" hangingPunct="1">
      <a:defRPr kumimoji="1" sz="940" kern="1200">
        <a:solidFill>
          <a:schemeClr val="tx1"/>
        </a:solidFill>
        <a:latin typeface="+mn-lt"/>
        <a:ea typeface="+mn-ea"/>
        <a:cs typeface="+mn-cs"/>
      </a:defRPr>
    </a:lvl2pPr>
    <a:lvl3pPr marL="716344" algn="l" defTabSz="716344" rtl="0" eaLnBrk="1" latinLnBrk="0" hangingPunct="1">
      <a:defRPr kumimoji="1" sz="940" kern="1200">
        <a:solidFill>
          <a:schemeClr val="tx1"/>
        </a:solidFill>
        <a:latin typeface="+mn-lt"/>
        <a:ea typeface="+mn-ea"/>
        <a:cs typeface="+mn-cs"/>
      </a:defRPr>
    </a:lvl3pPr>
    <a:lvl4pPr marL="1074517" algn="l" defTabSz="716344" rtl="0" eaLnBrk="1" latinLnBrk="0" hangingPunct="1">
      <a:defRPr kumimoji="1" sz="940" kern="1200">
        <a:solidFill>
          <a:schemeClr val="tx1"/>
        </a:solidFill>
        <a:latin typeface="+mn-lt"/>
        <a:ea typeface="+mn-ea"/>
        <a:cs typeface="+mn-cs"/>
      </a:defRPr>
    </a:lvl4pPr>
    <a:lvl5pPr marL="1432689" algn="l" defTabSz="716344" rtl="0" eaLnBrk="1" latinLnBrk="0" hangingPunct="1">
      <a:defRPr kumimoji="1" sz="940" kern="1200">
        <a:solidFill>
          <a:schemeClr val="tx1"/>
        </a:solidFill>
        <a:latin typeface="+mn-lt"/>
        <a:ea typeface="+mn-ea"/>
        <a:cs typeface="+mn-cs"/>
      </a:defRPr>
    </a:lvl5pPr>
    <a:lvl6pPr marL="1790861" algn="l" defTabSz="716344" rtl="0" eaLnBrk="1" latinLnBrk="0" hangingPunct="1">
      <a:defRPr kumimoji="1" sz="940" kern="1200">
        <a:solidFill>
          <a:schemeClr val="tx1"/>
        </a:solidFill>
        <a:latin typeface="+mn-lt"/>
        <a:ea typeface="+mn-ea"/>
        <a:cs typeface="+mn-cs"/>
      </a:defRPr>
    </a:lvl6pPr>
    <a:lvl7pPr marL="2149033" algn="l" defTabSz="716344" rtl="0" eaLnBrk="1" latinLnBrk="0" hangingPunct="1">
      <a:defRPr kumimoji="1" sz="940" kern="1200">
        <a:solidFill>
          <a:schemeClr val="tx1"/>
        </a:solidFill>
        <a:latin typeface="+mn-lt"/>
        <a:ea typeface="+mn-ea"/>
        <a:cs typeface="+mn-cs"/>
      </a:defRPr>
    </a:lvl7pPr>
    <a:lvl8pPr marL="2507205" algn="l" defTabSz="716344" rtl="0" eaLnBrk="1" latinLnBrk="0" hangingPunct="1">
      <a:defRPr kumimoji="1" sz="940" kern="1200">
        <a:solidFill>
          <a:schemeClr val="tx1"/>
        </a:solidFill>
        <a:latin typeface="+mn-lt"/>
        <a:ea typeface="+mn-ea"/>
        <a:cs typeface="+mn-cs"/>
      </a:defRPr>
    </a:lvl8pPr>
    <a:lvl9pPr marL="2865377" algn="l" defTabSz="716344" rtl="0" eaLnBrk="1" latinLnBrk="0" hangingPunct="1">
      <a:defRPr kumimoji="1" sz="94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318F347-D0B4-4CC3-92E0-34281C449588}" type="datetime1">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1291806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1DA04A7-0FA1-452A-9C4E-3128C18D4B0D}" type="datetime1">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3126713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F0FFFC-E105-4D11-AE9B-8192D6F80E4F}" type="datetime1">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273650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BF4F1C4-654D-4DD7-9388-7992E096AD36}" type="datetime1">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4118008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27138A-8B74-4C7A-BDF9-7739D91E1C56}" type="datetime1">
              <a:rPr kumimoji="1" lang="ja-JP" altLang="en-US" smtClean="0"/>
              <a:t>2023/4/12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4040884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254842-684B-42D2-A495-B9133E806456}" type="datetime1">
              <a:rPr kumimoji="1" lang="ja-JP" altLang="en-US" smtClean="0"/>
              <a:t>2023/4/12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2556565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97B8833-1CD0-48E6-8128-B5673D53DE4C}" type="datetime1">
              <a:rPr kumimoji="1" lang="ja-JP" altLang="en-US" smtClean="0"/>
              <a:t>2023/4/12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5697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AE028EF-878A-43F6-B0A1-1B5E32B6DF07}" type="datetime1">
              <a:rPr kumimoji="1" lang="ja-JP" altLang="en-US" smtClean="0"/>
              <a:t>2023/4/12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869670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3326B-1AA7-4211-81BE-26B8C793BAE1}" type="datetime1">
              <a:rPr kumimoji="1" lang="ja-JP" altLang="en-US" smtClean="0"/>
              <a:t>2023/4/12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108841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97FED6E-E460-43C6-B552-00518BAA9A95}" type="datetime1">
              <a:rPr kumimoji="1" lang="ja-JP" altLang="en-US" smtClean="0"/>
              <a:t>2023/4/12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802466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0B6C5C-737C-4432-B163-62765E3B7560}" type="datetime1">
              <a:rPr kumimoji="1" lang="ja-JP" altLang="en-US" smtClean="0"/>
              <a:t>2023/4/12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EFC438-65A3-416B-948D-2F1ED386173D}" type="slidenum">
              <a:rPr kumimoji="1" lang="ja-JP" altLang="en-US" smtClean="0"/>
              <a:t>‹#›</a:t>
            </a:fld>
            <a:endParaRPr kumimoji="1" lang="ja-JP" altLang="en-US"/>
          </a:p>
        </p:txBody>
      </p:sp>
    </p:spTree>
    <p:extLst>
      <p:ext uri="{BB962C8B-B14F-4D97-AF65-F5344CB8AC3E}">
        <p14:creationId xmlns:p14="http://schemas.microsoft.com/office/powerpoint/2010/main" val="370066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84020-CEE0-4B74-84C3-994028C42D52}" type="datetime1">
              <a:rPr kumimoji="1" lang="ja-JP" altLang="en-US" smtClean="0"/>
              <a:t>2023/4/12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230194374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ref.osaka.lg.jp/houjin/kaigo_jinzaikakuho/r4_kaigo-miryoku.html" TargetMode="External"/><Relationship Id="rId2" Type="http://schemas.openxmlformats.org/officeDocument/2006/relationships/hyperlink" Target="https://www.pref.osaka.lg.jp/houjin/kaigo_jinzaikakuho/r3_kaigoimage_up.html"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108000"/>
            <a:ext cx="8543925" cy="727470"/>
          </a:xfrm>
        </p:spPr>
        <p:txBody>
          <a:bodyPr>
            <a:noAutofit/>
          </a:bodyPr>
          <a:lstStyle/>
          <a:p>
            <a:pPr algn="ctr"/>
            <a:r>
              <a:rPr lang="ja-JP" altLang="en-US" sz="2800" dirty="0" smtClean="0">
                <a:latin typeface="Meiryo UI" panose="020B0604030504040204" pitchFamily="50" charset="-128"/>
                <a:ea typeface="Meiryo UI" panose="020B0604030504040204" pitchFamily="50" charset="-128"/>
              </a:rPr>
              <a:t>介護</a:t>
            </a:r>
            <a:r>
              <a:rPr lang="ja-JP" altLang="en-US" sz="2800" dirty="0">
                <a:latin typeface="Meiryo UI" panose="020B0604030504040204" pitchFamily="50" charset="-128"/>
                <a:ea typeface="Meiryo UI" panose="020B0604030504040204" pitchFamily="50" charset="-128"/>
              </a:rPr>
              <a:t>職・介護業務の魅力</a:t>
            </a:r>
            <a:r>
              <a:rPr lang="ja-JP" altLang="en-US" sz="2800" dirty="0" smtClean="0">
                <a:latin typeface="Meiryo UI" panose="020B0604030504040204" pitchFamily="50" charset="-128"/>
                <a:ea typeface="Meiryo UI" panose="020B0604030504040204" pitchFamily="50" charset="-128"/>
              </a:rPr>
              <a:t>発信業務</a:t>
            </a:r>
            <a:r>
              <a:rPr lang="en-US" altLang="ja-JP" sz="2800" dirty="0" smtClean="0">
                <a:latin typeface="Meiryo UI" panose="020B0604030504040204" pitchFamily="50" charset="-128"/>
                <a:ea typeface="Meiryo UI" panose="020B0604030504040204" pitchFamily="50" charset="-128"/>
              </a:rPr>
              <a:t/>
            </a:r>
            <a:br>
              <a:rPr lang="en-US" altLang="ja-JP" sz="2800" dirty="0" smtClean="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過去</a:t>
            </a:r>
            <a:r>
              <a:rPr lang="ja-JP" altLang="en-US" sz="2400" dirty="0" smtClean="0">
                <a:latin typeface="Meiryo UI" panose="020B0604030504040204" pitchFamily="50" charset="-128"/>
                <a:ea typeface="Meiryo UI" panose="020B0604030504040204" pitchFamily="50" charset="-128"/>
              </a:rPr>
              <a:t>の取組</a:t>
            </a:r>
            <a:r>
              <a:rPr lang="ja-JP" altLang="en-US" sz="2400" dirty="0">
                <a:latin typeface="Meiryo UI" panose="020B0604030504040204" pitchFamily="50" charset="-128"/>
                <a:ea typeface="Meiryo UI" panose="020B0604030504040204" pitchFamily="50" charset="-128"/>
              </a:rPr>
              <a:t>一覧</a:t>
            </a:r>
            <a:endParaRPr kumimoji="1" lang="ja-JP" altLang="en-US" sz="2400" dirty="0">
              <a:latin typeface="Meiryo UI" panose="020B0604030504040204" pitchFamily="50" charset="-128"/>
              <a:ea typeface="Meiryo UI" panose="020B0604030504040204" pitchFamily="50" charset="-128"/>
            </a:endParaRPr>
          </a:p>
        </p:txBody>
      </p:sp>
      <p:graphicFrame>
        <p:nvGraphicFramePr>
          <p:cNvPr id="9" name="コンテンツ プレースホルダー 8"/>
          <p:cNvGraphicFramePr>
            <a:graphicFrameLocks noGrp="1"/>
          </p:cNvGraphicFramePr>
          <p:nvPr>
            <p:ph sz="half" idx="1"/>
            <p:extLst>
              <p:ext uri="{D42A27DB-BD31-4B8C-83A1-F6EECF244321}">
                <p14:modId xmlns:p14="http://schemas.microsoft.com/office/powerpoint/2010/main" val="2993080840"/>
              </p:ext>
            </p:extLst>
          </p:nvPr>
        </p:nvGraphicFramePr>
        <p:xfrm>
          <a:off x="63121" y="936000"/>
          <a:ext cx="9779757" cy="5703687"/>
        </p:xfrm>
        <a:graphic>
          <a:graphicData uri="http://schemas.openxmlformats.org/drawingml/2006/table">
            <a:tbl>
              <a:tblPr firstRow="1" bandRow="1">
                <a:tableStyleId>{5C22544A-7EE6-4342-B048-85BDC9FD1C3A}</a:tableStyleId>
              </a:tblPr>
              <a:tblGrid>
                <a:gridCol w="3259919">
                  <a:extLst>
                    <a:ext uri="{9D8B030D-6E8A-4147-A177-3AD203B41FA5}">
                      <a16:colId xmlns:a16="http://schemas.microsoft.com/office/drawing/2014/main" val="1372427736"/>
                    </a:ext>
                  </a:extLst>
                </a:gridCol>
                <a:gridCol w="3259919">
                  <a:extLst>
                    <a:ext uri="{9D8B030D-6E8A-4147-A177-3AD203B41FA5}">
                      <a16:colId xmlns:a16="http://schemas.microsoft.com/office/drawing/2014/main" val="3523231760"/>
                    </a:ext>
                  </a:extLst>
                </a:gridCol>
                <a:gridCol w="3259919">
                  <a:extLst>
                    <a:ext uri="{9D8B030D-6E8A-4147-A177-3AD203B41FA5}">
                      <a16:colId xmlns:a16="http://schemas.microsoft.com/office/drawing/2014/main" val="4184025893"/>
                    </a:ext>
                  </a:extLst>
                </a:gridCol>
              </a:tblGrid>
              <a:tr h="357040">
                <a:tc>
                  <a:txBody>
                    <a:bodyPr/>
                    <a:lstStyle/>
                    <a:p>
                      <a:r>
                        <a:rPr kumimoji="1" lang="ja-JP" altLang="en-US" dirty="0" smtClean="0"/>
                        <a:t>令和３年度</a:t>
                      </a:r>
                      <a:endParaRPr kumimoji="1" lang="ja-JP" altLang="en-US" dirty="0"/>
                    </a:p>
                  </a:txBody>
                  <a:tcPr/>
                </a:tc>
                <a:tc>
                  <a:txBody>
                    <a:bodyPr/>
                    <a:lstStyle/>
                    <a:p>
                      <a:r>
                        <a:rPr kumimoji="1" lang="ja-JP" altLang="en-US" dirty="0" smtClean="0"/>
                        <a:t>令和４年度</a:t>
                      </a:r>
                      <a:endParaRPr kumimoji="1" lang="ja-JP" altLang="en-US" dirty="0"/>
                    </a:p>
                  </a:txBody>
                  <a:tcPr/>
                </a:tc>
                <a:tc>
                  <a:txBody>
                    <a:bodyPr/>
                    <a:lstStyle/>
                    <a:p>
                      <a:r>
                        <a:rPr kumimoji="1" lang="ja-JP" altLang="en-US" dirty="0" smtClean="0"/>
                        <a:t>令和５年度</a:t>
                      </a:r>
                      <a:endParaRPr kumimoji="1" lang="ja-JP" altLang="en-US" dirty="0"/>
                    </a:p>
                  </a:txBody>
                  <a:tcPr/>
                </a:tc>
                <a:extLst>
                  <a:ext uri="{0D108BD9-81ED-4DB2-BD59-A6C34878D82A}">
                    <a16:rowId xmlns:a16="http://schemas.microsoft.com/office/drawing/2014/main" val="3998418984"/>
                  </a:ext>
                </a:extLst>
              </a:tr>
              <a:tr h="777101">
                <a:tc>
                  <a:txBody>
                    <a:bodyPr/>
                    <a:lstStyle/>
                    <a:p>
                      <a:pPr marL="0" indent="0">
                        <a:buNone/>
                      </a:pPr>
                      <a:r>
                        <a:rPr lang="ja-JP" altLang="en-US" sz="1400" dirty="0" smtClean="0">
                          <a:latin typeface="Meiryo UI" panose="020B0604030504040204" pitchFamily="50" charset="-128"/>
                          <a:ea typeface="Meiryo UI" panose="020B0604030504040204" pitchFamily="50" charset="-128"/>
                        </a:rPr>
                        <a:t>委託金額の上限：６，８５０千円</a:t>
                      </a:r>
                      <a:endParaRPr lang="en-US" altLang="ja-JP" sz="1400" dirty="0" smtClean="0">
                        <a:latin typeface="Meiryo UI" panose="020B0604030504040204" pitchFamily="50" charset="-128"/>
                        <a:ea typeface="Meiryo UI" panose="020B0604030504040204" pitchFamily="50" charset="-128"/>
                      </a:endParaRPr>
                    </a:p>
                    <a:p>
                      <a:pPr marL="0" indent="0">
                        <a:buNone/>
                      </a:pPr>
                      <a:r>
                        <a:rPr kumimoji="1" lang="ja-JP" altLang="en-US" sz="1400" dirty="0" smtClean="0">
                          <a:latin typeface="Meiryo UI" panose="020B0604030504040204" pitchFamily="50" charset="-128"/>
                          <a:ea typeface="Meiryo UI" panose="020B0604030504040204" pitchFamily="50" charset="-128"/>
                        </a:rPr>
                        <a:t>提案事業者数：</a:t>
                      </a:r>
                      <a:r>
                        <a:rPr kumimoji="1" lang="en-US" altLang="ja-JP" sz="1400" dirty="0" smtClean="0">
                          <a:latin typeface="Meiryo UI" panose="020B0604030504040204" pitchFamily="50" charset="-128"/>
                          <a:ea typeface="Meiryo UI" panose="020B0604030504040204" pitchFamily="50" charset="-128"/>
                        </a:rPr>
                        <a:t>7</a:t>
                      </a:r>
                      <a:r>
                        <a:rPr kumimoji="1" lang="ja-JP" altLang="en-US" sz="1400" dirty="0" smtClean="0">
                          <a:latin typeface="Meiryo UI" panose="020B0604030504040204" pitchFamily="50" charset="-128"/>
                          <a:ea typeface="Meiryo UI" panose="020B0604030504040204" pitchFamily="50" charset="-128"/>
                        </a:rPr>
                        <a:t>者</a:t>
                      </a:r>
                      <a:endParaRPr kumimoji="1"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最優秀提案事業者：吉本興業</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株</a:t>
                      </a:r>
                      <a:r>
                        <a:rPr lang="en-US" altLang="ja-JP" sz="1400" dirty="0" smtClean="0">
                          <a:latin typeface="Meiryo UI" panose="020B0604030504040204" pitchFamily="50" charset="-128"/>
                          <a:ea typeface="Meiryo UI" panose="020B0604030504040204" pitchFamily="50" charset="-128"/>
                        </a:rPr>
                        <a:t>)</a:t>
                      </a:r>
                    </a:p>
                  </a:txBody>
                  <a:tcPr/>
                </a:tc>
                <a:tc>
                  <a:txBody>
                    <a:bodyPr/>
                    <a:lstStyle/>
                    <a:p>
                      <a:pPr marL="0" indent="0">
                        <a:buNone/>
                      </a:pPr>
                      <a:r>
                        <a:rPr lang="ja-JP" altLang="en-US" sz="1400" dirty="0" smtClean="0">
                          <a:latin typeface="Meiryo UI" panose="020B0604030504040204" pitchFamily="50" charset="-128"/>
                          <a:ea typeface="Meiryo UI" panose="020B0604030504040204" pitchFamily="50" charset="-128"/>
                        </a:rPr>
                        <a:t>委託金額の上限：６，８５０千円</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提案事業者数：</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者</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最優秀提案事業者：吉本興業</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株</a:t>
                      </a:r>
                      <a:r>
                        <a:rPr lang="en-US" altLang="ja-JP" sz="1400" dirty="0" smtClean="0">
                          <a:latin typeface="Meiryo UI" panose="020B0604030504040204" pitchFamily="50" charset="-128"/>
                          <a:ea typeface="Meiryo UI" panose="020B0604030504040204"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rPr>
                        <a:t>委託金額の上限：６，８５０千円</a:t>
                      </a:r>
                      <a:endParaRPr lang="en-US" altLang="ja-JP" sz="1400" dirty="0" smtClean="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62518019"/>
                  </a:ext>
                </a:extLst>
              </a:tr>
              <a:tr h="1338902">
                <a:tc>
                  <a:txBody>
                    <a:bodyPr/>
                    <a:lstStyle/>
                    <a:p>
                      <a:pPr marL="0" indent="0">
                        <a:buNone/>
                      </a:pPr>
                      <a:r>
                        <a:rPr kumimoji="1" lang="ja-JP" altLang="en-US" sz="1400" dirty="0" smtClean="0">
                          <a:latin typeface="Meiryo UI" panose="020B0604030504040204" pitchFamily="50" charset="-128"/>
                          <a:ea typeface="Meiryo UI" panose="020B0604030504040204" pitchFamily="50" charset="-128"/>
                        </a:rPr>
                        <a:t>業務内容</a:t>
                      </a:r>
                      <a:endParaRPr kumimoji="1"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（１）介護職・介護業務の</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　　　　　魅力発信動画の制作と配信</a:t>
                      </a:r>
                      <a:endParaRPr kumimoji="1"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（２）「介護の日」普及啓発</a:t>
                      </a:r>
                      <a:endParaRPr lang="en-US" altLang="ja-JP" sz="1400" dirty="0" smtClean="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indent="0">
                        <a:buNone/>
                      </a:pPr>
                      <a:r>
                        <a:rPr lang="ja-JP" altLang="en-US" sz="1400" dirty="0" smtClean="0">
                          <a:latin typeface="Meiryo UI" panose="020B0604030504040204" pitchFamily="50" charset="-128"/>
                          <a:ea typeface="Meiryo UI" panose="020B0604030504040204" pitchFamily="50" charset="-128"/>
                        </a:rPr>
                        <a:t>業務内容</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（１）介護職・介護業務の魅力発信</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（２）「介護の日」普及啓発</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（３）大阪府介護人材確保事業の</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PR</a:t>
                      </a:r>
                      <a:r>
                        <a:rPr lang="ja-JP" altLang="en-US" sz="1400" dirty="0" smtClean="0">
                          <a:latin typeface="Meiryo UI" panose="020B0604030504040204" pitchFamily="50" charset="-128"/>
                          <a:ea typeface="Meiryo UI" panose="020B0604030504040204" pitchFamily="50" charset="-128"/>
                        </a:rPr>
                        <a:t>動画の制作と配信</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（４）広報</a:t>
                      </a:r>
                      <a:endParaRPr lang="en-US" altLang="ja-JP" sz="1400" dirty="0" smtClean="0">
                        <a:latin typeface="Meiryo UI" panose="020B0604030504040204" pitchFamily="50" charset="-128"/>
                        <a:ea typeface="Meiryo UI" panose="020B0604030504040204" pitchFamily="50" charset="-128"/>
                      </a:endParaRPr>
                    </a:p>
                  </a:txBody>
                  <a:tcPr/>
                </a:tc>
                <a:tc>
                  <a:txBody>
                    <a:bodyPr/>
                    <a:lstStyle/>
                    <a:p>
                      <a:pPr marL="0" indent="0">
                        <a:buFont typeface="Arial" panose="020B0604020202020204" pitchFamily="34" charset="0"/>
                        <a:buNone/>
                      </a:pPr>
                      <a:r>
                        <a:rPr lang="ja-JP" altLang="en-US" sz="1400" dirty="0" smtClean="0">
                          <a:latin typeface="Meiryo UI" panose="020B0604030504040204" pitchFamily="50" charset="-128"/>
                          <a:ea typeface="Meiryo UI" panose="020B0604030504040204" pitchFamily="50" charset="-128"/>
                        </a:rPr>
                        <a:t>業務内容</a:t>
                      </a:r>
                      <a:endParaRPr lang="en-US" altLang="ja-JP" sz="14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400" dirty="0" smtClean="0">
                          <a:latin typeface="Meiryo UI" panose="020B0604030504040204" pitchFamily="50" charset="-128"/>
                          <a:ea typeface="Meiryo UI" panose="020B0604030504040204" pitchFamily="50" charset="-128"/>
                        </a:rPr>
                        <a:t>（１）介護職・介護業務の魅力発信</a:t>
                      </a:r>
                      <a:endParaRPr lang="en-US" altLang="ja-JP" sz="14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400" dirty="0" smtClean="0">
                          <a:latin typeface="Meiryo UI" panose="020B0604030504040204" pitchFamily="50" charset="-128"/>
                          <a:ea typeface="Meiryo UI" panose="020B0604030504040204" pitchFamily="50" charset="-128"/>
                        </a:rPr>
                        <a:t>（２）フクシ体験参加促進</a:t>
                      </a:r>
                      <a:endParaRPr lang="en-US" altLang="ja-JP" sz="1400"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400" dirty="0" smtClean="0">
                          <a:latin typeface="Meiryo UI" panose="020B0604030504040204" pitchFamily="50" charset="-128"/>
                          <a:ea typeface="Meiryo UI" panose="020B0604030504040204" pitchFamily="50" charset="-128"/>
                        </a:rPr>
                        <a:t>（３）広報</a:t>
                      </a:r>
                    </a:p>
                    <a:p>
                      <a:r>
                        <a:rPr kumimoji="1" lang="ja-JP" altLang="en-US" sz="1400" dirty="0" smtClean="0">
                          <a:latin typeface="Meiryo UI" panose="020B0604030504040204" pitchFamily="50" charset="-128"/>
                          <a:ea typeface="Meiryo UI" panose="020B0604030504040204" pitchFamily="50" charset="-128"/>
                        </a:rPr>
                        <a:t>（４）</a:t>
                      </a:r>
                      <a:r>
                        <a:rPr kumimoji="1" lang="ja-JP" altLang="en-US" sz="1400" dirty="0" smtClean="0">
                          <a:latin typeface="Meiryo UI" panose="020B0604030504040204" pitchFamily="50" charset="-128"/>
                          <a:ea typeface="Meiryo UI" panose="020B0604030504040204" pitchFamily="50" charset="-128"/>
                        </a:rPr>
                        <a:t>効果検証</a:t>
                      </a: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28602849"/>
                  </a:ext>
                </a:extLst>
              </a:tr>
              <a:tr h="1390906">
                <a:tc>
                  <a:txBody>
                    <a:bodyPr/>
                    <a:lstStyle/>
                    <a:p>
                      <a:r>
                        <a:rPr kumimoji="1" lang="ja-JP" altLang="en-US" sz="1400" dirty="0" smtClean="0">
                          <a:latin typeface="Meiryo UI" panose="020B0604030504040204" pitchFamily="50" charset="-128"/>
                          <a:ea typeface="Meiryo UI" panose="020B0604030504040204" pitchFamily="50" charset="-128"/>
                        </a:rPr>
                        <a:t>具体的な取組み</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（１）魅力発信に関するネタ動画</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（２）</a:t>
                      </a:r>
                      <a:r>
                        <a:rPr kumimoji="1" lang="en-US" altLang="ja-JP" sz="1400" dirty="0" smtClean="0">
                          <a:latin typeface="Meiryo UI" panose="020B0604030504040204" pitchFamily="50" charset="-128"/>
                          <a:ea typeface="Meiryo UI" panose="020B0604030504040204" pitchFamily="50" charset="-128"/>
                        </a:rPr>
                        <a:t>11/6</a:t>
                      </a:r>
                      <a:r>
                        <a:rPr kumimoji="1" lang="ja-JP" altLang="en-US" sz="1400" dirty="0" err="1"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11/7</a:t>
                      </a:r>
                      <a:r>
                        <a:rPr kumimoji="1" lang="ja-JP" altLang="en-US" sz="1400" dirty="0" smtClean="0">
                          <a:latin typeface="Meiryo UI" panose="020B0604030504040204" pitchFamily="50" charset="-128"/>
                          <a:ea typeface="Meiryo UI" panose="020B0604030504040204" pitchFamily="50" charset="-128"/>
                        </a:rPr>
                        <a:t>生配信イベント</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11/11</a:t>
                      </a:r>
                      <a:r>
                        <a:rPr kumimoji="1" lang="ja-JP" altLang="en-US" sz="1400" dirty="0" smtClean="0">
                          <a:latin typeface="Meiryo UI" panose="020B0604030504040204" pitchFamily="50" charset="-128"/>
                          <a:ea typeface="Meiryo UI" panose="020B0604030504040204" pitchFamily="50" charset="-128"/>
                        </a:rPr>
                        <a:t>イベント</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有観客</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生配信</a:t>
                      </a:r>
                      <a:r>
                        <a:rPr kumimoji="1" lang="en-US" altLang="ja-JP" sz="1400" dirty="0" smtClean="0">
                          <a:latin typeface="Meiryo UI" panose="020B0604030504040204" pitchFamily="50" charset="-128"/>
                          <a:ea typeface="Meiryo UI" panose="020B0604030504040204" pitchFamily="50" charset="-128"/>
                        </a:rPr>
                        <a:t>)</a:t>
                      </a:r>
                    </a:p>
                  </a:txBody>
                  <a:tcPr/>
                </a:tc>
                <a:tc>
                  <a:txBody>
                    <a:bodyPr/>
                    <a:lstStyle/>
                    <a:p>
                      <a:r>
                        <a:rPr kumimoji="1" lang="ja-JP" altLang="en-US" sz="1400" dirty="0" smtClean="0">
                          <a:latin typeface="Meiryo UI" panose="020B0604030504040204" pitchFamily="50" charset="-128"/>
                          <a:ea typeface="Meiryo UI" panose="020B0604030504040204" pitchFamily="50" charset="-128"/>
                        </a:rPr>
                        <a:t>具体的な取組み</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（１）</a:t>
                      </a:r>
                      <a:r>
                        <a:rPr kumimoji="1" lang="en-US" altLang="ja-JP" sz="1400" dirty="0" smtClean="0">
                          <a:latin typeface="Meiryo UI" panose="020B0604030504040204" pitchFamily="50" charset="-128"/>
                          <a:ea typeface="Meiryo UI" panose="020B0604030504040204" pitchFamily="50" charset="-128"/>
                        </a:rPr>
                        <a:t>YouTube</a:t>
                      </a:r>
                      <a:r>
                        <a:rPr kumimoji="1" lang="ja-JP" altLang="en-US" sz="1400" dirty="0" smtClean="0">
                          <a:latin typeface="Meiryo UI" panose="020B0604030504040204" pitchFamily="50" charset="-128"/>
                          <a:ea typeface="Meiryo UI" panose="020B0604030504040204" pitchFamily="50" charset="-128"/>
                        </a:rPr>
                        <a:t>生配信番組</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（２）</a:t>
                      </a:r>
                      <a:r>
                        <a:rPr kumimoji="1" lang="en-US" altLang="ja-JP" sz="1400" dirty="0" smtClean="0">
                          <a:latin typeface="Meiryo UI" panose="020B0604030504040204" pitchFamily="50" charset="-128"/>
                          <a:ea typeface="Meiryo UI" panose="020B0604030504040204" pitchFamily="50" charset="-128"/>
                        </a:rPr>
                        <a:t>11/11</a:t>
                      </a:r>
                      <a:r>
                        <a:rPr kumimoji="1" lang="ja-JP" altLang="en-US" sz="1400" dirty="0" smtClean="0">
                          <a:latin typeface="Meiryo UI" panose="020B0604030504040204" pitchFamily="50" charset="-128"/>
                          <a:ea typeface="Meiryo UI" panose="020B0604030504040204" pitchFamily="50" charset="-128"/>
                        </a:rPr>
                        <a:t>イベント</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有観客</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生配信</a:t>
                      </a:r>
                      <a:r>
                        <a:rPr kumimoji="1" lang="en-US" altLang="ja-JP" sz="1400" dirty="0" smtClean="0">
                          <a:latin typeface="Meiryo UI" panose="020B0604030504040204" pitchFamily="50" charset="-128"/>
                          <a:ea typeface="Meiryo UI" panose="020B0604030504040204" pitchFamily="50" charset="-128"/>
                        </a:rPr>
                        <a:t>)</a:t>
                      </a:r>
                    </a:p>
                    <a:p>
                      <a:r>
                        <a:rPr kumimoji="1" lang="ja-JP" altLang="en-US" sz="1400" dirty="0" smtClean="0">
                          <a:latin typeface="Meiryo UI" panose="020B0604030504040204" pitchFamily="50" charset="-128"/>
                          <a:ea typeface="Meiryo UI" panose="020B0604030504040204" pitchFamily="50" charset="-128"/>
                        </a:rPr>
                        <a:t>（３）</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本の</a:t>
                      </a:r>
                      <a:r>
                        <a:rPr kumimoji="1" lang="en-US" altLang="ja-JP" sz="1400" dirty="0" smtClean="0">
                          <a:latin typeface="Meiryo UI" panose="020B0604030504040204" pitchFamily="50" charset="-128"/>
                          <a:ea typeface="Meiryo UI" panose="020B0604030504040204" pitchFamily="50" charset="-128"/>
                        </a:rPr>
                        <a:t>PR</a:t>
                      </a:r>
                      <a:r>
                        <a:rPr kumimoji="1" lang="ja-JP" altLang="en-US" sz="1400" dirty="0" smtClean="0">
                          <a:latin typeface="Meiryo UI" panose="020B0604030504040204" pitchFamily="50" charset="-128"/>
                          <a:ea typeface="Meiryo UI" panose="020B0604030504040204" pitchFamily="50" charset="-128"/>
                        </a:rPr>
                        <a:t>動画の制作と配信</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（４）出演タレントらによる</a:t>
                      </a:r>
                      <a:r>
                        <a:rPr kumimoji="1" lang="en-US" altLang="ja-JP" sz="1400" dirty="0" smtClean="0">
                          <a:latin typeface="Meiryo UI" panose="020B0604030504040204" pitchFamily="50" charset="-128"/>
                          <a:ea typeface="Meiryo UI" panose="020B0604030504040204" pitchFamily="50" charset="-128"/>
                        </a:rPr>
                        <a:t>SNS</a:t>
                      </a:r>
                      <a:r>
                        <a:rPr kumimoji="1" lang="ja-JP" altLang="en-US" sz="1400" dirty="0" err="1" smtClean="0">
                          <a:latin typeface="Meiryo UI" panose="020B0604030504040204" pitchFamily="50" charset="-128"/>
                          <a:ea typeface="Meiryo UI" panose="020B0604030504040204" pitchFamily="50" charset="-128"/>
                        </a:rPr>
                        <a:t>での</a:t>
                      </a:r>
                      <a:r>
                        <a:rPr kumimoji="1" lang="ja-JP" altLang="en-US" sz="1400" dirty="0" smtClean="0">
                          <a:latin typeface="Meiryo UI" panose="020B0604030504040204" pitchFamily="50" charset="-128"/>
                          <a:ea typeface="Meiryo UI" panose="020B0604030504040204" pitchFamily="50" charset="-128"/>
                        </a:rPr>
                        <a:t>広報</a:t>
                      </a:r>
                    </a:p>
                  </a:txBody>
                  <a:tcPr/>
                </a:tc>
                <a:tc rowSpan="2">
                  <a:txBody>
                    <a:bodyPr/>
                    <a:lstStyle/>
                    <a:p>
                      <a:r>
                        <a:rPr kumimoji="1" lang="ja-JP" altLang="en-US" sz="1400" dirty="0" smtClean="0">
                          <a:latin typeface="Meiryo UI" panose="020B0604030504040204" pitchFamily="50" charset="-128"/>
                          <a:ea typeface="Meiryo UI" panose="020B0604030504040204" pitchFamily="50" charset="-128"/>
                        </a:rPr>
                        <a:t>目的</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府内の高校生が将来、介護職を職業の選択肢として考えてもらうきっかけとなるよう、介護職・介護業務の魅力発信及びフクシ体験参加促進を実施し、将来的な介護人材の参入を図る。</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目標</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本事業を通じてフクシ体験へ参加する者が</a:t>
                      </a:r>
                      <a:r>
                        <a:rPr kumimoji="1" lang="en-US" altLang="ja-JP" sz="1400" dirty="0" smtClean="0">
                          <a:latin typeface="Meiryo UI" panose="020B0604030504040204" pitchFamily="50" charset="-128"/>
                          <a:ea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rPr>
                        <a:t>人以上</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手法は問わないが、新型コロナウイルス感染症の感染拡大状況に関わらず実施可能なもの。</a:t>
                      </a: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00321173"/>
                  </a:ext>
                </a:extLst>
              </a:tr>
              <a:tr h="1614185">
                <a:tc>
                  <a:txBody>
                    <a:bodyPr/>
                    <a:lstStyle/>
                    <a:p>
                      <a:r>
                        <a:rPr kumimoji="1" lang="ja-JP" altLang="en-US" sz="1400" dirty="0" smtClean="0">
                          <a:latin typeface="Meiryo UI" panose="020B0604030504040204" pitchFamily="50" charset="-128"/>
                          <a:ea typeface="Meiryo UI" panose="020B0604030504040204" pitchFamily="50" charset="-128"/>
                        </a:rPr>
                        <a:t>参考</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福祉人材・法人指導ホームページ</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hlinkClick r:id="rId2"/>
                        </a:rPr>
                        <a:t>https://www.pref.osaka.lg.jp/houjin/kaigo_jinzaikakuho/r3_kaigoimage_up.html</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「介護の日」ブルーライトアップ及び市町村の取組み紹介は府が独自で実施。</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参考</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福祉人材・法人指導ホームページ</a:t>
                      </a:r>
                      <a:endParaRPr kumimoji="1" lang="en-US" altLang="ja-JP" sz="1400" dirty="0" smtClean="0">
                        <a:latin typeface="Meiryo UI" panose="020B0604030504040204" pitchFamily="50" charset="-128"/>
                        <a:ea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hlinkClick r:id="rId3"/>
                        </a:rPr>
                        <a:t>https://www.pref.osaka.lg.jp/houjin/kaigo_jinzaikakuho/r4_kaigo-miryoku.html</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「介護の日」ブルーライトアップ及び市町村の取組み紹介は府が独自で実施。</a:t>
                      </a:r>
                      <a:endParaRPr kumimoji="1" lang="en-US" altLang="ja-JP" sz="1400" dirty="0" smtClean="0">
                        <a:latin typeface="Meiryo UI" panose="020B0604030504040204" pitchFamily="50" charset="-128"/>
                        <a:ea typeface="Meiryo UI" panose="020B0604030504040204" pitchFamily="50" charset="-128"/>
                      </a:endParaRPr>
                    </a:p>
                  </a:txBody>
                  <a:tcPr/>
                </a:tc>
                <a:tc vMerge="1">
                  <a:txBody>
                    <a:bodyPr/>
                    <a:lstStyle/>
                    <a:p>
                      <a:endParaRPr kumimoji="1" lang="ja-JP" altLang="en-US" sz="1400" dirty="0"/>
                    </a:p>
                  </a:txBody>
                  <a:tcPr/>
                </a:tc>
                <a:extLst>
                  <a:ext uri="{0D108BD9-81ED-4DB2-BD59-A6C34878D82A}">
                    <a16:rowId xmlns:a16="http://schemas.microsoft.com/office/drawing/2014/main" val="3091591862"/>
                  </a:ext>
                </a:extLst>
              </a:tr>
            </a:tbl>
          </a:graphicData>
        </a:graphic>
      </p:graphicFrame>
      <p:sp>
        <p:nvSpPr>
          <p:cNvPr id="3" name="テキスト ボックス 2"/>
          <p:cNvSpPr txBox="1"/>
          <p:nvPr/>
        </p:nvSpPr>
        <p:spPr>
          <a:xfrm>
            <a:off x="8382568" y="102403"/>
            <a:ext cx="1460310" cy="369332"/>
          </a:xfrm>
          <a:prstGeom prst="rect">
            <a:avLst/>
          </a:prstGeom>
          <a:noFill/>
        </p:spPr>
        <p:txBody>
          <a:bodyPr wrap="square" rtlCol="0">
            <a:spAutoFit/>
          </a:bodyPr>
          <a:lstStyle/>
          <a:p>
            <a:r>
              <a:rPr kumimoji="1" lang="ja-JP" altLang="en-US" dirty="0" smtClean="0"/>
              <a:t>（別紙３）</a:t>
            </a:r>
            <a:endParaRPr kumimoji="1" lang="ja-JP" altLang="en-US" dirty="0"/>
          </a:p>
        </p:txBody>
      </p:sp>
    </p:spTree>
    <p:extLst>
      <p:ext uri="{BB962C8B-B14F-4D97-AF65-F5344CB8AC3E}">
        <p14:creationId xmlns:p14="http://schemas.microsoft.com/office/powerpoint/2010/main" val="18158472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398</Words>
  <Application>Microsoft Office PowerPoint</Application>
  <PresentationFormat>A4 210 x 297 mm</PresentationFormat>
  <Paragraphs>53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介護職・介護業務の魅力発信業務 過去の取組一覧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2021-04-28T01:42:16Z</dcterms:created>
  <dcterms:modified xsi:type="dcterms:W3CDTF">2023-04-12T02:33:57Z</dcterms:modified>
</cp:coreProperties>
</file>