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18" r:id="rId1"/>
  </p:sldMasterIdLst>
  <p:notesMasterIdLst>
    <p:notesMasterId r:id="rId43"/>
  </p:notesMasterIdLst>
  <p:sldIdLst>
    <p:sldId id="256" r:id="rId2"/>
    <p:sldId id="430" r:id="rId3"/>
    <p:sldId id="427" r:id="rId4"/>
    <p:sldId id="407" r:id="rId5"/>
    <p:sldId id="432" r:id="rId6"/>
    <p:sldId id="348" r:id="rId7"/>
    <p:sldId id="332" r:id="rId8"/>
    <p:sldId id="358" r:id="rId9"/>
    <p:sldId id="311" r:id="rId10"/>
    <p:sldId id="284" r:id="rId11"/>
    <p:sldId id="285" r:id="rId12"/>
    <p:sldId id="327" r:id="rId13"/>
    <p:sldId id="345" r:id="rId14"/>
    <p:sldId id="335" r:id="rId15"/>
    <p:sldId id="336" r:id="rId16"/>
    <p:sldId id="329" r:id="rId17"/>
    <p:sldId id="330" r:id="rId18"/>
    <p:sldId id="368" r:id="rId19"/>
    <p:sldId id="369" r:id="rId20"/>
    <p:sldId id="370" r:id="rId21"/>
    <p:sldId id="371" r:id="rId22"/>
    <p:sldId id="372" r:id="rId23"/>
    <p:sldId id="373" r:id="rId24"/>
    <p:sldId id="434" r:id="rId25"/>
    <p:sldId id="390" r:id="rId26"/>
    <p:sldId id="359" r:id="rId27"/>
    <p:sldId id="360" r:id="rId28"/>
    <p:sldId id="400" r:id="rId29"/>
    <p:sldId id="401" r:id="rId30"/>
    <p:sldId id="402" r:id="rId31"/>
    <p:sldId id="424" r:id="rId32"/>
    <p:sldId id="420" r:id="rId33"/>
    <p:sldId id="421" r:id="rId34"/>
    <p:sldId id="422" r:id="rId35"/>
    <p:sldId id="423" r:id="rId36"/>
    <p:sldId id="403" r:id="rId37"/>
    <p:sldId id="408" r:id="rId38"/>
    <p:sldId id="410" r:id="rId39"/>
    <p:sldId id="412" r:id="rId40"/>
    <p:sldId id="416" r:id="rId41"/>
    <p:sldId id="435" r:id="rId4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434" autoAdjust="0"/>
  </p:normalViewPr>
  <p:slideViewPr>
    <p:cSldViewPr snapToGrid="0">
      <p:cViewPr varScale="1">
        <p:scale>
          <a:sx n="70" d="100"/>
          <a:sy n="70" d="100"/>
        </p:scale>
        <p:origin x="1164"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3.xlsx"/><Relationship Id="rId1" Type="http://schemas.openxmlformats.org/officeDocument/2006/relationships/image" Target="../media/image9.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81643845534267"/>
          <c:y val="7.8074253375410491E-2"/>
          <c:w val="0.76118341845463644"/>
          <c:h val="0.65094994099394099"/>
        </c:manualLayout>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cat>
            <c:strRef>
              <c:f>Sheet1!$A$2:$A$3</c:f>
              <c:strCache>
                <c:ptCount val="1"/>
                <c:pt idx="0">
                  <c:v>大阪府</c:v>
                </c:pt>
              </c:strCache>
            </c:strRef>
          </c:cat>
          <c:val>
            <c:numRef>
              <c:f>Sheet1!$B$2:$B$3</c:f>
              <c:numCache>
                <c:formatCode>General</c:formatCode>
                <c:ptCount val="2"/>
                <c:pt idx="0">
                  <c:v>143543</c:v>
                </c:pt>
              </c:numCache>
            </c:numRef>
          </c:val>
          <c:extLst>
            <c:ext xmlns:c16="http://schemas.microsoft.com/office/drawing/2014/chart" uri="{C3380CC4-5D6E-409C-BE32-E72D297353CC}">
              <c16:uniqueId val="{00000000-249C-4D89-BAC9-63E5CEF89FFC}"/>
            </c:ext>
          </c:extLst>
        </c:ser>
        <c:ser>
          <c:idx val="1"/>
          <c:order val="1"/>
          <c:tx>
            <c:strRef>
              <c:f>Sheet1!$C$1</c:f>
              <c:strCache>
                <c:ptCount val="1"/>
                <c:pt idx="0">
                  <c:v>2015</c:v>
                </c:pt>
              </c:strCache>
            </c:strRef>
          </c:tx>
          <c:spPr>
            <a:solidFill>
              <a:schemeClr val="accent2"/>
            </a:solidFill>
            <a:ln>
              <a:noFill/>
            </a:ln>
            <a:effectLst/>
          </c:spPr>
          <c:invertIfNegative val="0"/>
          <c:cat>
            <c:strRef>
              <c:f>Sheet1!$A$2:$A$3</c:f>
              <c:strCache>
                <c:ptCount val="1"/>
                <c:pt idx="0">
                  <c:v>大阪府</c:v>
                </c:pt>
              </c:strCache>
            </c:strRef>
          </c:cat>
          <c:val>
            <c:numRef>
              <c:f>Sheet1!$C$2:$C$3</c:f>
              <c:numCache>
                <c:formatCode>General</c:formatCode>
                <c:ptCount val="2"/>
                <c:pt idx="0">
                  <c:v>149774</c:v>
                </c:pt>
              </c:numCache>
            </c:numRef>
          </c:val>
          <c:extLst>
            <c:ext xmlns:c16="http://schemas.microsoft.com/office/drawing/2014/chart" uri="{C3380CC4-5D6E-409C-BE32-E72D297353CC}">
              <c16:uniqueId val="{00000001-249C-4D89-BAC9-63E5CEF89FFC}"/>
            </c:ext>
          </c:extLst>
        </c:ser>
        <c:ser>
          <c:idx val="2"/>
          <c:order val="2"/>
          <c:tx>
            <c:strRef>
              <c:f>Sheet1!$D$1</c:f>
              <c:strCache>
                <c:ptCount val="1"/>
                <c:pt idx="0">
                  <c:v>2016</c:v>
                </c:pt>
              </c:strCache>
            </c:strRef>
          </c:tx>
          <c:spPr>
            <a:solidFill>
              <a:schemeClr val="accent3"/>
            </a:solidFill>
            <a:ln>
              <a:noFill/>
            </a:ln>
            <a:effectLst/>
          </c:spPr>
          <c:invertIfNegative val="0"/>
          <c:cat>
            <c:strRef>
              <c:f>Sheet1!$A$2:$A$3</c:f>
              <c:strCache>
                <c:ptCount val="1"/>
                <c:pt idx="0">
                  <c:v>大阪府</c:v>
                </c:pt>
              </c:strCache>
            </c:strRef>
          </c:cat>
          <c:val>
            <c:numRef>
              <c:f>Sheet1!$D$2:$D$3</c:f>
              <c:numCache>
                <c:formatCode>General</c:formatCode>
                <c:ptCount val="2"/>
                <c:pt idx="0">
                  <c:v>150981</c:v>
                </c:pt>
              </c:numCache>
            </c:numRef>
          </c:val>
          <c:extLst>
            <c:ext xmlns:c16="http://schemas.microsoft.com/office/drawing/2014/chart" uri="{C3380CC4-5D6E-409C-BE32-E72D297353CC}">
              <c16:uniqueId val="{00000002-249C-4D89-BAC9-63E5CEF89FFC}"/>
            </c:ext>
          </c:extLst>
        </c:ser>
        <c:ser>
          <c:idx val="3"/>
          <c:order val="3"/>
          <c:tx>
            <c:strRef>
              <c:f>Sheet1!$E$1</c:f>
              <c:strCache>
                <c:ptCount val="1"/>
                <c:pt idx="0">
                  <c:v>2017</c:v>
                </c:pt>
              </c:strCache>
            </c:strRef>
          </c:tx>
          <c:spPr>
            <a:solidFill>
              <a:schemeClr val="accent4"/>
            </a:solidFill>
            <a:ln>
              <a:noFill/>
            </a:ln>
            <a:effectLst/>
          </c:spPr>
          <c:invertIfNegative val="0"/>
          <c:cat>
            <c:strRef>
              <c:f>Sheet1!$A$2:$A$3</c:f>
              <c:strCache>
                <c:ptCount val="1"/>
                <c:pt idx="0">
                  <c:v>大阪府</c:v>
                </c:pt>
              </c:strCache>
            </c:strRef>
          </c:cat>
          <c:val>
            <c:numRef>
              <c:f>Sheet1!$E$2:$E$3</c:f>
              <c:numCache>
                <c:formatCode>General</c:formatCode>
                <c:ptCount val="2"/>
                <c:pt idx="0">
                  <c:v>155111</c:v>
                </c:pt>
              </c:numCache>
            </c:numRef>
          </c:val>
          <c:extLst>
            <c:ext xmlns:c16="http://schemas.microsoft.com/office/drawing/2014/chart" uri="{C3380CC4-5D6E-409C-BE32-E72D297353CC}">
              <c16:uniqueId val="{00000003-249C-4D89-BAC9-63E5CEF89FFC}"/>
            </c:ext>
          </c:extLst>
        </c:ser>
        <c:dLbls>
          <c:showLegendKey val="0"/>
          <c:showVal val="0"/>
          <c:showCatName val="0"/>
          <c:showSerName val="0"/>
          <c:showPercent val="0"/>
          <c:showBubbleSize val="0"/>
        </c:dLbls>
        <c:gapWidth val="0"/>
        <c:overlap val="-37"/>
        <c:axId val="1059417807"/>
        <c:axId val="1059410735"/>
      </c:barChart>
      <c:catAx>
        <c:axId val="105941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59410735"/>
        <c:crosses val="autoZero"/>
        <c:auto val="1"/>
        <c:lblAlgn val="ctr"/>
        <c:lblOffset val="100"/>
        <c:noMultiLvlLbl val="0"/>
      </c:catAx>
      <c:valAx>
        <c:axId val="105941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59417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施設数</c:v>
                </c:pt>
              </c:strCache>
            </c:strRef>
          </c:tx>
          <c:cat>
            <c:strRef>
              <c:f>Sheet1!$A$2:$A$3</c:f>
              <c:strCache>
                <c:ptCount val="2"/>
                <c:pt idx="0">
                  <c:v>受入れている</c:v>
                </c:pt>
                <c:pt idx="1">
                  <c:v>受入れていない</c:v>
                </c:pt>
              </c:strCache>
            </c:strRef>
          </c:cat>
          <c:val>
            <c:numRef>
              <c:f>Sheet1!$B$2:$B$3</c:f>
              <c:numCache>
                <c:formatCode>General</c:formatCode>
                <c:ptCount val="2"/>
                <c:pt idx="0">
                  <c:v>23</c:v>
                </c:pt>
                <c:pt idx="1">
                  <c:v>166</c:v>
                </c:pt>
              </c:numCache>
            </c:numRef>
          </c:val>
          <c:extLst>
            <c:ext xmlns:c16="http://schemas.microsoft.com/office/drawing/2014/chart" uri="{C3380CC4-5D6E-409C-BE32-E72D297353CC}">
              <c16:uniqueId val="{00000000-2BCE-4E02-B989-B3E1EA7FB46B}"/>
            </c:ext>
          </c:extLst>
        </c:ser>
        <c:ser>
          <c:idx val="1"/>
          <c:order val="1"/>
          <c:tx>
            <c:strRef>
              <c:f>Sheet1!$C$1</c:f>
              <c:strCache>
                <c:ptCount val="1"/>
                <c:pt idx="0">
                  <c:v>％</c:v>
                </c:pt>
              </c:strCache>
            </c:strRef>
          </c:tx>
          <c:cat>
            <c:strRef>
              <c:f>Sheet1!$A$2:$A$3</c:f>
              <c:strCache>
                <c:ptCount val="2"/>
                <c:pt idx="0">
                  <c:v>受入れている</c:v>
                </c:pt>
                <c:pt idx="1">
                  <c:v>受入れていない</c:v>
                </c:pt>
              </c:strCache>
            </c:strRef>
          </c:cat>
          <c:val>
            <c:numRef>
              <c:f>Sheet1!$C$2:$C$3</c:f>
              <c:numCache>
                <c:formatCode>0</c:formatCode>
                <c:ptCount val="2"/>
                <c:pt idx="0">
                  <c:v>12.169312169312169</c:v>
                </c:pt>
                <c:pt idx="1">
                  <c:v>87.830687830687822</c:v>
                </c:pt>
              </c:numCache>
            </c:numRef>
          </c:val>
          <c:extLst>
            <c:ext xmlns:c16="http://schemas.microsoft.com/office/drawing/2014/chart" uri="{C3380CC4-5D6E-409C-BE32-E72D297353CC}">
              <c16:uniqueId val="{00000001-2BCE-4E02-B989-B3E1EA7FB46B}"/>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w="9525">
      <a:solidFill>
        <a:schemeClr val="accent1"/>
      </a:solidFill>
      <a:prstDash val="sysDot"/>
    </a:ln>
  </c:spPr>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119969187595493E-2"/>
          <c:y val="0.10013862060558228"/>
          <c:w val="0.97142429047812151"/>
          <c:h val="0.82816062368960175"/>
        </c:manualLayout>
      </c:layout>
      <c:bar3DChart>
        <c:barDir val="bar"/>
        <c:grouping val="percentStacked"/>
        <c:varyColors val="0"/>
        <c:ser>
          <c:idx val="0"/>
          <c:order val="0"/>
          <c:tx>
            <c:strRef>
              <c:f>Sheet1!$B$1</c:f>
              <c:strCache>
                <c:ptCount val="1"/>
                <c:pt idx="0">
                  <c:v>系列 1</c:v>
                </c:pt>
              </c:strCache>
            </c:strRef>
          </c:tx>
          <c:invertIfNegative val="0"/>
          <c:cat>
            <c:strRef>
              <c:f>Sheet1!$A$2</c:f>
              <c:strCache>
                <c:ptCount val="1"/>
                <c:pt idx="0">
                  <c:v>分類 2</c:v>
                </c:pt>
              </c:strCache>
            </c:strRef>
          </c:cat>
          <c:val>
            <c:numRef>
              <c:f>Sheet1!$B$2</c:f>
              <c:numCache>
                <c:formatCode>General</c:formatCode>
                <c:ptCount val="1"/>
                <c:pt idx="0">
                  <c:v>19</c:v>
                </c:pt>
              </c:numCache>
            </c:numRef>
          </c:val>
          <c:extLst>
            <c:ext xmlns:c16="http://schemas.microsoft.com/office/drawing/2014/chart" uri="{C3380CC4-5D6E-409C-BE32-E72D297353CC}">
              <c16:uniqueId val="{00000000-E573-415F-A936-7A174931F1E7}"/>
            </c:ext>
          </c:extLst>
        </c:ser>
        <c:ser>
          <c:idx val="1"/>
          <c:order val="1"/>
          <c:tx>
            <c:strRef>
              <c:f>Sheet1!$C$1</c:f>
              <c:strCache>
                <c:ptCount val="1"/>
                <c:pt idx="0">
                  <c:v>系列 2</c:v>
                </c:pt>
              </c:strCache>
            </c:strRef>
          </c:tx>
          <c:spPr>
            <a:solidFill>
              <a:srgbClr val="FFFF00"/>
            </a:solidFill>
          </c:spPr>
          <c:invertIfNegative val="0"/>
          <c:cat>
            <c:strRef>
              <c:f>Sheet1!$A$2</c:f>
              <c:strCache>
                <c:ptCount val="1"/>
                <c:pt idx="0">
                  <c:v>分類 2</c:v>
                </c:pt>
              </c:strCache>
            </c:strRef>
          </c:cat>
          <c:val>
            <c:numRef>
              <c:f>Sheet1!$C$2</c:f>
              <c:numCache>
                <c:formatCode>General</c:formatCode>
                <c:ptCount val="1"/>
                <c:pt idx="0">
                  <c:v>35</c:v>
                </c:pt>
              </c:numCache>
            </c:numRef>
          </c:val>
          <c:extLst>
            <c:ext xmlns:c16="http://schemas.microsoft.com/office/drawing/2014/chart" uri="{C3380CC4-5D6E-409C-BE32-E72D297353CC}">
              <c16:uniqueId val="{00000001-E573-415F-A936-7A174931F1E7}"/>
            </c:ext>
          </c:extLst>
        </c:ser>
        <c:ser>
          <c:idx val="2"/>
          <c:order val="2"/>
          <c:tx>
            <c:strRef>
              <c:f>Sheet1!$D$1</c:f>
              <c:strCache>
                <c:ptCount val="1"/>
                <c:pt idx="0">
                  <c:v>系列 3</c:v>
                </c:pt>
              </c:strCache>
            </c:strRef>
          </c:tx>
          <c:spPr>
            <a:solidFill>
              <a:schemeClr val="tx1"/>
            </a:solidFill>
          </c:spPr>
          <c:invertIfNegative val="0"/>
          <c:cat>
            <c:strRef>
              <c:f>Sheet1!$A$2</c:f>
              <c:strCache>
                <c:ptCount val="1"/>
                <c:pt idx="0">
                  <c:v>分類 2</c:v>
                </c:pt>
              </c:strCache>
            </c:strRef>
          </c:cat>
          <c:val>
            <c:numRef>
              <c:f>Sheet1!$D$2</c:f>
              <c:numCache>
                <c:formatCode>General</c:formatCode>
                <c:ptCount val="1"/>
                <c:pt idx="0">
                  <c:v>19</c:v>
                </c:pt>
              </c:numCache>
            </c:numRef>
          </c:val>
          <c:extLst>
            <c:ext xmlns:c16="http://schemas.microsoft.com/office/drawing/2014/chart" uri="{C3380CC4-5D6E-409C-BE32-E72D297353CC}">
              <c16:uniqueId val="{00000002-E573-415F-A936-7A174931F1E7}"/>
            </c:ext>
          </c:extLst>
        </c:ser>
        <c:ser>
          <c:idx val="3"/>
          <c:order val="3"/>
          <c:tx>
            <c:strRef>
              <c:f>Sheet1!$E$1</c:f>
              <c:strCache>
                <c:ptCount val="1"/>
                <c:pt idx="0">
                  <c:v>系列 4</c:v>
                </c:pt>
              </c:strCache>
            </c:strRef>
          </c:tx>
          <c:spPr>
            <a:solidFill>
              <a:srgbClr val="FF0000"/>
            </a:solidFill>
          </c:spPr>
          <c:invertIfNegative val="0"/>
          <c:cat>
            <c:strRef>
              <c:f>Sheet1!$A$2</c:f>
              <c:strCache>
                <c:ptCount val="1"/>
                <c:pt idx="0">
                  <c:v>分類 2</c:v>
                </c:pt>
              </c:strCache>
            </c:strRef>
          </c:cat>
          <c:val>
            <c:numRef>
              <c:f>Sheet1!$E$2</c:f>
              <c:numCache>
                <c:formatCode>General</c:formatCode>
                <c:ptCount val="1"/>
                <c:pt idx="0">
                  <c:v>33</c:v>
                </c:pt>
              </c:numCache>
            </c:numRef>
          </c:val>
          <c:extLst>
            <c:ext xmlns:c16="http://schemas.microsoft.com/office/drawing/2014/chart" uri="{C3380CC4-5D6E-409C-BE32-E72D297353CC}">
              <c16:uniqueId val="{00000003-E573-415F-A936-7A174931F1E7}"/>
            </c:ext>
          </c:extLst>
        </c:ser>
        <c:ser>
          <c:idx val="4"/>
          <c:order val="4"/>
          <c:tx>
            <c:strRef>
              <c:f>Sheet1!$F$1</c:f>
              <c:strCache>
                <c:ptCount val="1"/>
                <c:pt idx="0">
                  <c:v>系列 5</c:v>
                </c:pt>
              </c:strCache>
            </c:strRef>
          </c:tx>
          <c:spPr>
            <a:pattFill prst="pct20">
              <a:fgClr>
                <a:srgbClr val="FF0000"/>
              </a:fgClr>
              <a:bgClr>
                <a:schemeClr val="bg1"/>
              </a:bgClr>
            </a:pattFill>
          </c:spPr>
          <c:invertIfNegative val="0"/>
          <c:cat>
            <c:strRef>
              <c:f>Sheet1!$A$2</c:f>
              <c:strCache>
                <c:ptCount val="1"/>
                <c:pt idx="0">
                  <c:v>分類 2</c:v>
                </c:pt>
              </c:strCache>
            </c:strRef>
          </c:cat>
          <c:val>
            <c:numRef>
              <c:f>Sheet1!$F$2</c:f>
              <c:numCache>
                <c:formatCode>General</c:formatCode>
                <c:ptCount val="1"/>
                <c:pt idx="0">
                  <c:v>10</c:v>
                </c:pt>
              </c:numCache>
            </c:numRef>
          </c:val>
          <c:extLst>
            <c:ext xmlns:c16="http://schemas.microsoft.com/office/drawing/2014/chart" uri="{C3380CC4-5D6E-409C-BE32-E72D297353CC}">
              <c16:uniqueId val="{00000004-E573-415F-A936-7A174931F1E7}"/>
            </c:ext>
          </c:extLst>
        </c:ser>
        <c:ser>
          <c:idx val="5"/>
          <c:order val="5"/>
          <c:tx>
            <c:strRef>
              <c:f>Sheet1!$G$1</c:f>
              <c:strCache>
                <c:ptCount val="1"/>
                <c:pt idx="0">
                  <c:v>系列 6</c:v>
                </c:pt>
              </c:strCache>
            </c:strRef>
          </c:tx>
          <c:spPr>
            <a:pattFill prst="wdDnDiag">
              <a:fgClr>
                <a:srgbClr val="FF0000"/>
              </a:fgClr>
              <a:bgClr>
                <a:schemeClr val="bg1"/>
              </a:bgClr>
            </a:pattFill>
          </c:spPr>
          <c:invertIfNegative val="0"/>
          <c:cat>
            <c:strRef>
              <c:f>Sheet1!$A$2</c:f>
              <c:strCache>
                <c:ptCount val="1"/>
                <c:pt idx="0">
                  <c:v>分類 2</c:v>
                </c:pt>
              </c:strCache>
            </c:strRef>
          </c:cat>
          <c:val>
            <c:numRef>
              <c:f>Sheet1!$G$2</c:f>
              <c:numCache>
                <c:formatCode>General</c:formatCode>
                <c:ptCount val="1"/>
                <c:pt idx="0">
                  <c:v>36</c:v>
                </c:pt>
              </c:numCache>
            </c:numRef>
          </c:val>
          <c:extLst>
            <c:ext xmlns:c16="http://schemas.microsoft.com/office/drawing/2014/chart" uri="{C3380CC4-5D6E-409C-BE32-E72D297353CC}">
              <c16:uniqueId val="{00000005-E573-415F-A936-7A174931F1E7}"/>
            </c:ext>
          </c:extLst>
        </c:ser>
        <c:ser>
          <c:idx val="6"/>
          <c:order val="6"/>
          <c:tx>
            <c:strRef>
              <c:f>Sheet1!$H$1</c:f>
              <c:strCache>
                <c:ptCount val="1"/>
                <c:pt idx="0">
                  <c:v>系列 7</c:v>
                </c:pt>
              </c:strCache>
            </c:strRef>
          </c:tx>
          <c:spPr>
            <a:pattFill prst="pct40">
              <a:fgClr>
                <a:srgbClr val="FF0000"/>
              </a:fgClr>
              <a:bgClr>
                <a:schemeClr val="bg1"/>
              </a:bgClr>
            </a:pattFill>
          </c:spPr>
          <c:invertIfNegative val="0"/>
          <c:cat>
            <c:strRef>
              <c:f>Sheet1!$A$2</c:f>
              <c:strCache>
                <c:ptCount val="1"/>
                <c:pt idx="0">
                  <c:v>分類 2</c:v>
                </c:pt>
              </c:strCache>
            </c:strRef>
          </c:cat>
          <c:val>
            <c:numRef>
              <c:f>Sheet1!$H$2</c:f>
              <c:numCache>
                <c:formatCode>General</c:formatCode>
                <c:ptCount val="1"/>
                <c:pt idx="0">
                  <c:v>27</c:v>
                </c:pt>
              </c:numCache>
            </c:numRef>
          </c:val>
          <c:extLst>
            <c:ext xmlns:c16="http://schemas.microsoft.com/office/drawing/2014/chart" uri="{C3380CC4-5D6E-409C-BE32-E72D297353CC}">
              <c16:uniqueId val="{00000006-E573-415F-A936-7A174931F1E7}"/>
            </c:ext>
          </c:extLst>
        </c:ser>
        <c:ser>
          <c:idx val="7"/>
          <c:order val="7"/>
          <c:tx>
            <c:strRef>
              <c:f>Sheet1!$I$1</c:f>
              <c:strCache>
                <c:ptCount val="1"/>
                <c:pt idx="0">
                  <c:v>系列 8</c:v>
                </c:pt>
              </c:strCache>
            </c:strRef>
          </c:tx>
          <c:invertIfNegative val="0"/>
          <c:cat>
            <c:strRef>
              <c:f>Sheet1!$A$2</c:f>
              <c:strCache>
                <c:ptCount val="1"/>
                <c:pt idx="0">
                  <c:v>分類 2</c:v>
                </c:pt>
              </c:strCache>
            </c:strRef>
          </c:cat>
          <c:val>
            <c:numRef>
              <c:f>Sheet1!$I$2</c:f>
              <c:numCache>
                <c:formatCode>General</c:formatCode>
                <c:ptCount val="1"/>
                <c:pt idx="0">
                  <c:v>7</c:v>
                </c:pt>
              </c:numCache>
            </c:numRef>
          </c:val>
          <c:extLst>
            <c:ext xmlns:c16="http://schemas.microsoft.com/office/drawing/2014/chart" uri="{C3380CC4-5D6E-409C-BE32-E72D297353CC}">
              <c16:uniqueId val="{00000007-E573-415F-A936-7A174931F1E7}"/>
            </c:ext>
          </c:extLst>
        </c:ser>
        <c:dLbls>
          <c:showLegendKey val="0"/>
          <c:showVal val="0"/>
          <c:showCatName val="0"/>
          <c:showSerName val="0"/>
          <c:showPercent val="0"/>
          <c:showBubbleSize val="0"/>
        </c:dLbls>
        <c:gapWidth val="150"/>
        <c:shape val="box"/>
        <c:axId val="146154240"/>
        <c:axId val="146155776"/>
        <c:axId val="0"/>
      </c:bar3DChart>
      <c:catAx>
        <c:axId val="146154240"/>
        <c:scaling>
          <c:orientation val="minMax"/>
        </c:scaling>
        <c:delete val="1"/>
        <c:axPos val="l"/>
        <c:numFmt formatCode="General" sourceLinked="0"/>
        <c:majorTickMark val="out"/>
        <c:minorTickMark val="none"/>
        <c:tickLblPos val="nextTo"/>
        <c:crossAx val="146155776"/>
        <c:crosses val="autoZero"/>
        <c:auto val="1"/>
        <c:lblAlgn val="ctr"/>
        <c:lblOffset val="100"/>
        <c:noMultiLvlLbl val="0"/>
      </c:catAx>
      <c:valAx>
        <c:axId val="146155776"/>
        <c:scaling>
          <c:orientation val="minMax"/>
        </c:scaling>
        <c:delete val="1"/>
        <c:axPos val="b"/>
        <c:numFmt formatCode="0%" sourceLinked="1"/>
        <c:majorTickMark val="out"/>
        <c:minorTickMark val="none"/>
        <c:tickLblPos val="nextTo"/>
        <c:crossAx val="146154240"/>
        <c:crosses val="autoZero"/>
        <c:crossBetween val="between"/>
      </c:valAx>
      <c:spPr>
        <a:noFill/>
        <a:ln w="25400">
          <a:noFill/>
        </a:ln>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08902987454233"/>
          <c:y val="5.7290374437912531E-2"/>
          <c:w val="0.47479411085577317"/>
          <c:h val="0.88541925112417497"/>
        </c:manualLayout>
      </c:layout>
      <c:pieChart>
        <c:varyColors val="1"/>
        <c:ser>
          <c:idx val="0"/>
          <c:order val="0"/>
          <c:tx>
            <c:strRef>
              <c:f>Sheet1!$B$1</c:f>
              <c:strCache>
                <c:ptCount val="1"/>
                <c:pt idx="0">
                  <c:v>施設数</c:v>
                </c:pt>
              </c:strCache>
            </c:strRef>
          </c:tx>
          <c:dPt>
            <c:idx val="2"/>
            <c:bubble3D val="0"/>
            <c:spPr>
              <a:blipFill>
                <a:blip xmlns:r="http://schemas.openxmlformats.org/officeDocument/2006/relationships" r:embed="rId1"/>
                <a:tile tx="0" ty="0" sx="100000" sy="100000" flip="none" algn="tl"/>
              </a:blipFill>
            </c:spPr>
            <c:extLst>
              <c:ext xmlns:c16="http://schemas.microsoft.com/office/drawing/2014/chart" uri="{C3380CC4-5D6E-409C-BE32-E72D297353CC}">
                <c16:uniqueId val="{00000001-014C-4089-BFBE-C937FD67E232}"/>
              </c:ext>
            </c:extLst>
          </c:dPt>
          <c:cat>
            <c:strRef>
              <c:f>Sheet1!$A$2:$A$6</c:f>
              <c:strCache>
                <c:ptCount val="5"/>
                <c:pt idx="0">
                  <c:v>ア</c:v>
                </c:pt>
                <c:pt idx="1">
                  <c:v>イ</c:v>
                </c:pt>
                <c:pt idx="2">
                  <c:v>ウ</c:v>
                </c:pt>
                <c:pt idx="3">
                  <c:v>エ</c:v>
                </c:pt>
                <c:pt idx="4">
                  <c:v>オ</c:v>
                </c:pt>
              </c:strCache>
            </c:strRef>
          </c:cat>
          <c:val>
            <c:numRef>
              <c:f>Sheet1!$B$2:$B$6</c:f>
              <c:numCache>
                <c:formatCode>General</c:formatCode>
                <c:ptCount val="5"/>
                <c:pt idx="0">
                  <c:v>5</c:v>
                </c:pt>
                <c:pt idx="1">
                  <c:v>5</c:v>
                </c:pt>
                <c:pt idx="2">
                  <c:v>14</c:v>
                </c:pt>
                <c:pt idx="3">
                  <c:v>2</c:v>
                </c:pt>
                <c:pt idx="4">
                  <c:v>1</c:v>
                </c:pt>
              </c:numCache>
            </c:numRef>
          </c:val>
          <c:extLst>
            <c:ext xmlns:c16="http://schemas.microsoft.com/office/drawing/2014/chart" uri="{C3380CC4-5D6E-409C-BE32-E72D297353CC}">
              <c16:uniqueId val="{00000002-014C-4089-BFBE-C937FD67E232}"/>
            </c:ext>
          </c:extLst>
        </c:ser>
        <c:ser>
          <c:idx val="1"/>
          <c:order val="1"/>
          <c:tx>
            <c:strRef>
              <c:f>Sheet1!$C$1</c:f>
              <c:strCache>
                <c:ptCount val="1"/>
                <c:pt idx="0">
                  <c:v>割合</c:v>
                </c:pt>
              </c:strCache>
            </c:strRef>
          </c:tx>
          <c:cat>
            <c:strRef>
              <c:f>Sheet1!$A$2:$A$6</c:f>
              <c:strCache>
                <c:ptCount val="5"/>
                <c:pt idx="0">
                  <c:v>ア</c:v>
                </c:pt>
                <c:pt idx="1">
                  <c:v>イ</c:v>
                </c:pt>
                <c:pt idx="2">
                  <c:v>ウ</c:v>
                </c:pt>
                <c:pt idx="3">
                  <c:v>エ</c:v>
                </c:pt>
                <c:pt idx="4">
                  <c:v>オ</c:v>
                </c:pt>
              </c:strCache>
            </c:strRef>
          </c:cat>
          <c:val>
            <c:numRef>
              <c:f>Sheet1!$C$2:$C$6</c:f>
              <c:numCache>
                <c:formatCode>0.00</c:formatCode>
                <c:ptCount val="5"/>
                <c:pt idx="0">
                  <c:v>18.518518518518519</c:v>
                </c:pt>
                <c:pt idx="1">
                  <c:v>18.518518518518519</c:v>
                </c:pt>
                <c:pt idx="2">
                  <c:v>51.851851851851848</c:v>
                </c:pt>
                <c:pt idx="3">
                  <c:v>7.4074074074074066</c:v>
                </c:pt>
                <c:pt idx="4">
                  <c:v>3.7037037037037033</c:v>
                </c:pt>
              </c:numCache>
            </c:numRef>
          </c:val>
          <c:extLst>
            <c:ext xmlns:c16="http://schemas.microsoft.com/office/drawing/2014/chart" uri="{C3380CC4-5D6E-409C-BE32-E72D297353CC}">
              <c16:uniqueId val="{00000003-014C-4089-BFBE-C937FD67E232}"/>
            </c:ext>
          </c:extLst>
        </c:ser>
        <c:ser>
          <c:idx val="2"/>
          <c:order val="2"/>
          <c:tx>
            <c:strRef>
              <c:f>Sheet1!$D$1</c:f>
              <c:strCache>
                <c:ptCount val="1"/>
                <c:pt idx="0">
                  <c:v>列1</c:v>
                </c:pt>
              </c:strCache>
            </c:strRef>
          </c:tx>
          <c:cat>
            <c:strRef>
              <c:f>Sheet1!$A$2:$A$6</c:f>
              <c:strCache>
                <c:ptCount val="5"/>
                <c:pt idx="0">
                  <c:v>ア</c:v>
                </c:pt>
                <c:pt idx="1">
                  <c:v>イ</c:v>
                </c:pt>
                <c:pt idx="2">
                  <c:v>ウ</c:v>
                </c:pt>
                <c:pt idx="3">
                  <c:v>エ</c:v>
                </c:pt>
                <c:pt idx="4">
                  <c:v>オ</c:v>
                </c:pt>
              </c:strCache>
            </c:strRef>
          </c:cat>
          <c:val>
            <c:numRef>
              <c:f>Sheet1!$D$2:$D$6</c:f>
              <c:numCache>
                <c:formatCode>General</c:formatCode>
                <c:ptCount val="5"/>
                <c:pt idx="0">
                  <c:v>19</c:v>
                </c:pt>
                <c:pt idx="1">
                  <c:v>19</c:v>
                </c:pt>
                <c:pt idx="2">
                  <c:v>52</c:v>
                </c:pt>
                <c:pt idx="3">
                  <c:v>7</c:v>
                </c:pt>
                <c:pt idx="4">
                  <c:v>3</c:v>
                </c:pt>
              </c:numCache>
            </c:numRef>
          </c:val>
          <c:extLst>
            <c:ext xmlns:c16="http://schemas.microsoft.com/office/drawing/2014/chart" uri="{C3380CC4-5D6E-409C-BE32-E72D297353CC}">
              <c16:uniqueId val="{00000004-014C-4089-BFBE-C937FD67E232}"/>
            </c:ext>
          </c:extLst>
        </c:ser>
        <c:ser>
          <c:idx val="3"/>
          <c:order val="3"/>
          <c:tx>
            <c:strRef>
              <c:f>Sheet1!$E$1</c:f>
              <c:strCache>
                <c:ptCount val="1"/>
                <c:pt idx="0">
                  <c:v>列2</c:v>
                </c:pt>
              </c:strCache>
            </c:strRef>
          </c:tx>
          <c:cat>
            <c:strRef>
              <c:f>Sheet1!$A$2:$A$6</c:f>
              <c:strCache>
                <c:ptCount val="5"/>
                <c:pt idx="0">
                  <c:v>ア</c:v>
                </c:pt>
                <c:pt idx="1">
                  <c:v>イ</c:v>
                </c:pt>
                <c:pt idx="2">
                  <c:v>ウ</c:v>
                </c:pt>
                <c:pt idx="3">
                  <c:v>エ</c:v>
                </c:pt>
                <c:pt idx="4">
                  <c:v>オ</c:v>
                </c:pt>
              </c:strCache>
            </c:strRef>
          </c:cat>
          <c:val>
            <c:numRef>
              <c:f>Sheet1!$E$2:$E$6</c:f>
              <c:numCache>
                <c:formatCode>General</c:formatCode>
                <c:ptCount val="5"/>
                <c:pt idx="0">
                  <c:v>18</c:v>
                </c:pt>
                <c:pt idx="1">
                  <c:v>18</c:v>
                </c:pt>
                <c:pt idx="2">
                  <c:v>52</c:v>
                </c:pt>
                <c:pt idx="3">
                  <c:v>7</c:v>
                </c:pt>
                <c:pt idx="4">
                  <c:v>4</c:v>
                </c:pt>
              </c:numCache>
            </c:numRef>
          </c:val>
          <c:extLst>
            <c:ext xmlns:c16="http://schemas.microsoft.com/office/drawing/2014/chart" uri="{C3380CC4-5D6E-409C-BE32-E72D297353CC}">
              <c16:uniqueId val="{00000005-014C-4089-BFBE-C937FD67E23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0.63826</cdr:x>
      <cdr:y>0.09719</cdr:y>
    </cdr:from>
    <cdr:to>
      <cdr:x>0.96212</cdr:x>
      <cdr:y>0.29193</cdr:y>
    </cdr:to>
    <cdr:sp macro="" textlink="">
      <cdr:nvSpPr>
        <cdr:cNvPr id="2" name="正方形/長方形 1"/>
        <cdr:cNvSpPr/>
      </cdr:nvSpPr>
      <cdr:spPr>
        <a:xfrm xmlns:a="http://schemas.openxmlformats.org/drawingml/2006/main">
          <a:off x="2115767" y="257774"/>
          <a:ext cx="1073574" cy="516503"/>
        </a:xfrm>
        <a:prstGeom xmlns:a="http://schemas.openxmlformats.org/drawingml/2006/main" prst="rect">
          <a:avLst/>
        </a:prstGeom>
        <a:ln xmlns:a="http://schemas.openxmlformats.org/drawingml/2006/main">
          <a:solidFill>
            <a:schemeClr val="accent1"/>
          </a:solidFill>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dirty="0" smtClean="0">
              <a:latin typeface="Meiryo UI" panose="020B0604030504040204" pitchFamily="50" charset="-128"/>
              <a:ea typeface="Meiryo UI" panose="020B0604030504040204" pitchFamily="50" charset="-128"/>
            </a:rPr>
            <a:t>大阪府</a:t>
          </a:r>
          <a:endParaRPr lang="en-US" altLang="ja-JP" sz="1200" dirty="0" smtClean="0">
            <a:latin typeface="Meiryo UI" panose="020B0604030504040204" pitchFamily="50" charset="-128"/>
            <a:ea typeface="Meiryo UI" panose="020B0604030504040204" pitchFamily="50" charset="-128"/>
          </a:endParaRPr>
        </a:p>
        <a:p xmlns:a="http://schemas.openxmlformats.org/drawingml/2006/main">
          <a:r>
            <a:rPr lang="en-US" altLang="ja-JP" sz="1200" dirty="0" smtClean="0">
              <a:latin typeface="Meiryo UI" panose="020B0604030504040204" pitchFamily="50" charset="-128"/>
              <a:ea typeface="Meiryo UI" panose="020B0604030504040204" pitchFamily="50" charset="-128"/>
            </a:rPr>
            <a:t>1.08</a:t>
          </a:r>
          <a:r>
            <a:rPr lang="ja-JP" altLang="en-US" sz="1200" dirty="0" smtClean="0">
              <a:latin typeface="Meiryo UI" panose="020B0604030504040204" pitchFamily="50" charset="-128"/>
              <a:ea typeface="Meiryo UI" panose="020B0604030504040204" pitchFamily="50" charset="-128"/>
            </a:rPr>
            <a:t>倍増加</a:t>
          </a:r>
          <a:endParaRPr lang="ja-JP" sz="1200" dirty="0">
            <a:latin typeface="Meiryo UI" panose="020B0604030504040204" pitchFamily="50" charset="-128"/>
            <a:ea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0.48718</cdr:x>
      <cdr:y>0.07712</cdr:y>
    </cdr:from>
    <cdr:to>
      <cdr:x>0.66667</cdr:x>
      <cdr:y>0.14181</cdr:y>
    </cdr:to>
    <cdr:sp macro="" textlink="">
      <cdr:nvSpPr>
        <cdr:cNvPr id="2" name="テキスト ボックス 1"/>
        <cdr:cNvSpPr txBox="1"/>
      </cdr:nvSpPr>
      <cdr:spPr>
        <a:xfrm xmlns:a="http://schemas.openxmlformats.org/drawingml/2006/main">
          <a:off x="1368152" y="138389"/>
          <a:ext cx="504056" cy="116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0.51282</cdr:x>
      <cdr:y>0.08068</cdr:y>
    </cdr:from>
    <cdr:to>
      <cdr:x>1</cdr:x>
      <cdr:y>0.32143</cdr:y>
    </cdr:to>
    <cdr:sp macro="" textlink="">
      <cdr:nvSpPr>
        <cdr:cNvPr id="3" name="テキスト ボックス 2"/>
        <cdr:cNvSpPr txBox="1"/>
      </cdr:nvSpPr>
      <cdr:spPr>
        <a:xfrm xmlns:a="http://schemas.openxmlformats.org/drawingml/2006/main">
          <a:off x="1564750" y="162667"/>
          <a:ext cx="1486516" cy="485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smtClean="0">
              <a:latin typeface="Meiryo UI" panose="020B0604030504040204" pitchFamily="50" charset="-128"/>
              <a:ea typeface="Meiryo UI" panose="020B0604030504040204" pitchFamily="50" charset="-128"/>
              <a:cs typeface="Meiryo UI" panose="020B0604030504040204" pitchFamily="50" charset="-128"/>
            </a:rPr>
            <a:t>受入れて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いる</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0.23077</cdr:x>
      <cdr:y>0.51849</cdr:y>
    </cdr:from>
    <cdr:to>
      <cdr:x>0.84615</cdr:x>
      <cdr:y>0.71912</cdr:y>
    </cdr:to>
    <cdr:sp macro="" textlink="">
      <cdr:nvSpPr>
        <cdr:cNvPr id="4" name="テキスト ボックス 1"/>
        <cdr:cNvSpPr txBox="1"/>
      </cdr:nvSpPr>
      <cdr:spPr>
        <a:xfrm xmlns:a="http://schemas.openxmlformats.org/drawingml/2006/main">
          <a:off x="648072" y="930477"/>
          <a:ext cx="1728192"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smtClean="0">
              <a:latin typeface="Meiryo UI" panose="020B0604030504040204" pitchFamily="50" charset="-128"/>
              <a:ea typeface="Meiryo UI" panose="020B0604030504040204" pitchFamily="50" charset="-128"/>
              <a:cs typeface="Meiryo UI" panose="020B0604030504040204" pitchFamily="50" charset="-128"/>
            </a:rPr>
            <a:t>受入れて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いない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:167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88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0.19548</cdr:x>
      <cdr:y>0</cdr:y>
    </cdr:from>
    <cdr:to>
      <cdr:x>0.39223</cdr:x>
      <cdr:y>0.38884</cdr:y>
    </cdr:to>
    <cdr:sp macro="" textlink="">
      <cdr:nvSpPr>
        <cdr:cNvPr id="2" name="テキスト ボックス 5"/>
        <cdr:cNvSpPr txBox="1"/>
      </cdr:nvSpPr>
      <cdr:spPr>
        <a:xfrm xmlns:a="http://schemas.openxmlformats.org/drawingml/2006/main">
          <a:off x="1795936" y="-5458971"/>
          <a:ext cx="180756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3740" rtl="0" eaLnBrk="1" latinLnBrk="0" hangingPunct="1">
            <a:defRPr kumimoji="1" sz="1800" kern="1200">
              <a:solidFill>
                <a:schemeClr val="tx1"/>
              </a:solidFill>
              <a:latin typeface="+mn-lt"/>
              <a:ea typeface="+mn-ea"/>
              <a:cs typeface="+mn-cs"/>
            </a:defRPr>
          </a:lvl1pPr>
          <a:lvl2pPr marL="456870" algn="l" defTabSz="913740" rtl="0" eaLnBrk="1" latinLnBrk="0" hangingPunct="1">
            <a:defRPr kumimoji="1" sz="1800" kern="1200">
              <a:solidFill>
                <a:schemeClr val="tx1"/>
              </a:solidFill>
              <a:latin typeface="+mn-lt"/>
              <a:ea typeface="+mn-ea"/>
              <a:cs typeface="+mn-cs"/>
            </a:defRPr>
          </a:lvl2pPr>
          <a:lvl3pPr marL="913740" algn="l" defTabSz="913740" rtl="0" eaLnBrk="1" latinLnBrk="0" hangingPunct="1">
            <a:defRPr kumimoji="1" sz="1800" kern="1200">
              <a:solidFill>
                <a:schemeClr val="tx1"/>
              </a:solidFill>
              <a:latin typeface="+mn-lt"/>
              <a:ea typeface="+mn-ea"/>
              <a:cs typeface="+mn-cs"/>
            </a:defRPr>
          </a:lvl3pPr>
          <a:lvl4pPr marL="1370612" algn="l" defTabSz="913740" rtl="0" eaLnBrk="1" latinLnBrk="0" hangingPunct="1">
            <a:defRPr kumimoji="1" sz="1800" kern="1200">
              <a:solidFill>
                <a:schemeClr val="tx1"/>
              </a:solidFill>
              <a:latin typeface="+mn-lt"/>
              <a:ea typeface="+mn-ea"/>
              <a:cs typeface="+mn-cs"/>
            </a:defRPr>
          </a:lvl4pPr>
          <a:lvl5pPr marL="1827481" algn="l" defTabSz="913740" rtl="0" eaLnBrk="1" latinLnBrk="0" hangingPunct="1">
            <a:defRPr kumimoji="1" sz="1800" kern="1200">
              <a:solidFill>
                <a:schemeClr val="tx1"/>
              </a:solidFill>
              <a:latin typeface="+mn-lt"/>
              <a:ea typeface="+mn-ea"/>
              <a:cs typeface="+mn-cs"/>
            </a:defRPr>
          </a:lvl5pPr>
          <a:lvl6pPr marL="2284352" algn="l" defTabSz="913740" rtl="0" eaLnBrk="1" latinLnBrk="0" hangingPunct="1">
            <a:defRPr kumimoji="1" sz="1800" kern="1200">
              <a:solidFill>
                <a:schemeClr val="tx1"/>
              </a:solidFill>
              <a:latin typeface="+mn-lt"/>
              <a:ea typeface="+mn-ea"/>
              <a:cs typeface="+mn-cs"/>
            </a:defRPr>
          </a:lvl6pPr>
          <a:lvl7pPr marL="2741222" algn="l" defTabSz="913740" rtl="0" eaLnBrk="1" latinLnBrk="0" hangingPunct="1">
            <a:defRPr kumimoji="1" sz="1800" kern="1200">
              <a:solidFill>
                <a:schemeClr val="tx1"/>
              </a:solidFill>
              <a:latin typeface="+mn-lt"/>
              <a:ea typeface="+mn-ea"/>
              <a:cs typeface="+mn-cs"/>
            </a:defRPr>
          </a:lvl7pPr>
          <a:lvl8pPr marL="3198092" algn="l" defTabSz="913740" rtl="0" eaLnBrk="1" latinLnBrk="0" hangingPunct="1">
            <a:defRPr kumimoji="1" sz="1800" kern="1200">
              <a:solidFill>
                <a:schemeClr val="tx1"/>
              </a:solidFill>
              <a:latin typeface="+mn-lt"/>
              <a:ea typeface="+mn-ea"/>
              <a:cs typeface="+mn-cs"/>
            </a:defRPr>
          </a:lvl8pPr>
          <a:lvl9pPr marL="3654961" algn="l" defTabSz="91374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900" dirty="0">
              <a:latin typeface="Meiryo UI" panose="020B0604030504040204" pitchFamily="50" charset="-128"/>
              <a:ea typeface="Meiryo UI" panose="020B0604030504040204" pitchFamily="50" charset="-128"/>
              <a:cs typeface="Meiryo UI" panose="020B0604030504040204" pitchFamily="50" charset="-128"/>
            </a:rPr>
            <a:t>イ</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受入れの制度が分かりにくいの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で、現在勉強しているところ</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0.29299</cdr:x>
      <cdr:y>0.24001</cdr:y>
    </cdr:from>
    <cdr:to>
      <cdr:x>0.29299</cdr:x>
      <cdr:y>0.44287</cdr:y>
    </cdr:to>
    <cdr:cxnSp macro="">
      <cdr:nvCxnSpPr>
        <cdr:cNvPr id="4" name="直線矢印コネクタ 3"/>
        <cdr:cNvCxnSpPr/>
      </cdr:nvCxnSpPr>
      <cdr:spPr>
        <a:xfrm xmlns:a="http://schemas.openxmlformats.org/drawingml/2006/main">
          <a:off x="2864768" y="390237"/>
          <a:ext cx="0" cy="329843"/>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0.77906</cdr:x>
      <cdr:y>0.64368</cdr:y>
    </cdr:from>
    <cdr:to>
      <cdr:x>0.77906</cdr:x>
      <cdr:y>0.75592</cdr:y>
    </cdr:to>
    <cdr:cxnSp macro="">
      <cdr:nvCxnSpPr>
        <cdr:cNvPr id="6" name="直線矢印コネクタ 5"/>
        <cdr:cNvCxnSpPr/>
      </cdr:nvCxnSpPr>
      <cdr:spPr>
        <a:xfrm xmlns:a="http://schemas.openxmlformats.org/drawingml/2006/main" flipV="1">
          <a:off x="7617296" y="1046584"/>
          <a:ext cx="0" cy="18248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0.85508</cdr:x>
      <cdr:y>0.17919</cdr:y>
    </cdr:from>
    <cdr:to>
      <cdr:x>0.85508</cdr:x>
      <cdr:y>0.33776</cdr:y>
    </cdr:to>
    <cdr:cxnSp macro="">
      <cdr:nvCxnSpPr>
        <cdr:cNvPr id="8" name="直線矢印コネクタ 7"/>
        <cdr:cNvCxnSpPr/>
      </cdr:nvCxnSpPr>
      <cdr:spPr>
        <a:xfrm xmlns:a="http://schemas.openxmlformats.org/drawingml/2006/main">
          <a:off x="7855829" y="285158"/>
          <a:ext cx="0" cy="25234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0.54092</cdr:x>
      <cdr:y>0.14561</cdr:y>
    </cdr:from>
    <cdr:to>
      <cdr:x>0.72525</cdr:x>
      <cdr:y>0.32718</cdr:y>
    </cdr:to>
    <cdr:sp macro="" textlink="">
      <cdr:nvSpPr>
        <cdr:cNvPr id="2" name="テキスト ボックス 1"/>
        <cdr:cNvSpPr txBox="1"/>
      </cdr:nvSpPr>
      <cdr:spPr>
        <a:xfrm xmlns:a="http://schemas.openxmlformats.org/drawingml/2006/main">
          <a:off x="4674068" y="436350"/>
          <a:ext cx="1592826" cy="544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日本語学校との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連携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施設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19%</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0.53359</cdr:x>
      <cdr:y>0.4517</cdr:y>
    </cdr:from>
    <cdr:to>
      <cdr:x>0.85859</cdr:x>
      <cdr:y>0.56795</cdr:y>
    </cdr:to>
    <cdr:sp macro="" textlink="">
      <cdr:nvSpPr>
        <cdr:cNvPr id="3" name="テキスト ボックス 1"/>
        <cdr:cNvSpPr txBox="1"/>
      </cdr:nvSpPr>
      <cdr:spPr>
        <a:xfrm xmlns:a="http://schemas.openxmlformats.org/drawingml/2006/main">
          <a:off x="4610711" y="1353596"/>
          <a:ext cx="2808312" cy="3483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dirty="0">
              <a:latin typeface="Meiryo UI" panose="020B0604030504040204" pitchFamily="50" charset="-128"/>
              <a:ea typeface="Meiryo UI" panose="020B0604030504040204" pitchFamily="50" charset="-128"/>
              <a:cs typeface="Meiryo UI" panose="020B0604030504040204" pitchFamily="50" charset="-128"/>
            </a:rPr>
            <a:t>イ</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介護福祉士養成施設との連携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19%</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0.21373</cdr:x>
      <cdr:y>0.54345</cdr:y>
    </cdr:from>
    <cdr:to>
      <cdr:x>0.44357</cdr:x>
      <cdr:y>0.66847</cdr:y>
    </cdr:to>
    <cdr:sp macro="" textlink="">
      <cdr:nvSpPr>
        <cdr:cNvPr id="4" name="テキスト ボックス 1"/>
        <cdr:cNvSpPr txBox="1"/>
      </cdr:nvSpPr>
      <cdr:spPr>
        <a:xfrm xmlns:a="http://schemas.openxmlformats.org/drawingml/2006/main">
          <a:off x="1846875" y="1628544"/>
          <a:ext cx="1986033" cy="3746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ウ  日本の人材会社からの紹介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施設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52%</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0.13359</cdr:x>
      <cdr:y>0.09272</cdr:y>
    </cdr:from>
    <cdr:to>
      <cdr:x>0.45025</cdr:x>
      <cdr:y>0.21659</cdr:y>
    </cdr:to>
    <cdr:sp macro="" textlink="">
      <cdr:nvSpPr>
        <cdr:cNvPr id="5" name="テキスト ボックス 1"/>
        <cdr:cNvSpPr txBox="1"/>
      </cdr:nvSpPr>
      <cdr:spPr>
        <a:xfrm xmlns:a="http://schemas.openxmlformats.org/drawingml/2006/main">
          <a:off x="1154326" y="260392"/>
          <a:ext cx="2736303" cy="3478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dirty="0">
              <a:latin typeface="Meiryo UI" panose="020B0604030504040204" pitchFamily="50" charset="-128"/>
              <a:ea typeface="Meiryo UI" panose="020B0604030504040204" pitchFamily="50" charset="-128"/>
              <a:cs typeface="Meiryo UI" panose="020B0604030504040204" pitchFamily="50" charset="-128"/>
            </a:rPr>
            <a:t>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法人自ら現地の教育機関等と連携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施設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7%</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475A30B-00DE-4C2E-B492-A72A511D869D}" type="datetimeFigureOut">
              <a:rPr kumimoji="1" lang="ja-JP" altLang="en-US" smtClean="0"/>
              <a:t>2022/8/23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9D1774F-454C-43FC-9A45-FE9E9A46F04B}" type="slidenum">
              <a:rPr kumimoji="1" lang="ja-JP" altLang="en-US" smtClean="0"/>
              <a:t>‹#›</a:t>
            </a:fld>
            <a:endParaRPr kumimoji="1" lang="ja-JP" altLang="en-US"/>
          </a:p>
        </p:txBody>
      </p:sp>
    </p:spTree>
    <p:extLst>
      <p:ext uri="{BB962C8B-B14F-4D97-AF65-F5344CB8AC3E}">
        <p14:creationId xmlns:p14="http://schemas.microsoft.com/office/powerpoint/2010/main" val="9174445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9AAE6D-B19C-437A-B796-92E1906FF8BB}" type="slidenum">
              <a:rPr kumimoji="1" lang="ja-JP" altLang="en-US" smtClean="0"/>
              <a:t>13</a:t>
            </a:fld>
            <a:endParaRPr kumimoji="1" lang="ja-JP" altLang="en-US"/>
          </a:p>
        </p:txBody>
      </p:sp>
    </p:spTree>
    <p:extLst>
      <p:ext uri="{BB962C8B-B14F-4D97-AF65-F5344CB8AC3E}">
        <p14:creationId xmlns:p14="http://schemas.microsoft.com/office/powerpoint/2010/main" val="422852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1774F-454C-43FC-9A45-FE9E9A46F04B}" type="slidenum">
              <a:rPr kumimoji="1" lang="ja-JP" altLang="en-US" smtClean="0"/>
              <a:t>33</a:t>
            </a:fld>
            <a:endParaRPr kumimoji="1" lang="ja-JP" altLang="en-US"/>
          </a:p>
        </p:txBody>
      </p:sp>
    </p:spTree>
    <p:extLst>
      <p:ext uri="{BB962C8B-B14F-4D97-AF65-F5344CB8AC3E}">
        <p14:creationId xmlns:p14="http://schemas.microsoft.com/office/powerpoint/2010/main" val="410080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90B90-9C5F-473C-A95A-A33CE7639369}" type="slidenum">
              <a:rPr kumimoji="1" lang="ja-JP" altLang="en-US" smtClean="0"/>
              <a:t>36</a:t>
            </a:fld>
            <a:endParaRPr kumimoji="1" lang="ja-JP" altLang="en-US" dirty="0"/>
          </a:p>
        </p:txBody>
      </p:sp>
    </p:spTree>
    <p:extLst>
      <p:ext uri="{BB962C8B-B14F-4D97-AF65-F5344CB8AC3E}">
        <p14:creationId xmlns:p14="http://schemas.microsoft.com/office/powerpoint/2010/main" val="201853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A490B90-9C5F-473C-A95A-A33CE7639369}" type="slidenum">
              <a:rPr kumimoji="1" lang="ja-JP" altLang="en-US" smtClean="0"/>
              <a:t>39</a:t>
            </a:fld>
            <a:endParaRPr kumimoji="1" lang="ja-JP" altLang="en-US"/>
          </a:p>
        </p:txBody>
      </p:sp>
    </p:spTree>
    <p:extLst>
      <p:ext uri="{BB962C8B-B14F-4D97-AF65-F5344CB8AC3E}">
        <p14:creationId xmlns:p14="http://schemas.microsoft.com/office/powerpoint/2010/main" val="119354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3A4FDF0-1D53-46F5-89F5-CA80EA5157C3}" type="datetime1">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302992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0845EA-86E8-4C3C-8632-34172F8279C8}" type="datetime1">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258421356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0845EA-86E8-4C3C-8632-34172F8279C8}" type="datetime1">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39698332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0845EA-86E8-4C3C-8632-34172F8279C8}" type="datetime1">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64333399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4B1AE14-1E57-49C6-8A63-7E395DF666C5}" type="datetime1">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112146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20845EA-86E8-4C3C-8632-34172F8279C8}" type="datetime1">
              <a:rPr kumimoji="1" lang="ja-JP" altLang="en-US" smtClean="0"/>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42799948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20845EA-86E8-4C3C-8632-34172F8279C8}" type="datetime1">
              <a:rPr kumimoji="1" lang="ja-JP" altLang="en-US" smtClean="0"/>
              <a:t>2022/8/23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3797313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983B64C-67AA-45E7-A702-59D66E1AC39A}" type="datetime1">
              <a:rPr kumimoji="1" lang="ja-JP" altLang="en-US" smtClean="0"/>
              <a:t>2022/8/23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22120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CEAD5-0778-443E-AEED-FED4F00B4ACE}" type="datetime1">
              <a:rPr kumimoji="1" lang="ja-JP" altLang="en-US" smtClean="0"/>
              <a:t>2022/8/23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118592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0845EA-86E8-4C3C-8632-34172F8279C8}" type="datetime1">
              <a:rPr kumimoji="1" lang="ja-JP" altLang="en-US" smtClean="0"/>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21968115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E1F9110-5992-4650-87E5-86458A73FFCF}" type="datetime1">
              <a:rPr kumimoji="1" lang="ja-JP" altLang="en-US" smtClean="0"/>
              <a:t>2022/8/23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251170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845EA-86E8-4C3C-8632-34172F8279C8}" type="datetime1">
              <a:rPr kumimoji="1" lang="ja-JP" altLang="en-US" smtClean="0"/>
              <a:t>2022/8/23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A86AB-889E-4DAC-9504-C27B7112E1B6}" type="slidenum">
              <a:rPr kumimoji="1" lang="ja-JP" altLang="en-US" smtClean="0"/>
              <a:t>‹#›</a:t>
            </a:fld>
            <a:endParaRPr kumimoji="1" lang="ja-JP" altLang="en-US"/>
          </a:p>
        </p:txBody>
      </p:sp>
    </p:spTree>
    <p:extLst>
      <p:ext uri="{BB962C8B-B14F-4D97-AF65-F5344CB8AC3E}">
        <p14:creationId xmlns:p14="http://schemas.microsoft.com/office/powerpoint/2010/main" val="107077758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36469" y="1364776"/>
            <a:ext cx="8633062" cy="2841223"/>
          </a:xfrm>
        </p:spPr>
        <p:txBody>
          <a:bodyPr>
            <a:normAutofit/>
          </a:bodyPr>
          <a:lstStyle/>
          <a:p>
            <a:r>
              <a:rPr lang="ja-JP" altLang="en-US" sz="3600" dirty="0" smtClean="0">
                <a:latin typeface="Meiryo UI" panose="020B0604030504040204" pitchFamily="50" charset="-128"/>
                <a:ea typeface="Meiryo UI" panose="020B0604030504040204" pitchFamily="50" charset="-128"/>
              </a:rPr>
              <a:t>外国人介護人材</a:t>
            </a:r>
            <a:r>
              <a:rPr lang="en-US" altLang="ja-JP" sz="3600" dirty="0">
                <a:latin typeface="Meiryo UI" panose="020B0604030504040204" pitchFamily="50" charset="-128"/>
                <a:ea typeface="Meiryo UI" panose="020B0604030504040204" pitchFamily="50" charset="-128"/>
              </a:rPr>
              <a:t/>
            </a:r>
            <a:br>
              <a:rPr lang="en-US" altLang="ja-JP" sz="3600" dirty="0">
                <a:latin typeface="Meiryo UI" panose="020B0604030504040204" pitchFamily="50" charset="-128"/>
                <a:ea typeface="Meiryo UI" panose="020B0604030504040204" pitchFamily="50" charset="-128"/>
              </a:rPr>
            </a:br>
            <a:r>
              <a:rPr lang="ja-JP" altLang="en-US" sz="3600" dirty="0" smtClean="0">
                <a:latin typeface="Meiryo UI" panose="020B0604030504040204" pitchFamily="50" charset="-128"/>
                <a:ea typeface="Meiryo UI" panose="020B0604030504040204" pitchFamily="50" charset="-128"/>
              </a:rPr>
              <a:t>（外国人留学生・</a:t>
            </a:r>
            <a:r>
              <a:rPr lang="en-US" altLang="ja-JP" sz="3600" dirty="0" smtClean="0">
                <a:latin typeface="Meiryo UI" panose="020B0604030504040204" pitchFamily="50" charset="-128"/>
                <a:ea typeface="Meiryo UI" panose="020B0604030504040204" pitchFamily="50" charset="-128"/>
              </a:rPr>
              <a:t>EPA</a:t>
            </a:r>
            <a:r>
              <a:rPr lang="ja-JP" altLang="en-US" sz="3600" dirty="0" smtClean="0">
                <a:latin typeface="Meiryo UI" panose="020B0604030504040204" pitchFamily="50" charset="-128"/>
                <a:ea typeface="Meiryo UI" panose="020B0604030504040204" pitchFamily="50" charset="-128"/>
              </a:rPr>
              <a:t>介護福祉士候補者）</a:t>
            </a:r>
            <a:r>
              <a:rPr lang="en-US" altLang="ja-JP" sz="3600" dirty="0" smtClean="0">
                <a:latin typeface="Meiryo UI" panose="020B0604030504040204" pitchFamily="50" charset="-128"/>
                <a:ea typeface="Meiryo UI" panose="020B0604030504040204" pitchFamily="50" charset="-128"/>
              </a:rPr>
              <a:t/>
            </a:r>
            <a:br>
              <a:rPr lang="en-US" altLang="ja-JP" sz="3600" dirty="0" smtClean="0">
                <a:latin typeface="Meiryo UI" panose="020B0604030504040204" pitchFamily="50" charset="-128"/>
                <a:ea typeface="Meiryo UI" panose="020B0604030504040204" pitchFamily="50" charset="-128"/>
              </a:rPr>
            </a:br>
            <a:r>
              <a:rPr lang="ja-JP" altLang="en-US" sz="3600" dirty="0" smtClean="0">
                <a:latin typeface="Meiryo UI" panose="020B0604030504040204" pitchFamily="50" charset="-128"/>
                <a:ea typeface="Meiryo UI" panose="020B0604030504040204" pitchFamily="50" charset="-128"/>
              </a:rPr>
              <a:t>受入れ事例集</a:t>
            </a:r>
            <a:r>
              <a:rPr lang="en-US" altLang="ja-JP" sz="4000" dirty="0" smtClean="0">
                <a:latin typeface="Meiryo UI" panose="020B0604030504040204" pitchFamily="50" charset="-128"/>
                <a:ea typeface="Meiryo UI" panose="020B0604030504040204" pitchFamily="50" charset="-128"/>
              </a:rPr>
              <a:t/>
            </a:r>
            <a:br>
              <a:rPr lang="en-US" altLang="ja-JP" sz="4000" dirty="0" smtClean="0">
                <a:latin typeface="Meiryo UI" panose="020B0604030504040204" pitchFamily="50" charset="-128"/>
                <a:ea typeface="Meiryo UI" panose="020B0604030504040204" pitchFamily="50" charset="-128"/>
              </a:rPr>
            </a:br>
            <a:endParaRPr lang="ja-JP" altLang="en-US" sz="40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381000" y="4868213"/>
            <a:ext cx="9144000" cy="927280"/>
          </a:xfrm>
        </p:spPr>
        <p:txBody>
          <a:bodyPr>
            <a:normAutofit/>
          </a:bodyPr>
          <a:lstStyle/>
          <a:p>
            <a:r>
              <a:rPr kumimoji="1" lang="ja-JP" altLang="en-US" sz="2000" dirty="0" smtClean="0">
                <a:latin typeface="Meiryo UI" panose="020B0604030504040204" pitchFamily="50" charset="-128"/>
                <a:ea typeface="Meiryo UI" panose="020B0604030504040204" pitchFamily="50" charset="-128"/>
              </a:rPr>
              <a:t>大阪府福祉部 地域福祉推進室</a:t>
            </a:r>
            <a:endParaRPr kumimoji="1"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福祉</a:t>
            </a:r>
            <a:r>
              <a:rPr lang="ja-JP" altLang="en-US" sz="2000" dirty="0" smtClean="0">
                <a:latin typeface="Meiryo UI" panose="020B0604030504040204" pitchFamily="50" charset="-128"/>
                <a:ea typeface="Meiryo UI" panose="020B0604030504040204" pitchFamily="50" charset="-128"/>
              </a:rPr>
              <a:t>人材</a:t>
            </a:r>
            <a:r>
              <a:rPr lang="ja-JP" altLang="en-US" sz="2000" dirty="0">
                <a:latin typeface="Meiryo UI" panose="020B0604030504040204" pitchFamily="50" charset="-128"/>
                <a:ea typeface="Meiryo UI" panose="020B0604030504040204" pitchFamily="50" charset="-128"/>
              </a:rPr>
              <a:t>・法人</a:t>
            </a:r>
            <a:r>
              <a:rPr lang="ja-JP" altLang="en-US" sz="2000" dirty="0" smtClean="0">
                <a:latin typeface="Meiryo UI" panose="020B0604030504040204" pitchFamily="50" charset="-128"/>
                <a:ea typeface="Meiryo UI" panose="020B0604030504040204" pitchFamily="50" charset="-128"/>
              </a:rPr>
              <a:t>指導課</a:t>
            </a:r>
            <a:endParaRPr kumimoji="1" lang="ja-JP" altLang="en-US" sz="2000" dirty="0">
              <a:latin typeface="Meiryo UI" panose="020B0604030504040204" pitchFamily="50" charset="-128"/>
              <a:ea typeface="Meiryo UI" panose="020B0604030504040204" pitchFamily="50" charset="-128"/>
            </a:endParaRPr>
          </a:p>
        </p:txBody>
      </p:sp>
      <p:sp>
        <p:nvSpPr>
          <p:cNvPr id="4" name="正方形/長方形 3"/>
          <p:cNvSpPr/>
          <p:nvPr/>
        </p:nvSpPr>
        <p:spPr>
          <a:xfrm>
            <a:off x="7120151" y="482078"/>
            <a:ext cx="2255861" cy="653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資料３</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726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5250" y="572296"/>
            <a:ext cx="3486150" cy="217755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①</a:t>
            </a:r>
            <a:r>
              <a:rPr lang="ja-JP" altLang="en-US" sz="1200" b="1" dirty="0" smtClean="0">
                <a:latin typeface="Meiryo UI" panose="020B0604030504040204" pitchFamily="50" charset="-128"/>
                <a:ea typeface="Meiryo UI" panose="020B0604030504040204" pitchFamily="50" charset="-128"/>
              </a:rPr>
              <a:t>社会</a:t>
            </a:r>
            <a:r>
              <a:rPr lang="ja-JP" altLang="en-US" sz="1200" b="1" dirty="0">
                <a:latin typeface="Meiryo UI" panose="020B0604030504040204" pitchFamily="50" charset="-128"/>
                <a:ea typeface="Meiryo UI" panose="020B0604030504040204" pitchFamily="50" charset="-128"/>
              </a:rPr>
              <a:t>福祉法人　成光苑</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代表者</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理事長　 高岡 </a:t>
            </a:r>
            <a:r>
              <a:rPr lang="ja-JP" altLang="en-US" sz="1100" dirty="0">
                <a:latin typeface="Meiryo UI" panose="020B0604030504040204" pitchFamily="50" charset="-128"/>
                <a:ea typeface="Meiryo UI" panose="020B0604030504040204" pitchFamily="50" charset="-128"/>
              </a:rPr>
              <a:t>國士</a:t>
            </a:r>
            <a:endParaRPr lang="en-US" altLang="ja-JP" sz="1100" dirty="0">
              <a:latin typeface="Meiryo UI" panose="020B0604030504040204" pitchFamily="50" charset="-128"/>
              <a:ea typeface="Meiryo UI" panose="020B0604030504040204" pitchFamily="50" charset="-128"/>
            </a:endParaRPr>
          </a:p>
          <a:p>
            <a:r>
              <a:rPr lang="ja-JP" altLang="en-US" sz="1100" dirty="0"/>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所在地  </a:t>
            </a:r>
            <a:r>
              <a:rPr lang="ja-JP" altLang="en-US" sz="1100" dirty="0">
                <a:latin typeface="Meiryo UI" panose="020B0604030504040204" pitchFamily="50" charset="-128"/>
                <a:ea typeface="Meiryo UI" panose="020B0604030504040204" pitchFamily="50" charset="-128"/>
              </a:rPr>
              <a:t>摂津市千里丘３丁目</a:t>
            </a:r>
            <a:r>
              <a:rPr lang="ja-JP" altLang="en-US" sz="1100" dirty="0" smtClean="0">
                <a:latin typeface="Meiryo UI" panose="020B0604030504040204" pitchFamily="50" charset="-128"/>
                <a:ea typeface="Meiryo UI" panose="020B0604030504040204" pitchFamily="50" charset="-128"/>
              </a:rPr>
              <a:t>１６－７</a:t>
            </a:r>
            <a:endParaRPr lang="en-US" altLang="ja-JP" sz="1100" dirty="0" smtClean="0"/>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受入れ</a:t>
            </a:r>
            <a:r>
              <a:rPr lang="ja-JP" altLang="en-US" sz="1100" dirty="0">
                <a:latin typeface="Meiryo UI" panose="020B0604030504040204" pitchFamily="50" charset="-128"/>
                <a:ea typeface="Meiryo UI" panose="020B0604030504040204" pitchFamily="50" charset="-128"/>
              </a:rPr>
              <a:t>施設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rPr>
              <a:t>養護老人ホームせっつ桜</a:t>
            </a:r>
            <a:r>
              <a:rPr lang="ja-JP" altLang="en-US" sz="1100" dirty="0" smtClean="0">
                <a:latin typeface="Meiryo UI" panose="020B0604030504040204" pitchFamily="50" charset="-128"/>
                <a:ea typeface="Meiryo UI" panose="020B0604030504040204" pitchFamily="50" charset="-128"/>
              </a:rPr>
              <a:t>苑（定員</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名）</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摂津市</a:t>
            </a:r>
            <a:r>
              <a:rPr lang="ja-JP" altLang="en-US" sz="1100" dirty="0">
                <a:latin typeface="Meiryo UI" panose="020B0604030504040204" pitchFamily="50" charset="-128"/>
                <a:ea typeface="Meiryo UI" panose="020B0604030504040204" pitchFamily="50" charset="-128"/>
              </a:rPr>
              <a:t>桜町</a:t>
            </a:r>
            <a:r>
              <a:rPr lang="en-US" altLang="ja-JP" sz="1100" dirty="0" smtClean="0">
                <a:latin typeface="Meiryo UI" panose="020B0604030504040204" pitchFamily="50" charset="-128"/>
                <a:ea typeface="Meiryo UI" panose="020B0604030504040204" pitchFamily="50" charset="-128"/>
              </a:rPr>
              <a:t>1-1-11</a:t>
            </a:r>
          </a:p>
          <a:p>
            <a:r>
              <a:rPr lang="en-US" altLang="ja-JP"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（平成９年４月受託経営）</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rgbClr val="FF0000"/>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平成</a:t>
            </a:r>
            <a:r>
              <a:rPr lang="en-US" altLang="ja-JP" sz="1100" dirty="0" smtClean="0">
                <a:solidFill>
                  <a:schemeClr val="tx1"/>
                </a:solidFill>
                <a:latin typeface="Meiryo UI" panose="020B0604030504040204" pitchFamily="50" charset="-128"/>
                <a:ea typeface="Meiryo UI" panose="020B0604030504040204" pitchFamily="50" charset="-128"/>
              </a:rPr>
              <a:t>26</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rPr>
              <a:t>月事業移管）</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rPr>
              <a:t>養護老人ホーム吹田竜ヶ池</a:t>
            </a:r>
            <a:r>
              <a:rPr lang="ja-JP" altLang="en-US" sz="1100" dirty="0" smtClean="0">
                <a:latin typeface="Meiryo UI" panose="020B0604030504040204" pitchFamily="50" charset="-128"/>
                <a:ea typeface="Meiryo UI" panose="020B0604030504040204" pitchFamily="50" charset="-128"/>
              </a:rPr>
              <a:t>ホーム（定員</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名</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吹田市</a:t>
            </a:r>
            <a:r>
              <a:rPr lang="ja-JP" altLang="en-US" sz="1100" dirty="0">
                <a:latin typeface="Meiryo UI" panose="020B0604030504040204" pitchFamily="50" charset="-128"/>
                <a:ea typeface="Meiryo UI" panose="020B0604030504040204" pitchFamily="50" charset="-128"/>
              </a:rPr>
              <a:t>原町</a:t>
            </a:r>
            <a:r>
              <a:rPr lang="en-US" altLang="ja-JP" sz="1100" dirty="0" smtClean="0">
                <a:latin typeface="Meiryo UI" panose="020B0604030504040204" pitchFamily="50" charset="-128"/>
                <a:ea typeface="Meiryo UI" panose="020B0604030504040204" pitchFamily="50" charset="-128"/>
              </a:rPr>
              <a:t>3-21-25</a:t>
            </a: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（平成２０年４月開設）</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en-US" altLang="ja-JP" sz="675" dirty="0"/>
          </a:p>
          <a:p>
            <a:pPr algn="ctr"/>
            <a:endParaRPr lang="en-US" altLang="ja-JP" sz="675" dirty="0"/>
          </a:p>
          <a:p>
            <a:pPr algn="ctr"/>
            <a:endParaRPr lang="en-US" altLang="ja-JP" sz="675" dirty="0"/>
          </a:p>
          <a:p>
            <a:pPr algn="ctr"/>
            <a:endParaRPr lang="en-US" altLang="ja-JP" sz="675" dirty="0"/>
          </a:p>
          <a:p>
            <a:pPr algn="ctr"/>
            <a:endParaRPr lang="ja-JP" altLang="en-US" sz="675" dirty="0"/>
          </a:p>
        </p:txBody>
      </p:sp>
      <p:sp>
        <p:nvSpPr>
          <p:cNvPr id="11" name="テキスト ボックス 10"/>
          <p:cNvSpPr txBox="1"/>
          <p:nvPr/>
        </p:nvSpPr>
        <p:spPr>
          <a:xfrm>
            <a:off x="285750" y="4397183"/>
            <a:ext cx="9305062" cy="213904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○プロジェクトチーム</a:t>
            </a:r>
            <a:r>
              <a:rPr lang="ja-JP" altLang="en-US" sz="1100" dirty="0">
                <a:latin typeface="Meiryo UI" panose="020B0604030504040204" pitchFamily="50" charset="-128"/>
                <a:ea typeface="Meiryo UI" panose="020B0604030504040204" pitchFamily="50" charset="-128"/>
              </a:rPr>
              <a:t>の設置</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受入</a:t>
            </a:r>
            <a:r>
              <a:rPr lang="ja-JP" altLang="en-US" sz="1100" dirty="0" smtClean="0">
                <a:latin typeface="Meiryo UI" panose="020B0604030504040204" pitchFamily="50" charset="-128"/>
                <a:ea typeface="Meiryo UI" panose="020B0604030504040204" pitchFamily="50" charset="-128"/>
              </a:rPr>
              <a:t>れマニュアルの作成等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①法人内で「</a:t>
            </a:r>
            <a:r>
              <a:rPr lang="ja-JP" altLang="en-US" sz="1100" dirty="0" smtClean="0">
                <a:latin typeface="Meiryo UI" panose="020B0604030504040204" pitchFamily="50" charset="-128"/>
                <a:ea typeface="Meiryo UI" panose="020B0604030504040204" pitchFamily="50" charset="-128"/>
              </a:rPr>
              <a:t>グローバル人</a:t>
            </a:r>
            <a:r>
              <a:rPr lang="ja-JP" altLang="en-US" sz="1100" dirty="0" smtClean="0">
                <a:solidFill>
                  <a:schemeClr val="tx1"/>
                </a:solidFill>
                <a:latin typeface="Meiryo UI" panose="020B0604030504040204" pitchFamily="50" charset="-128"/>
                <a:ea typeface="Meiryo UI" panose="020B0604030504040204" pitchFamily="50" charset="-128"/>
              </a:rPr>
              <a:t>財</a:t>
            </a:r>
            <a:r>
              <a:rPr lang="ja-JP" altLang="en-US" sz="1100" dirty="0" smtClean="0">
                <a:latin typeface="Meiryo UI" panose="020B0604030504040204" pitchFamily="50" charset="-128"/>
                <a:ea typeface="Meiryo UI" panose="020B0604030504040204" pitchFamily="50" charset="-128"/>
              </a:rPr>
              <a:t>プロジェクトチーム</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設置　　（２７名：６</a:t>
            </a:r>
            <a:r>
              <a:rPr lang="ja-JP" altLang="en-US" sz="1100" dirty="0">
                <a:latin typeface="Meiryo UI" panose="020B0604030504040204" pitchFamily="50" charset="-128"/>
                <a:ea typeface="Meiryo UI" panose="020B0604030504040204" pitchFamily="50" charset="-128"/>
              </a:rPr>
              <a:t>施設及び法人本部で</a:t>
            </a:r>
            <a:r>
              <a:rPr lang="ja-JP" altLang="en-US" sz="1100" dirty="0" smtClean="0">
                <a:latin typeface="Meiryo UI" panose="020B0604030504040204" pitchFamily="50" charset="-128"/>
                <a:ea typeface="Meiryo UI" panose="020B0604030504040204" pitchFamily="50" charset="-128"/>
              </a:rPr>
              <a:t>構成）</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②受入れマニュアルの作成（内容）</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・なぜ外国人材を受入れるの</a:t>
            </a:r>
            <a:r>
              <a:rPr lang="ja-JP" altLang="en-US" sz="1100" dirty="0" smtClean="0">
                <a:latin typeface="Meiryo UI" panose="020B0604030504040204" pitchFamily="50" charset="-128"/>
                <a:ea typeface="Meiryo UI" panose="020B0604030504040204" pitchFamily="50" charset="-128"/>
              </a:rPr>
              <a:t>か</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受入れ</a:t>
            </a:r>
            <a:r>
              <a:rPr lang="ja-JP" altLang="en-US" sz="1100" dirty="0" smtClean="0">
                <a:latin typeface="Meiryo UI" panose="020B0604030504040204" pitchFamily="50" charset="-128"/>
                <a:ea typeface="Meiryo UI" panose="020B0604030504040204" pitchFamily="50" charset="-128"/>
              </a:rPr>
              <a:t>体制について　　　</a:t>
            </a:r>
            <a:r>
              <a:rPr lang="ja-JP" altLang="en-US" sz="1100" dirty="0">
                <a:latin typeface="Meiryo UI" panose="020B0604030504040204" pitchFamily="50" charset="-128"/>
                <a:ea typeface="Meiryo UI" panose="020B0604030504040204" pitchFamily="50" charset="-128"/>
              </a:rPr>
              <a:t>　　・在留</a:t>
            </a:r>
            <a:r>
              <a:rPr lang="ja-JP" altLang="en-US" sz="1100" dirty="0" smtClean="0">
                <a:latin typeface="Meiryo UI" panose="020B0604030504040204" pitchFamily="50" charset="-128"/>
                <a:ea typeface="Meiryo UI" panose="020B0604030504040204" pitchFamily="50" charset="-128"/>
              </a:rPr>
              <a:t>資格について　</a:t>
            </a:r>
            <a:r>
              <a:rPr lang="ja-JP" altLang="en-US" sz="1100" dirty="0">
                <a:latin typeface="Meiryo UI" panose="020B0604030504040204" pitchFamily="50" charset="-128"/>
                <a:ea typeface="Meiryo UI" panose="020B0604030504040204" pitchFamily="50" charset="-128"/>
              </a:rPr>
              <a:t>　　　・受入れ</a:t>
            </a:r>
            <a:r>
              <a:rPr lang="ja-JP" altLang="en-US" sz="1100" dirty="0" smtClean="0">
                <a:latin typeface="Meiryo UI" panose="020B0604030504040204" pitchFamily="50" charset="-128"/>
                <a:ea typeface="Meiryo UI" panose="020B0604030504040204" pitchFamily="50" charset="-128"/>
              </a:rPr>
              <a:t>国の状況（首都、通貨、地理等）</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・日本</a:t>
            </a:r>
            <a:r>
              <a:rPr lang="ja-JP" altLang="en-US" sz="1100" dirty="0" smtClean="0">
                <a:latin typeface="Meiryo UI" panose="020B0604030504040204" pitchFamily="50" charset="-128"/>
                <a:ea typeface="Meiryo UI" panose="020B0604030504040204" pitchFamily="50" charset="-128"/>
              </a:rPr>
              <a:t>と受入国の比較（人口、人口密度、</a:t>
            </a:r>
            <a:r>
              <a:rPr lang="en-US" altLang="ja-JP" sz="1100" dirty="0" smtClean="0">
                <a:latin typeface="Meiryo UI" panose="020B0604030504040204" pitchFamily="50" charset="-128"/>
                <a:ea typeface="Meiryo UI" panose="020B0604030504040204" pitchFamily="50" charset="-128"/>
              </a:rPr>
              <a:t>GDP</a:t>
            </a:r>
            <a:r>
              <a:rPr lang="ja-JP" altLang="en-US" sz="1100" dirty="0" err="1">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宗教、言葉、気候等）　　・日本語能力検定について　　　・外国人が日本で働く場合の課題について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③留学生育成のためのプログラム作成</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・新入職員の育成用プログラムをアレンジ　　　</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期間（入職後１カ月から３カ月、３カ月から６カ月、６カ月から１年、１年以降）</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④勉強会の実施</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・修学予定の日本語学校のテキストを事前購入し指導スタッフが勉強（</a:t>
            </a:r>
            <a:r>
              <a:rPr lang="en-US" altLang="ja-JP" sz="1100" dirty="0" smtClean="0">
                <a:solidFill>
                  <a:schemeClr val="tx1"/>
                </a:solidFill>
                <a:latin typeface="Meiryo UI" panose="020B0604030504040204" pitchFamily="50" charset="-128"/>
                <a:ea typeface="Meiryo UI" panose="020B0604030504040204" pitchFamily="50" charset="-128"/>
              </a:rPr>
              <a:t>5</a:t>
            </a:r>
            <a:r>
              <a:rPr lang="ja-JP" altLang="en-US" sz="1100" dirty="0" smtClean="0">
                <a:solidFill>
                  <a:schemeClr val="tx1"/>
                </a:solidFill>
                <a:latin typeface="Meiryo UI" panose="020B0604030504040204" pitchFamily="50" charset="-128"/>
                <a:ea typeface="Meiryo UI" panose="020B0604030504040204" pitchFamily="50" charset="-128"/>
              </a:rPr>
              <a:t>回</a:t>
            </a:r>
            <a:r>
              <a:rPr lang="ja-JP" altLang="en-US" sz="1100" dirty="0">
                <a:solidFill>
                  <a:schemeClr val="tx1"/>
                </a:solidFill>
                <a:latin typeface="Meiryo UI" panose="020B0604030504040204" pitchFamily="50" charset="-128"/>
                <a:ea typeface="Meiryo UI" panose="020B0604030504040204" pitchFamily="50" charset="-128"/>
              </a:rPr>
              <a:t>程度</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奨学金の有無</a:t>
            </a:r>
            <a:r>
              <a:rPr lang="ja-JP" altLang="en-US" sz="1100" dirty="0" smtClean="0">
                <a:latin typeface="Meiryo UI" panose="020B0604030504040204" pitchFamily="50" charset="-128"/>
                <a:ea typeface="Meiryo UI" panose="020B0604030504040204" pitchFamily="50" charset="-128"/>
              </a:rPr>
              <a:t>等</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施設では対応していない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介護</a:t>
            </a:r>
            <a:r>
              <a:rPr lang="ja-JP" altLang="en-US" sz="1100" dirty="0">
                <a:latin typeface="Meiryo UI" panose="020B0604030504040204" pitchFamily="50" charset="-128"/>
                <a:ea typeface="Meiryo UI" panose="020B0604030504040204" pitchFamily="50" charset="-128"/>
              </a:rPr>
              <a:t>福祉士修学資金</a:t>
            </a:r>
            <a:r>
              <a:rPr lang="ja-JP" altLang="en-US" sz="1100" dirty="0" smtClean="0">
                <a:latin typeface="Meiryo UI" panose="020B0604030504040204" pitchFamily="50" charset="-128"/>
                <a:ea typeface="Meiryo UI" panose="020B0604030504040204" pitchFamily="50" charset="-128"/>
              </a:rPr>
              <a:t>貸付</a:t>
            </a:r>
            <a:r>
              <a:rPr lang="ja-JP" altLang="en-US" sz="1100" dirty="0" smtClean="0">
                <a:solidFill>
                  <a:schemeClr val="tx1"/>
                </a:solidFill>
                <a:latin typeface="Meiryo UI" panose="020B0604030504040204" pitchFamily="50" charset="-128"/>
                <a:ea typeface="Meiryo UI" panose="020B0604030504040204" pitchFamily="50" charset="-128"/>
              </a:rPr>
              <a:t>制度の</a:t>
            </a:r>
            <a:r>
              <a:rPr lang="ja-JP" altLang="en-US" sz="1100" dirty="0">
                <a:latin typeface="Meiryo UI" panose="020B0604030504040204" pitchFamily="50" charset="-128"/>
                <a:ea typeface="Meiryo UI" panose="020B0604030504040204" pitchFamily="50" charset="-128"/>
              </a:rPr>
              <a:t>法人</a:t>
            </a:r>
            <a:r>
              <a:rPr lang="ja-JP" altLang="en-US" sz="1100" dirty="0" smtClean="0">
                <a:latin typeface="Meiryo UI" panose="020B0604030504040204" pitchFamily="50" charset="-128"/>
                <a:ea typeface="Meiryo UI" panose="020B0604030504040204" pitchFamily="50" charset="-128"/>
              </a:rPr>
              <a:t>保証を行う。</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覚書、契約</a:t>
            </a:r>
            <a:r>
              <a:rPr lang="ja-JP" altLang="en-US" sz="1100" dirty="0" smtClean="0">
                <a:latin typeface="Meiryo UI" panose="020B0604030504040204" pitchFamily="50" charset="-128"/>
                <a:ea typeface="Meiryo UI" panose="020B0604030504040204" pitchFamily="50" charset="-128"/>
              </a:rPr>
              <a:t>等の作成　　　　・</a:t>
            </a:r>
            <a:r>
              <a:rPr lang="ja-JP" altLang="en-US" sz="1100" dirty="0">
                <a:latin typeface="Meiryo UI" panose="020B0604030504040204" pitchFamily="50" charset="-128"/>
                <a:ea typeface="Meiryo UI" panose="020B0604030504040204" pitchFamily="50" charset="-128"/>
              </a:rPr>
              <a:t>雇用契約（労働局のひな型を</a:t>
            </a:r>
            <a:r>
              <a:rPr lang="ja-JP" altLang="en-US" sz="1100" dirty="0" smtClean="0">
                <a:latin typeface="Meiryo UI" panose="020B0604030504040204" pitchFamily="50" charset="-128"/>
                <a:ea typeface="Meiryo UI" panose="020B0604030504040204" pitchFamily="50" charset="-128"/>
              </a:rPr>
              <a:t>準用）</a:t>
            </a:r>
            <a:endParaRPr lang="en-US" altLang="ja-JP" sz="1100" dirty="0">
              <a:latin typeface="Meiryo UI" panose="020B0604030504040204" pitchFamily="50" charset="-128"/>
              <a:ea typeface="Meiryo UI" panose="020B0604030504040204" pitchFamily="50" charset="-128"/>
            </a:endParaRPr>
          </a:p>
        </p:txBody>
      </p:sp>
      <p:sp>
        <p:nvSpPr>
          <p:cNvPr id="2" name="正方形/長方形 1"/>
          <p:cNvSpPr/>
          <p:nvPr/>
        </p:nvSpPr>
        <p:spPr>
          <a:xfrm>
            <a:off x="0" y="0"/>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①　社会福祉法人　成光</a:t>
            </a:r>
            <a:r>
              <a:rPr kumimoji="1" lang="ja-JP" altLang="en-US" sz="2400" b="1" dirty="0" smtClean="0">
                <a:latin typeface="Meiryo UI" panose="020B0604030504040204" pitchFamily="50" charset="-128"/>
                <a:ea typeface="Meiryo UI" panose="020B0604030504040204" pitchFamily="50" charset="-128"/>
              </a:rPr>
              <a:t>苑（Ｐ１）</a:t>
            </a:r>
          </a:p>
        </p:txBody>
      </p:sp>
      <p:graphicFrame>
        <p:nvGraphicFramePr>
          <p:cNvPr id="3" name="表 2"/>
          <p:cNvGraphicFramePr>
            <a:graphicFrameLocks noGrp="1"/>
          </p:cNvGraphicFramePr>
          <p:nvPr>
            <p:extLst>
              <p:ext uri="{D42A27DB-BD31-4B8C-83A1-F6EECF244321}">
                <p14:modId xmlns:p14="http://schemas.microsoft.com/office/powerpoint/2010/main" val="828115329"/>
              </p:ext>
            </p:extLst>
          </p:nvPr>
        </p:nvGraphicFramePr>
        <p:xfrm>
          <a:off x="285750" y="3087363"/>
          <a:ext cx="9334500" cy="945318"/>
        </p:xfrm>
        <a:graphic>
          <a:graphicData uri="http://schemas.openxmlformats.org/drawingml/2006/table">
            <a:tbl>
              <a:tblPr firstRow="1" bandRow="1">
                <a:tableStyleId>{93296810-A885-4BE3-A3E7-6D5BEEA58F35}</a:tableStyleId>
              </a:tblPr>
              <a:tblGrid>
                <a:gridCol w="2108730">
                  <a:extLst>
                    <a:ext uri="{9D8B030D-6E8A-4147-A177-3AD203B41FA5}">
                      <a16:colId xmlns:a16="http://schemas.microsoft.com/office/drawing/2014/main" val="573775127"/>
                    </a:ext>
                  </a:extLst>
                </a:gridCol>
                <a:gridCol w="687358">
                  <a:extLst>
                    <a:ext uri="{9D8B030D-6E8A-4147-A177-3AD203B41FA5}">
                      <a16:colId xmlns:a16="http://schemas.microsoft.com/office/drawing/2014/main" val="2319702552"/>
                    </a:ext>
                  </a:extLst>
                </a:gridCol>
                <a:gridCol w="770307">
                  <a:extLst>
                    <a:ext uri="{9D8B030D-6E8A-4147-A177-3AD203B41FA5}">
                      <a16:colId xmlns:a16="http://schemas.microsoft.com/office/drawing/2014/main" val="1144046647"/>
                    </a:ext>
                  </a:extLst>
                </a:gridCol>
                <a:gridCol w="942300">
                  <a:extLst>
                    <a:ext uri="{9D8B030D-6E8A-4147-A177-3AD203B41FA5}">
                      <a16:colId xmlns:a16="http://schemas.microsoft.com/office/drawing/2014/main" val="3523728075"/>
                    </a:ext>
                  </a:extLst>
                </a:gridCol>
                <a:gridCol w="1274033">
                  <a:extLst>
                    <a:ext uri="{9D8B030D-6E8A-4147-A177-3AD203B41FA5}">
                      <a16:colId xmlns:a16="http://schemas.microsoft.com/office/drawing/2014/main" val="1302033709"/>
                    </a:ext>
                  </a:extLst>
                </a:gridCol>
                <a:gridCol w="2065872">
                  <a:extLst>
                    <a:ext uri="{9D8B030D-6E8A-4147-A177-3AD203B41FA5}">
                      <a16:colId xmlns:a16="http://schemas.microsoft.com/office/drawing/2014/main" val="3642500363"/>
                    </a:ext>
                  </a:extLst>
                </a:gridCol>
                <a:gridCol w="1485900">
                  <a:extLst>
                    <a:ext uri="{9D8B030D-6E8A-4147-A177-3AD203B41FA5}">
                      <a16:colId xmlns:a16="http://schemas.microsoft.com/office/drawing/2014/main" val="20006"/>
                    </a:ext>
                  </a:extLst>
                </a:gridCol>
              </a:tblGrid>
              <a:tr h="0">
                <a:tc>
                  <a:txBody>
                    <a:bodyPr/>
                    <a:lstStyle/>
                    <a:p>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年度</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人数</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性別</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受入れ国</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配置状況</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備　　考</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7248691"/>
                  </a:ext>
                </a:extLst>
              </a:tr>
              <a:tr h="259517">
                <a:tc>
                  <a:txBody>
                    <a:bodyPr/>
                    <a:lstStyle/>
                    <a:p>
                      <a:r>
                        <a:rPr kumimoji="1" lang="ja-JP" altLang="en-US" sz="1100" dirty="0" smtClean="0">
                          <a:latin typeface="Meiryo UI" panose="020B0604030504040204" pitchFamily="50" charset="-128"/>
                          <a:ea typeface="Meiryo UI" panose="020B0604030504040204" pitchFamily="50" charset="-128"/>
                        </a:rPr>
                        <a:t>せっつ桜苑</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２９</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女性</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ベトナム</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特別養護老人ホーム</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100" dirty="0">
                        <a:solidFill>
                          <a:srgbClr val="FF0000"/>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94406727"/>
                  </a:ext>
                </a:extLst>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吹田竜ヶ池ホーム</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２９</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rPr>
                        <a:t>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女性</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tc rowSpan="2">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rPr>
                        <a:t>令和元年度 第</a:t>
                      </a:r>
                      <a:r>
                        <a:rPr kumimoji="1" lang="en-US" altLang="ja-JP" sz="1100" dirty="0" smtClean="0">
                          <a:solidFill>
                            <a:schemeClr val="tx1"/>
                          </a:solidFill>
                          <a:latin typeface="Meiryo UI" panose="020B0604030504040204" pitchFamily="50" charset="-128"/>
                          <a:ea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rPr>
                        <a:t>期生</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100" dirty="0" smtClean="0">
                          <a:solidFill>
                            <a:schemeClr val="tx1"/>
                          </a:solidFill>
                          <a:latin typeface="Meiryo UI" panose="020B0604030504040204" pitchFamily="50" charset="-128"/>
                          <a:ea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rPr>
                        <a:t>名受入れ予定</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17507498"/>
                  </a:ext>
                </a:extLst>
              </a:tr>
              <a:tr h="247649">
                <a:tc>
                  <a:txBody>
                    <a:bodyPr/>
                    <a:lstStyle/>
                    <a:p>
                      <a:r>
                        <a:rPr lang="ja-JP" altLang="en-US" sz="1100" dirty="0" smtClean="0">
                          <a:solidFill>
                            <a:schemeClr val="tx1"/>
                          </a:solidFill>
                          <a:latin typeface="Meiryo UI" panose="020B0604030504040204" pitchFamily="50" charset="-128"/>
                          <a:ea typeface="Meiryo UI" panose="020B0604030504040204" pitchFamily="50" charset="-128"/>
                        </a:rPr>
                        <a:t>　　</a:t>
                      </a: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marL="51435" marR="51435" marT="25718" marB="25718" anchor="ctr"/>
                </a:tc>
                <a:tc>
                  <a:txBody>
                    <a:bodyPr/>
                    <a:lstStyle/>
                    <a:p>
                      <a:pPr algn="ct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３０</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marL="51435" marR="51435" marT="25718" marB="25718" anchor="ctr"/>
                </a:tc>
                <a:tc>
                  <a:txBody>
                    <a:bodyPr/>
                    <a:lstStyle/>
                    <a:p>
                      <a:pPr algn="ct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２名</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marL="51435" marR="51435" marT="25718" marB="25718" anchor="ctr"/>
                </a:tc>
                <a:tc>
                  <a:txBody>
                    <a:bodyPr/>
                    <a:lstStyle/>
                    <a:p>
                      <a:pPr algn="ct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女性</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marL="51435" marR="51435" marT="25718" marB="25718" anchor="ctr"/>
                </a:tc>
                <a:tc>
                  <a:txBody>
                    <a:bodyPr/>
                    <a:lstStyle/>
                    <a:p>
                      <a:pPr algn="ct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ベトナム</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marL="51435" marR="51435" marT="25718" marB="25718" anchor="ctr"/>
                </a:tc>
                <a:tc>
                  <a:txBody>
                    <a:bodyPr/>
                    <a:lstStyle/>
                    <a:p>
                      <a:pPr algn="ctr"/>
                      <a:r>
                        <a:rPr kumimoji="1" lang="en-US" altLang="ja-JP" sz="11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marL="51435" marR="51435" marT="25718" marB="25718" anchor="ctr">
                    <a:lnR w="12700" cap="flat" cmpd="sng" algn="ctr">
                      <a:solidFill>
                        <a:schemeClr val="bg1"/>
                      </a:solidFill>
                      <a:prstDash val="solid"/>
                      <a:round/>
                      <a:headEnd type="none" w="med" len="med"/>
                      <a:tailEnd type="none" w="med" len="med"/>
                    </a:lnR>
                  </a:tcPr>
                </a:tc>
                <a:tc vMerge="1">
                  <a:txBody>
                    <a:bodyPr/>
                    <a:lstStyle/>
                    <a:p>
                      <a:pPr algn="ctr"/>
                      <a:endParaRPr kumimoji="1" lang="ja-JP" altLang="en-US" sz="1100" kern="1200" dirty="0">
                        <a:solidFill>
                          <a:srgbClr val="FF0000"/>
                        </a:solidFill>
                        <a:latin typeface="+mn-lt"/>
                        <a:ea typeface="+mn-ea"/>
                        <a:cs typeface="+mn-cs"/>
                      </a:endParaRPr>
                    </a:p>
                  </a:txBody>
                  <a:tcPr marL="51435" marR="51435" marT="25718" marB="2571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3648939" y="593063"/>
            <a:ext cx="6114186" cy="233910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i="1" dirty="0">
                <a:latin typeface="Meiryo UI" panose="020B0604030504040204" pitchFamily="50" charset="-128"/>
                <a:ea typeface="Meiryo UI" panose="020B0604030504040204" pitchFamily="50" charset="-128"/>
              </a:rPr>
              <a:t>◇受入れの概要等に</a:t>
            </a:r>
            <a:r>
              <a:rPr lang="ja-JP" altLang="en-US" sz="1200" b="1" i="1" dirty="0" smtClean="0">
                <a:latin typeface="Meiryo UI" panose="020B0604030504040204" pitchFamily="50" charset="-128"/>
                <a:ea typeface="Meiryo UI" panose="020B0604030504040204" pitchFamily="50" charset="-128"/>
              </a:rPr>
              <a:t>ついて </a:t>
            </a:r>
            <a:r>
              <a:rPr lang="ja-JP" altLang="en-US" sz="1200" b="1" i="1" dirty="0">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a:t>
            </a:r>
            <a:endParaRPr lang="en-US" altLang="ja-JP" sz="1200" b="1" i="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介護実習生を</a:t>
            </a:r>
            <a:r>
              <a:rPr lang="ja-JP" altLang="en-US" sz="1100" b="1" dirty="0">
                <a:latin typeface="Meiryo UI" panose="020B0604030504040204" pitchFamily="50" charset="-128"/>
                <a:ea typeface="Meiryo UI" panose="020B0604030504040204" pitchFamily="50" charset="-128"/>
              </a:rPr>
              <a:t>受入れて</a:t>
            </a:r>
            <a:r>
              <a:rPr lang="ja-JP" altLang="en-US" sz="1100" b="1" dirty="0" smtClean="0">
                <a:latin typeface="Meiryo UI" panose="020B0604030504040204" pitchFamily="50" charset="-128"/>
                <a:ea typeface="Meiryo UI" panose="020B0604030504040204" pitchFamily="50" charset="-128"/>
              </a:rPr>
              <a:t>いる介護福祉士養成施設から紹介</a:t>
            </a:r>
            <a:r>
              <a:rPr lang="ja-JP" altLang="en-US" sz="1100" b="1" dirty="0">
                <a:latin typeface="Meiryo UI" panose="020B0604030504040204" pitchFamily="50" charset="-128"/>
                <a:ea typeface="Meiryo UI" panose="020B0604030504040204" pitchFamily="50" charset="-128"/>
              </a:rPr>
              <a:t>が</a:t>
            </a:r>
            <a:r>
              <a:rPr lang="ja-JP" altLang="en-US" sz="1100" b="1" dirty="0" smtClean="0">
                <a:latin typeface="Meiryo UI" panose="020B0604030504040204" pitchFamily="50" charset="-128"/>
                <a:ea typeface="Meiryo UI" panose="020B0604030504040204" pitchFamily="50" charset="-128"/>
              </a:rPr>
              <a:t>あり、日本語学校の留学生をアルバイ</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トとして受入れ。</a:t>
            </a:r>
            <a:r>
              <a:rPr lang="ja-JP" altLang="en-US" sz="1100" dirty="0" smtClean="0">
                <a:latin typeface="Meiryo UI" panose="020B0604030504040204" pitchFamily="50" charset="-128"/>
                <a:ea typeface="Meiryo UI" panose="020B0604030504040204" pitchFamily="50" charset="-128"/>
              </a:rPr>
              <a:t>（介護</a:t>
            </a:r>
            <a:r>
              <a:rPr lang="ja-JP" altLang="en-US" sz="1100" dirty="0">
                <a:latin typeface="Meiryo UI" panose="020B0604030504040204" pitchFamily="50" charset="-128"/>
                <a:ea typeface="Meiryo UI" panose="020B0604030504040204" pitchFamily="50" charset="-128"/>
              </a:rPr>
              <a:t>福祉士養成施設は、グループ内</a:t>
            </a:r>
            <a:r>
              <a:rPr lang="ja-JP" altLang="en-US" sz="1100" dirty="0" smtClean="0">
                <a:latin typeface="Meiryo UI" panose="020B0604030504040204" pitchFamily="50" charset="-128"/>
                <a:ea typeface="Meiryo UI" panose="020B0604030504040204" pitchFamily="50" charset="-128"/>
              </a:rPr>
              <a:t>の会社と連携</a:t>
            </a:r>
            <a:r>
              <a:rPr lang="ja-JP" altLang="en-US" sz="1100" dirty="0">
                <a:latin typeface="Meiryo UI" panose="020B0604030504040204" pitchFamily="50" charset="-128"/>
                <a:ea typeface="Meiryo UI" panose="020B0604030504040204" pitchFamily="50" charset="-128"/>
              </a:rPr>
              <a:t>して</a:t>
            </a:r>
            <a:r>
              <a:rPr lang="ja-JP" altLang="en-US" sz="1100" dirty="0" smtClean="0">
                <a:latin typeface="Meiryo UI" panose="020B0604030504040204" pitchFamily="50" charset="-128"/>
                <a:ea typeface="Meiryo UI" panose="020B0604030504040204" pitchFamily="50" charset="-128"/>
              </a:rPr>
              <a:t>、施設にベトナムの看護大学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生を紹介</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連携会社が面談</a:t>
            </a:r>
            <a:r>
              <a:rPr lang="ja-JP" altLang="en-US" sz="1100" dirty="0">
                <a:latin typeface="Meiryo UI" panose="020B0604030504040204" pitchFamily="50" charset="-128"/>
                <a:ea typeface="Meiryo UI" panose="020B0604030504040204" pitchFamily="50" charset="-128"/>
              </a:rPr>
              <a:t>等の段取りを行う。）</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・施設は</a:t>
            </a:r>
            <a:r>
              <a:rPr lang="ja-JP" altLang="en-US" sz="1100" dirty="0" smtClean="0">
                <a:latin typeface="Meiryo UI" panose="020B0604030504040204" pitchFamily="50" charset="-128"/>
                <a:ea typeface="Meiryo UI" panose="020B0604030504040204" pitchFamily="50" charset="-128"/>
              </a:rPr>
              <a:t>、ベトナム国内または</a:t>
            </a:r>
            <a:r>
              <a:rPr lang="ja-JP" altLang="en-US" sz="1100" dirty="0" smtClean="0">
                <a:solidFill>
                  <a:schemeClr val="tx1"/>
                </a:solidFill>
                <a:latin typeface="Meiryo UI" panose="020B0604030504040204" pitchFamily="50" charset="-128"/>
                <a:ea typeface="Meiryo UI" panose="020B0604030504040204" pitchFamily="50" charset="-128"/>
              </a:rPr>
              <a:t>日本でスカイプ面談を行い、受入れ人材を</a:t>
            </a:r>
            <a:r>
              <a:rPr lang="ja-JP" altLang="en-US" sz="1100" dirty="0">
                <a:solidFill>
                  <a:schemeClr val="tx1"/>
                </a:solidFill>
                <a:latin typeface="Meiryo UI" panose="020B0604030504040204" pitchFamily="50" charset="-128"/>
                <a:ea typeface="Meiryo UI" panose="020B0604030504040204" pitchFamily="50" charset="-128"/>
              </a:rPr>
              <a:t>決定</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・連携</a:t>
            </a:r>
            <a:r>
              <a:rPr lang="ja-JP" altLang="en-US" sz="1100" dirty="0">
                <a:solidFill>
                  <a:schemeClr val="tx1"/>
                </a:solidFill>
                <a:latin typeface="Meiryo UI" panose="020B0604030504040204" pitchFamily="50" charset="-128"/>
                <a:ea typeface="Meiryo UI" panose="020B0604030504040204" pitchFamily="50" charset="-128"/>
              </a:rPr>
              <a:t>会社</a:t>
            </a:r>
            <a:r>
              <a:rPr lang="ja-JP" altLang="en-US" sz="1100" dirty="0" smtClean="0">
                <a:solidFill>
                  <a:schemeClr val="tx1"/>
                </a:solidFill>
                <a:latin typeface="Meiryo UI" panose="020B0604030504040204" pitchFamily="50" charset="-128"/>
                <a:ea typeface="Meiryo UI" panose="020B0604030504040204" pitchFamily="50" charset="-128"/>
              </a:rPr>
              <a:t>は、施設が面談をして決定した人材に対して、入国前研修を実施。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・入国後</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施設</a:t>
            </a:r>
            <a:r>
              <a:rPr lang="ja-JP" altLang="en-US" sz="1100" dirty="0">
                <a:solidFill>
                  <a:schemeClr val="tx1"/>
                </a:solidFill>
                <a:latin typeface="Meiryo UI" panose="020B0604030504040204" pitchFamily="50" charset="-128"/>
                <a:ea typeface="Meiryo UI" panose="020B0604030504040204" pitchFamily="50" charset="-128"/>
              </a:rPr>
              <a:t>は</a:t>
            </a:r>
            <a:r>
              <a:rPr lang="ja-JP" altLang="en-US" sz="1100" dirty="0" smtClean="0">
                <a:solidFill>
                  <a:schemeClr val="tx1"/>
                </a:solidFill>
                <a:latin typeface="Meiryo UI" panose="020B0604030504040204" pitchFamily="50" charset="-128"/>
                <a:ea typeface="Meiryo UI" panose="020B0604030504040204" pitchFamily="50" charset="-128"/>
              </a:rPr>
              <a:t>、留学生をアルバイト</a:t>
            </a:r>
            <a:r>
              <a:rPr lang="ja-JP" altLang="en-US" sz="1100" dirty="0">
                <a:solidFill>
                  <a:schemeClr val="tx1"/>
                </a:solidFill>
                <a:latin typeface="Meiryo UI" panose="020B0604030504040204" pitchFamily="50" charset="-128"/>
                <a:ea typeface="Meiryo UI" panose="020B0604030504040204" pitchFamily="50" charset="-128"/>
              </a:rPr>
              <a:t>として</a:t>
            </a:r>
            <a:r>
              <a:rPr lang="ja-JP" altLang="en-US" sz="1100" dirty="0" smtClean="0">
                <a:solidFill>
                  <a:schemeClr val="tx1"/>
                </a:solidFill>
                <a:latin typeface="Meiryo UI" panose="020B0604030504040204" pitchFamily="50" charset="-128"/>
                <a:ea typeface="Meiryo UI" panose="020B0604030504040204" pitchFamily="50" charset="-128"/>
              </a:rPr>
              <a:t>採用。</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留学生は、介護業務等を行い、施設がその支援・指導を</a:t>
            </a:r>
            <a:r>
              <a:rPr lang="ja-JP" altLang="en-US" sz="1100" dirty="0">
                <a:solidFill>
                  <a:schemeClr val="tx1"/>
                </a:solidFill>
                <a:latin typeface="Meiryo UI" panose="020B0604030504040204" pitchFamily="50" charset="-128"/>
                <a:ea typeface="Meiryo UI" panose="020B0604030504040204" pitchFamily="50" charset="-128"/>
              </a:rPr>
              <a:t>行う。</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・学習面の支援は、介護福祉士養成</a:t>
            </a:r>
            <a:r>
              <a:rPr lang="ja-JP" altLang="en-US" sz="1100" dirty="0" smtClean="0">
                <a:solidFill>
                  <a:schemeClr val="tx1"/>
                </a:solidFill>
                <a:latin typeface="Meiryo UI" panose="020B0604030504040204" pitchFamily="50" charset="-128"/>
                <a:ea typeface="Meiryo UI" panose="020B0604030504040204" pitchFamily="50" charset="-128"/>
              </a:rPr>
              <a:t>施設（日本語学科、介護福祉学科）が</a:t>
            </a:r>
            <a:r>
              <a:rPr lang="ja-JP" altLang="en-US" sz="1100" dirty="0">
                <a:solidFill>
                  <a:schemeClr val="tx1"/>
                </a:solidFill>
                <a:latin typeface="Meiryo UI" panose="020B0604030504040204" pitchFamily="50" charset="-128"/>
                <a:ea typeface="Meiryo UI" panose="020B0604030504040204" pitchFamily="50" charset="-128"/>
              </a:rPr>
              <a:t>行う。</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・寮の確保や日常生活</a:t>
            </a:r>
            <a:r>
              <a:rPr lang="ja-JP" altLang="en-US" sz="1100" dirty="0" smtClean="0">
                <a:solidFill>
                  <a:schemeClr val="tx1"/>
                </a:solidFill>
                <a:latin typeface="Meiryo UI" panose="020B0604030504040204" pitchFamily="50" charset="-128"/>
                <a:ea typeface="Meiryo UI" panose="020B0604030504040204" pitchFamily="50" charset="-128"/>
              </a:rPr>
              <a:t>支援・指導</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通訳者の確保）に関しては</a:t>
            </a:r>
            <a:r>
              <a:rPr lang="ja-JP" altLang="en-US" sz="1100" dirty="0" smtClean="0">
                <a:latin typeface="Meiryo UI" panose="020B0604030504040204" pitchFamily="50" charset="-128"/>
                <a:ea typeface="Meiryo UI" panose="020B0604030504040204" pitchFamily="50" charset="-128"/>
              </a:rPr>
              <a:t>、連携会社が担う。</a:t>
            </a:r>
            <a:endParaRPr lang="en-US" altLang="ja-JP" sz="11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◇今後の外国人介護人材の</a:t>
            </a:r>
            <a:r>
              <a:rPr lang="ja-JP" altLang="en-US" sz="1200" b="1" dirty="0">
                <a:latin typeface="Meiryo UI" panose="020B0604030504040204" pitchFamily="50" charset="-128"/>
                <a:ea typeface="Meiryo UI" panose="020B0604030504040204" pitchFamily="50" charset="-128"/>
              </a:rPr>
              <a:t>雇用</a:t>
            </a:r>
            <a:r>
              <a:rPr lang="ja-JP" altLang="en-US" sz="1200" b="1" dirty="0" smtClean="0">
                <a:latin typeface="Meiryo UI" panose="020B0604030504040204" pitchFamily="50" charset="-128"/>
                <a:ea typeface="Meiryo UI" panose="020B0604030504040204" pitchFamily="50" charset="-128"/>
              </a:rPr>
              <a:t>方針</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・留学生は、日本語学校卒業後、介護福祉士養成施設</a:t>
            </a:r>
            <a:r>
              <a:rPr lang="ja-JP" altLang="en-US" sz="1100" dirty="0" smtClean="0">
                <a:solidFill>
                  <a:schemeClr val="tx1"/>
                </a:solidFill>
                <a:latin typeface="Meiryo UI" panose="020B0604030504040204" pitchFamily="50" charset="-128"/>
                <a:ea typeface="Meiryo UI" panose="020B0604030504040204" pitchFamily="50" charset="-128"/>
              </a:rPr>
              <a:t>に進学し、</a:t>
            </a:r>
            <a:r>
              <a:rPr lang="ja-JP" altLang="en-US" sz="1100" dirty="0" smtClean="0">
                <a:latin typeface="Meiryo UI" panose="020B0604030504040204" pitchFamily="50" charset="-128"/>
                <a:ea typeface="Meiryo UI" panose="020B0604030504040204" pitchFamily="50" charset="-128"/>
              </a:rPr>
              <a:t>介護</a:t>
            </a:r>
            <a:r>
              <a:rPr lang="ja-JP" altLang="en-US" sz="1100" dirty="0">
                <a:latin typeface="Meiryo UI" panose="020B0604030504040204" pitchFamily="50" charset="-128"/>
                <a:ea typeface="Meiryo UI" panose="020B0604030504040204" pitchFamily="50" charset="-128"/>
              </a:rPr>
              <a:t>福祉士</a:t>
            </a:r>
            <a:r>
              <a:rPr lang="ja-JP" altLang="en-US" sz="1100" dirty="0" smtClean="0">
                <a:latin typeface="Meiryo UI" panose="020B0604030504040204" pitchFamily="50" charset="-128"/>
                <a:ea typeface="Meiryo UI" panose="020B0604030504040204" pitchFamily="50" charset="-128"/>
              </a:rPr>
              <a:t>試験を受験。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合格後は、施設の中核的</a:t>
            </a:r>
            <a:r>
              <a:rPr lang="ja-JP" altLang="en-US" sz="1100" dirty="0">
                <a:latin typeface="Meiryo UI" panose="020B0604030504040204" pitchFamily="50" charset="-128"/>
                <a:ea typeface="Meiryo UI" panose="020B0604030504040204" pitchFamily="50" charset="-128"/>
              </a:rPr>
              <a:t>な存在として</a:t>
            </a:r>
            <a:r>
              <a:rPr lang="ja-JP" altLang="en-US" sz="1100" dirty="0" smtClean="0">
                <a:latin typeface="Meiryo UI" panose="020B0604030504040204" pitchFamily="50" charset="-128"/>
                <a:ea typeface="Meiryo UI" panose="020B0604030504040204" pitchFamily="50" charset="-128"/>
              </a:rPr>
              <a:t>働き続けてもらうことを希望している。</a:t>
            </a:r>
            <a:endParaRPr lang="en-US" altLang="ja-JP" sz="1100"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95250" y="4202468"/>
            <a:ext cx="1666875" cy="2232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準備等</a:t>
            </a:r>
          </a:p>
        </p:txBody>
      </p:sp>
      <p:sp>
        <p:nvSpPr>
          <p:cNvPr id="16" name="正方形/長方形 15"/>
          <p:cNvSpPr/>
          <p:nvPr/>
        </p:nvSpPr>
        <p:spPr>
          <a:xfrm>
            <a:off x="95250" y="2875267"/>
            <a:ext cx="1375880" cy="2297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♦受入れ状況</a:t>
            </a:r>
            <a:endParaRPr kumimoji="1" lang="ja-JP" altLang="en-US" sz="12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450931" y="6407149"/>
            <a:ext cx="2228850" cy="365125"/>
          </a:xfrm>
        </p:spPr>
        <p:txBody>
          <a:bodyPr/>
          <a:lstStyle/>
          <a:p>
            <a:fld id="{296A86AB-889E-4DAC-9504-C27B7112E1B6}" type="slidenum">
              <a:rPr kumimoji="1" lang="ja-JP" altLang="en-US" smtClean="0"/>
              <a:t>9</a:t>
            </a:fld>
            <a:endParaRPr kumimoji="1" lang="ja-JP" altLang="en-US" dirty="0"/>
          </a:p>
        </p:txBody>
      </p:sp>
    </p:spTree>
    <p:extLst>
      <p:ext uri="{BB962C8B-B14F-4D97-AF65-F5344CB8AC3E}">
        <p14:creationId xmlns:p14="http://schemas.microsoft.com/office/powerpoint/2010/main" val="296293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①　社会福祉法人　成光苑（Ｐ２）</a:t>
            </a:r>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15724" y="2668336"/>
            <a:ext cx="4189601"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◇日本語能力試験等への支援</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試験前</a:t>
            </a:r>
            <a:r>
              <a:rPr lang="ja-JP" altLang="en-US" sz="1100" dirty="0" smtClean="0">
                <a:solidFill>
                  <a:schemeClr val="tx1"/>
                </a:solidFill>
                <a:latin typeface="Meiryo UI" panose="020B0604030504040204" pitchFamily="50" charset="-128"/>
                <a:ea typeface="Meiryo UI" panose="020B0604030504040204" pitchFamily="50" charset="-128"/>
              </a:rPr>
              <a:t>も含め施設内</a:t>
            </a:r>
            <a:r>
              <a:rPr lang="en-US" altLang="ja-JP" sz="1100" dirty="0" smtClean="0">
                <a:solidFill>
                  <a:schemeClr val="tx1"/>
                </a:solidFill>
                <a:latin typeface="Meiryo UI" panose="020B0604030504040204" pitchFamily="50" charset="-128"/>
                <a:ea typeface="Meiryo UI" panose="020B0604030504040204" pitchFamily="50" charset="-128"/>
              </a:rPr>
              <a:t>OJT</a:t>
            </a:r>
            <a:r>
              <a:rPr lang="ja-JP" altLang="en-US" sz="1100" dirty="0">
                <a:solidFill>
                  <a:schemeClr val="tx1"/>
                </a:solidFill>
                <a:latin typeface="Meiryo UI" panose="020B0604030504040204" pitchFamily="50" charset="-128"/>
                <a:ea typeface="Meiryo UI" panose="020B0604030504040204" pitchFamily="50" charset="-128"/>
              </a:rPr>
              <a:t>で実施</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１日</a:t>
            </a:r>
            <a:r>
              <a:rPr lang="ja-JP" altLang="en-US" sz="1100" dirty="0">
                <a:solidFill>
                  <a:schemeClr val="tx1"/>
                </a:solidFill>
                <a:latin typeface="Meiryo UI" panose="020B0604030504040204" pitchFamily="50" charset="-128"/>
                <a:ea typeface="Meiryo UI" panose="020B0604030504040204" pitchFamily="50" charset="-128"/>
              </a:rPr>
              <a:t>のアルバイト</a:t>
            </a:r>
            <a:r>
              <a:rPr lang="ja-JP" altLang="en-US" sz="1100" dirty="0" smtClean="0">
                <a:solidFill>
                  <a:schemeClr val="tx1"/>
                </a:solidFill>
                <a:latin typeface="Meiryo UI" panose="020B0604030504040204" pitchFamily="50" charset="-128"/>
                <a:ea typeface="Meiryo UI" panose="020B0604030504040204" pitchFamily="50" charset="-128"/>
              </a:rPr>
              <a:t>時間終了の３０分前</a:t>
            </a:r>
            <a:r>
              <a:rPr lang="ja-JP" altLang="en-US" sz="1100" dirty="0">
                <a:solidFill>
                  <a:schemeClr val="tx1"/>
                </a:solidFill>
                <a:latin typeface="Meiryo UI" panose="020B0604030504040204" pitchFamily="50" charset="-128"/>
                <a:ea typeface="Meiryo UI" panose="020B0604030504040204" pitchFamily="50" charset="-128"/>
              </a:rPr>
              <a:t>の時間を確保して、当日の</a:t>
            </a:r>
            <a:r>
              <a:rPr lang="ja-JP" altLang="en-US" sz="1100" dirty="0" smtClean="0">
                <a:solidFill>
                  <a:schemeClr val="tx1"/>
                </a:solidFill>
                <a:latin typeface="Meiryo UI" panose="020B0604030504040204" pitchFamily="50" charset="-128"/>
                <a:ea typeface="Meiryo UI" panose="020B0604030504040204" pitchFamily="50" charset="-128"/>
              </a:rPr>
              <a:t>業</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務の振返り</a:t>
            </a:r>
            <a:r>
              <a:rPr lang="ja-JP" altLang="en-US" sz="1100" dirty="0">
                <a:solidFill>
                  <a:schemeClr val="tx1"/>
                </a:solidFill>
                <a:latin typeface="Meiryo UI" panose="020B0604030504040204" pitchFamily="50" charset="-128"/>
                <a:ea typeface="Meiryo UI" panose="020B0604030504040204" pitchFamily="50" charset="-128"/>
              </a:rPr>
              <a:t>を行う。</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①留学生用日誌（介護日誌）</a:t>
            </a:r>
            <a:r>
              <a:rPr lang="ja-JP" altLang="en-US" sz="1100" dirty="0" smtClean="0">
                <a:solidFill>
                  <a:schemeClr val="tx1"/>
                </a:solidFill>
                <a:latin typeface="Meiryo UI" panose="020B0604030504040204" pitchFamily="50" charset="-128"/>
                <a:ea typeface="Meiryo UI" panose="020B0604030504040204" pitchFamily="50" charset="-128"/>
              </a:rPr>
              <a:t>を作成</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（平成</a:t>
            </a:r>
            <a:r>
              <a:rPr lang="en-US" altLang="ja-JP" sz="1100" dirty="0" smtClean="0">
                <a:solidFill>
                  <a:schemeClr val="tx1"/>
                </a:solidFill>
                <a:latin typeface="Meiryo UI" panose="020B0604030504040204" pitchFamily="50" charset="-128"/>
                <a:ea typeface="Meiryo UI" panose="020B0604030504040204" pitchFamily="50" charset="-128"/>
              </a:rPr>
              <a:t>31</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rPr>
              <a:t>月以降、介護福祉科の様式を使用）</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②留学生</a:t>
            </a:r>
            <a:r>
              <a:rPr lang="ja-JP" altLang="en-US" sz="1100" dirty="0" smtClean="0">
                <a:solidFill>
                  <a:schemeClr val="tx1"/>
                </a:solidFill>
                <a:latin typeface="Meiryo UI" panose="020B0604030504040204" pitchFamily="50" charset="-128"/>
                <a:ea typeface="Meiryo UI" panose="020B0604030504040204" pitchFamily="50" charset="-128"/>
              </a:rPr>
              <a:t>自らが当日介護</a:t>
            </a:r>
            <a:r>
              <a:rPr lang="ja-JP" altLang="en-US" sz="1100" dirty="0">
                <a:solidFill>
                  <a:schemeClr val="tx1"/>
                </a:solidFill>
                <a:latin typeface="Meiryo UI" panose="020B0604030504040204" pitchFamily="50" charset="-128"/>
                <a:ea typeface="Meiryo UI" panose="020B0604030504040204" pitchFamily="50" charset="-128"/>
              </a:rPr>
              <a:t>の内容等を</a:t>
            </a:r>
            <a:r>
              <a:rPr lang="ja-JP" altLang="en-US" sz="1100" dirty="0" smtClean="0">
                <a:solidFill>
                  <a:schemeClr val="tx1"/>
                </a:solidFill>
                <a:latin typeface="Meiryo UI" panose="020B0604030504040204" pitchFamily="50" charset="-128"/>
                <a:ea typeface="Meiryo UI" panose="020B0604030504040204" pitchFamily="50" charset="-128"/>
              </a:rPr>
              <a:t>記載。</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③指導者が確認。コメントを記載</a:t>
            </a:r>
            <a:r>
              <a:rPr lang="ja-JP" altLang="en-US" sz="1100" dirty="0" smtClean="0">
                <a:solidFill>
                  <a:schemeClr val="tx1"/>
                </a:solidFill>
                <a:latin typeface="Meiryo UI" panose="020B0604030504040204" pitchFamily="50" charset="-128"/>
                <a:ea typeface="Meiryo UI" panose="020B0604030504040204" pitchFamily="50" charset="-128"/>
              </a:rPr>
              <a:t>し、必要に応じて留学生</a:t>
            </a:r>
            <a:r>
              <a:rPr lang="ja-JP" altLang="en-US" sz="1100" dirty="0">
                <a:solidFill>
                  <a:schemeClr val="tx1"/>
                </a:solidFill>
                <a:latin typeface="Meiryo UI" panose="020B0604030504040204" pitchFamily="50" charset="-128"/>
                <a:ea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rPr>
              <a:t>対し、</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指導等を行う。（日本語指導を含む）</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15724" y="921182"/>
            <a:ext cx="4189600"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◇留学生の</a:t>
            </a:r>
            <a:r>
              <a:rPr lang="ja-JP" altLang="en-US" sz="1200" b="1" dirty="0" smtClean="0">
                <a:latin typeface="Meiryo UI" panose="020B0604030504040204" pitchFamily="50" charset="-128"/>
                <a:ea typeface="Meiryo UI" panose="020B0604030504040204" pitchFamily="50" charset="-128"/>
              </a:rPr>
              <a:t>指導者等に</a:t>
            </a:r>
            <a:r>
              <a:rPr lang="ja-JP" altLang="en-US" sz="1200" b="1" dirty="0">
                <a:latin typeface="Meiryo UI" panose="020B0604030504040204" pitchFamily="50" charset="-128"/>
                <a:ea typeface="Meiryo UI" panose="020B0604030504040204" pitchFamily="50" charset="-128"/>
              </a:rPr>
              <a:t>ついて</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・プロジェクトチーム</a:t>
            </a:r>
            <a:r>
              <a:rPr lang="ja-JP" altLang="en-US" sz="1100" dirty="0">
                <a:latin typeface="Meiryo UI" panose="020B0604030504040204" pitchFamily="50" charset="-128"/>
                <a:ea typeface="Meiryo UI" panose="020B0604030504040204" pitchFamily="50" charset="-128"/>
              </a:rPr>
              <a:t>と情報を</a:t>
            </a:r>
            <a:r>
              <a:rPr lang="ja-JP" altLang="en-US" sz="1100" dirty="0" smtClean="0">
                <a:latin typeface="Meiryo UI" panose="020B0604030504040204" pitchFamily="50" charset="-128"/>
                <a:ea typeface="Meiryo UI" panose="020B0604030504040204" pitchFamily="50" charset="-128"/>
              </a:rPr>
              <a:t>共有して実施</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①せっつ桜苑：専任者２名を配置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メリット：</a:t>
            </a:r>
            <a:r>
              <a:rPr lang="ja-JP" altLang="en-US" sz="1100" dirty="0" smtClean="0">
                <a:solidFill>
                  <a:schemeClr val="tx1"/>
                </a:solidFill>
                <a:latin typeface="Meiryo UI" panose="020B0604030504040204" pitchFamily="50" charset="-128"/>
                <a:ea typeface="Meiryo UI" panose="020B0604030504040204" pitchFamily="50" charset="-128"/>
              </a:rPr>
              <a:t>的確な支援・指導が</a:t>
            </a:r>
            <a:r>
              <a:rPr lang="ja-JP" altLang="en-US" sz="1100" dirty="0">
                <a:solidFill>
                  <a:schemeClr val="tx1"/>
                </a:solidFill>
                <a:latin typeface="Meiryo UI" panose="020B0604030504040204" pitchFamily="50" charset="-128"/>
                <a:ea typeface="Meiryo UI" panose="020B0604030504040204" pitchFamily="50" charset="-128"/>
              </a:rPr>
              <a:t>充実、担当者の</a:t>
            </a:r>
            <a:r>
              <a:rPr lang="ja-JP" altLang="en-US" sz="1100" dirty="0" smtClean="0">
                <a:solidFill>
                  <a:schemeClr val="tx1"/>
                </a:solidFill>
                <a:latin typeface="Meiryo UI" panose="020B0604030504040204" pitchFamily="50" charset="-128"/>
                <a:ea typeface="Meiryo UI" panose="020B0604030504040204" pitchFamily="50" charset="-128"/>
              </a:rPr>
              <a:t>スキルアップが図れる。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デメリット</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支援方法や</a:t>
            </a:r>
            <a:r>
              <a:rPr lang="ja-JP" altLang="en-US" sz="1100" dirty="0">
                <a:solidFill>
                  <a:schemeClr val="tx1"/>
                </a:solidFill>
                <a:latin typeface="Meiryo UI" panose="020B0604030504040204" pitchFamily="50" charset="-128"/>
                <a:ea typeface="Meiryo UI" panose="020B0604030504040204" pitchFamily="50" charset="-128"/>
              </a:rPr>
              <a:t>スキルアップが少人数に偏る傾向</a:t>
            </a:r>
            <a:r>
              <a:rPr lang="ja-JP" altLang="en-US" sz="1100" dirty="0" smtClean="0">
                <a:solidFill>
                  <a:schemeClr val="tx1"/>
                </a:solidFill>
                <a:latin typeface="Meiryo UI" panose="020B0604030504040204" pitchFamily="50" charset="-128"/>
                <a:ea typeface="Meiryo UI" panose="020B0604030504040204" pitchFamily="50" charset="-128"/>
              </a:rPr>
              <a:t>あり。</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②吹田</a:t>
            </a:r>
            <a:r>
              <a:rPr lang="ja-JP" altLang="en-US" sz="1100" dirty="0" smtClean="0">
                <a:solidFill>
                  <a:schemeClr val="tx1"/>
                </a:solidFill>
                <a:latin typeface="Meiryo UI" panose="020B0604030504040204" pitchFamily="50" charset="-128"/>
                <a:ea typeface="Meiryo UI" panose="020B0604030504040204" pitchFamily="50" charset="-128"/>
              </a:rPr>
              <a:t>竜ケ池ホーム：</a:t>
            </a:r>
            <a:r>
              <a:rPr lang="ja-JP" altLang="en-US" sz="1100" dirty="0">
                <a:solidFill>
                  <a:schemeClr val="tx1"/>
                </a:solidFill>
                <a:latin typeface="Meiryo UI" panose="020B0604030504040204" pitchFamily="50" charset="-128"/>
                <a:ea typeface="Meiryo UI" panose="020B0604030504040204" pitchFamily="50" charset="-128"/>
              </a:rPr>
              <a:t>職員が輪番制で対応</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メリット　：</a:t>
            </a:r>
            <a:r>
              <a:rPr lang="ja-JP" altLang="en-US" sz="1100" dirty="0">
                <a:solidFill>
                  <a:schemeClr val="tx1"/>
                </a:solidFill>
                <a:latin typeface="Meiryo UI" panose="020B0604030504040204" pitchFamily="50" charset="-128"/>
                <a:ea typeface="Meiryo UI" panose="020B0604030504040204" pitchFamily="50" charset="-128"/>
              </a:rPr>
              <a:t>全職員が指導の難しさを</a:t>
            </a:r>
            <a:r>
              <a:rPr lang="ja-JP" altLang="en-US" sz="1100" dirty="0" smtClean="0">
                <a:solidFill>
                  <a:schemeClr val="tx1"/>
                </a:solidFill>
                <a:latin typeface="Meiryo UI" panose="020B0604030504040204" pitchFamily="50" charset="-128"/>
                <a:ea typeface="Meiryo UI" panose="020B0604030504040204" pitchFamily="50" charset="-128"/>
              </a:rPr>
              <a:t>認識できる。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デメリット：指導等にバラつきがある場合もあり。</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（情報共有でカバー）</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41362" y="4512646"/>
            <a:ext cx="4189600" cy="61555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◇日本語学校</a:t>
            </a:r>
            <a:r>
              <a:rPr lang="ja-JP" altLang="en-US" sz="1200" b="1" dirty="0" smtClean="0">
                <a:solidFill>
                  <a:schemeClr val="tx1"/>
                </a:solidFill>
                <a:latin typeface="Meiryo UI" panose="020B0604030504040204" pitchFamily="50" charset="-128"/>
                <a:ea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連携状況</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・月に１回連携会社（通訳者）</a:t>
            </a:r>
            <a:r>
              <a:rPr lang="ja-JP" altLang="en-US" sz="1100" dirty="0" smtClean="0">
                <a:solidFill>
                  <a:schemeClr val="tx1"/>
                </a:solidFill>
                <a:latin typeface="Meiryo UI" panose="020B0604030504040204" pitchFamily="50" charset="-128"/>
                <a:ea typeface="Meiryo UI" panose="020B0604030504040204" pitchFamily="50" charset="-128"/>
              </a:rPr>
              <a:t>が</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受入れ施設に対し、学校・ 日常</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生活の状況を報告してくれる。</a:t>
            </a:r>
            <a:endParaRPr lang="en-US" altLang="ja-JP" sz="675" dirty="0">
              <a:solidFill>
                <a:schemeClr val="tx1"/>
              </a:solidFill>
            </a:endParaRPr>
          </a:p>
        </p:txBody>
      </p:sp>
      <p:sp>
        <p:nvSpPr>
          <p:cNvPr id="14" name="テキスト ボックス 13"/>
          <p:cNvSpPr txBox="1"/>
          <p:nvPr/>
        </p:nvSpPr>
        <p:spPr>
          <a:xfrm>
            <a:off x="315725" y="5237419"/>
            <a:ext cx="4189601" cy="12926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◇その他</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○福利厚生について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日本人職員と</a:t>
            </a:r>
            <a:r>
              <a:rPr lang="ja-JP" altLang="en-US" sz="1100" dirty="0">
                <a:latin typeface="Meiryo UI" panose="020B0604030504040204" pitchFamily="50" charset="-128"/>
                <a:ea typeface="Meiryo UI" panose="020B0604030504040204" pitchFamily="50" charset="-128"/>
              </a:rPr>
              <a:t>同等</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非常勤就業規則</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○施設のコストについて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・アルバイト（賃金）の支給（週</a:t>
            </a:r>
            <a:r>
              <a:rPr lang="ja-JP" altLang="en-US" sz="1100" dirty="0" smtClean="0">
                <a:latin typeface="Meiryo UI" panose="020B0604030504040204" pitchFamily="50" charset="-128"/>
                <a:ea typeface="Meiryo UI" panose="020B0604030504040204" pitchFamily="50" charset="-128"/>
              </a:rPr>
              <a:t>２８時間）</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・介護福祉士養成施設の教科書の購入代金</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828979" y="3104313"/>
            <a:ext cx="4762697" cy="21544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◇受入れ後の</a:t>
            </a:r>
            <a:r>
              <a:rPr lang="ja-JP" altLang="en-US" sz="1200" b="1" dirty="0" smtClean="0">
                <a:latin typeface="Meiryo UI" panose="020B0604030504040204" pitchFamily="50" charset="-128"/>
                <a:ea typeface="Meiryo UI" panose="020B0604030504040204" pitchFamily="50" charset="-128"/>
              </a:rPr>
              <a:t>感想</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○メリット</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将来</a:t>
            </a:r>
            <a:r>
              <a:rPr lang="ja-JP" altLang="en-US" sz="1100" dirty="0" smtClean="0">
                <a:latin typeface="Meiryo UI" panose="020B0604030504040204" pitchFamily="50" charset="-128"/>
                <a:ea typeface="Meiryo UI" panose="020B0604030504040204" pitchFamily="50" charset="-128"/>
              </a:rPr>
              <a:t>の人材確保</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・日本人職員が、日本語</a:t>
            </a:r>
            <a:r>
              <a:rPr lang="ja-JP" altLang="en-US" sz="1100" dirty="0">
                <a:latin typeface="Meiryo UI" panose="020B0604030504040204" pitchFamily="50" charset="-128"/>
                <a:ea typeface="Meiryo UI" panose="020B0604030504040204" pitchFamily="50" charset="-128"/>
              </a:rPr>
              <a:t>の大切さ</a:t>
            </a:r>
            <a:r>
              <a:rPr lang="ja-JP" altLang="en-US" sz="1100" dirty="0" smtClean="0">
                <a:latin typeface="Meiryo UI" panose="020B0604030504040204" pitchFamily="50" charset="-128"/>
                <a:ea typeface="Meiryo UI" panose="020B0604030504040204" pitchFamily="50" charset="-128"/>
              </a:rPr>
              <a:t>や部下</a:t>
            </a:r>
            <a:r>
              <a:rPr lang="ja-JP" altLang="en-US" sz="1100" dirty="0">
                <a:latin typeface="Meiryo UI" panose="020B0604030504040204" pitchFamily="50" charset="-128"/>
                <a:ea typeface="Meiryo UI" panose="020B0604030504040204" pitchFamily="50" charset="-128"/>
              </a:rPr>
              <a:t>指導の</a:t>
            </a:r>
            <a:r>
              <a:rPr lang="ja-JP" altLang="en-US" sz="1100" dirty="0" smtClean="0">
                <a:latin typeface="Meiryo UI" panose="020B0604030504040204" pitchFamily="50" charset="-128"/>
                <a:ea typeface="Meiryo UI" panose="020B0604030504040204" pitchFamily="50" charset="-128"/>
              </a:rPr>
              <a:t>大切さ等を気づいてくれた。</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育成スキルの向上が図られている。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・留学生が明るいので、施設内の職員や利用者が勇気づけられている。</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・しっかり</a:t>
            </a:r>
            <a:r>
              <a:rPr lang="ja-JP" altLang="en-US" sz="1100" dirty="0" smtClean="0">
                <a:latin typeface="Meiryo UI" panose="020B0604030504040204" pitchFamily="50" charset="-128"/>
                <a:ea typeface="Meiryo UI" panose="020B0604030504040204" pitchFamily="50" charset="-128"/>
              </a:rPr>
              <a:t>と業務等についてきており、順調に育ってくれている。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・受入れて良かったと考えている。</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○デメリット等</a:t>
            </a:r>
            <a:endParaRPr lang="en-US" altLang="ja-JP" sz="1100" b="1"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・学校と施設の</a:t>
            </a:r>
            <a:r>
              <a:rPr lang="ja-JP" altLang="en-US" sz="1100" dirty="0" smtClean="0">
                <a:solidFill>
                  <a:schemeClr val="tx1"/>
                </a:solidFill>
                <a:latin typeface="Meiryo UI" panose="020B0604030504040204" pitchFamily="50" charset="-128"/>
                <a:ea typeface="Meiryo UI" panose="020B0604030504040204" pitchFamily="50" charset="-128"/>
              </a:rPr>
              <a:t>支援・指導の</a:t>
            </a:r>
            <a:r>
              <a:rPr lang="ja-JP" altLang="en-US" sz="1100" dirty="0" smtClean="0">
                <a:latin typeface="Meiryo UI" panose="020B0604030504040204" pitchFamily="50" charset="-128"/>
                <a:ea typeface="Meiryo UI" panose="020B0604030504040204" pitchFamily="50" charset="-128"/>
              </a:rPr>
              <a:t>役割（責任の所在）が不明瞭。</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・今後</a:t>
            </a:r>
            <a:r>
              <a:rPr lang="ja-JP" altLang="en-US" sz="1100" dirty="0">
                <a:latin typeface="Meiryo UI" panose="020B0604030504040204" pitchFamily="50" charset="-128"/>
                <a:ea typeface="Meiryo UI" panose="020B0604030504040204" pitchFamily="50" charset="-128"/>
              </a:rPr>
              <a:t>来てくれる</a:t>
            </a:r>
            <a:r>
              <a:rPr lang="ja-JP" altLang="en-US" sz="1100" dirty="0" smtClean="0">
                <a:latin typeface="Meiryo UI" panose="020B0604030504040204" pitchFamily="50" charset="-128"/>
                <a:ea typeface="Meiryo UI" panose="020B0604030504040204" pitchFamily="50" charset="-128"/>
              </a:rPr>
              <a:t>人材（外貨稼ぎで来る人材等）</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質等が不安。</a:t>
            </a:r>
            <a:endParaRPr lang="en-US" altLang="ja-JP" sz="11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828979" y="922790"/>
            <a:ext cx="4762696" cy="200054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◇途中リタイアへの対応・孤立させない支援</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・施設内で、日本語の支援を</a:t>
            </a:r>
            <a:r>
              <a:rPr lang="en-US" altLang="ja-JP" sz="1100" dirty="0" smtClean="0">
                <a:latin typeface="Meiryo UI" panose="020B0604030504040204" pitchFamily="50" charset="-128"/>
                <a:ea typeface="Meiryo UI" panose="020B0604030504040204" pitchFamily="50" charset="-128"/>
              </a:rPr>
              <a:t>OJT</a:t>
            </a:r>
            <a:r>
              <a:rPr lang="ja-JP" altLang="en-US" sz="1100" dirty="0" smtClean="0">
                <a:latin typeface="Meiryo UI" panose="020B0604030504040204" pitchFamily="50" charset="-128"/>
                <a:ea typeface="Meiryo UI" panose="020B0604030504040204" pitchFamily="50" charset="-128"/>
              </a:rPr>
              <a:t>で実施。</a:t>
            </a:r>
            <a:endParaRPr lang="en-US" altLang="ja-JP" sz="1100"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・留学生の支援に関しては、ベテランスタッフを支援担当者として確保し、日々の出</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来事等に対して、その都度アドバイスを行っている。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（介護日誌を用いて、一緒に振り返りを行う等）</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・支援担当者は、一人で課題等を抱えないよう、グ</a:t>
            </a:r>
            <a:r>
              <a:rPr lang="ja-JP" altLang="en-US" sz="1100" dirty="0" smtClean="0">
                <a:solidFill>
                  <a:schemeClr val="tx1"/>
                </a:solidFill>
                <a:latin typeface="Meiryo UI" panose="020B0604030504040204" pitchFamily="50" charset="-128"/>
                <a:ea typeface="Meiryo UI" panose="020B0604030504040204" pitchFamily="50" charset="-128"/>
              </a:rPr>
              <a:t>ローバル人</a:t>
            </a:r>
            <a:r>
              <a:rPr lang="ja-JP" altLang="en-US" sz="1100" dirty="0">
                <a:solidFill>
                  <a:schemeClr val="tx1"/>
                </a:solidFill>
                <a:latin typeface="Meiryo UI" panose="020B0604030504040204" pitchFamily="50" charset="-128"/>
                <a:ea typeface="Meiryo UI" panose="020B0604030504040204" pitchFamily="50" charset="-128"/>
              </a:rPr>
              <a:t>財</a:t>
            </a:r>
            <a:r>
              <a:rPr lang="ja-JP" altLang="en-US" sz="1100" dirty="0" smtClean="0">
                <a:solidFill>
                  <a:schemeClr val="tx1"/>
                </a:solidFill>
                <a:latin typeface="Meiryo UI" panose="020B0604030504040204" pitchFamily="50" charset="-128"/>
                <a:ea typeface="Meiryo UI" panose="020B0604030504040204" pitchFamily="50" charset="-128"/>
              </a:rPr>
              <a:t>プロジェクトチー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ム内で情報を共有し、</a:t>
            </a:r>
            <a:r>
              <a:rPr lang="ja-JP" altLang="en-US" sz="1100" dirty="0">
                <a:solidFill>
                  <a:schemeClr val="tx1"/>
                </a:solidFill>
                <a:latin typeface="Meiryo UI" panose="020B0604030504040204" pitchFamily="50" charset="-128"/>
                <a:ea typeface="Meiryo UI" panose="020B0604030504040204" pitchFamily="50" charset="-128"/>
              </a:rPr>
              <a:t>対応</a:t>
            </a:r>
            <a:r>
              <a:rPr lang="ja-JP" altLang="en-US" sz="1100" dirty="0" smtClean="0">
                <a:solidFill>
                  <a:schemeClr val="tx1"/>
                </a:solidFill>
                <a:latin typeface="Meiryo UI" panose="020B0604030504040204" pitchFamily="50" charset="-128"/>
                <a:ea typeface="Meiryo UI" panose="020B0604030504040204" pitchFamily="50" charset="-128"/>
              </a:rPr>
              <a:t>している</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・学校との</a:t>
            </a:r>
            <a:r>
              <a:rPr lang="ja-JP" altLang="en-US" sz="1100" dirty="0">
                <a:solidFill>
                  <a:schemeClr val="tx1"/>
                </a:solidFill>
                <a:latin typeface="Meiryo UI" panose="020B0604030504040204" pitchFamily="50" charset="-128"/>
                <a:ea typeface="Meiryo UI" panose="020B0604030504040204" pitchFamily="50" charset="-128"/>
              </a:rPr>
              <a:t>密接</a:t>
            </a:r>
            <a:r>
              <a:rPr lang="ja-JP" altLang="en-US" sz="1100" dirty="0" smtClean="0">
                <a:solidFill>
                  <a:schemeClr val="tx1"/>
                </a:solidFill>
                <a:latin typeface="Meiryo UI" panose="020B0604030504040204" pitchFamily="50" charset="-128"/>
                <a:ea typeface="Meiryo UI" panose="020B0604030504040204" pitchFamily="50" charset="-128"/>
              </a:rPr>
              <a:t>な連携による情報共有で即時対応している。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・アフター５のイベント、懇親会などへの参加機会の確保（</a:t>
            </a:r>
            <a:r>
              <a:rPr lang="en-US" altLang="ja-JP" sz="1100" dirty="0" smtClean="0">
                <a:solidFill>
                  <a:schemeClr val="tx1"/>
                </a:solidFill>
                <a:latin typeface="Meiryo UI" panose="020B0604030504040204" pitchFamily="50" charset="-128"/>
                <a:ea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rPr>
              <a:t>ヶ月に</a:t>
            </a:r>
            <a:r>
              <a:rPr lang="en-US" altLang="ja-JP" sz="1100" dirty="0" smtClean="0">
                <a:solidFill>
                  <a:schemeClr val="tx1"/>
                </a:solidFill>
                <a:latin typeface="Meiryo UI" panose="020B0604030504040204" pitchFamily="50" charset="-128"/>
                <a:ea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rPr>
              <a:t>回程度）。</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日本語のさらなるスキルアップや仕事も含めた日常生活上の注意点や困り事の</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相談・アドバイスの環境の創出。</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00496" y="781049"/>
            <a:ext cx="9681680" cy="59721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52871" y="545732"/>
            <a:ext cx="1861654" cy="2830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後の状況</a:t>
            </a:r>
          </a:p>
        </p:txBody>
      </p:sp>
      <p:sp>
        <p:nvSpPr>
          <p:cNvPr id="18" name="テキスト ボックス 17"/>
          <p:cNvSpPr txBox="1"/>
          <p:nvPr/>
        </p:nvSpPr>
        <p:spPr>
          <a:xfrm>
            <a:off x="4828979" y="5396669"/>
            <a:ext cx="4762697" cy="11233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◇受入れ</a:t>
            </a:r>
            <a:r>
              <a:rPr lang="ja-JP" altLang="en-US" sz="1200" b="1" dirty="0">
                <a:latin typeface="Meiryo UI" panose="020B0604030504040204" pitchFamily="50" charset="-128"/>
                <a:ea typeface="Meiryo UI" panose="020B0604030504040204" pitchFamily="50" charset="-128"/>
              </a:rPr>
              <a:t>後の課題への対応</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・外国人材の育成指導方法については</a:t>
            </a:r>
            <a:r>
              <a:rPr lang="ja-JP" altLang="en-US" sz="1100" dirty="0" smtClean="0">
                <a:latin typeface="Meiryo UI" panose="020B0604030504040204" pitchFamily="50" charset="-128"/>
                <a:ea typeface="Meiryo UI" panose="020B0604030504040204" pitchFamily="50" charset="-128"/>
              </a:rPr>
              <a:t>、本人にとって効果的な支援を行うことが</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重要なことから、プロジェクトチーム内で</a:t>
            </a:r>
            <a:r>
              <a:rPr lang="ja-JP" altLang="en-US" sz="1100" dirty="0" smtClean="0">
                <a:solidFill>
                  <a:schemeClr val="tx1"/>
                </a:solidFill>
                <a:latin typeface="Meiryo UI" panose="020B0604030504040204" pitchFamily="50" charset="-128"/>
                <a:ea typeface="Meiryo UI" panose="020B0604030504040204" pitchFamily="50" charset="-128"/>
              </a:rPr>
              <a:t>事前に作成したマニュアルを活用し、指</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導内容の統一化を図っている。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また、課題に応じて、適宜マニュアルのカスタマイズを実施している。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accent1"/>
                </a:solidFill>
                <a:latin typeface="Meiryo UI" panose="020B0604030504040204" pitchFamily="50" charset="-128"/>
                <a:ea typeface="Meiryo UI" panose="020B0604030504040204" pitchFamily="50" charset="-128"/>
              </a:rPr>
              <a:t>　</a:t>
            </a: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410451" y="6357043"/>
            <a:ext cx="2228850" cy="365125"/>
          </a:xfrm>
        </p:spPr>
        <p:txBody>
          <a:bodyPr/>
          <a:lstStyle/>
          <a:p>
            <a:fld id="{296A86AB-889E-4DAC-9504-C27B7112E1B6}" type="slidenum">
              <a:rPr kumimoji="1" lang="ja-JP" altLang="en-US" smtClean="0"/>
              <a:t>10</a:t>
            </a:fld>
            <a:endParaRPr kumimoji="1" lang="ja-JP" altLang="en-US" dirty="0"/>
          </a:p>
        </p:txBody>
      </p:sp>
    </p:spTree>
    <p:extLst>
      <p:ext uri="{BB962C8B-B14F-4D97-AF65-F5344CB8AC3E}">
        <p14:creationId xmlns:p14="http://schemas.microsoft.com/office/powerpoint/2010/main" val="211602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7150" y="514202"/>
            <a:ext cx="3524250" cy="206629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②</a:t>
            </a:r>
            <a:r>
              <a:rPr lang="ja-JP" altLang="en-US" sz="1200" b="1" dirty="0" smtClean="0">
                <a:latin typeface="Meiryo UI" panose="020B0604030504040204" pitchFamily="50" charset="-128"/>
                <a:ea typeface="Meiryo UI" panose="020B0604030504040204" pitchFamily="50" charset="-128"/>
              </a:rPr>
              <a:t>社会</a:t>
            </a:r>
            <a:r>
              <a:rPr lang="ja-JP" altLang="en-US" sz="1200" b="1" dirty="0">
                <a:latin typeface="Meiryo UI" panose="020B0604030504040204" pitchFamily="50" charset="-128"/>
                <a:ea typeface="Meiryo UI" panose="020B0604030504040204" pitchFamily="50" charset="-128"/>
              </a:rPr>
              <a:t>福祉法人　</a:t>
            </a:r>
            <a:r>
              <a:rPr lang="ja-JP" altLang="en-US" sz="1200" b="1" dirty="0" smtClean="0">
                <a:latin typeface="Meiryo UI" panose="020B0604030504040204" pitchFamily="50" charset="-128"/>
                <a:ea typeface="Meiryo UI" panose="020B0604030504040204" pitchFamily="50" charset="-128"/>
              </a:rPr>
              <a:t>親光会</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代表者</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理事長 　西浦　太一</a:t>
            </a:r>
            <a:endParaRPr lang="en-US" altLang="ja-JP" sz="1100" dirty="0">
              <a:latin typeface="Meiryo UI" panose="020B0604030504040204" pitchFamily="50" charset="-128"/>
              <a:ea typeface="Meiryo UI" panose="020B0604030504040204" pitchFamily="50" charset="-128"/>
            </a:endParaRPr>
          </a:p>
          <a:p>
            <a:r>
              <a:rPr lang="ja-JP" altLang="en-US" sz="1100" dirty="0"/>
              <a:t>   </a:t>
            </a:r>
            <a:r>
              <a:rPr lang="ja-JP" altLang="en-US" sz="1100" dirty="0" smtClean="0">
                <a:latin typeface="Meiryo UI" panose="020B0604030504040204" pitchFamily="50" charset="-128"/>
                <a:ea typeface="Meiryo UI" panose="020B0604030504040204" pitchFamily="50" charset="-128"/>
              </a:rPr>
              <a:t>○所在地  </a:t>
            </a:r>
            <a:r>
              <a:rPr lang="zh-TW" altLang="en-US" sz="1100" dirty="0" smtClean="0">
                <a:latin typeface="Meiryo UI" panose="020B0604030504040204" pitchFamily="50" charset="-128"/>
                <a:ea typeface="Meiryo UI" panose="020B0604030504040204" pitchFamily="50" charset="-128"/>
              </a:rPr>
              <a:t>泉南郡</a:t>
            </a:r>
            <a:r>
              <a:rPr lang="zh-TW" altLang="en-US" sz="1100" dirty="0">
                <a:latin typeface="Meiryo UI" panose="020B0604030504040204" pitchFamily="50" charset="-128"/>
                <a:ea typeface="Meiryo UI" panose="020B0604030504040204" pitchFamily="50" charset="-128"/>
              </a:rPr>
              <a:t>岬町淡輪</a:t>
            </a:r>
            <a:r>
              <a:rPr lang="en-US" altLang="zh-TW" sz="1100" dirty="0">
                <a:latin typeface="Meiryo UI" panose="020B0604030504040204" pitchFamily="50" charset="-128"/>
                <a:ea typeface="Meiryo UI" panose="020B0604030504040204" pitchFamily="50" charset="-128"/>
              </a:rPr>
              <a:t>1770</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○受入れ</a:t>
            </a:r>
            <a:r>
              <a:rPr lang="ja-JP" altLang="en-US" sz="1100" dirty="0">
                <a:latin typeface="Meiryo UI" panose="020B0604030504040204" pitchFamily="50" charset="-128"/>
                <a:ea typeface="Meiryo UI" panose="020B0604030504040204" pitchFamily="50" charset="-128"/>
              </a:rPr>
              <a:t>施設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rPr>
              <a:t>養護</a:t>
            </a:r>
            <a:r>
              <a:rPr lang="ja-JP" altLang="en-US" sz="1100" dirty="0" smtClean="0">
                <a:latin typeface="Meiryo UI" panose="020B0604030504040204" pitchFamily="50" charset="-128"/>
                <a:ea typeface="Meiryo UI" panose="020B0604030504040204" pitchFamily="50" charset="-128"/>
              </a:rPr>
              <a:t>老人ホーム淡輪園（定員</a:t>
            </a:r>
            <a:r>
              <a:rPr lang="en-US" altLang="ja-JP" sz="1100" dirty="0" smtClean="0">
                <a:latin typeface="Meiryo UI" panose="020B0604030504040204" pitchFamily="50" charset="-128"/>
                <a:ea typeface="Meiryo UI" panose="020B0604030504040204" pitchFamily="50" charset="-128"/>
              </a:rPr>
              <a:t>63</a:t>
            </a:r>
            <a:r>
              <a:rPr lang="ja-JP" altLang="en-US" sz="1100" dirty="0" smtClean="0">
                <a:latin typeface="Meiryo UI" panose="020B0604030504040204" pitchFamily="50" charset="-128"/>
                <a:ea typeface="Meiryo UI" panose="020B0604030504040204" pitchFamily="50" charset="-128"/>
              </a:rPr>
              <a:t>名）</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泉南郡岬町淡</a:t>
            </a:r>
            <a:r>
              <a:rPr lang="zh-TW" altLang="en-US" sz="1100" dirty="0" smtClean="0">
                <a:latin typeface="Meiryo UI" panose="020B0604030504040204" pitchFamily="50" charset="-128"/>
                <a:ea typeface="Meiryo UI" panose="020B0604030504040204" pitchFamily="50" charset="-128"/>
              </a:rPr>
              <a:t>輪</a:t>
            </a:r>
            <a:r>
              <a:rPr lang="en-US" altLang="zh-TW" sz="1100" dirty="0" smtClean="0">
                <a:latin typeface="Meiryo UI" panose="020B0604030504040204" pitchFamily="50" charset="-128"/>
                <a:ea typeface="Meiryo UI" panose="020B0604030504040204" pitchFamily="50" charset="-128"/>
              </a:rPr>
              <a:t>5635-1</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（昭和</a:t>
            </a:r>
            <a:r>
              <a:rPr lang="en-US" altLang="ja-JP" sz="1100" dirty="0" smtClean="0">
                <a:latin typeface="Meiryo UI" panose="020B0604030504040204" pitchFamily="50" charset="-128"/>
                <a:ea typeface="Meiryo UI" panose="020B0604030504040204" pitchFamily="50" charset="-128"/>
              </a:rPr>
              <a:t>63</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rPr>
              <a:t>月開設 平成</a:t>
            </a:r>
            <a:r>
              <a:rPr lang="en-US" altLang="ja-JP" sz="1100" dirty="0" smtClean="0">
                <a:latin typeface="Meiryo UI" panose="020B0604030504040204" pitchFamily="50" charset="-128"/>
                <a:ea typeface="Meiryo UI" panose="020B0604030504040204" pitchFamily="50" charset="-128"/>
              </a:rPr>
              <a:t>26</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月移転）</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・介護老人保健施設　みさき（定員</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名）　</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泉南郡岬町淡輪</a:t>
            </a:r>
            <a:r>
              <a:rPr lang="en-US" altLang="ja-JP" sz="1100" dirty="0" smtClean="0">
                <a:latin typeface="Meiryo UI" panose="020B0604030504040204" pitchFamily="50" charset="-128"/>
                <a:ea typeface="Meiryo UI" panose="020B0604030504040204" pitchFamily="50" charset="-128"/>
              </a:rPr>
              <a:t>1790</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rgbClr val="FF0000"/>
                </a:solidFill>
                <a:latin typeface="Meiryo UI" panose="020B0604030504040204" pitchFamily="50" charset="-128"/>
                <a:ea typeface="Meiryo UI" panose="020B0604030504040204" pitchFamily="50" charset="-128"/>
              </a:rPr>
              <a:t>　</a:t>
            </a:r>
            <a:endParaRPr lang="en-US" altLang="ja-JP" sz="1100" dirty="0" smtClean="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a:t>
            </a:r>
            <a:r>
              <a:rPr lang="ja-JP" altLang="en-US" sz="1100" dirty="0" smtClean="0">
                <a:solidFill>
                  <a:srgbClr val="FF0000"/>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（平成１３年</a:t>
            </a:r>
            <a:r>
              <a:rPr lang="ja-JP" altLang="en-US" sz="1100" dirty="0">
                <a:solidFill>
                  <a:schemeClr val="tx1"/>
                </a:solidFill>
                <a:latin typeface="Meiryo UI" panose="020B0604030504040204" pitchFamily="50" charset="-128"/>
                <a:ea typeface="Meiryo UI" panose="020B0604030504040204" pitchFamily="50" charset="-128"/>
              </a:rPr>
              <a:t>４</a:t>
            </a:r>
            <a:r>
              <a:rPr lang="ja-JP" altLang="en-US" sz="1100" dirty="0" smtClean="0">
                <a:solidFill>
                  <a:schemeClr val="tx1"/>
                </a:solidFill>
                <a:latin typeface="Meiryo UI" panose="020B0604030504040204" pitchFamily="50" charset="-128"/>
                <a:ea typeface="Meiryo UI" panose="020B0604030504040204" pitchFamily="50" charset="-128"/>
              </a:rPr>
              <a:t>月開設）</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・在宅介護支援センター（短期入所施設</a:t>
            </a:r>
            <a:r>
              <a:rPr lang="en-US" altLang="ja-JP" sz="1100" dirty="0" smtClean="0">
                <a:solidFill>
                  <a:schemeClr val="tx1"/>
                </a:solidFill>
                <a:latin typeface="Meiryo UI" panose="020B0604030504040204" pitchFamily="50" charset="-128"/>
                <a:ea typeface="Meiryo UI" panose="020B0604030504040204" pitchFamily="50" charset="-128"/>
              </a:rPr>
              <a:t>21</a:t>
            </a:r>
            <a:r>
              <a:rPr lang="ja-JP" altLang="en-US" sz="1100" dirty="0" smtClean="0">
                <a:solidFill>
                  <a:schemeClr val="tx1"/>
                </a:solidFill>
                <a:latin typeface="Meiryo UI" panose="020B0604030504040204" pitchFamily="50" charset="-128"/>
                <a:ea typeface="Meiryo UI" panose="020B0604030504040204" pitchFamily="50" charset="-128"/>
              </a:rPr>
              <a:t>名を含む）</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（平成２８年</a:t>
            </a:r>
            <a:r>
              <a:rPr lang="ja-JP" altLang="en-US" sz="1100" dirty="0">
                <a:solidFill>
                  <a:schemeClr val="tx1"/>
                </a:solidFill>
                <a:latin typeface="Meiryo UI" panose="020B0604030504040204" pitchFamily="50" charset="-128"/>
                <a:ea typeface="Meiryo UI" panose="020B0604030504040204" pitchFamily="50" charset="-128"/>
              </a:rPr>
              <a:t>４月</a:t>
            </a:r>
            <a:r>
              <a:rPr lang="ja-JP" altLang="en-US" sz="1100" dirty="0" smtClean="0">
                <a:solidFill>
                  <a:schemeClr val="tx1"/>
                </a:solidFill>
                <a:latin typeface="Meiryo UI" panose="020B0604030504040204" pitchFamily="50" charset="-128"/>
                <a:ea typeface="Meiryo UI" panose="020B0604030504040204" pitchFamily="50" charset="-128"/>
              </a:rPr>
              <a:t>開設）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en-US" altLang="ja-JP" sz="675" dirty="0"/>
          </a:p>
          <a:p>
            <a:pPr algn="ctr"/>
            <a:endParaRPr lang="en-US" altLang="ja-JP" sz="675" dirty="0"/>
          </a:p>
          <a:p>
            <a:pPr algn="ctr"/>
            <a:endParaRPr lang="en-US" altLang="ja-JP" sz="675" dirty="0"/>
          </a:p>
          <a:p>
            <a:pPr algn="ctr"/>
            <a:endParaRPr lang="en-US" altLang="ja-JP" sz="675" dirty="0"/>
          </a:p>
          <a:p>
            <a:pPr algn="ctr"/>
            <a:endParaRPr lang="ja-JP" altLang="en-US" sz="675" dirty="0"/>
          </a:p>
        </p:txBody>
      </p:sp>
      <p:sp>
        <p:nvSpPr>
          <p:cNvPr id="11" name="テキスト ボックス 10"/>
          <p:cNvSpPr txBox="1"/>
          <p:nvPr/>
        </p:nvSpPr>
        <p:spPr>
          <a:xfrm>
            <a:off x="83877" y="4457018"/>
            <a:ext cx="9617539"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○プロジェクトチーム</a:t>
            </a:r>
            <a:r>
              <a:rPr lang="ja-JP" altLang="en-US" sz="1100" dirty="0">
                <a:latin typeface="Meiryo UI" panose="020B0604030504040204" pitchFamily="50" charset="-128"/>
                <a:ea typeface="Meiryo UI" panose="020B0604030504040204" pitchFamily="50" charset="-128"/>
              </a:rPr>
              <a:t>の設置</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受入</a:t>
            </a:r>
            <a:r>
              <a:rPr lang="ja-JP" altLang="en-US" sz="1100" dirty="0" smtClean="0">
                <a:latin typeface="Meiryo UI" panose="020B0604030504040204" pitchFamily="50" charset="-128"/>
                <a:ea typeface="Meiryo UI" panose="020B0604030504040204" pitchFamily="50" charset="-128"/>
              </a:rPr>
              <a:t>れマニュアルの作成等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・１０年来フィリピン介護職員が働いていたため、その経験から、プロジェクトチームは設置していない。</a:t>
            </a:r>
            <a:r>
              <a:rPr lang="ja-JP" altLang="en-US" sz="1100" dirty="0" smtClean="0">
                <a:solidFill>
                  <a:schemeClr val="tx1"/>
                </a:solidFill>
                <a:latin typeface="Meiryo UI" panose="020B0604030504040204" pitchFamily="50" charset="-128"/>
                <a:ea typeface="Meiryo UI" panose="020B0604030504040204" pitchFamily="50" charset="-128"/>
              </a:rPr>
              <a:t>また、受入れマニュアル</a:t>
            </a:r>
            <a:r>
              <a:rPr lang="ja-JP" altLang="en-US" sz="1100" dirty="0">
                <a:solidFill>
                  <a:schemeClr val="tx1"/>
                </a:solidFill>
                <a:latin typeface="Meiryo UI" panose="020B0604030504040204" pitchFamily="50" charset="-128"/>
                <a:ea typeface="Meiryo UI" panose="020B0604030504040204" pitchFamily="50" charset="-128"/>
              </a:rPr>
              <a:t>も</a:t>
            </a:r>
            <a:r>
              <a:rPr lang="ja-JP" altLang="en-US" sz="1100" dirty="0" smtClean="0">
                <a:solidFill>
                  <a:schemeClr val="tx1"/>
                </a:solidFill>
                <a:latin typeface="Meiryo UI" panose="020B0604030504040204" pitchFamily="50" charset="-128"/>
                <a:ea typeface="Meiryo UI" panose="020B0604030504040204" pitchFamily="50" charset="-128"/>
              </a:rPr>
              <a:t>作成していない。</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・平成２８年度の</a:t>
            </a:r>
            <a:r>
              <a:rPr lang="en-US" altLang="ja-JP" sz="1100" dirty="0" smtClean="0">
                <a:latin typeface="Meiryo UI" panose="020B0604030504040204" pitchFamily="50" charset="-128"/>
                <a:ea typeface="Meiryo UI" panose="020B0604030504040204" pitchFamily="50" charset="-128"/>
              </a:rPr>
              <a:t>EPA</a:t>
            </a:r>
            <a:r>
              <a:rPr lang="ja-JP" altLang="en-US" sz="1100" dirty="0" smtClean="0">
                <a:latin typeface="Meiryo UI" panose="020B0604030504040204" pitchFamily="50" charset="-128"/>
                <a:ea typeface="Meiryo UI" panose="020B0604030504040204" pitchFamily="50" charset="-128"/>
              </a:rPr>
              <a:t>マッチングがうまくいかず、受入れが叶わなかったため、海外に向けた施設紹介が必要と感じ、経済産業省</a:t>
            </a:r>
            <a:r>
              <a:rPr lang="ja-JP" altLang="en-US" sz="1100" dirty="0">
                <a:latin typeface="Meiryo UI" panose="020B0604030504040204" pitchFamily="50" charset="-128"/>
                <a:ea typeface="Meiryo UI" panose="020B0604030504040204" pitchFamily="50" charset="-128"/>
              </a:rPr>
              <a:t>の「国際化促進インターンシップ</a:t>
            </a:r>
            <a:r>
              <a:rPr lang="ja-JP" altLang="en-US" sz="1100" dirty="0" smtClean="0">
                <a:latin typeface="Meiryo UI" panose="020B0604030504040204" pitchFamily="50" charset="-128"/>
                <a:ea typeface="Meiryo UI" panose="020B0604030504040204" pitchFamily="50" charset="-128"/>
              </a:rPr>
              <a:t>事業」に</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応募。本事業のインターン生から、日本人と外国人のマニュアル観の相違を聞き、外国人材に対する各種書類の英語化、ベトナム語化が必要と感じ、インターン生を「通</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訳」として採用。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外国人材が使用する施設内マニュアル（緊急マニュアル等）に関しては、通訳者が編集をして使い勝手の良いものにしている。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奨学</a:t>
            </a:r>
            <a:r>
              <a:rPr lang="ja-JP" altLang="en-US" sz="1100" dirty="0" smtClean="0">
                <a:latin typeface="Meiryo UI" panose="020B0604030504040204" pitchFamily="50" charset="-128"/>
                <a:ea typeface="Meiryo UI" panose="020B0604030504040204" pitchFamily="50" charset="-128"/>
              </a:rPr>
              <a:t>金につい</a:t>
            </a:r>
            <a:r>
              <a:rPr lang="ja-JP" altLang="en-US" sz="1100" dirty="0">
                <a:latin typeface="Meiryo UI" panose="020B0604030504040204" pitchFamily="50" charset="-128"/>
                <a:ea typeface="Meiryo UI" panose="020B0604030504040204" pitchFamily="50" charset="-128"/>
              </a:rPr>
              <a:t>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介護福祉士修学資金貸付制度の保証人は、原則勤務状況や本人の性格を考慮して法人が対応</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○寮の確保、生活必需品への対応</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EPA</a:t>
            </a:r>
            <a:r>
              <a:rPr lang="ja-JP" altLang="en-US" sz="1100" dirty="0" smtClean="0">
                <a:latin typeface="Meiryo UI" panose="020B0604030504040204" pitchFamily="50" charset="-128"/>
                <a:ea typeface="Meiryo UI" panose="020B0604030504040204" pitchFamily="50" charset="-128"/>
              </a:rPr>
              <a:t>による受入れ者と留学生を分けて、借り上げ住宅の確保や</a:t>
            </a:r>
            <a:r>
              <a:rPr lang="ja-JP" altLang="en-US" sz="1100" dirty="0" smtClean="0">
                <a:solidFill>
                  <a:schemeClr val="tx1"/>
                </a:solidFill>
                <a:latin typeface="Meiryo UI" panose="020B0604030504040204" pitchFamily="50" charset="-128"/>
                <a:ea typeface="Meiryo UI" panose="020B0604030504040204" pitchFamily="50" charset="-128"/>
              </a:rPr>
              <a:t>生活必需品</a:t>
            </a:r>
            <a:r>
              <a:rPr lang="ja-JP" altLang="en-US" sz="1100" dirty="0" smtClean="0">
                <a:latin typeface="Meiryo UI" panose="020B0604030504040204" pitchFamily="50" charset="-128"/>
                <a:ea typeface="Meiryo UI" panose="020B0604030504040204" pitchFamily="50" charset="-128"/>
              </a:rPr>
              <a:t>を用意。住宅は、数名で入居。</a:t>
            </a:r>
            <a:endParaRPr lang="en-US" altLang="ja-JP" sz="1100" dirty="0" smtClean="0">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住居費が月額</a:t>
            </a:r>
            <a:r>
              <a:rPr lang="en-US" altLang="ja-JP" sz="1100" dirty="0" smtClean="0">
                <a:solidFill>
                  <a:schemeClr val="tx1"/>
                </a:solidFill>
                <a:latin typeface="Meiryo UI" panose="020B0604030504040204" pitchFamily="50" charset="-128"/>
                <a:ea typeface="Meiryo UI" panose="020B0604030504040204" pitchFamily="50" charset="-128"/>
              </a:rPr>
              <a:t>15,000</a:t>
            </a:r>
            <a:r>
              <a:rPr lang="ja-JP" altLang="en-US" sz="1100" dirty="0" smtClean="0">
                <a:solidFill>
                  <a:schemeClr val="tx1"/>
                </a:solidFill>
                <a:latin typeface="Meiryo UI" panose="020B0604030504040204" pitchFamily="50" charset="-128"/>
                <a:ea typeface="Meiryo UI" panose="020B0604030504040204" pitchFamily="50" charset="-128"/>
              </a:rPr>
              <a:t>円前後となるよう支援。</a:t>
            </a:r>
            <a:r>
              <a:rPr lang="ja-JP" altLang="en-US" sz="1100" dirty="0" smtClean="0">
                <a:latin typeface="Meiryo UI" panose="020B0604030504040204" pitchFamily="50" charset="-128"/>
                <a:ea typeface="Meiryo UI" panose="020B0604030504040204" pitchFamily="50" charset="-128"/>
              </a:rPr>
              <a:t>インターネット環境や勤務日の昼食は施設が負担。</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覚書、契約</a:t>
            </a:r>
            <a:r>
              <a:rPr lang="ja-JP" altLang="en-US" sz="1100" dirty="0" smtClean="0">
                <a:latin typeface="Meiryo UI" panose="020B0604030504040204" pitchFamily="50" charset="-128"/>
                <a:ea typeface="Meiryo UI" panose="020B0604030504040204" pitchFamily="50" charset="-128"/>
              </a:rPr>
              <a:t>等の作成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・貸与型奨学金契約書、雇用契約　　・連帯保証人の依頼文書</a:t>
            </a: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②　社会福祉法人　</a:t>
            </a:r>
            <a:r>
              <a:rPr kumimoji="1" lang="ja-JP" altLang="en-US" sz="2400" b="1" dirty="0" smtClean="0">
                <a:latin typeface="Meiryo UI" panose="020B0604030504040204" pitchFamily="50" charset="-128"/>
                <a:ea typeface="Meiryo UI" panose="020B0604030504040204" pitchFamily="50" charset="-128"/>
              </a:rPr>
              <a:t>親光会（Ｐ１）</a:t>
            </a:r>
            <a:endParaRPr kumimoji="1" lang="en-US" altLang="ja-JP" sz="2400" b="1" dirty="0" smtClean="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829402496"/>
              </p:ext>
            </p:extLst>
          </p:nvPr>
        </p:nvGraphicFramePr>
        <p:xfrm>
          <a:off x="152525" y="2850637"/>
          <a:ext cx="5662181" cy="1373001"/>
        </p:xfrm>
        <a:graphic>
          <a:graphicData uri="http://schemas.openxmlformats.org/drawingml/2006/table">
            <a:tbl>
              <a:tblPr firstRow="1" bandRow="1">
                <a:tableStyleId>{93296810-A885-4BE3-A3E7-6D5BEEA58F35}</a:tableStyleId>
              </a:tblPr>
              <a:tblGrid>
                <a:gridCol w="495175">
                  <a:extLst>
                    <a:ext uri="{9D8B030D-6E8A-4147-A177-3AD203B41FA5}">
                      <a16:colId xmlns:a16="http://schemas.microsoft.com/office/drawing/2014/main" val="2319702552"/>
                    </a:ext>
                  </a:extLst>
                </a:gridCol>
                <a:gridCol w="423041">
                  <a:extLst>
                    <a:ext uri="{9D8B030D-6E8A-4147-A177-3AD203B41FA5}">
                      <a16:colId xmlns:a16="http://schemas.microsoft.com/office/drawing/2014/main" val="1144046647"/>
                    </a:ext>
                  </a:extLst>
                </a:gridCol>
                <a:gridCol w="991566">
                  <a:extLst>
                    <a:ext uri="{9D8B030D-6E8A-4147-A177-3AD203B41FA5}">
                      <a16:colId xmlns:a16="http://schemas.microsoft.com/office/drawing/2014/main" val="3523728075"/>
                    </a:ext>
                  </a:extLst>
                </a:gridCol>
                <a:gridCol w="1001288">
                  <a:extLst>
                    <a:ext uri="{9D8B030D-6E8A-4147-A177-3AD203B41FA5}">
                      <a16:colId xmlns:a16="http://schemas.microsoft.com/office/drawing/2014/main" val="1302033709"/>
                    </a:ext>
                  </a:extLst>
                </a:gridCol>
                <a:gridCol w="1398561">
                  <a:extLst>
                    <a:ext uri="{9D8B030D-6E8A-4147-A177-3AD203B41FA5}">
                      <a16:colId xmlns:a16="http://schemas.microsoft.com/office/drawing/2014/main" val="3642500363"/>
                    </a:ext>
                  </a:extLst>
                </a:gridCol>
                <a:gridCol w="1352550">
                  <a:extLst>
                    <a:ext uri="{9D8B030D-6E8A-4147-A177-3AD203B41FA5}">
                      <a16:colId xmlns:a16="http://schemas.microsoft.com/office/drawing/2014/main" val="3684441863"/>
                    </a:ext>
                  </a:extLst>
                </a:gridCol>
              </a:tblGrid>
              <a:tr h="277167">
                <a:tc>
                  <a:txBody>
                    <a:bodyPr/>
                    <a:lstStyle/>
                    <a:p>
                      <a:pPr algn="ctr"/>
                      <a:r>
                        <a:rPr kumimoji="1" lang="ja-JP" altLang="en-US" sz="1100" dirty="0" smtClean="0"/>
                        <a:t>年度</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人数</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性別（人）</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受入れ国</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配置状況</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備考</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37248691"/>
                  </a:ext>
                </a:extLst>
              </a:tr>
              <a:tr h="224996">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29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３名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女性</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中国・ベトナム</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特別養護老人ホーム</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rPr>
                        <a:t>在宅介護支援センター</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rPr>
                        <a:t>中国籍女性１名帰国</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5176357"/>
                  </a:ext>
                </a:extLst>
              </a:tr>
              <a:tr h="230962">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30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rPr>
                        <a:t>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男性</a:t>
                      </a:r>
                      <a:r>
                        <a:rPr kumimoji="1" lang="en-US" altLang="ja-JP" sz="1000" dirty="0" smtClean="0">
                          <a:solidFill>
                            <a:schemeClr val="tx1"/>
                          </a:solidFill>
                          <a:latin typeface="Meiryo UI" panose="020B0604030504040204" pitchFamily="50" charset="-128"/>
                          <a:ea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rPr>
                        <a:t>女性</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特別養護老人ホーム</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800" dirty="0">
                        <a:solidFill>
                          <a:schemeClr val="accent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94406727"/>
                  </a:ext>
                </a:extLst>
              </a:tr>
              <a:tr h="230962">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６名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男性</a:t>
                      </a:r>
                      <a:r>
                        <a:rPr kumimoji="1" lang="en-US" altLang="ja-JP" sz="1000" dirty="0" smtClean="0">
                          <a:solidFill>
                            <a:schemeClr val="tx1"/>
                          </a:solidFill>
                          <a:latin typeface="Meiryo UI" panose="020B0604030504040204" pitchFamily="50" charset="-128"/>
                          <a:ea typeface="Meiryo UI" panose="020B0604030504040204" pitchFamily="50" charset="-128"/>
                        </a:rPr>
                        <a:t>2</a:t>
                      </a:r>
                      <a:r>
                        <a:rPr kumimoji="1" lang="ja-JP" altLang="en-US" sz="1000" dirty="0" smtClean="0">
                          <a:solidFill>
                            <a:schemeClr val="tx1"/>
                          </a:solidFill>
                          <a:latin typeface="Meiryo UI" panose="020B0604030504040204" pitchFamily="50" charset="-128"/>
                          <a:ea typeface="Meiryo UI" panose="020B0604030504040204" pitchFamily="50" charset="-128"/>
                        </a:rPr>
                        <a:t>女性</a:t>
                      </a:r>
                      <a:r>
                        <a:rPr kumimoji="1" lang="en-US" altLang="ja-JP" sz="1000" dirty="0" smtClean="0">
                          <a:solidFill>
                            <a:schemeClr val="tx1"/>
                          </a:solidFill>
                          <a:latin typeface="Meiryo UI" panose="020B0604030504040204" pitchFamily="50" charset="-128"/>
                          <a:ea typeface="Meiryo UI" panose="020B0604030504040204" pitchFamily="50" charset="-128"/>
                        </a:rPr>
                        <a:t>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特別養護老人ホーム</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rPr>
                        <a:t>在宅介護支援センター</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rPr>
                        <a:t>介護老人保健施設</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17507498"/>
                  </a:ext>
                </a:extLst>
              </a:tr>
            </a:tbl>
          </a:graphicData>
        </a:graphic>
      </p:graphicFrame>
      <p:sp>
        <p:nvSpPr>
          <p:cNvPr id="10" name="テキスト ボックス 9"/>
          <p:cNvSpPr txBox="1"/>
          <p:nvPr/>
        </p:nvSpPr>
        <p:spPr>
          <a:xfrm>
            <a:off x="3685312" y="503879"/>
            <a:ext cx="6123711" cy="218521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i="1" dirty="0">
                <a:latin typeface="Meiryo UI" panose="020B0604030504040204" pitchFamily="50" charset="-128"/>
                <a:ea typeface="Meiryo UI" panose="020B0604030504040204" pitchFamily="50" charset="-128"/>
              </a:rPr>
              <a:t>◇受入れの概要等に</a:t>
            </a:r>
            <a:r>
              <a:rPr lang="ja-JP" altLang="en-US" sz="1200" b="1" i="1" dirty="0" smtClean="0">
                <a:latin typeface="Meiryo UI" panose="020B0604030504040204" pitchFamily="50" charset="-128"/>
                <a:ea typeface="Meiryo UI" panose="020B0604030504040204" pitchFamily="50" charset="-128"/>
              </a:rPr>
              <a:t>ついて </a:t>
            </a:r>
            <a:r>
              <a:rPr lang="ja-JP" altLang="en-US" sz="1200" b="1" i="1" dirty="0" smtClean="0">
                <a:solidFill>
                  <a:schemeClr val="accent1"/>
                </a:solidFill>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a:t>
            </a:r>
            <a:endParaRPr lang="en-US" altLang="ja-JP" sz="1200" b="1" i="1" dirty="0">
              <a:latin typeface="Meiryo UI" panose="020B0604030504040204" pitchFamily="50" charset="-128"/>
              <a:ea typeface="Meiryo UI" panose="020B0604030504040204" pitchFamily="50" charset="-128"/>
            </a:endParaRPr>
          </a:p>
          <a:p>
            <a:r>
              <a:rPr lang="ja-JP" altLang="en-US" sz="1200" b="1" i="1" dirty="0" smtClean="0">
                <a:latin typeface="Meiryo UI" panose="020B0604030504040204" pitchFamily="50" charset="-128"/>
                <a:ea typeface="Meiryo UI" panose="020B0604030504040204" pitchFamily="50" charset="-128"/>
              </a:rPr>
              <a:t>　★フィリピン人介護職員を受入れ後、</a:t>
            </a:r>
            <a:r>
              <a:rPr lang="en-US" altLang="ja-JP" sz="1200" b="1" dirty="0" smtClean="0">
                <a:latin typeface="Meiryo UI" panose="020B0604030504040204" pitchFamily="50" charset="-128"/>
                <a:ea typeface="Meiryo UI" panose="020B0604030504040204" pitchFamily="50" charset="-128"/>
              </a:rPr>
              <a:t>EPA</a:t>
            </a:r>
            <a:r>
              <a:rPr lang="ja-JP" altLang="en-US" sz="1200" b="1" dirty="0" smtClean="0">
                <a:latin typeface="Meiryo UI" panose="020B0604030504040204" pitchFamily="50" charset="-128"/>
                <a:ea typeface="Meiryo UI" panose="020B0604030504040204" pitchFamily="50" charset="-128"/>
              </a:rPr>
              <a:t>制度や</a:t>
            </a:r>
            <a:r>
              <a:rPr lang="ja-JP" altLang="en-US" sz="1200" b="1" i="1" dirty="0" smtClean="0">
                <a:latin typeface="Meiryo UI" panose="020B0604030504040204" pitchFamily="50" charset="-128"/>
                <a:ea typeface="Meiryo UI" panose="020B0604030504040204" pitchFamily="50" charset="-128"/>
              </a:rPr>
              <a:t>日本語学校及び介護福祉士養成施設の学</a:t>
            </a:r>
            <a:endParaRPr lang="en-US" altLang="ja-JP" sz="1200" b="1" i="1" dirty="0" smtClean="0">
              <a:latin typeface="Meiryo UI" panose="020B0604030504040204" pitchFamily="50" charset="-128"/>
              <a:ea typeface="Meiryo UI" panose="020B0604030504040204" pitchFamily="50" charset="-128"/>
            </a:endParaRPr>
          </a:p>
          <a:p>
            <a:r>
              <a:rPr lang="ja-JP" altLang="en-US" sz="1200" b="1" i="1" dirty="0">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生をアルバイトとして受入れ。</a:t>
            </a:r>
            <a:endParaRPr lang="en-US" altLang="ja-JP" sz="1200" b="1" i="1" dirty="0" smtClean="0">
              <a:latin typeface="Meiryo UI" panose="020B0604030504040204" pitchFamily="50" charset="-128"/>
              <a:ea typeface="Meiryo UI" panose="020B0604030504040204" pitchFamily="50" charset="-128"/>
            </a:endParaRPr>
          </a:p>
          <a:p>
            <a:r>
              <a:rPr lang="ja-JP" altLang="en-US" sz="1100" b="1" i="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・平成１５年頃から、フィリピン人（日本人配偶者）の受入れをスタート。</a:t>
            </a:r>
            <a:r>
              <a:rPr lang="ja-JP" altLang="en-US" sz="1100" dirty="0" smtClean="0">
                <a:solidFill>
                  <a:schemeClr val="tx1"/>
                </a:solidFill>
                <a:latin typeface="Meiryo UI" panose="020B0604030504040204" pitchFamily="50" charset="-128"/>
                <a:ea typeface="Meiryo UI" panose="020B0604030504040204" pitchFamily="50" charset="-128"/>
              </a:rPr>
              <a:t>以降、継続して雇用している。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・平成２７年度、２９年度、３０年度、</a:t>
            </a:r>
            <a:r>
              <a:rPr lang="en-US" altLang="ja-JP" sz="1100" dirty="0" smtClean="0">
                <a:latin typeface="Meiryo UI" panose="020B0604030504040204" pitchFamily="50" charset="-128"/>
                <a:ea typeface="Meiryo UI" panose="020B0604030504040204" pitchFamily="50" charset="-128"/>
              </a:rPr>
              <a:t>EPA</a:t>
            </a:r>
            <a:r>
              <a:rPr lang="ja-JP" altLang="en-US" sz="1100" dirty="0" smtClean="0">
                <a:latin typeface="Meiryo UI" panose="020B0604030504040204" pitchFamily="50" charset="-128"/>
                <a:ea typeface="Meiryo UI" panose="020B0604030504040204" pitchFamily="50" charset="-128"/>
              </a:rPr>
              <a:t>制度で申込みを行うとともにマッチングを行い、受入れ。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・平成２８年度には、介護福祉士養成施設より留学生の受入の打診があり、受入れ。</a:t>
            </a:r>
            <a:endParaRPr lang="en-US" altLang="ja-JP" sz="1100" dirty="0" smtClean="0">
              <a:latin typeface="Meiryo UI" panose="020B0604030504040204" pitchFamily="50" charset="-128"/>
              <a:ea typeface="Meiryo UI" panose="020B0604030504040204" pitchFamily="50" charset="-128"/>
            </a:endParaRPr>
          </a:p>
          <a:p>
            <a:r>
              <a:rPr lang="ja-JP" altLang="en-US" sz="1100" b="1" i="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・平成２９年度、経済産業省「国際化促進インターンシップ事業」</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留学生を受入れ。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事業終了後、本人と「通訳」の雇用契約を結ぶ。</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・平成３０年度には、日本語学校及び介護福祉士養成施設から留学生の受入れ要請があり、受入れ。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・平成３０年度、技能実習生の面接に訪越。</a:t>
            </a:r>
            <a:endParaRPr lang="en-US" altLang="ja-JP" sz="11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◇今後の外国人介護人材の雇用方針</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・自施設で経験を積んだ留学生には、他の施設でリーダーとして受入れてもらい、働いてもらうことを希望。</a:t>
            </a:r>
            <a:endParaRPr lang="en-US" altLang="ja-JP" sz="1100" dirty="0" smtClean="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023805727"/>
              </p:ext>
            </p:extLst>
          </p:nvPr>
        </p:nvGraphicFramePr>
        <p:xfrm>
          <a:off x="5925307" y="3057401"/>
          <a:ext cx="3749382" cy="726386"/>
        </p:xfrm>
        <a:graphic>
          <a:graphicData uri="http://schemas.openxmlformats.org/drawingml/2006/table">
            <a:tbl>
              <a:tblPr firstRow="1" bandRow="1">
                <a:tableStyleId>{93296810-A885-4BE3-A3E7-6D5BEEA58F35}</a:tableStyleId>
              </a:tblPr>
              <a:tblGrid>
                <a:gridCol w="442758">
                  <a:extLst>
                    <a:ext uri="{9D8B030D-6E8A-4147-A177-3AD203B41FA5}">
                      <a16:colId xmlns:a16="http://schemas.microsoft.com/office/drawing/2014/main" val="2319702552"/>
                    </a:ext>
                  </a:extLst>
                </a:gridCol>
                <a:gridCol w="449827">
                  <a:extLst>
                    <a:ext uri="{9D8B030D-6E8A-4147-A177-3AD203B41FA5}">
                      <a16:colId xmlns:a16="http://schemas.microsoft.com/office/drawing/2014/main" val="1144046647"/>
                    </a:ext>
                  </a:extLst>
                </a:gridCol>
                <a:gridCol w="485936">
                  <a:extLst>
                    <a:ext uri="{9D8B030D-6E8A-4147-A177-3AD203B41FA5}">
                      <a16:colId xmlns:a16="http://schemas.microsoft.com/office/drawing/2014/main" val="3523728075"/>
                    </a:ext>
                  </a:extLst>
                </a:gridCol>
                <a:gridCol w="819150">
                  <a:extLst>
                    <a:ext uri="{9D8B030D-6E8A-4147-A177-3AD203B41FA5}">
                      <a16:colId xmlns:a16="http://schemas.microsoft.com/office/drawing/2014/main" val="1302033709"/>
                    </a:ext>
                  </a:extLst>
                </a:gridCol>
                <a:gridCol w="1551711">
                  <a:extLst>
                    <a:ext uri="{9D8B030D-6E8A-4147-A177-3AD203B41FA5}">
                      <a16:colId xmlns:a16="http://schemas.microsoft.com/office/drawing/2014/main" val="3642500363"/>
                    </a:ext>
                  </a:extLst>
                </a:gridCol>
              </a:tblGrid>
              <a:tr h="238249">
                <a:tc>
                  <a:txBody>
                    <a:bodyPr/>
                    <a:lstStyle/>
                    <a:p>
                      <a:pPr algn="ctr"/>
                      <a:r>
                        <a:rPr kumimoji="1" lang="ja-JP" altLang="en-US" sz="1100" dirty="0" smtClean="0">
                          <a:latin typeface="Meiryo UI" panose="020B0604030504040204" pitchFamily="50" charset="-128"/>
                          <a:ea typeface="Meiryo UI" panose="020B0604030504040204" pitchFamily="50" charset="-128"/>
                        </a:rPr>
                        <a:t>年度</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人数</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性別</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受入れ国</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配置状況</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037248691"/>
                  </a:ext>
                </a:extLst>
              </a:tr>
              <a:tr h="257175">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２８</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２名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女性</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フィリピン</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特別養護老人ホーム</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711863066"/>
                  </a:ext>
                </a:extLst>
              </a:tr>
              <a:tr h="230962">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３０</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３名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女性</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フィリピン</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1217507498"/>
                  </a:ext>
                </a:extLst>
              </a:tr>
            </a:tbl>
          </a:graphicData>
        </a:graphic>
      </p:graphicFrame>
      <p:sp>
        <p:nvSpPr>
          <p:cNvPr id="13" name="正方形/長方形 12"/>
          <p:cNvSpPr/>
          <p:nvPr/>
        </p:nvSpPr>
        <p:spPr>
          <a:xfrm>
            <a:off x="5899814" y="2850637"/>
            <a:ext cx="2327938" cy="2163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♦受入れ状況（</a:t>
            </a:r>
            <a:r>
              <a:rPr kumimoji="1" lang="en-US" altLang="ja-JP" sz="1200" dirty="0" smtClean="0">
                <a:latin typeface="Meiryo UI" panose="020B0604030504040204" pitchFamily="50" charset="-128"/>
                <a:ea typeface="Meiryo UI" panose="020B0604030504040204" pitchFamily="50" charset="-128"/>
              </a:rPr>
              <a:t>EPA</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solidFill>
                <a:schemeClr val="accent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472566" y="6400217"/>
            <a:ext cx="2228850" cy="365125"/>
          </a:xfrm>
        </p:spPr>
        <p:txBody>
          <a:bodyPr/>
          <a:lstStyle/>
          <a:p>
            <a:fld id="{296A86AB-889E-4DAC-9504-C27B7112E1B6}" type="slidenum">
              <a:rPr kumimoji="1" lang="ja-JP" altLang="en-US" smtClean="0"/>
              <a:t>11</a:t>
            </a:fld>
            <a:endParaRPr kumimoji="1" lang="ja-JP" altLang="en-US" dirty="0"/>
          </a:p>
        </p:txBody>
      </p:sp>
      <p:sp>
        <p:nvSpPr>
          <p:cNvPr id="5" name="正方形/長方形 4"/>
          <p:cNvSpPr/>
          <p:nvPr/>
        </p:nvSpPr>
        <p:spPr>
          <a:xfrm>
            <a:off x="57150" y="4285578"/>
            <a:ext cx="1619250" cy="2218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準備等</a:t>
            </a:r>
          </a:p>
        </p:txBody>
      </p:sp>
      <p:sp>
        <p:nvSpPr>
          <p:cNvPr id="16" name="正方形/長方形 15"/>
          <p:cNvSpPr/>
          <p:nvPr/>
        </p:nvSpPr>
        <p:spPr>
          <a:xfrm>
            <a:off x="83877" y="2675929"/>
            <a:ext cx="2327938" cy="2065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♦受入れ状況（留学生）</a:t>
            </a:r>
            <a:endParaRPr kumimoji="1" lang="ja-JP" altLang="en-US" sz="1200" b="1" dirty="0">
              <a:solidFill>
                <a:schemeClr val="accent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928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②　社会福祉法人　親光会（Ｐ２）</a:t>
            </a:r>
            <a:endParaRPr kumimoji="1" lang="en-US" altLang="ja-JP"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34223" y="1741091"/>
            <a:ext cx="4456073"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◇勉強へ</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支援等</a:t>
            </a:r>
            <a:endParaRPr lang="en-US" altLang="ja-JP" sz="12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・日本語学校留学生</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来日６か月間を目途に施設で使用される日本語を教育。</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通訳・相談員が１週間に１回程度勉強会を開催。</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・介護福祉士養成施設留学生（今年度より実施予定）</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テスト対策や宿題への勉強会を実施。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また、定期テストに落ちた留学生を対象に週１時間程度実施。</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（現役では無理でも３年以内の資格の取得を目指したい。）</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・ＥＰＡ</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休憩時間を</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時間として、うち</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時間を勉強会に充てる。</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日本語教育：外部講師による勉強会＋通訳による勉強会</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（各々週に</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回</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時間）</a:t>
            </a:r>
            <a:endParaRPr lang="en-US" altLang="ja-JP" sz="10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介護福祉士試験：施設長による勉強会</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rPr>
              <a:t>年目以降週</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回</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時間）</a:t>
            </a:r>
            <a:endParaRPr lang="en-US" altLang="ja-JP" sz="10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44182" y="710027"/>
            <a:ext cx="4446114"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◇留学生の</a:t>
            </a:r>
            <a:r>
              <a:rPr lang="ja-JP" altLang="en-US" sz="1200" b="1" dirty="0" smtClean="0">
                <a:latin typeface="Meiryo UI" panose="020B0604030504040204" pitchFamily="50" charset="-128"/>
                <a:ea typeface="Meiryo UI" panose="020B0604030504040204" pitchFamily="50" charset="-128"/>
              </a:rPr>
              <a:t>指導者等に</a:t>
            </a:r>
            <a:r>
              <a:rPr lang="ja-JP" altLang="en-US" sz="1200" b="1" dirty="0">
                <a:latin typeface="Meiryo UI" panose="020B0604030504040204" pitchFamily="50" charset="-128"/>
                <a:ea typeface="Meiryo UI" panose="020B0604030504040204" pitchFamily="50" charset="-128"/>
              </a:rPr>
              <a:t>ついて</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・指 導 者 ：施設長、特別養護</a:t>
            </a:r>
            <a:r>
              <a:rPr lang="ja-JP" altLang="en-US" sz="1100" dirty="0">
                <a:latin typeface="Meiryo UI" panose="020B0604030504040204" pitchFamily="50" charset="-128"/>
                <a:ea typeface="Meiryo UI" panose="020B0604030504040204" pitchFamily="50" charset="-128"/>
              </a:rPr>
              <a:t>老人</a:t>
            </a:r>
            <a:r>
              <a:rPr lang="ja-JP" altLang="en-US" sz="1100" dirty="0" smtClean="0">
                <a:latin typeface="Meiryo UI" panose="020B0604030504040204" pitchFamily="50" charset="-128"/>
                <a:ea typeface="Meiryo UI" panose="020B0604030504040204" pitchFamily="50" charset="-128"/>
              </a:rPr>
              <a:t>ホームの相談員及び通訳者</a:t>
            </a:r>
            <a:endParaRPr lang="en-US" altLang="ja-JP" sz="1100" dirty="0" smtClean="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・支援内容：住民票、国民健康保険等の行政手続き、預金通帳の開設</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スーパー、駅、</a:t>
            </a:r>
            <a:r>
              <a:rPr lang="ja-JP" altLang="en-US" sz="1100" dirty="0">
                <a:solidFill>
                  <a:schemeClr val="tx1"/>
                </a:solidFill>
                <a:latin typeface="Meiryo UI" panose="020B0604030504040204" pitchFamily="50" charset="-128"/>
                <a:ea typeface="Meiryo UI" panose="020B0604030504040204" pitchFamily="50" charset="-128"/>
              </a:rPr>
              <a:t>金融</a:t>
            </a:r>
            <a:r>
              <a:rPr lang="ja-JP" altLang="en-US" sz="1100" dirty="0" smtClean="0">
                <a:solidFill>
                  <a:schemeClr val="tx1"/>
                </a:solidFill>
                <a:latin typeface="Meiryo UI" panose="020B0604030504040204" pitchFamily="50" charset="-128"/>
                <a:ea typeface="Meiryo UI" panose="020B0604030504040204" pitchFamily="50" charset="-128"/>
              </a:rPr>
              <a:t>機関などの場所を教える。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施設でのルール等の指導及びビジネスマナー等の指導。</a:t>
            </a:r>
            <a:r>
              <a:rPr lang="ja-JP" altLang="en-US" sz="1100" dirty="0" smtClean="0">
                <a:solidFill>
                  <a:schemeClr val="accent1"/>
                </a:solidFill>
                <a:latin typeface="Meiryo UI" panose="020B0604030504040204" pitchFamily="50" charset="-128"/>
                <a:ea typeface="Meiryo UI" panose="020B0604030504040204" pitchFamily="50" charset="-128"/>
              </a:rPr>
              <a:t>　</a:t>
            </a:r>
            <a:endParaRPr lang="en-US" altLang="ja-JP" sz="1100" dirty="0" smtClean="0">
              <a:solidFill>
                <a:schemeClr val="accent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44182" y="4111564"/>
            <a:ext cx="4455639" cy="14619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日本語学校・介護福祉士養成施設と</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連携状況</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・学校</a:t>
            </a:r>
            <a:r>
              <a:rPr lang="ja-JP" altLang="en-US" sz="1100" dirty="0">
                <a:solidFill>
                  <a:schemeClr val="tx1"/>
                </a:solidFill>
                <a:latin typeface="Meiryo UI" panose="020B0604030504040204" pitchFamily="50" charset="-128"/>
                <a:ea typeface="Meiryo UI" panose="020B0604030504040204" pitchFamily="50" charset="-128"/>
              </a:rPr>
              <a:t>の</a:t>
            </a:r>
            <a:r>
              <a:rPr lang="ja-JP" altLang="en-US" sz="1100" dirty="0" smtClean="0">
                <a:solidFill>
                  <a:schemeClr val="tx1"/>
                </a:solidFill>
                <a:latin typeface="Meiryo UI" panose="020B0604030504040204" pitchFamily="50" charset="-128"/>
                <a:ea typeface="Meiryo UI" panose="020B0604030504040204" pitchFamily="50" charset="-128"/>
              </a:rPr>
              <a:t>長期休暇期間は、留学生の働く時間が変更となるので、留学生の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不利益とならないよう、密に情報共有を行っている。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・日本語学校：来日後月１回程度、その後は２～３カ月に１回程度で</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学生が困っていることを中心にコミュニケーションを図る。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・介護福祉士養成施設：月１回程度の予定。現在は入学後間もないので、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２週間に１回程度。</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学校により考え方が違うので、学校との関係づくりが最大の課題。</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822318" y="4802680"/>
            <a:ext cx="4865603" cy="198515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その他</a:t>
            </a:r>
            <a:endParaRPr lang="en-US" altLang="ja-JP" sz="11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○福利厚生等について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日本人職員と</a:t>
            </a:r>
            <a:r>
              <a:rPr lang="ja-JP" altLang="en-US" sz="1100" dirty="0">
                <a:latin typeface="Meiryo UI" panose="020B0604030504040204" pitchFamily="50" charset="-128"/>
                <a:ea typeface="Meiryo UI" panose="020B0604030504040204" pitchFamily="50" charset="-128"/>
              </a:rPr>
              <a:t>同等</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非常勤就業規則）の</a:t>
            </a:r>
            <a:r>
              <a:rPr lang="ja-JP" altLang="en-US" sz="1100" dirty="0" smtClean="0">
                <a:latin typeface="Meiryo UI" panose="020B0604030504040204" pitchFamily="50" charset="-128"/>
                <a:ea typeface="Meiryo UI" panose="020B0604030504040204" pitchFamily="50" charset="-128"/>
              </a:rPr>
              <a:t>扱い。</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・貸与型奨学金、住居費の援助、昼食の支援。</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○施設のコストについて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・貸与型奨学金：日本語学校の授業料</a:t>
            </a:r>
            <a:r>
              <a:rPr lang="ja-JP" altLang="en-US" sz="1100" dirty="0" smtClean="0">
                <a:solidFill>
                  <a:schemeClr val="tx1"/>
                </a:solidFill>
                <a:latin typeface="Meiryo UI" panose="020B0604030504040204" pitchFamily="50" charset="-128"/>
                <a:ea typeface="Meiryo UI" panose="020B0604030504040204" pitchFamily="50" charset="-128"/>
              </a:rPr>
              <a:t>等。</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・通訳者：３００万円程度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・アルバイト（賃金）の支給。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施設雇用の</a:t>
            </a:r>
            <a:r>
              <a:rPr lang="ja-JP" altLang="en-US" sz="1100" dirty="0">
                <a:latin typeface="Meiryo UI" panose="020B0604030504040204" pitchFamily="50" charset="-128"/>
                <a:ea typeface="Meiryo UI" panose="020B0604030504040204" pitchFamily="50" charset="-128"/>
              </a:rPr>
              <a:t>通訳者について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将来</a:t>
            </a:r>
            <a:r>
              <a:rPr lang="ja-JP" altLang="en-US" sz="1100" dirty="0">
                <a:latin typeface="Meiryo UI" panose="020B0604030504040204" pitchFamily="50" charset="-128"/>
                <a:ea typeface="Meiryo UI" panose="020B0604030504040204" pitchFamily="50" charset="-128"/>
              </a:rPr>
              <a:t>、地域の留学生への支援（特</a:t>
            </a:r>
            <a:r>
              <a:rPr lang="ja-JP" altLang="en-US" sz="1100" dirty="0" smtClean="0">
                <a:latin typeface="Meiryo UI" panose="020B0604030504040204" pitchFamily="50" charset="-128"/>
                <a:ea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rPr>
              <a:t>実習</a:t>
            </a:r>
            <a:r>
              <a:rPr lang="ja-JP" altLang="en-US" sz="1100" dirty="0" smtClean="0">
                <a:latin typeface="Meiryo UI" panose="020B0604030504040204" pitchFamily="50" charset="-128"/>
                <a:ea typeface="Meiryo UI" panose="020B0604030504040204" pitchFamily="50" charset="-128"/>
              </a:rPr>
              <a:t>の</a:t>
            </a:r>
            <a:r>
              <a:rPr lang="ja-JP" altLang="en-US" sz="1100" dirty="0">
                <a:latin typeface="Meiryo UI" panose="020B0604030504040204" pitchFamily="50" charset="-128"/>
                <a:ea typeface="Meiryo UI" panose="020B0604030504040204" pitchFamily="50" charset="-128"/>
              </a:rPr>
              <a:t>際の</a:t>
            </a:r>
            <a:r>
              <a:rPr lang="ja-JP" altLang="en-US" sz="1100" dirty="0" smtClean="0">
                <a:latin typeface="Meiryo UI" panose="020B0604030504040204" pitchFamily="50" charset="-128"/>
                <a:ea typeface="Meiryo UI" panose="020B0604030504040204" pitchFamily="50" charset="-128"/>
              </a:rPr>
              <a:t>支援）が</a:t>
            </a:r>
            <a:r>
              <a:rPr lang="ja-JP" altLang="en-US" sz="1100" dirty="0">
                <a:latin typeface="Meiryo UI" panose="020B0604030504040204" pitchFamily="50" charset="-128"/>
                <a:ea typeface="Meiryo UI" panose="020B0604030504040204" pitchFamily="50" charset="-128"/>
              </a:rPr>
              <a:t>できるよう</a:t>
            </a:r>
            <a:r>
              <a:rPr lang="ja-JP" altLang="en-US" sz="1100" dirty="0" smtClean="0">
                <a:latin typeface="Meiryo UI" panose="020B0604030504040204" pitchFamily="50" charset="-128"/>
                <a:ea typeface="Meiryo UI" panose="020B0604030504040204" pitchFamily="50" charset="-128"/>
              </a:rPr>
              <a:t>、専門用</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語を学ばせて</a:t>
            </a:r>
            <a:r>
              <a:rPr lang="ja-JP" altLang="en-US" sz="1100" dirty="0">
                <a:latin typeface="Meiryo UI" panose="020B0604030504040204" pitchFamily="50" charset="-128"/>
                <a:ea typeface="Meiryo UI" panose="020B0604030504040204" pitchFamily="50" charset="-128"/>
              </a:rPr>
              <a:t>いる</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822318" y="702588"/>
            <a:ext cx="4865603" cy="24929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◇受入れ後の</a:t>
            </a:r>
            <a:r>
              <a:rPr lang="ja-JP" altLang="en-US" sz="1200" b="1" dirty="0" smtClean="0">
                <a:latin typeface="Meiryo UI" panose="020B0604030504040204" pitchFamily="50" charset="-128"/>
                <a:ea typeface="Meiryo UI" panose="020B0604030504040204" pitchFamily="50" charset="-128"/>
              </a:rPr>
              <a:t>感想</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○メリット</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・基礎学力の高い留学生が多いので、ケアプラン等の呑み込みが早い。</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・向上心、ポジティブである介護職の存在は、施設全体に良い影響がある。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・早朝や夕刻、土日の勤務となるので、高齢化している職員のフォーローとしては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ありがたい。</a:t>
            </a:r>
            <a:endParaRPr lang="en-US"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○デメリット</a:t>
            </a:r>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・ご家族が「相談していいのかな」という気持ちがあるのではないか。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・一部</a:t>
            </a:r>
            <a:r>
              <a:rPr lang="ja-JP" altLang="en-US" sz="1100" dirty="0">
                <a:solidFill>
                  <a:schemeClr val="tx1"/>
                </a:solidFill>
                <a:latin typeface="Meiryo UI" panose="020B0604030504040204" pitchFamily="50" charset="-128"/>
                <a:ea typeface="Meiryo UI" panose="020B0604030504040204" pitchFamily="50" charset="-128"/>
              </a:rPr>
              <a:t>職員</a:t>
            </a:r>
            <a:r>
              <a:rPr lang="ja-JP" altLang="en-US" sz="1100" dirty="0" smtClean="0">
                <a:solidFill>
                  <a:schemeClr val="tx1"/>
                </a:solidFill>
                <a:latin typeface="Meiryo UI" panose="020B0604030504040204" pitchFamily="50" charset="-128"/>
                <a:ea typeface="Meiryo UI" panose="020B0604030504040204" pitchFamily="50" charset="-128"/>
              </a:rPr>
              <a:t>には、「不公平感」があるのではないか。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accent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○その他</a:t>
            </a:r>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accent1"/>
                </a:solidFill>
                <a:latin typeface="Meiryo UI" panose="020B0604030504040204" pitchFamily="50" charset="-128"/>
                <a:ea typeface="Meiryo UI" panose="020B0604030504040204" pitchFamily="50" charset="-128"/>
              </a:rPr>
              <a:t>　</a:t>
            </a:r>
            <a:r>
              <a:rPr lang="ja-JP" altLang="en-US" sz="1100" b="1" dirty="0" smtClean="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・日本語学校との意識の差は、当初大きかったが、２年間で数校との相互理解が</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図ることができたように感じる。留学生を通じて、</a:t>
            </a:r>
            <a:r>
              <a:rPr lang="ja-JP" altLang="en-US" sz="1100" dirty="0">
                <a:solidFill>
                  <a:schemeClr val="tx1"/>
                </a:solidFill>
                <a:latin typeface="Meiryo UI" panose="020B0604030504040204" pitchFamily="50" charset="-128"/>
                <a:ea typeface="Meiryo UI" panose="020B0604030504040204" pitchFamily="50" charset="-128"/>
              </a:rPr>
              <a:t>直接</a:t>
            </a:r>
            <a:r>
              <a:rPr lang="ja-JP" altLang="en-US" sz="1100" dirty="0" smtClean="0">
                <a:solidFill>
                  <a:schemeClr val="tx1"/>
                </a:solidFill>
                <a:latin typeface="Meiryo UI" panose="020B0604030504040204" pitchFamily="50" charset="-128"/>
                <a:ea typeface="Meiryo UI" panose="020B0604030504040204" pitchFamily="50" charset="-128"/>
              </a:rPr>
              <a:t>当法人にアプローチしてくる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ベトナム人やフィリピン人、ベトナムの日本語学校も出てきているので、これを熟成</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したい。</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34223" y="5633677"/>
            <a:ext cx="4456073" cy="11541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◇途中リタイアへの対応・孤立させない支援</a:t>
            </a:r>
            <a:endParaRPr lang="en-US" altLang="ja-JP" sz="12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・若い女性が多いので、介護福祉士試験に合格した際は、いったん帰国して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結婚、再度家族で来日できる体制づくりが大切ではないか。</a:t>
            </a:r>
            <a:endParaRPr lang="en-US" altLang="ja-JP" sz="11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・受入れ数は、一人ではなく、同一国で複数名を受入れること。</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また、施設</a:t>
            </a:r>
            <a:r>
              <a:rPr lang="ja-JP" altLang="en-US" sz="1100" dirty="0">
                <a:solidFill>
                  <a:schemeClr val="tx1"/>
                </a:solidFill>
                <a:latin typeface="Meiryo UI" panose="020B0604030504040204" pitchFamily="50" charset="-128"/>
                <a:ea typeface="Meiryo UI" panose="020B0604030504040204" pitchFamily="50" charset="-128"/>
              </a:rPr>
              <a:t>の業務の</a:t>
            </a:r>
            <a:r>
              <a:rPr lang="ja-JP" altLang="en-US" sz="1100" dirty="0" smtClean="0">
                <a:solidFill>
                  <a:schemeClr val="tx1"/>
                </a:solidFill>
                <a:latin typeface="Meiryo UI" panose="020B0604030504040204" pitchFamily="50" charset="-128"/>
                <a:ea typeface="Meiryo UI" panose="020B0604030504040204" pitchFamily="50" charset="-128"/>
              </a:rPr>
              <a:t>分析</a:t>
            </a:r>
            <a:r>
              <a:rPr lang="ja-JP" altLang="en-US" sz="1100" dirty="0">
                <a:solidFill>
                  <a:schemeClr val="tx1"/>
                </a:solidFill>
                <a:latin typeface="Meiryo UI" panose="020B0604030504040204" pitchFamily="50" charset="-128"/>
                <a:ea typeface="Meiryo UI" panose="020B0604030504040204" pitchFamily="50" charset="-128"/>
              </a:rPr>
              <a:t>を行い</a:t>
            </a:r>
            <a:r>
              <a:rPr lang="ja-JP" altLang="en-US" sz="1100" dirty="0" smtClean="0">
                <a:solidFill>
                  <a:schemeClr val="tx1"/>
                </a:solidFill>
                <a:latin typeface="Meiryo UI" panose="020B0604030504040204" pitchFamily="50" charset="-128"/>
                <a:ea typeface="Meiryo UI" panose="020B0604030504040204" pitchFamily="50" charset="-128"/>
              </a:rPr>
              <a:t>、どの業務を依頼するかを決定し、業務を</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明確にして従事させること。</a:t>
            </a:r>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err="1" smtClean="0">
                <a:solidFill>
                  <a:schemeClr val="tx1"/>
                </a:solidFill>
                <a:latin typeface="Meiryo UI" panose="020B0604030504040204" pitchFamily="50" charset="-128"/>
                <a:ea typeface="Meiryo UI" panose="020B0604030504040204" pitchFamily="50" charset="-128"/>
              </a:rPr>
              <a:t>障がい</a:t>
            </a:r>
            <a:r>
              <a:rPr lang="ja-JP" altLang="en-US" sz="900" dirty="0" smtClean="0">
                <a:solidFill>
                  <a:schemeClr val="tx1"/>
                </a:solidFill>
                <a:latin typeface="Meiryo UI" panose="020B0604030504040204" pitchFamily="50" charset="-128"/>
                <a:ea typeface="Meiryo UI" panose="020B0604030504040204" pitchFamily="50" charset="-128"/>
              </a:rPr>
              <a:t>者雇用のアプローチと同様）</a:t>
            </a:r>
            <a:endParaRPr lang="en-US" altLang="ja-JP" sz="900" dirty="0" smtClean="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12160" y="609600"/>
            <a:ext cx="9681680" cy="62908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38100" y="458856"/>
            <a:ext cx="1861654" cy="2384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後の状況</a:t>
            </a:r>
          </a:p>
        </p:txBody>
      </p:sp>
      <p:sp>
        <p:nvSpPr>
          <p:cNvPr id="18" name="テキスト ボックス 17"/>
          <p:cNvSpPr txBox="1"/>
          <p:nvPr/>
        </p:nvSpPr>
        <p:spPr>
          <a:xfrm>
            <a:off x="4822318" y="3397174"/>
            <a:ext cx="4926018" cy="12926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◇受入れ</a:t>
            </a:r>
            <a:r>
              <a:rPr lang="ja-JP" altLang="en-US" sz="1200" b="1" dirty="0">
                <a:latin typeface="Meiryo UI" panose="020B0604030504040204" pitchFamily="50" charset="-128"/>
                <a:ea typeface="Meiryo UI" panose="020B0604030504040204" pitchFamily="50" charset="-128"/>
              </a:rPr>
              <a:t>後の課題への対応</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・介護福祉士試験に落ちた場合には、施設での勉強会を継続し、何度でも受験がで</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きるよう環境を整備する。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・施設で定着して働いてもらえるような環境整備も必要。</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（例：</a:t>
            </a:r>
            <a:r>
              <a:rPr lang="en-US" altLang="ja-JP" sz="1100" dirty="0" smtClean="0">
                <a:latin typeface="Meiryo UI" panose="020B0604030504040204" pitchFamily="50" charset="-128"/>
                <a:ea typeface="Meiryo UI" panose="020B0604030504040204" pitchFamily="50" charset="-128"/>
              </a:rPr>
              <a:t>EPA</a:t>
            </a:r>
            <a:r>
              <a:rPr lang="ja-JP" altLang="en-US" sz="1100" dirty="0" smtClean="0">
                <a:latin typeface="Meiryo UI" panose="020B0604030504040204" pitchFamily="50" charset="-128"/>
                <a:ea typeface="Meiryo UI" panose="020B0604030504040204" pitchFamily="50" charset="-128"/>
              </a:rPr>
              <a:t>受入れ候補者や技能実習生では、家族と来日できる環境整備等）</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・個々のキャラクターの差を把握することは難しいが、コンプライアンスに対する教育を通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して見えてくるキャラクターの把握を行うことが必要。</a:t>
            </a:r>
            <a:endParaRPr lang="en-US" altLang="ja-JP" sz="11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447881" y="6422714"/>
            <a:ext cx="2228850" cy="365125"/>
          </a:xfrm>
        </p:spPr>
        <p:txBody>
          <a:bodyPr/>
          <a:lstStyle/>
          <a:p>
            <a:fld id="{C018DF2C-1CC5-483D-9CB1-E1AB66882F56}" type="slidenum">
              <a:rPr kumimoji="1" lang="ja-JP" altLang="en-US" smtClean="0"/>
              <a:t>12</a:t>
            </a:fld>
            <a:endParaRPr kumimoji="1" lang="ja-JP" altLang="en-US" dirty="0"/>
          </a:p>
        </p:txBody>
      </p:sp>
    </p:spTree>
    <p:extLst>
      <p:ext uri="{BB962C8B-B14F-4D97-AF65-F5344CB8AC3E}">
        <p14:creationId xmlns:p14="http://schemas.microsoft.com/office/powerpoint/2010/main" val="6227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725" y="577167"/>
            <a:ext cx="3886200" cy="191810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③</a:t>
            </a:r>
            <a:r>
              <a:rPr lang="ja-JP" altLang="en-US" sz="1200" b="1" dirty="0" smtClean="0">
                <a:latin typeface="Meiryo UI" panose="020B0604030504040204" pitchFamily="50" charset="-128"/>
                <a:ea typeface="Meiryo UI" panose="020B0604030504040204" pitchFamily="50" charset="-128"/>
              </a:rPr>
              <a:t>社会</a:t>
            </a:r>
            <a:r>
              <a:rPr lang="ja-JP" altLang="en-US" sz="1200" b="1" dirty="0">
                <a:latin typeface="Meiryo UI" panose="020B0604030504040204" pitchFamily="50" charset="-128"/>
                <a:ea typeface="Meiryo UI" panose="020B0604030504040204" pitchFamily="50" charset="-128"/>
              </a:rPr>
              <a:t>福祉法人　</a:t>
            </a:r>
            <a:r>
              <a:rPr lang="ja-JP" altLang="en-US" sz="1200" b="1" dirty="0" smtClean="0">
                <a:latin typeface="Meiryo UI" panose="020B0604030504040204" pitchFamily="50" charset="-128"/>
                <a:ea typeface="Meiryo UI" panose="020B0604030504040204" pitchFamily="50" charset="-128"/>
              </a:rPr>
              <a:t>みなと寮</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代表者</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理事長 大西 豊美</a:t>
            </a:r>
            <a:endParaRPr lang="en-US" altLang="ja-JP" sz="1100" dirty="0">
              <a:latin typeface="Meiryo UI" panose="020B0604030504040204" pitchFamily="50" charset="-128"/>
              <a:ea typeface="Meiryo UI" panose="020B0604030504040204" pitchFamily="50" charset="-128"/>
            </a:endParaRPr>
          </a:p>
          <a:p>
            <a:r>
              <a:rPr lang="ja-JP" altLang="en-US" sz="1100" dirty="0"/>
              <a:t>   </a:t>
            </a:r>
            <a:r>
              <a:rPr lang="ja-JP" altLang="en-US" sz="1100" dirty="0" smtClean="0"/>
              <a:t>○</a:t>
            </a:r>
            <a:r>
              <a:rPr lang="ja-JP" altLang="en-US" sz="1100" dirty="0" smtClean="0">
                <a:latin typeface="Meiryo UI" panose="020B0604030504040204" pitchFamily="50" charset="-128"/>
                <a:ea typeface="Meiryo UI" panose="020B0604030504040204" pitchFamily="50" charset="-128"/>
              </a:rPr>
              <a:t>所在地  河内長野市河合寺４２３番１</a:t>
            </a:r>
            <a:endParaRPr lang="en-US" altLang="ja-JP" sz="1100" dirty="0" smtClean="0"/>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受入れ</a:t>
            </a:r>
            <a:r>
              <a:rPr lang="ja-JP" altLang="en-US" sz="1100" dirty="0">
                <a:latin typeface="Meiryo UI" panose="020B0604030504040204" pitchFamily="50" charset="-128"/>
                <a:ea typeface="Meiryo UI" panose="020B0604030504040204" pitchFamily="50" charset="-128"/>
              </a:rPr>
              <a:t>施設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大阪市立弘済院第１特別</a:t>
            </a:r>
            <a:r>
              <a:rPr lang="ja-JP" altLang="en-US" sz="1100" dirty="0">
                <a:latin typeface="Meiryo UI" panose="020B0604030504040204" pitchFamily="50" charset="-128"/>
                <a:ea typeface="Meiryo UI" panose="020B0604030504040204" pitchFamily="50" charset="-128"/>
              </a:rPr>
              <a:t>養護</a:t>
            </a:r>
            <a:r>
              <a:rPr lang="ja-JP" altLang="en-US" sz="1100" dirty="0" smtClean="0">
                <a:latin typeface="Meiryo UI" panose="020B0604030504040204" pitchFamily="50" charset="-128"/>
                <a:ea typeface="Meiryo UI" panose="020B0604030504040204" pitchFamily="50" charset="-128"/>
              </a:rPr>
              <a:t>老人ホーム（定員</a:t>
            </a:r>
            <a:r>
              <a:rPr lang="en-US" altLang="ja-JP" sz="1100" dirty="0" smtClean="0">
                <a:latin typeface="Meiryo UI" panose="020B0604030504040204" pitchFamily="50" charset="-128"/>
                <a:ea typeface="Meiryo UI" panose="020B0604030504040204" pitchFamily="50" charset="-128"/>
              </a:rPr>
              <a:t>270</a:t>
            </a:r>
            <a:r>
              <a:rPr lang="ja-JP" altLang="en-US" sz="1100" dirty="0" smtClean="0">
                <a:latin typeface="Meiryo UI" panose="020B0604030504040204" pitchFamily="50" charset="-128"/>
                <a:ea typeface="Meiryo UI" panose="020B0604030504040204" pitchFamily="50" charset="-128"/>
              </a:rPr>
              <a:t>名）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吹田市古江台</a:t>
            </a:r>
            <a:r>
              <a:rPr lang="en-US" altLang="ja-JP" sz="1100" dirty="0" smtClean="0">
                <a:latin typeface="Meiryo UI" panose="020B0604030504040204" pitchFamily="50" charset="-128"/>
                <a:ea typeface="Meiryo UI" panose="020B0604030504040204" pitchFamily="50" charset="-128"/>
              </a:rPr>
              <a:t>6-2-1</a:t>
            </a: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（昭和４１年４月１日設立）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（平成２３年４月指定管理者の指定を受け運営開始）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rgbClr val="FF0000"/>
                </a:solidFill>
                <a:latin typeface="Meiryo UI" panose="020B0604030504040204" pitchFamily="50" charset="-128"/>
                <a:ea typeface="Meiryo UI" panose="020B0604030504040204" pitchFamily="50" charset="-128"/>
              </a:rPr>
              <a:t>　　</a:t>
            </a:r>
            <a:endParaRPr lang="en-US" altLang="ja-JP" sz="1100" dirty="0">
              <a:solidFill>
                <a:srgbClr val="FF0000"/>
              </a:solidFill>
              <a:latin typeface="Meiryo UI" panose="020B0604030504040204" pitchFamily="50" charset="-128"/>
              <a:ea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en-US" altLang="ja-JP" sz="675" dirty="0"/>
          </a:p>
          <a:p>
            <a:pPr algn="ctr"/>
            <a:endParaRPr lang="en-US" altLang="ja-JP" sz="675" dirty="0"/>
          </a:p>
          <a:p>
            <a:pPr algn="ctr"/>
            <a:endParaRPr lang="en-US" altLang="ja-JP" sz="675" dirty="0"/>
          </a:p>
          <a:p>
            <a:pPr algn="ctr"/>
            <a:endParaRPr lang="en-US" altLang="ja-JP" sz="675" dirty="0"/>
          </a:p>
          <a:p>
            <a:pPr algn="ctr"/>
            <a:endParaRPr lang="ja-JP" altLang="en-US" sz="675" dirty="0"/>
          </a:p>
        </p:txBody>
      </p:sp>
      <p:sp>
        <p:nvSpPr>
          <p:cNvPr id="11" name="テキスト ボックス 10"/>
          <p:cNvSpPr txBox="1"/>
          <p:nvPr/>
        </p:nvSpPr>
        <p:spPr>
          <a:xfrm>
            <a:off x="171449" y="4891037"/>
            <a:ext cx="9590812" cy="180049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○プロジェクトチームの設置、受入れマニュアルの作成等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・職員の意識づけのために、職員会議で外国人介護人材の話をして受入れを開始。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（職員研修では、毎回人材確保の大切さ・定着支援の大切さを話題にしている。）</a:t>
            </a:r>
            <a:endParaRPr lang="en-US" altLang="ja-JP" sz="105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・受入れマニュアルは、作成せずに、現場のチームワークによりリーダーが中心となって指導を行っている。一律的に研修は実施していない。</a:t>
            </a:r>
            <a:endParaRPr lang="en-US" altLang="ja-JP" sz="1100" dirty="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○奨学金について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・施設では、対応していない。</a:t>
            </a:r>
            <a:endParaRPr lang="en-US" altLang="ja-JP" sz="11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○寮の確保、生活必需品への対応</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・人材派遣会社で対応している。</a:t>
            </a:r>
            <a:endParaRPr lang="en-US" altLang="ja-JP" sz="1100" dirty="0">
              <a:latin typeface="Meiryo UI" panose="020B0604030504040204" pitchFamily="50" charset="-128"/>
              <a:ea typeface="Meiryo UI" panose="020B0604030504040204" pitchFamily="50" charset="-128"/>
            </a:endParaRPr>
          </a:p>
        </p:txBody>
      </p:sp>
      <p:sp>
        <p:nvSpPr>
          <p:cNvPr id="2" name="正方形/長方形 1"/>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③　社会福祉法人　みなと</a:t>
            </a:r>
            <a:r>
              <a:rPr kumimoji="1" lang="ja-JP" altLang="en-US" sz="2400" b="1" dirty="0" smtClean="0">
                <a:latin typeface="Meiryo UI" panose="020B0604030504040204" pitchFamily="50" charset="-128"/>
                <a:ea typeface="Meiryo UI" panose="020B0604030504040204" pitchFamily="50" charset="-128"/>
              </a:rPr>
              <a:t>寮 </a:t>
            </a:r>
            <a:r>
              <a:rPr kumimoji="1" lang="ja-JP" altLang="en-US" sz="2400" b="1" dirty="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Ｐ１</a:t>
            </a:r>
            <a:r>
              <a:rPr kumimoji="1" lang="ja-JP" altLang="en-US"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229552474"/>
              </p:ext>
            </p:extLst>
          </p:nvPr>
        </p:nvGraphicFramePr>
        <p:xfrm>
          <a:off x="171449" y="3305463"/>
          <a:ext cx="9305927" cy="1145740"/>
        </p:xfrm>
        <a:graphic>
          <a:graphicData uri="http://schemas.openxmlformats.org/drawingml/2006/table">
            <a:tbl>
              <a:tblPr firstRow="1" bandRow="1">
                <a:tableStyleId>{93296810-A885-4BE3-A3E7-6D5BEEA58F35}</a:tableStyleId>
              </a:tblPr>
              <a:tblGrid>
                <a:gridCol w="1012804">
                  <a:extLst>
                    <a:ext uri="{9D8B030D-6E8A-4147-A177-3AD203B41FA5}">
                      <a16:colId xmlns:a16="http://schemas.microsoft.com/office/drawing/2014/main" val="2319702552"/>
                    </a:ext>
                  </a:extLst>
                </a:gridCol>
                <a:gridCol w="1135028">
                  <a:extLst>
                    <a:ext uri="{9D8B030D-6E8A-4147-A177-3AD203B41FA5}">
                      <a16:colId xmlns:a16="http://schemas.microsoft.com/office/drawing/2014/main" val="1144046647"/>
                    </a:ext>
                  </a:extLst>
                </a:gridCol>
                <a:gridCol w="1388455">
                  <a:extLst>
                    <a:ext uri="{9D8B030D-6E8A-4147-A177-3AD203B41FA5}">
                      <a16:colId xmlns:a16="http://schemas.microsoft.com/office/drawing/2014/main" val="3523728075"/>
                    </a:ext>
                  </a:extLst>
                </a:gridCol>
                <a:gridCol w="1877255">
                  <a:extLst>
                    <a:ext uri="{9D8B030D-6E8A-4147-A177-3AD203B41FA5}">
                      <a16:colId xmlns:a16="http://schemas.microsoft.com/office/drawing/2014/main" val="1302033709"/>
                    </a:ext>
                  </a:extLst>
                </a:gridCol>
                <a:gridCol w="2162956">
                  <a:extLst>
                    <a:ext uri="{9D8B030D-6E8A-4147-A177-3AD203B41FA5}">
                      <a16:colId xmlns:a16="http://schemas.microsoft.com/office/drawing/2014/main" val="3642500363"/>
                    </a:ext>
                  </a:extLst>
                </a:gridCol>
                <a:gridCol w="1729429">
                  <a:extLst>
                    <a:ext uri="{9D8B030D-6E8A-4147-A177-3AD203B41FA5}">
                      <a16:colId xmlns:a16="http://schemas.microsoft.com/office/drawing/2014/main" val="20006"/>
                    </a:ext>
                  </a:extLst>
                </a:gridCol>
              </a:tblGrid>
              <a:tr h="236598">
                <a:tc>
                  <a:txBody>
                    <a:bodyPr/>
                    <a:lstStyle/>
                    <a:p>
                      <a:pPr algn="ctr"/>
                      <a:r>
                        <a:rPr kumimoji="1" lang="ja-JP" altLang="en-US" sz="1100" dirty="0" smtClean="0">
                          <a:latin typeface="Meiryo UI" panose="020B0604030504040204" pitchFamily="50" charset="-128"/>
                          <a:ea typeface="Meiryo UI" panose="020B0604030504040204" pitchFamily="50" charset="-128"/>
                        </a:rPr>
                        <a:t>年度</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人数</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性別</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受入れ国</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配置状況</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備　　考</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7248691"/>
                  </a:ext>
                </a:extLst>
              </a:tr>
              <a:tr h="264909">
                <a:tc>
                  <a:txBody>
                    <a:bodyPr/>
                    <a:lstStyle/>
                    <a:p>
                      <a:pPr algn="ctr"/>
                      <a:r>
                        <a:rPr kumimoji="1" lang="ja-JP" altLang="en-US" sz="1100" dirty="0" smtClean="0">
                          <a:latin typeface="Meiryo UI" panose="020B0604030504040204" pitchFamily="50" charset="-128"/>
                          <a:ea typeface="Meiryo UI" panose="020B0604030504040204" pitchFamily="50" charset="-128"/>
                        </a:rPr>
                        <a:t>２８</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１名</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男性１名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韓国</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５階１名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tc rowSpan="3">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特別養護老人ホームには、１フロアーに３つのユニット</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あり</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94406727"/>
                  </a:ext>
                </a:extLst>
              </a:tr>
              <a:tr h="231630">
                <a:tc>
                  <a:txBody>
                    <a:bodyPr/>
                    <a:lstStyle/>
                    <a:p>
                      <a:pPr algn="ctr"/>
                      <a:r>
                        <a:rPr kumimoji="1" lang="ja-JP" altLang="en-US" sz="1100" dirty="0" smtClean="0">
                          <a:latin typeface="Meiryo UI" panose="020B0604030504040204" pitchFamily="50" charset="-128"/>
                          <a:ea typeface="Meiryo UI" panose="020B0604030504040204" pitchFamily="50" charset="-128"/>
                        </a:rPr>
                        <a:t>２９</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７名</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男性２名、女性５名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ベトナム、中国、韓国、台湾</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２階２名、３階２名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４階２名、５階１名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lnR w="12700" cap="flat" cmpd="sng" algn="ctr">
                      <a:solidFill>
                        <a:schemeClr val="bg1"/>
                      </a:solidFill>
                      <a:prstDash val="solid"/>
                      <a:round/>
                      <a:headEnd type="none" w="med" len="med"/>
                      <a:tailEnd type="none" w="med" len="med"/>
                    </a:lnR>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17507498"/>
                  </a:ext>
                </a:extLst>
              </a:tr>
              <a:tr h="257517">
                <a:tc>
                  <a:txBody>
                    <a:bodyPr/>
                    <a:lstStyle/>
                    <a:p>
                      <a:pPr algn="ctr"/>
                      <a:r>
                        <a:rPr kumimoji="1" lang="ja-JP" altLang="en-US" sz="1100" dirty="0" smtClean="0">
                          <a:latin typeface="Meiryo UI" panose="020B0604030504040204" pitchFamily="50" charset="-128"/>
                          <a:ea typeface="Meiryo UI" panose="020B0604030504040204" pitchFamily="50" charset="-128"/>
                        </a:rPr>
                        <a:t>３０</a:t>
                      </a:r>
                      <a:endParaRPr kumimoji="1" lang="en-US" altLang="ja-JP" sz="1100" dirty="0" smtClean="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男性１名、女性１名</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韓国、中国</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３階１名、５階１名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4086225" y="577167"/>
            <a:ext cx="5676036" cy="2677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i="1" dirty="0">
                <a:latin typeface="Meiryo UI" panose="020B0604030504040204" pitchFamily="50" charset="-128"/>
                <a:ea typeface="Meiryo UI" panose="020B0604030504040204" pitchFamily="50" charset="-128"/>
              </a:rPr>
              <a:t>◇受入れの概要等に</a:t>
            </a:r>
            <a:r>
              <a:rPr lang="ja-JP" altLang="en-US" sz="1200" b="1" i="1" dirty="0" smtClean="0">
                <a:latin typeface="Meiryo UI" panose="020B0604030504040204" pitchFamily="50" charset="-128"/>
                <a:ea typeface="Meiryo UI" panose="020B0604030504040204" pitchFamily="50" charset="-128"/>
              </a:rPr>
              <a:t>ついて </a:t>
            </a:r>
            <a:r>
              <a:rPr lang="ja-JP" altLang="en-US" sz="1200" b="1" i="1" dirty="0">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a:t>
            </a:r>
            <a:endParaRPr lang="en-US" altLang="ja-JP" sz="1200" b="1" i="1" dirty="0" smtClean="0">
              <a:latin typeface="Meiryo UI" panose="020B0604030504040204" pitchFamily="50" charset="-128"/>
              <a:ea typeface="Meiryo UI" panose="020B0604030504040204" pitchFamily="50" charset="-128"/>
            </a:endParaRPr>
          </a:p>
          <a:p>
            <a:r>
              <a:rPr lang="ja-JP" altLang="en-US" sz="1100" b="1" i="1" dirty="0" smtClean="0">
                <a:latin typeface="Meiryo UI" panose="020B0604030504040204" pitchFamily="50" charset="-128"/>
                <a:ea typeface="Meiryo UI" panose="020B0604030504040204" pitchFamily="50" charset="-128"/>
              </a:rPr>
              <a:t>★日本の人材派遣会社からの紹介により、日本に来た日本語学校の留学生をアルバイトとして受</a:t>
            </a:r>
            <a:endParaRPr lang="en-US" altLang="ja-JP" sz="1100" b="1" i="1" dirty="0" smtClean="0">
              <a:latin typeface="Meiryo UI" panose="020B0604030504040204" pitchFamily="50" charset="-128"/>
              <a:ea typeface="Meiryo UI" panose="020B0604030504040204" pitchFamily="50" charset="-128"/>
            </a:endParaRPr>
          </a:p>
          <a:p>
            <a:r>
              <a:rPr lang="ja-JP" altLang="en-US" sz="1100" b="1" i="1" dirty="0">
                <a:latin typeface="Meiryo UI" panose="020B0604030504040204" pitchFamily="50" charset="-128"/>
                <a:ea typeface="Meiryo UI" panose="020B0604030504040204" pitchFamily="50" charset="-128"/>
              </a:rPr>
              <a:t>　</a:t>
            </a:r>
            <a:r>
              <a:rPr lang="ja-JP" altLang="en-US" sz="1100" b="1" i="1" dirty="0" smtClean="0">
                <a:latin typeface="Meiryo UI" panose="020B0604030504040204" pitchFamily="50" charset="-128"/>
                <a:ea typeface="Meiryo UI" panose="020B0604030504040204" pitchFamily="50" charset="-128"/>
              </a:rPr>
              <a:t>入れ。</a:t>
            </a:r>
            <a:endParaRPr lang="en-US" altLang="ja-JP" sz="1100" dirty="0" smtClean="0">
              <a:solidFill>
                <a:schemeClr val="accent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・派遣会社から日本人の介護職を紹介してもらっていたが、日本人の派遣者がいなくなったため、</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４年前から日本語学校の留学生の受入れを開始した。</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・留学生が、日本語学校に入学するため学費・生活費を稼ぐ</a:t>
            </a:r>
            <a:r>
              <a:rPr lang="ja-JP" altLang="en-US" sz="1100" dirty="0" smtClean="0">
                <a:latin typeface="Meiryo UI" panose="020B0604030504040204" pitchFamily="50" charset="-128"/>
                <a:ea typeface="Meiryo UI" panose="020B0604030504040204" pitchFamily="50" charset="-128"/>
              </a:rPr>
              <a:t>ため、老人</a:t>
            </a:r>
            <a:r>
              <a:rPr lang="ja-JP" altLang="en-US" sz="1100" dirty="0">
                <a:latin typeface="Meiryo UI" panose="020B0604030504040204" pitchFamily="50" charset="-128"/>
                <a:ea typeface="Meiryo UI" panose="020B0604030504040204" pitchFamily="50" charset="-128"/>
              </a:rPr>
              <a:t>福祉施設で働きたいという</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希望が多いこと、また、人材派遣会社も福祉施設で働いてもらうと安心感があるということで、ア</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ルバイト雇用の打診があった。施設も現場が助かるのではないかということで受入れを始めた。</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・面接は、人材派遣会社が引率して施設見学を行った後に施設内で実施。</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・当初の受入れから、継続して受入れをしている。</a:t>
            </a:r>
            <a:endParaRPr lang="en-US" altLang="ja-JP" sz="11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◇今後の外国人介護人材の活用方針</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・外国人を受入れるというよりは「職員」をアルバイトとして受入れているという意識を持っている。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EPA</a:t>
            </a:r>
            <a:r>
              <a:rPr lang="ja-JP" altLang="en-US" sz="1100" dirty="0" smtClean="0">
                <a:latin typeface="Meiryo UI" panose="020B0604030504040204" pitchFamily="50" charset="-128"/>
                <a:ea typeface="Meiryo UI" panose="020B0604030504040204" pitchFamily="50" charset="-128"/>
              </a:rPr>
              <a:t>制度は活用していない。（実績なし）</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・２年前から技能実習生の受入れを検討しており、今後も外国人介護人材を受入れたいという考</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えはある。</a:t>
            </a:r>
            <a:endParaRPr lang="en-US" altLang="ja-JP" sz="1100"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85725" y="4629149"/>
            <a:ext cx="1619250" cy="2618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準備等</a:t>
            </a:r>
          </a:p>
        </p:txBody>
      </p:sp>
      <p:sp>
        <p:nvSpPr>
          <p:cNvPr id="16" name="正方形/長方形 15"/>
          <p:cNvSpPr/>
          <p:nvPr/>
        </p:nvSpPr>
        <p:spPr>
          <a:xfrm>
            <a:off x="85725" y="3076575"/>
            <a:ext cx="1375880" cy="2288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受入れ状況</a:t>
            </a:r>
            <a:endParaRPr kumimoji="1" lang="ja-JP" altLang="en-US" sz="1200" b="1"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627796" y="6413502"/>
            <a:ext cx="2228850" cy="365125"/>
          </a:xfrm>
        </p:spPr>
        <p:txBody>
          <a:bodyPr/>
          <a:lstStyle/>
          <a:p>
            <a:fld id="{296A86AB-889E-4DAC-9504-C27B7112E1B6}" type="slidenum">
              <a:rPr kumimoji="1" lang="ja-JP" altLang="en-US" smtClean="0"/>
              <a:t>13</a:t>
            </a:fld>
            <a:endParaRPr kumimoji="1" lang="ja-JP" altLang="en-US" dirty="0"/>
          </a:p>
        </p:txBody>
      </p:sp>
    </p:spTree>
    <p:extLst>
      <p:ext uri="{BB962C8B-B14F-4D97-AF65-F5344CB8AC3E}">
        <p14:creationId xmlns:p14="http://schemas.microsoft.com/office/powerpoint/2010/main" val="16301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③　社会福祉法人　みなと寮（Ｐ２）</a:t>
            </a:r>
            <a:endParaRPr kumimoji="1" lang="ja-JP" altLang="en-US"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15716" y="2431751"/>
            <a:ext cx="4399152" cy="7194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◇日本語能力試験等への支援</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・実施していない</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endParaRPr>
          </a:p>
          <a:p>
            <a:endParaRPr lang="en-US" altLang="ja-JP" sz="675" dirty="0"/>
          </a:p>
        </p:txBody>
      </p:sp>
      <p:sp>
        <p:nvSpPr>
          <p:cNvPr id="9" name="テキスト ボックス 8"/>
          <p:cNvSpPr txBox="1"/>
          <p:nvPr/>
        </p:nvSpPr>
        <p:spPr>
          <a:xfrm>
            <a:off x="315719" y="980821"/>
            <a:ext cx="4399149" cy="12926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◇留学生の</a:t>
            </a:r>
            <a:r>
              <a:rPr lang="ja-JP" altLang="en-US" sz="1200" b="1" dirty="0" smtClean="0">
                <a:latin typeface="Meiryo UI" panose="020B0604030504040204" pitchFamily="50" charset="-128"/>
                <a:ea typeface="Meiryo UI" panose="020B0604030504040204" pitchFamily="50" charset="-128"/>
              </a:rPr>
              <a:t>指導者等について</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ユニットごとに指導している。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（リーダーが中心となり常勤職員を含めユニットの職員で指導する）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・日本語</a:t>
            </a:r>
            <a:r>
              <a:rPr lang="ja-JP" altLang="en-US" sz="1100" dirty="0">
                <a:latin typeface="Meiryo UI" panose="020B0604030504040204" pitchFamily="50" charset="-128"/>
                <a:ea typeface="Meiryo UI" panose="020B0604030504040204" pitchFamily="50" charset="-128"/>
              </a:rPr>
              <a:t>学校に通っているので、まずは「ひらがな」から覚えてもらう。</a:t>
            </a:r>
            <a:r>
              <a:rPr lang="ja-JP" altLang="en-US" sz="1100" dirty="0">
                <a:solidFill>
                  <a:srgbClr val="FF0000"/>
                </a:solidFill>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・職員が業務中に指導している。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・派遣会社とも連携を取りながら指導してもらうこともある。</a:t>
            </a:r>
            <a:r>
              <a:rPr lang="ja-JP" altLang="en-US" sz="1100" dirty="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15716" y="3333091"/>
            <a:ext cx="4399152" cy="122725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◇日本の人材派遣会社と</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連携状況</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・介護に特化した派遣会社と連携している。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・派遣できる留学生ができれば連絡があるが、定期的ではない。</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また、国籍も</a:t>
            </a:r>
            <a:r>
              <a:rPr lang="ja-JP" altLang="en-US" sz="1100" dirty="0">
                <a:latin typeface="Meiryo UI" panose="020B0604030504040204" pitchFamily="50" charset="-128"/>
                <a:ea typeface="Meiryo UI" panose="020B0604030504040204" pitchFamily="50" charset="-128"/>
              </a:rPr>
              <a:t>統一</a:t>
            </a:r>
            <a:r>
              <a:rPr lang="ja-JP" altLang="en-US" sz="1100" dirty="0" smtClean="0">
                <a:latin typeface="Meiryo UI" panose="020B0604030504040204" pitchFamily="50" charset="-128"/>
                <a:ea typeface="Meiryo UI" panose="020B0604030504040204" pitchFamily="50" charset="-128"/>
              </a:rPr>
              <a:t>されていない</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・留学生との連絡調整は、派遣会社の担当</a:t>
            </a:r>
            <a:r>
              <a:rPr lang="ja-JP" altLang="en-US" sz="1100" dirty="0">
                <a:latin typeface="Meiryo UI" panose="020B0604030504040204" pitchFamily="50" charset="-128"/>
                <a:ea typeface="Meiryo UI" panose="020B0604030504040204" pitchFamily="50" charset="-128"/>
              </a:rPr>
              <a:t>と</a:t>
            </a:r>
            <a:r>
              <a:rPr lang="ja-JP" altLang="en-US" sz="1100" dirty="0" smtClean="0">
                <a:latin typeface="Meiryo UI" panose="020B0604030504040204" pitchFamily="50" charset="-128"/>
                <a:ea typeface="Meiryo UI" panose="020B0604030504040204" pitchFamily="50" charset="-128"/>
              </a:rPr>
              <a:t>行う。</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smtClean="0">
              <a:solidFill>
                <a:schemeClr val="accent1"/>
              </a:solidFill>
              <a:latin typeface="Meiryo UI" panose="020B0604030504040204" pitchFamily="50" charset="-128"/>
              <a:ea typeface="Meiryo UI" panose="020B0604030504040204" pitchFamily="50" charset="-128"/>
            </a:endParaRPr>
          </a:p>
          <a:p>
            <a:endParaRPr lang="en-US" altLang="ja-JP" sz="675" dirty="0"/>
          </a:p>
        </p:txBody>
      </p:sp>
      <p:sp>
        <p:nvSpPr>
          <p:cNvPr id="14" name="テキスト ボックス 13"/>
          <p:cNvSpPr txBox="1"/>
          <p:nvPr/>
        </p:nvSpPr>
        <p:spPr>
          <a:xfrm>
            <a:off x="4941336" y="4913812"/>
            <a:ext cx="4741511" cy="14619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◇その他</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○福利</a:t>
            </a:r>
            <a:r>
              <a:rPr lang="ja-JP" altLang="en-US" sz="1100" dirty="0" smtClean="0">
                <a:latin typeface="Meiryo UI" panose="020B0604030504040204" pitchFamily="50" charset="-128"/>
                <a:ea typeface="Meiryo UI" panose="020B0604030504040204" pitchFamily="50" charset="-128"/>
              </a:rPr>
              <a:t>厚生に</a:t>
            </a:r>
            <a:r>
              <a:rPr lang="ja-JP" altLang="en-US" sz="1100" dirty="0">
                <a:latin typeface="Meiryo UI" panose="020B0604030504040204" pitchFamily="50" charset="-128"/>
                <a:ea typeface="Meiryo UI" panose="020B0604030504040204" pitchFamily="50" charset="-128"/>
              </a:rPr>
              <a:t>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・住居については派遣会社で確保。</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通勤については、派遣会社で方法・経路（学校⇔自宅⇔施設）をレクチャー</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するが、あまり遅くならない勤務時間を配慮している。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○施設のコストについて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・派遣会社への支払いのみ。</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（留学生への支払いは人材派遣会社から時間給として支払われている）</a:t>
            </a:r>
            <a:endParaRPr lang="en-US" altLang="ja-JP" sz="1100"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941336" y="938774"/>
            <a:ext cx="4762697" cy="283154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◇受入れ後の</a:t>
            </a:r>
            <a:r>
              <a:rPr lang="ja-JP" altLang="en-US" sz="1200" b="1" dirty="0" smtClean="0">
                <a:latin typeface="Meiryo UI" panose="020B0604030504040204" pitchFamily="50" charset="-128"/>
                <a:ea typeface="Meiryo UI" panose="020B0604030504040204" pitchFamily="50" charset="-128"/>
              </a:rPr>
              <a:t>感想</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○メリット</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・派遣会社に任せることで、人事担当職員の負担は減る。</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・日本語が丁寧（きれい）、明るい、やさしい、まじめである。　</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・ベトナムでは、身内の面倒（介護</a:t>
            </a:r>
            <a:r>
              <a:rPr lang="ja-JP" altLang="en-US" sz="1100" dirty="0">
                <a:latin typeface="Meiryo UI" panose="020B0604030504040204" pitchFamily="50" charset="-128"/>
                <a:ea typeface="Meiryo UI" panose="020B0604030504040204" pitchFamily="50" charset="-128"/>
              </a:rPr>
              <a:t>）を見ることが</a:t>
            </a:r>
            <a:r>
              <a:rPr lang="ja-JP" altLang="en-US" sz="1100" dirty="0" smtClean="0">
                <a:latin typeface="Meiryo UI" panose="020B0604030504040204" pitchFamily="50" charset="-128"/>
                <a:ea typeface="Meiryo UI" panose="020B0604030504040204" pitchFamily="50" charset="-128"/>
              </a:rPr>
              <a:t>あるので、抵抗感はない様子。</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・意欲的に長い期間働いてくれている。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・利用者からも受入れられている。</a:t>
            </a:r>
            <a:endParaRPr lang="en-US" altLang="ja-JP" sz="11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○デメリット等</a:t>
            </a:r>
            <a:endParaRPr lang="en-US" altLang="ja-JP" sz="1100" b="1"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・コストが高くなる。（派遣会社への支払い）</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・日本語学校卒業後、帰国または大学進学のケースがある。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（介護福祉士養成施設に進学までは至らない）</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・急な休みの申し出（ビザの申請）がある。</a:t>
            </a:r>
            <a:endParaRPr lang="en-US" altLang="ja-JP" sz="11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○その他</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・職員は、慣れてくれば違和感なく接している。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・留学生からすると他の種別の施設よりは安心して働くことができるのではないか。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・新しく入る人には、他の留学生が既に働いているので安心感がある様子。</a:t>
            </a:r>
            <a:endParaRPr lang="en-US" altLang="ja-JP" sz="11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15716" y="4752464"/>
            <a:ext cx="4399155" cy="14927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◇途中リタイアへの対応・孤立させない支援</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・採用時から人材派遣会社でフォローしている。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・職員ともコミュニケーションも取れているので孤立している感じはない。</a:t>
            </a:r>
            <a:endParaRPr lang="en-US" altLang="ja-JP" sz="1100"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・適正（能力）にあった業務に従事してもらっている。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・ある程度のレベル（会話）で来てもらっているが、できない部分は現場で</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フォローアップしている。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・職員研修や施設のクラブ活動にも参加している</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112160" y="741458"/>
            <a:ext cx="9681680" cy="59629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56993" y="619372"/>
            <a:ext cx="1861654" cy="2435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後の状況</a:t>
            </a:r>
          </a:p>
        </p:txBody>
      </p:sp>
      <p:sp>
        <p:nvSpPr>
          <p:cNvPr id="18" name="テキスト ボックス 17"/>
          <p:cNvSpPr txBox="1"/>
          <p:nvPr/>
        </p:nvSpPr>
        <p:spPr>
          <a:xfrm>
            <a:off x="4930097" y="3967634"/>
            <a:ext cx="4766345"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◇受入れ</a:t>
            </a:r>
            <a:r>
              <a:rPr lang="ja-JP" altLang="en-US" sz="1200" b="1" dirty="0">
                <a:latin typeface="Meiryo UI" panose="020B0604030504040204" pitchFamily="50" charset="-128"/>
                <a:ea typeface="Meiryo UI" panose="020B0604030504040204" pitchFamily="50" charset="-128"/>
              </a:rPr>
              <a:t>後の課題への対応</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日本語学校に通っており、時間配分（勤務時間）が必要。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・日本語のレベルの差や能力が違うので、個人の特性に応じて業務の分担</a:t>
            </a:r>
            <a:r>
              <a:rPr lang="ja-JP" altLang="en-US" sz="1100" dirty="0">
                <a:solidFill>
                  <a:schemeClr val="tx1"/>
                </a:solidFill>
                <a:latin typeface="Meiryo UI" panose="020B0604030504040204" pitchFamily="50" charset="-128"/>
                <a:ea typeface="Meiryo UI" panose="020B0604030504040204" pitchFamily="50" charset="-128"/>
              </a:rPr>
              <a:t>を</a:t>
            </a:r>
            <a:r>
              <a:rPr lang="ja-JP" altLang="en-US" sz="1100" dirty="0" smtClean="0">
                <a:solidFill>
                  <a:schemeClr val="tx1"/>
                </a:solidFill>
                <a:latin typeface="Meiryo UI" panose="020B0604030504040204" pitchFamily="50" charset="-128"/>
                <a:ea typeface="Meiryo UI" panose="020B0604030504040204" pitchFamily="50" charset="-128"/>
              </a:rPr>
              <a:t>決め</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err="1" smtClean="0">
                <a:solidFill>
                  <a:schemeClr val="tx1"/>
                </a:solidFill>
                <a:latin typeface="Meiryo UI" panose="020B0604030504040204" pitchFamily="50" charset="-128"/>
                <a:ea typeface="Meiryo UI" panose="020B0604030504040204" pitchFamily="50" charset="-128"/>
              </a:rPr>
              <a:t>る</a:t>
            </a:r>
            <a:r>
              <a:rPr lang="ja-JP" altLang="en-US" sz="1100" dirty="0">
                <a:solidFill>
                  <a:schemeClr val="tx1"/>
                </a:solidFill>
                <a:latin typeface="Meiryo UI" panose="020B0604030504040204" pitchFamily="50" charset="-128"/>
                <a:ea typeface="Meiryo UI" panose="020B0604030504040204" pitchFamily="50" charset="-128"/>
              </a:rPr>
              <a:t>必要</a:t>
            </a:r>
            <a:r>
              <a:rPr lang="ja-JP" altLang="en-US" sz="1100" dirty="0" smtClean="0">
                <a:solidFill>
                  <a:schemeClr val="tx1"/>
                </a:solidFill>
                <a:latin typeface="Meiryo UI" panose="020B0604030504040204" pitchFamily="50" charset="-128"/>
                <a:ea typeface="Meiryo UI" panose="020B0604030504040204" pitchFamily="50" charset="-128"/>
              </a:rPr>
              <a:t>があるが、そこはその都度対応している。</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453997" y="6327863"/>
            <a:ext cx="2228850" cy="365125"/>
          </a:xfrm>
        </p:spPr>
        <p:txBody>
          <a:bodyPr/>
          <a:lstStyle/>
          <a:p>
            <a:fld id="{296A86AB-889E-4DAC-9504-C27B7112E1B6}" type="slidenum">
              <a:rPr kumimoji="1" lang="ja-JP" altLang="en-US" smtClean="0"/>
              <a:t>14</a:t>
            </a:fld>
            <a:endParaRPr kumimoji="1" lang="ja-JP" altLang="en-US" dirty="0"/>
          </a:p>
        </p:txBody>
      </p:sp>
    </p:spTree>
    <p:extLst>
      <p:ext uri="{BB962C8B-B14F-4D97-AF65-F5344CB8AC3E}">
        <p14:creationId xmlns:p14="http://schemas.microsoft.com/office/powerpoint/2010/main" val="306492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725" y="636283"/>
            <a:ext cx="3524250" cy="1965727"/>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④</a:t>
            </a:r>
            <a:r>
              <a:rPr lang="ja-JP" altLang="en-US" sz="1200" b="1" dirty="0" smtClean="0">
                <a:latin typeface="Meiryo UI" panose="020B0604030504040204" pitchFamily="50" charset="-128"/>
                <a:ea typeface="Meiryo UI" panose="020B0604030504040204" pitchFamily="50" charset="-128"/>
              </a:rPr>
              <a:t>社会</a:t>
            </a:r>
            <a:r>
              <a:rPr lang="ja-JP" altLang="en-US" sz="1200" b="1" dirty="0">
                <a:latin typeface="Meiryo UI" panose="020B0604030504040204" pitchFamily="50" charset="-128"/>
                <a:ea typeface="Meiryo UI" panose="020B0604030504040204" pitchFamily="50" charset="-128"/>
              </a:rPr>
              <a:t>福祉法人　</a:t>
            </a:r>
            <a:r>
              <a:rPr lang="ja-JP" altLang="en-US" sz="1200" b="1" dirty="0" smtClean="0">
                <a:latin typeface="Meiryo UI" panose="020B0604030504040204" pitchFamily="50" charset="-128"/>
                <a:ea typeface="Meiryo UI" panose="020B0604030504040204" pitchFamily="50" charset="-128"/>
              </a:rPr>
              <a:t>八尾</a:t>
            </a:r>
            <a:r>
              <a:rPr lang="ja-JP" altLang="en-US" sz="1200" b="1" dirty="0">
                <a:latin typeface="Meiryo UI" panose="020B0604030504040204" pitchFamily="50" charset="-128"/>
                <a:ea typeface="Meiryo UI" panose="020B0604030504040204" pitchFamily="50" charset="-128"/>
              </a:rPr>
              <a:t>隣保館</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代表者</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理事長 　荒井 </a:t>
            </a:r>
            <a:r>
              <a:rPr lang="ja-JP" altLang="en-US" sz="1100" dirty="0">
                <a:latin typeface="Meiryo UI" panose="020B0604030504040204" pitchFamily="50" charset="-128"/>
                <a:ea typeface="Meiryo UI" panose="020B0604030504040204" pitchFamily="50" charset="-128"/>
              </a:rPr>
              <a:t>惠一</a:t>
            </a:r>
            <a:endParaRPr lang="en-US" altLang="ja-JP" sz="1100" dirty="0">
              <a:latin typeface="Meiryo UI" panose="020B0604030504040204" pitchFamily="50" charset="-128"/>
              <a:ea typeface="Meiryo UI" panose="020B0604030504040204" pitchFamily="50" charset="-128"/>
            </a:endParaRPr>
          </a:p>
          <a:p>
            <a:r>
              <a:rPr lang="ja-JP" altLang="en-US" sz="1100" dirty="0"/>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所在地  八尾市南本町３丁目４－５</a:t>
            </a:r>
            <a:endParaRPr lang="en-US" altLang="ja-JP" sz="1100" dirty="0" smtClean="0"/>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受入れ</a:t>
            </a:r>
            <a:r>
              <a:rPr lang="ja-JP" altLang="en-US" sz="1100" dirty="0">
                <a:latin typeface="Meiryo UI" panose="020B0604030504040204" pitchFamily="50" charset="-128"/>
                <a:ea typeface="Meiryo UI" panose="020B0604030504040204" pitchFamily="50" charset="-128"/>
              </a:rPr>
              <a:t>施設　</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rPr>
              <a:t>養護</a:t>
            </a:r>
            <a:r>
              <a:rPr lang="ja-JP" altLang="en-US" sz="1100" dirty="0" smtClean="0">
                <a:latin typeface="Meiryo UI" panose="020B0604030504040204" pitchFamily="50" charset="-128"/>
                <a:ea typeface="Meiryo UI" panose="020B0604030504040204" pitchFamily="50" charset="-128"/>
              </a:rPr>
              <a:t>老人ホーム　成法苑（定員</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名）</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八尾市</a:t>
            </a:r>
            <a:r>
              <a:rPr lang="ja-JP" altLang="en-US" sz="1100" dirty="0">
                <a:latin typeface="Meiryo UI" panose="020B0604030504040204" pitchFamily="50" charset="-128"/>
                <a:ea typeface="Meiryo UI" panose="020B0604030504040204" pitchFamily="50" charset="-128"/>
              </a:rPr>
              <a:t>南本町３丁目</a:t>
            </a:r>
            <a:r>
              <a:rPr lang="ja-JP" altLang="en-US" sz="1100" dirty="0" smtClean="0">
                <a:latin typeface="Meiryo UI" panose="020B0604030504040204" pitchFamily="50" charset="-128"/>
                <a:ea typeface="Meiryo UI" panose="020B0604030504040204" pitchFamily="50" charset="-128"/>
              </a:rPr>
              <a:t>４－５</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（平成８年４月開設）</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特別養護老人ホーム　第二成法苑つむぎ</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（定員</a:t>
            </a:r>
            <a:r>
              <a:rPr lang="en-US" altLang="ja-JP" sz="1100" dirty="0" smtClean="0">
                <a:latin typeface="Meiryo UI" panose="020B0604030504040204" pitchFamily="50" charset="-128"/>
                <a:ea typeface="Meiryo UI" panose="020B0604030504040204" pitchFamily="50" charset="-128"/>
              </a:rPr>
              <a:t>29</a:t>
            </a:r>
            <a:r>
              <a:rPr lang="ja-JP" altLang="en-US" sz="1100" dirty="0" smtClean="0">
                <a:latin typeface="Meiryo UI" panose="020B0604030504040204" pitchFamily="50" charset="-128"/>
                <a:ea typeface="Meiryo UI" panose="020B0604030504040204" pitchFamily="50" charset="-128"/>
              </a:rPr>
              <a:t>名</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八尾市</a:t>
            </a:r>
            <a:r>
              <a:rPr lang="ja-JP" altLang="en-US" sz="1100" dirty="0">
                <a:latin typeface="Meiryo UI" panose="020B0604030504040204" pitchFamily="50" charset="-128"/>
                <a:ea typeface="Meiryo UI" panose="020B0604030504040204" pitchFamily="50" charset="-128"/>
              </a:rPr>
              <a:t>南本町</a:t>
            </a:r>
            <a:r>
              <a:rPr lang="ja-JP" altLang="en-US" sz="1100" dirty="0" smtClean="0">
                <a:latin typeface="Meiryo UI" panose="020B0604030504040204" pitchFamily="50" charset="-128"/>
                <a:ea typeface="Meiryo UI" panose="020B0604030504040204" pitchFamily="50" charset="-128"/>
              </a:rPr>
              <a:t>３丁目５－３７</a:t>
            </a:r>
            <a:endParaRPr lang="en-US" altLang="ja-JP" sz="1100" dirty="0" smtClean="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a:t>
            </a:r>
            <a:r>
              <a:rPr lang="ja-JP" altLang="en-US" sz="1100" dirty="0" smtClean="0">
                <a:solidFill>
                  <a:srgbClr val="FF0000"/>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（平成２９年６月開設）</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en-US" altLang="ja-JP" sz="675" dirty="0"/>
          </a:p>
          <a:p>
            <a:pPr algn="ctr"/>
            <a:endParaRPr lang="en-US" altLang="ja-JP" sz="675" dirty="0"/>
          </a:p>
          <a:p>
            <a:pPr algn="ctr"/>
            <a:endParaRPr lang="en-US" altLang="ja-JP" sz="675" dirty="0"/>
          </a:p>
          <a:p>
            <a:pPr algn="ctr"/>
            <a:endParaRPr lang="en-US" altLang="ja-JP" sz="675" dirty="0"/>
          </a:p>
          <a:p>
            <a:pPr algn="ctr"/>
            <a:endParaRPr lang="ja-JP" altLang="en-US" sz="675" dirty="0"/>
          </a:p>
        </p:txBody>
      </p:sp>
      <p:sp>
        <p:nvSpPr>
          <p:cNvPr id="11" name="テキスト ボックス 10"/>
          <p:cNvSpPr txBox="1"/>
          <p:nvPr/>
        </p:nvSpPr>
        <p:spPr>
          <a:xfrm>
            <a:off x="157594" y="4228471"/>
            <a:ext cx="959081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○プロジェクトチーム</a:t>
            </a:r>
            <a:r>
              <a:rPr lang="ja-JP" altLang="en-US" sz="1100" dirty="0">
                <a:latin typeface="Meiryo UI" panose="020B0604030504040204" pitchFamily="50" charset="-128"/>
                <a:ea typeface="Meiryo UI" panose="020B0604030504040204" pitchFamily="50" charset="-128"/>
              </a:rPr>
              <a:t>の設置</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受入</a:t>
            </a:r>
            <a:r>
              <a:rPr lang="ja-JP" altLang="en-US" sz="1100" dirty="0" smtClean="0">
                <a:latin typeface="Meiryo UI" panose="020B0604030504040204" pitchFamily="50" charset="-128"/>
                <a:ea typeface="Meiryo UI" panose="020B0604030504040204" pitchFamily="50" charset="-128"/>
              </a:rPr>
              <a:t>れマニュアルの作成等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プロジェクトチームの設置はなし。受入れのマニュアルは、作成。</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・入国当初は、日本語が通じない場合等に翻訳アプリを活用して、意思疎通を図った。</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奨学</a:t>
            </a:r>
            <a:r>
              <a:rPr lang="ja-JP" altLang="en-US" sz="1100" dirty="0" smtClean="0">
                <a:latin typeface="Meiryo UI" panose="020B0604030504040204" pitchFamily="50" charset="-128"/>
                <a:ea typeface="Meiryo UI" panose="020B0604030504040204" pitchFamily="50" charset="-128"/>
              </a:rPr>
              <a:t>金につい</a:t>
            </a:r>
            <a:r>
              <a:rPr lang="ja-JP" altLang="en-US" sz="1100" dirty="0">
                <a:latin typeface="Meiryo UI" panose="020B0604030504040204" pitchFamily="50" charset="-128"/>
                <a:ea typeface="Meiryo UI" panose="020B0604030504040204" pitchFamily="50" charset="-128"/>
              </a:rPr>
              <a:t>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・施設において、奨学</a:t>
            </a:r>
            <a:r>
              <a:rPr lang="ja-JP" altLang="en-US" sz="1100" dirty="0">
                <a:latin typeface="Meiryo UI" panose="020B0604030504040204" pitchFamily="50" charset="-128"/>
                <a:ea typeface="Meiryo UI" panose="020B0604030504040204" pitchFamily="50" charset="-128"/>
              </a:rPr>
              <a:t>金</a:t>
            </a:r>
            <a:r>
              <a:rPr lang="ja-JP" altLang="en-US" sz="1100" dirty="0" smtClean="0">
                <a:latin typeface="Meiryo UI" panose="020B0604030504040204" pitchFamily="50" charset="-128"/>
                <a:ea typeface="Meiryo UI" panose="020B0604030504040204" pitchFamily="50" charset="-128"/>
              </a:rPr>
              <a:t>を用意（日本語学校の授業料）した。</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○寮の確保、生活必需品への対応</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・日本で生活する費用は、施設で対応（住居及び生活必需品）。</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法人が所有する物件の空き部屋</a:t>
            </a:r>
            <a:r>
              <a:rPr lang="ja-JP" altLang="en-US" sz="1100" dirty="0" smtClean="0">
                <a:latin typeface="Meiryo UI" panose="020B0604030504040204" pitchFamily="50" charset="-128"/>
                <a:ea typeface="Meiryo UI" panose="020B0604030504040204" pitchFamily="50" charset="-128"/>
              </a:rPr>
              <a:t>や家財等を活用、光熱水費や</a:t>
            </a:r>
            <a:r>
              <a:rPr lang="ja-JP" altLang="en-US" sz="1100" dirty="0">
                <a:solidFill>
                  <a:schemeClr val="tx1"/>
                </a:solidFill>
                <a:latin typeface="Meiryo UI" panose="020B0604030504040204" pitchFamily="50" charset="-128"/>
                <a:ea typeface="Meiryo UI" panose="020B0604030504040204" pitchFamily="50" charset="-128"/>
              </a:rPr>
              <a:t>Ｗ</a:t>
            </a:r>
            <a:r>
              <a:rPr lang="ja-JP" altLang="en-US" sz="1100" dirty="0" smtClean="0">
                <a:solidFill>
                  <a:schemeClr val="tx1"/>
                </a:solidFill>
                <a:latin typeface="Meiryo UI" panose="020B0604030504040204" pitchFamily="50" charset="-128"/>
                <a:ea typeface="Meiryo UI" panose="020B0604030504040204" pitchFamily="50" charset="-128"/>
              </a:rPr>
              <a:t>ｉｆｉ環境</a:t>
            </a:r>
            <a:r>
              <a:rPr lang="ja-JP" altLang="en-US" sz="1100" dirty="0" smtClean="0">
                <a:latin typeface="Meiryo UI" panose="020B0604030504040204" pitchFamily="50" charset="-128"/>
                <a:ea typeface="Meiryo UI" panose="020B0604030504040204" pitchFamily="50" charset="-128"/>
              </a:rPr>
              <a:t>、ライフライン等環境整備を行う。</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覚書、契約</a:t>
            </a:r>
            <a:r>
              <a:rPr lang="ja-JP" altLang="en-US" sz="1100" dirty="0" smtClean="0">
                <a:latin typeface="Meiryo UI" panose="020B0604030504040204" pitchFamily="50" charset="-128"/>
                <a:ea typeface="Meiryo UI" panose="020B0604030504040204" pitchFamily="50" charset="-128"/>
              </a:rPr>
              <a:t>等の作成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アルバイト</a:t>
            </a:r>
            <a:r>
              <a:rPr lang="ja-JP" altLang="en-US" sz="1100" dirty="0" smtClean="0">
                <a:latin typeface="Meiryo UI" panose="020B0604030504040204" pitchFamily="50" charset="-128"/>
                <a:ea typeface="Meiryo UI" panose="020B0604030504040204" pitchFamily="50" charset="-128"/>
              </a:rPr>
              <a:t>雇用契約等</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○その他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・入国時の出迎え、住居の説明、施設等周辺や店舗等の案内。</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役所（住民登録、国民健康保険</a:t>
            </a:r>
            <a:r>
              <a:rPr lang="ja-JP" altLang="en-US" sz="1100" dirty="0" smtClean="0">
                <a:solidFill>
                  <a:schemeClr val="tx1"/>
                </a:solidFill>
                <a:latin typeface="Meiryo UI" panose="020B0604030504040204" pitchFamily="50" charset="-128"/>
                <a:ea typeface="Meiryo UI" panose="020B0604030504040204" pitchFamily="50" charset="-128"/>
              </a:rPr>
              <a:t>加入）、銀行関係の手続き（銀行口座開設）を行う。</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④　社会福祉法人　八尾</a:t>
            </a:r>
            <a:r>
              <a:rPr kumimoji="1" lang="ja-JP" altLang="en-US" sz="2400" b="1" dirty="0" smtClean="0">
                <a:latin typeface="Meiryo UI" panose="020B0604030504040204" pitchFamily="50" charset="-128"/>
                <a:ea typeface="Meiryo UI" panose="020B0604030504040204" pitchFamily="50" charset="-128"/>
              </a:rPr>
              <a:t>隣保館（Ｐ１）</a:t>
            </a:r>
            <a:endParaRPr kumimoji="1" lang="en-US" altLang="ja-JP" sz="2400" b="1" dirty="0" smtClean="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58998662"/>
              </p:ext>
            </p:extLst>
          </p:nvPr>
        </p:nvGraphicFramePr>
        <p:xfrm>
          <a:off x="179982" y="3072707"/>
          <a:ext cx="9516468" cy="739091"/>
        </p:xfrm>
        <a:graphic>
          <a:graphicData uri="http://schemas.openxmlformats.org/drawingml/2006/table">
            <a:tbl>
              <a:tblPr firstRow="1" bandRow="1">
                <a:tableStyleId>{93296810-A885-4BE3-A3E7-6D5BEEA58F35}</a:tableStyleId>
              </a:tblPr>
              <a:tblGrid>
                <a:gridCol w="972778">
                  <a:extLst>
                    <a:ext uri="{9D8B030D-6E8A-4147-A177-3AD203B41FA5}">
                      <a16:colId xmlns:a16="http://schemas.microsoft.com/office/drawing/2014/main" val="2319702552"/>
                    </a:ext>
                  </a:extLst>
                </a:gridCol>
                <a:gridCol w="1090170">
                  <a:extLst>
                    <a:ext uri="{9D8B030D-6E8A-4147-A177-3AD203B41FA5}">
                      <a16:colId xmlns:a16="http://schemas.microsoft.com/office/drawing/2014/main" val="1144046647"/>
                    </a:ext>
                  </a:extLst>
                </a:gridCol>
                <a:gridCol w="1737118">
                  <a:extLst>
                    <a:ext uri="{9D8B030D-6E8A-4147-A177-3AD203B41FA5}">
                      <a16:colId xmlns:a16="http://schemas.microsoft.com/office/drawing/2014/main" val="3523728075"/>
                    </a:ext>
                  </a:extLst>
                </a:gridCol>
                <a:gridCol w="1582552">
                  <a:extLst>
                    <a:ext uri="{9D8B030D-6E8A-4147-A177-3AD203B41FA5}">
                      <a16:colId xmlns:a16="http://schemas.microsoft.com/office/drawing/2014/main" val="1302033709"/>
                    </a:ext>
                  </a:extLst>
                </a:gridCol>
                <a:gridCol w="2476489">
                  <a:extLst>
                    <a:ext uri="{9D8B030D-6E8A-4147-A177-3AD203B41FA5}">
                      <a16:colId xmlns:a16="http://schemas.microsoft.com/office/drawing/2014/main" val="3642500363"/>
                    </a:ext>
                  </a:extLst>
                </a:gridCol>
                <a:gridCol w="1657361">
                  <a:extLst>
                    <a:ext uri="{9D8B030D-6E8A-4147-A177-3AD203B41FA5}">
                      <a16:colId xmlns:a16="http://schemas.microsoft.com/office/drawing/2014/main" val="3684441863"/>
                    </a:ext>
                  </a:extLst>
                </a:gridCol>
              </a:tblGrid>
              <a:tr h="277167">
                <a:tc>
                  <a:txBody>
                    <a:bodyPr/>
                    <a:lstStyle/>
                    <a:p>
                      <a:pPr algn="ctr"/>
                      <a:r>
                        <a:rPr kumimoji="1" lang="ja-JP" altLang="en-US" sz="1100" dirty="0" smtClean="0"/>
                        <a:t>年度</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人数</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性別</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受入れ国</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配置状況</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備考</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37248691"/>
                  </a:ext>
                </a:extLst>
              </a:tr>
              <a:tr h="230962">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３０</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女性</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rPr>
                        <a:t>特別養護老人ホーム　第二成法苑つむぎ</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rPr>
                        <a:t>階フロアー別に各１人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94406727"/>
                  </a:ext>
                </a:extLst>
              </a:tr>
              <a:tr h="230962">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３１</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女性</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特別養護老人ホーム成法苑</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17507498"/>
                  </a:ext>
                </a:extLst>
              </a:tr>
            </a:tbl>
          </a:graphicData>
        </a:graphic>
      </p:graphicFrame>
      <p:sp>
        <p:nvSpPr>
          <p:cNvPr id="10" name="テキスト ボックス 9"/>
          <p:cNvSpPr txBox="1"/>
          <p:nvPr/>
        </p:nvSpPr>
        <p:spPr>
          <a:xfrm>
            <a:off x="3714750" y="606647"/>
            <a:ext cx="6123711" cy="21698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i="1" dirty="0">
                <a:latin typeface="Meiryo UI" panose="020B0604030504040204" pitchFamily="50" charset="-128"/>
                <a:ea typeface="Meiryo UI" panose="020B0604030504040204" pitchFamily="50" charset="-128"/>
              </a:rPr>
              <a:t>◇受入れの概要等に</a:t>
            </a:r>
            <a:r>
              <a:rPr lang="ja-JP" altLang="en-US" sz="1200" b="1" i="1" dirty="0" smtClean="0">
                <a:latin typeface="Meiryo UI" panose="020B0604030504040204" pitchFamily="50" charset="-128"/>
                <a:ea typeface="Meiryo UI" panose="020B0604030504040204" pitchFamily="50" charset="-128"/>
              </a:rPr>
              <a:t>ついて </a:t>
            </a:r>
            <a:r>
              <a:rPr lang="ja-JP" altLang="en-US" sz="1200" b="1" i="1" dirty="0" smtClean="0">
                <a:solidFill>
                  <a:schemeClr val="accent1"/>
                </a:solidFill>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a:t>
            </a:r>
            <a:endParaRPr lang="en-US" altLang="ja-JP" sz="1200" b="1" i="1" dirty="0">
              <a:latin typeface="Meiryo UI" panose="020B0604030504040204" pitchFamily="50" charset="-128"/>
              <a:ea typeface="Meiryo UI" panose="020B0604030504040204" pitchFamily="50" charset="-128"/>
            </a:endParaRPr>
          </a:p>
          <a:p>
            <a:r>
              <a:rPr lang="ja-JP" altLang="en-US" sz="1200" b="1" i="1" dirty="0" smtClean="0">
                <a:latin typeface="Meiryo UI" panose="020B0604030504040204" pitchFamily="50" charset="-128"/>
                <a:ea typeface="Meiryo UI" panose="020B0604030504040204" pitchFamily="50" charset="-128"/>
              </a:rPr>
              <a:t>　★</a:t>
            </a:r>
            <a:r>
              <a:rPr lang="ja-JP" altLang="en-US" sz="1100" b="1" i="1" dirty="0" smtClean="0">
                <a:latin typeface="Meiryo UI" panose="020B0604030504040204" pitchFamily="50" charset="-128"/>
                <a:ea typeface="Meiryo UI" panose="020B0604030504040204" pitchFamily="50" charset="-128"/>
              </a:rPr>
              <a:t>日本の</a:t>
            </a:r>
            <a:r>
              <a:rPr lang="ja-JP" altLang="en-US" sz="1100" b="1" i="1" dirty="0" smtClean="0">
                <a:solidFill>
                  <a:schemeClr val="tx1"/>
                </a:solidFill>
                <a:latin typeface="Meiryo UI" panose="020B0604030504040204" pitchFamily="50" charset="-128"/>
                <a:ea typeface="Meiryo UI" panose="020B0604030504040204" pitchFamily="50" charset="-128"/>
              </a:rPr>
              <a:t>コンサルティング会社からの</a:t>
            </a:r>
            <a:r>
              <a:rPr lang="ja-JP" altLang="en-US" sz="1100" b="1" i="1" dirty="0">
                <a:solidFill>
                  <a:schemeClr val="tx1"/>
                </a:solidFill>
                <a:latin typeface="Meiryo UI" panose="020B0604030504040204" pitchFamily="50" charset="-128"/>
                <a:ea typeface="Meiryo UI" panose="020B0604030504040204" pitchFamily="50" charset="-128"/>
              </a:rPr>
              <a:t>提案</a:t>
            </a:r>
            <a:r>
              <a:rPr lang="ja-JP" altLang="en-US" sz="1100" b="1" i="1" dirty="0" smtClean="0">
                <a:solidFill>
                  <a:schemeClr val="tx1"/>
                </a:solidFill>
                <a:latin typeface="Meiryo UI" panose="020B0604030504040204" pitchFamily="50" charset="-128"/>
                <a:ea typeface="Meiryo UI" panose="020B0604030504040204" pitchFamily="50" charset="-128"/>
              </a:rPr>
              <a:t>により現地の日本語学校の学生を受入れ。受入れた学生は、</a:t>
            </a:r>
            <a:endParaRPr lang="en-US" altLang="ja-JP" sz="1100" b="1" i="1" dirty="0" smtClean="0">
              <a:solidFill>
                <a:schemeClr val="tx1"/>
              </a:solidFill>
              <a:latin typeface="Meiryo UI" panose="020B0604030504040204" pitchFamily="50" charset="-128"/>
              <a:ea typeface="Meiryo UI" panose="020B0604030504040204" pitchFamily="50" charset="-128"/>
            </a:endParaRPr>
          </a:p>
          <a:p>
            <a:r>
              <a:rPr lang="ja-JP" altLang="en-US" sz="1100" b="1" i="1" dirty="0">
                <a:solidFill>
                  <a:schemeClr val="tx1"/>
                </a:solidFill>
                <a:latin typeface="Meiryo UI" panose="020B0604030504040204" pitchFamily="50" charset="-128"/>
                <a:ea typeface="Meiryo UI" panose="020B0604030504040204" pitchFamily="50" charset="-128"/>
              </a:rPr>
              <a:t>　</a:t>
            </a:r>
            <a:r>
              <a:rPr lang="ja-JP" altLang="en-US" sz="1100" b="1" i="1" dirty="0" smtClean="0">
                <a:solidFill>
                  <a:schemeClr val="tx1"/>
                </a:solidFill>
                <a:latin typeface="Meiryo UI" panose="020B0604030504040204" pitchFamily="50" charset="-128"/>
                <a:ea typeface="Meiryo UI" panose="020B0604030504040204" pitchFamily="50" charset="-128"/>
              </a:rPr>
              <a:t>　日本の日本語学校に通いながら、施設でアルバイトとして働く。</a:t>
            </a:r>
            <a:endParaRPr lang="en-US" altLang="ja-JP" sz="1100" b="1" i="1" dirty="0" smtClean="0">
              <a:solidFill>
                <a:schemeClr val="tx1"/>
              </a:solidFill>
              <a:latin typeface="Meiryo UI" panose="020B0604030504040204" pitchFamily="50" charset="-128"/>
              <a:ea typeface="Meiryo UI" panose="020B0604030504040204" pitchFamily="50" charset="-128"/>
            </a:endParaRPr>
          </a:p>
          <a:p>
            <a:r>
              <a:rPr lang="ja-JP" altLang="en-US" sz="1100" b="1" i="1"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・コンサルティング会社がベトナムで運営している日本語学校からの提案。</a:t>
            </a:r>
            <a:endParaRPr lang="en-US" altLang="ja-JP" sz="1100" b="1" i="1" dirty="0" smtClean="0">
              <a:solidFill>
                <a:schemeClr val="tx1"/>
              </a:solidFill>
              <a:latin typeface="Meiryo UI" panose="020B0604030504040204" pitchFamily="50" charset="-128"/>
              <a:ea typeface="Meiryo UI" panose="020B0604030504040204" pitchFamily="50" charset="-128"/>
            </a:endParaRPr>
          </a:p>
          <a:p>
            <a:r>
              <a:rPr lang="ja-JP" altLang="en-US" sz="1100" b="1" i="1"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・平成２９年度から、受入れ準備を開始。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・施設は、ベトナムに出向き面接を行い、平成３０年度に２名</a:t>
            </a:r>
            <a:r>
              <a:rPr lang="ja-JP" altLang="en-US" sz="1100" dirty="0">
                <a:solidFill>
                  <a:schemeClr val="tx1"/>
                </a:solidFill>
                <a:latin typeface="Meiryo UI" panose="020B0604030504040204" pitchFamily="50" charset="-128"/>
                <a:ea typeface="Meiryo UI" panose="020B0604030504040204" pitchFamily="50" charset="-128"/>
              </a:rPr>
              <a:t>を</a:t>
            </a:r>
            <a:r>
              <a:rPr lang="ja-JP" altLang="en-US" sz="1100" dirty="0" smtClean="0">
                <a:solidFill>
                  <a:schemeClr val="tx1"/>
                </a:solidFill>
                <a:latin typeface="Meiryo UI" panose="020B0604030504040204" pitchFamily="50" charset="-128"/>
                <a:ea typeface="Meiryo UI" panose="020B0604030504040204" pitchFamily="50" charset="-128"/>
              </a:rPr>
              <a:t>採用。平成３１年度は引き続き２名を</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採用。</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寮の確保や日常生活支援等日本で生活していくための環境整備は</a:t>
            </a:r>
            <a:r>
              <a:rPr lang="ja-JP" altLang="en-US" sz="1100" dirty="0" smtClean="0">
                <a:solidFill>
                  <a:schemeClr val="tx1"/>
                </a:solidFill>
                <a:latin typeface="Meiryo UI" panose="020B0604030504040204" pitchFamily="50" charset="-128"/>
                <a:ea typeface="Meiryo UI" panose="020B0604030504040204" pitchFamily="50" charset="-128"/>
              </a:rPr>
              <a:t>、施設</a:t>
            </a:r>
            <a:r>
              <a:rPr lang="ja-JP" altLang="en-US" sz="1100" dirty="0">
                <a:solidFill>
                  <a:schemeClr val="tx1"/>
                </a:solidFill>
                <a:latin typeface="Meiryo UI" panose="020B0604030504040204" pitchFamily="50" charset="-128"/>
                <a:ea typeface="Meiryo UI" panose="020B0604030504040204" pitchFamily="50" charset="-128"/>
              </a:rPr>
              <a:t>で対応する</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・学習面の支援や留学生の指導、相談等は、コンサルティング</a:t>
            </a:r>
            <a:r>
              <a:rPr lang="ja-JP" altLang="en-US" sz="1100" dirty="0" smtClean="0">
                <a:latin typeface="Meiryo UI" panose="020B0604030504040204" pitchFamily="50" charset="-128"/>
                <a:ea typeface="Meiryo UI" panose="020B0604030504040204" pitchFamily="50" charset="-128"/>
              </a:rPr>
              <a:t>会社（通訳</a:t>
            </a:r>
            <a:r>
              <a:rPr lang="ja-JP" altLang="en-US" sz="1100" dirty="0" smtClean="0">
                <a:solidFill>
                  <a:schemeClr val="tx1"/>
                </a:solidFill>
                <a:latin typeface="Meiryo UI" panose="020B0604030504040204" pitchFamily="50" charset="-128"/>
                <a:ea typeface="Meiryo UI" panose="020B0604030504040204" pitchFamily="50" charset="-128"/>
              </a:rPr>
              <a:t>及び翻訳</a:t>
            </a:r>
            <a:r>
              <a:rPr lang="ja-JP" altLang="en-US" sz="1100" dirty="0" smtClean="0">
                <a:latin typeface="Meiryo UI" panose="020B0604030504040204" pitchFamily="50" charset="-128"/>
                <a:ea typeface="Meiryo UI" panose="020B0604030504040204" pitchFamily="50" charset="-128"/>
              </a:rPr>
              <a:t>）が行う。</a:t>
            </a:r>
            <a:endParaRPr lang="en-US" altLang="ja-JP" sz="11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◇今後の外国人介護人材の雇用方針</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・現在、</a:t>
            </a:r>
            <a:r>
              <a:rPr lang="ja-JP" altLang="en-US" sz="1100" dirty="0" smtClean="0">
                <a:solidFill>
                  <a:schemeClr val="tx1"/>
                </a:solidFill>
                <a:latin typeface="Meiryo UI" panose="020B0604030504040204" pitchFamily="50" charset="-128"/>
                <a:ea typeface="Meiryo UI" panose="020B0604030504040204" pitchFamily="50" charset="-128"/>
              </a:rPr>
              <a:t>令和２年度</a:t>
            </a:r>
            <a:r>
              <a:rPr lang="ja-JP" altLang="en-US" sz="1100" dirty="0" smtClean="0">
                <a:latin typeface="Meiryo UI" panose="020B0604030504040204" pitchFamily="50" charset="-128"/>
                <a:ea typeface="Meiryo UI" panose="020B0604030504040204" pitchFamily="50" charset="-128"/>
              </a:rPr>
              <a:t>までの受入れを検討している。介護福祉士養成施設卒業後は、引続き施設で働いて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もらうことを希望。</a:t>
            </a:r>
            <a:endParaRPr lang="en-US" altLang="ja-JP" sz="1100"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114300" y="4022286"/>
            <a:ext cx="1619250" cy="2316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準備等</a:t>
            </a:r>
          </a:p>
        </p:txBody>
      </p:sp>
      <p:sp>
        <p:nvSpPr>
          <p:cNvPr id="16" name="正方形/長方形 15"/>
          <p:cNvSpPr/>
          <p:nvPr/>
        </p:nvSpPr>
        <p:spPr>
          <a:xfrm>
            <a:off x="85725" y="2877954"/>
            <a:ext cx="1181100" cy="2423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♦受入れ状況</a:t>
            </a:r>
            <a:endParaRPr kumimoji="1" lang="ja-JP" altLang="en-US" sz="12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519556" y="6492875"/>
            <a:ext cx="2228850" cy="365125"/>
          </a:xfrm>
        </p:spPr>
        <p:txBody>
          <a:bodyPr/>
          <a:lstStyle/>
          <a:p>
            <a:fld id="{296A86AB-889E-4DAC-9504-C27B7112E1B6}" type="slidenum">
              <a:rPr kumimoji="1" lang="ja-JP" altLang="en-US" smtClean="0"/>
              <a:t>15</a:t>
            </a:fld>
            <a:endParaRPr kumimoji="1" lang="ja-JP" altLang="en-US" dirty="0"/>
          </a:p>
        </p:txBody>
      </p:sp>
    </p:spTree>
    <p:extLst>
      <p:ext uri="{BB962C8B-B14F-4D97-AF65-F5344CB8AC3E}">
        <p14:creationId xmlns:p14="http://schemas.microsoft.com/office/powerpoint/2010/main" val="335800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④　</a:t>
            </a:r>
            <a:r>
              <a:rPr kumimoji="1" lang="ja-JP" altLang="en-US" sz="2400" b="1" dirty="0" smtClean="0">
                <a:latin typeface="Meiryo UI" panose="020B0604030504040204" pitchFamily="50" charset="-128"/>
                <a:ea typeface="Meiryo UI" panose="020B0604030504040204" pitchFamily="50" charset="-128"/>
              </a:rPr>
              <a:t>社会福祉法人　八尾隣保館（Ｐ２）</a:t>
            </a:r>
            <a:endParaRPr kumimoji="1" lang="en-US" altLang="ja-JP"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73455" y="2538388"/>
            <a:ext cx="4311400"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◇勉強へ</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支援等</a:t>
            </a:r>
            <a:endParaRPr lang="en-US" altLang="ja-JP" sz="1200" b="1" dirty="0" smtClean="0">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・基本的に本人達に任せている。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アルバイトで日本語を使うことで、語学力が向上する面もある。</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smtClean="0">
              <a:solidFill>
                <a:schemeClr val="accent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73455" y="1077834"/>
            <a:ext cx="4301384" cy="12926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◇留学生の</a:t>
            </a:r>
            <a:r>
              <a:rPr lang="ja-JP" altLang="en-US" sz="1200" b="1" dirty="0" smtClean="0">
                <a:latin typeface="Meiryo UI" panose="020B0604030504040204" pitchFamily="50" charset="-128"/>
                <a:ea typeface="Meiryo UI" panose="020B0604030504040204" pitchFamily="50" charset="-128"/>
              </a:rPr>
              <a:t>指導者等に</a:t>
            </a:r>
            <a:r>
              <a:rPr lang="ja-JP" altLang="en-US" sz="1200" b="1" dirty="0">
                <a:latin typeface="Meiryo UI" panose="020B0604030504040204" pitchFamily="50" charset="-128"/>
                <a:ea typeface="Meiryo UI" panose="020B0604030504040204" pitchFamily="50" charset="-128"/>
              </a:rPr>
              <a:t>ついて</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フロア</a:t>
            </a:r>
            <a:r>
              <a:rPr lang="ja-JP" altLang="en-US" sz="1100" dirty="0" smtClean="0">
                <a:latin typeface="Meiryo UI" panose="020B0604030504040204" pitchFamily="50" charset="-128"/>
                <a:ea typeface="Meiryo UI" panose="020B0604030504040204" pitchFamily="50" charset="-128"/>
              </a:rPr>
              <a:t>ーのリーダー職員や主任が対応。</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厳しく</a:t>
            </a:r>
            <a:r>
              <a:rPr lang="ja-JP" altLang="en-US" sz="1100" dirty="0" smtClean="0">
                <a:latin typeface="Meiryo UI" panose="020B0604030504040204" pitchFamily="50" charset="-128"/>
                <a:ea typeface="Meiryo UI" panose="020B0604030504040204" pitchFamily="50" charset="-128"/>
              </a:rPr>
              <a:t>指導する者と優しく対応する者で、役割分担をしている。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アルバイトをする中（ＯＪＴ）で、日本語（介護に係る日本語を含</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む）等を支援。</a:t>
            </a:r>
            <a:endParaRPr lang="en-US" altLang="ja-JP" sz="1100" dirty="0" smtClean="0">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３か月経過後には、意思疎通上の問題は、ほぼなくなった。</a:t>
            </a:r>
            <a:r>
              <a:rPr lang="ja-JP" altLang="en-US" sz="1100" dirty="0" smtClean="0">
                <a:solidFill>
                  <a:srgbClr val="FF0000"/>
                </a:solidFill>
                <a:latin typeface="Meiryo UI" panose="020B0604030504040204" pitchFamily="50" charset="-128"/>
                <a:ea typeface="Meiryo UI" panose="020B0604030504040204" pitchFamily="50" charset="-128"/>
              </a:rPr>
              <a:t>　</a:t>
            </a:r>
            <a:endParaRPr lang="en-US" altLang="ja-JP" sz="1100" dirty="0" smtClean="0">
              <a:solidFill>
                <a:srgbClr val="FF0000"/>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accent1"/>
                </a:solidFill>
                <a:latin typeface="Meiryo UI" panose="020B0604030504040204" pitchFamily="50" charset="-128"/>
                <a:ea typeface="Meiryo UI" panose="020B0604030504040204" pitchFamily="50" charset="-128"/>
              </a:rPr>
              <a:t>　　</a:t>
            </a:r>
            <a:endParaRPr lang="en-US" altLang="ja-JP" sz="675" dirty="0">
              <a:solidFill>
                <a:schemeClr val="accent1"/>
              </a:solidFill>
            </a:endParaRPr>
          </a:p>
        </p:txBody>
      </p:sp>
      <p:sp>
        <p:nvSpPr>
          <p:cNvPr id="12" name="テキスト ボックス 11"/>
          <p:cNvSpPr txBox="1"/>
          <p:nvPr/>
        </p:nvSpPr>
        <p:spPr>
          <a:xfrm>
            <a:off x="263439" y="3515919"/>
            <a:ext cx="4321416" cy="12926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日本語学校と</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連携状況（通学への支援）等</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一義的</a:t>
            </a:r>
            <a:r>
              <a:rPr lang="ja-JP" altLang="en-US" sz="1100" dirty="0" smtClean="0">
                <a:solidFill>
                  <a:schemeClr val="tx1"/>
                </a:solidFill>
                <a:latin typeface="Meiryo UI" panose="020B0604030504040204" pitchFamily="50" charset="-128"/>
                <a:ea typeface="Meiryo UI" panose="020B0604030504040204" pitchFamily="50" charset="-128"/>
              </a:rPr>
              <a:t>には、コンサルティング会社が対応。</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・学校の通学開始時には、定期券の説明や購入方法を補助するとともに</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乗る電車の時間や注意点などを指示。</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・時間割を確認して、アルバイト時間を設定。</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・年に２回、学校、本人、施設と三者面談を実施。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741656" y="4982179"/>
            <a:ext cx="4986435" cy="16466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その他</a:t>
            </a:r>
            <a:endParaRPr lang="en-US" altLang="ja-JP" sz="11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○福利厚生当について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日本人の学生アルバイトと同等。</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・その他、奨学金、住居費の援助、昼食の支援を行う。</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○施設のコストについて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・奨学金（日本語学校の授業料）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コンサルティング料、月々の管理料</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・アルバイト（賃金）の支給　　　　　　　　</a:t>
            </a:r>
            <a:endParaRPr lang="en-US" altLang="ja-JP"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692499" y="1059400"/>
            <a:ext cx="4986435" cy="283154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◇受入れ後の</a:t>
            </a:r>
            <a:r>
              <a:rPr lang="ja-JP" altLang="en-US" sz="1200" b="1" dirty="0" smtClean="0">
                <a:latin typeface="Meiryo UI" panose="020B0604030504040204" pitchFamily="50" charset="-128"/>
                <a:ea typeface="Meiryo UI" panose="020B0604030504040204" pitchFamily="50" charset="-128"/>
              </a:rPr>
              <a:t>感想</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○メリット</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・人材確保に繋がる。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・日本人スタッフからも</a:t>
            </a:r>
            <a:r>
              <a:rPr lang="ja-JP" altLang="en-US" sz="1100" dirty="0">
                <a:latin typeface="Meiryo UI" panose="020B0604030504040204" pitchFamily="50" charset="-128"/>
                <a:ea typeface="Meiryo UI" panose="020B0604030504040204" pitchFamily="50" charset="-128"/>
              </a:rPr>
              <a:t>可愛</a:t>
            </a:r>
            <a:r>
              <a:rPr lang="ja-JP" altLang="en-US" sz="1100" dirty="0" smtClean="0">
                <a:latin typeface="Meiryo UI" panose="020B0604030504040204" pitchFamily="50" charset="-128"/>
                <a:ea typeface="Meiryo UI" panose="020B0604030504040204" pitchFamily="50" charset="-128"/>
              </a:rPr>
              <a:t>がってもらっているとともに利用者様にとっては、孫のように</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思われるなど、円滑な関係を築いている。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・受入れ当初は、言葉の壁もあったがジェスチャーで思いを伝えるなど、頑張っていた。</a:t>
            </a:r>
            <a:endParaRPr lang="en-US"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○デメリット等</a:t>
            </a:r>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・日本語が、伝わらない場合（同音異義語、日本語独自の言い回し、関西弁等）</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があり。即戦力としては、難しい。</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・時間と費用がかかる。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・留学生は、学業が主目的なので、あくまでアルバイトしての雇用。</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・留学生の主張とどこで折り合いをつけるか、難しい場合がある。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○その他</a:t>
            </a:r>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accent1"/>
                </a:solidFill>
                <a:latin typeface="Meiryo UI" panose="020B0604030504040204" pitchFamily="50" charset="-128"/>
                <a:ea typeface="Meiryo UI" panose="020B0604030504040204" pitchFamily="50" charset="-128"/>
              </a:rPr>
              <a:t>　</a:t>
            </a:r>
            <a:r>
              <a:rPr lang="ja-JP" altLang="en-US" sz="1100" b="1" dirty="0" smtClean="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・今後、外国人介護人材を多く受入れることまでは、考えていないが、現在の受入れ</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人材が、のちのちリーダー的な存在になって、同じ国からの受入れが続いてくれれば良</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いと考える。</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63439" y="5080557"/>
            <a:ext cx="4311400" cy="113877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◇途中リタイアへの対応・孤立させない支援</a:t>
            </a:r>
            <a:endParaRPr lang="en-US" altLang="ja-JP" sz="12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気分転換と親交を目的に日本観光を実施。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（海遊館、大阪城、造幣局の通り抜け、京都市内等）</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・時折りの住居への訪問や声がけ等現場でのフォローを実施。</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100496" y="781049"/>
            <a:ext cx="9681680" cy="59721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71921" y="598710"/>
            <a:ext cx="1861654" cy="2585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後の状況</a:t>
            </a:r>
          </a:p>
        </p:txBody>
      </p:sp>
      <p:sp>
        <p:nvSpPr>
          <p:cNvPr id="18" name="テキスト ボックス 17"/>
          <p:cNvSpPr txBox="1"/>
          <p:nvPr/>
        </p:nvSpPr>
        <p:spPr>
          <a:xfrm>
            <a:off x="4692498" y="3919207"/>
            <a:ext cx="4986435"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◇受入れ</a:t>
            </a:r>
            <a:r>
              <a:rPr lang="ja-JP" altLang="en-US" sz="1200" b="1" dirty="0">
                <a:latin typeface="Meiryo UI" panose="020B0604030504040204" pitchFamily="50" charset="-128"/>
                <a:ea typeface="Meiryo UI" panose="020B0604030504040204" pitchFamily="50" charset="-128"/>
              </a:rPr>
              <a:t>後の課題への対応</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・外国人同士の横の広がりが拡充して、失踪や犯罪等想定しない問題に陥らないか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心配をしている。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適宜、話をする</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様子を確認するなどして、問題が生じないよう、常に注意、配慮して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いる。</a:t>
            </a:r>
            <a:endParaRPr lang="en-US" altLang="ja-JP" sz="11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478658" y="6412070"/>
            <a:ext cx="2228850" cy="365125"/>
          </a:xfrm>
        </p:spPr>
        <p:txBody>
          <a:bodyPr/>
          <a:lstStyle/>
          <a:p>
            <a:fld id="{296A86AB-889E-4DAC-9504-C27B7112E1B6}" type="slidenum">
              <a:rPr kumimoji="1" lang="ja-JP" altLang="en-US" smtClean="0"/>
              <a:t>16</a:t>
            </a:fld>
            <a:endParaRPr kumimoji="1" lang="ja-JP" altLang="en-US" dirty="0"/>
          </a:p>
        </p:txBody>
      </p:sp>
    </p:spTree>
    <p:extLst>
      <p:ext uri="{BB962C8B-B14F-4D97-AF65-F5344CB8AC3E}">
        <p14:creationId xmlns:p14="http://schemas.microsoft.com/office/powerpoint/2010/main" val="164778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725" y="628546"/>
            <a:ext cx="3495675" cy="192053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⑤</a:t>
            </a:r>
            <a:r>
              <a:rPr lang="ja-JP" altLang="en-US" sz="1200" b="1" dirty="0" smtClean="0">
                <a:latin typeface="Meiryo UI" panose="020B0604030504040204" pitchFamily="50" charset="-128"/>
                <a:ea typeface="Meiryo UI" panose="020B0604030504040204" pitchFamily="50" charset="-128"/>
              </a:rPr>
              <a:t>社会</a:t>
            </a:r>
            <a:r>
              <a:rPr lang="ja-JP" altLang="en-US" sz="1200" b="1" dirty="0">
                <a:latin typeface="Meiryo UI" panose="020B0604030504040204" pitchFamily="50" charset="-128"/>
                <a:ea typeface="Meiryo UI" panose="020B0604030504040204" pitchFamily="50" charset="-128"/>
              </a:rPr>
              <a:t>福祉法人　</a:t>
            </a:r>
            <a:r>
              <a:rPr lang="ja-JP" altLang="en-US" sz="1200" b="1" dirty="0" smtClean="0">
                <a:latin typeface="Meiryo UI" panose="020B0604030504040204" pitchFamily="50" charset="-128"/>
                <a:ea typeface="Meiryo UI" panose="020B0604030504040204" pitchFamily="50" charset="-128"/>
              </a:rPr>
              <a:t>芳春会</a:t>
            </a:r>
            <a:endParaRPr lang="en-US" altLang="ja-JP" sz="12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・代表者　</a:t>
            </a:r>
            <a:r>
              <a:rPr lang="ja-JP" altLang="en-US" sz="1100" dirty="0" smtClean="0">
                <a:latin typeface="Meiryo UI" panose="020B0604030504040204" pitchFamily="50" charset="-128"/>
                <a:ea typeface="Meiryo UI" panose="020B0604030504040204" pitchFamily="50" charset="-128"/>
              </a:rPr>
              <a:t>理事長 　老木　</a:t>
            </a:r>
            <a:r>
              <a:rPr lang="ja-JP" altLang="en-US" sz="1100" dirty="0" smtClean="0">
                <a:solidFill>
                  <a:schemeClr val="tx1"/>
                </a:solidFill>
                <a:latin typeface="Meiryo UI" panose="020B0604030504040204" pitchFamily="50" charset="-128"/>
                <a:ea typeface="Meiryo UI" panose="020B0604030504040204" pitchFamily="50" charset="-128"/>
              </a:rPr>
              <a:t>シナ子</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t>   </a:t>
            </a:r>
            <a:r>
              <a:rPr lang="ja-JP" altLang="en-US" sz="1100" dirty="0">
                <a:latin typeface="Meiryo UI" panose="020B0604030504040204" pitchFamily="50" charset="-128"/>
                <a:ea typeface="Meiryo UI" panose="020B0604030504040204" pitchFamily="50" charset="-128"/>
              </a:rPr>
              <a:t>・所在地  </a:t>
            </a:r>
            <a:r>
              <a:rPr lang="ja-JP" altLang="en-US" sz="1100" dirty="0" smtClean="0">
                <a:latin typeface="Meiryo UI" panose="020B0604030504040204" pitchFamily="50" charset="-128"/>
                <a:ea typeface="Meiryo UI" panose="020B0604030504040204" pitchFamily="50" charset="-128"/>
              </a:rPr>
              <a:t>和泉市和気町三丁目５－１９</a:t>
            </a:r>
            <a:endParaRPr lang="en-US" altLang="ja-JP" sz="1100" dirty="0" smtClean="0"/>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受入れ施設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rPr>
              <a:t>養護</a:t>
            </a:r>
            <a:r>
              <a:rPr lang="ja-JP" altLang="en-US" sz="1100" dirty="0" smtClean="0">
                <a:latin typeface="Meiryo UI" panose="020B0604030504040204" pitchFamily="50" charset="-128"/>
                <a:ea typeface="Meiryo UI" panose="020B0604030504040204" pitchFamily="50" charset="-128"/>
              </a:rPr>
              <a:t>老人ホーム　ビオラ和泉（定員</a:t>
            </a:r>
            <a:r>
              <a:rPr lang="en-US" altLang="ja-JP" sz="1100" dirty="0" smtClean="0">
                <a:latin typeface="Meiryo UI" panose="020B0604030504040204" pitchFamily="50" charset="-128"/>
                <a:ea typeface="Meiryo UI" panose="020B0604030504040204" pitchFamily="50" charset="-128"/>
              </a:rPr>
              <a:t>100</a:t>
            </a:r>
            <a:r>
              <a:rPr lang="ja-JP" altLang="en-US" sz="1100" dirty="0" smtClean="0">
                <a:latin typeface="Meiryo UI" panose="020B0604030504040204" pitchFamily="50" charset="-128"/>
                <a:ea typeface="Meiryo UI" panose="020B0604030504040204" pitchFamily="50" charset="-128"/>
              </a:rPr>
              <a:t>名）</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和泉市和気町三丁目</a:t>
            </a:r>
            <a:r>
              <a:rPr lang="ja-JP" altLang="en-US" sz="1100" dirty="0" smtClean="0">
                <a:latin typeface="Meiryo UI" panose="020B0604030504040204" pitchFamily="50" charset="-128"/>
                <a:ea typeface="Meiryo UI" panose="020B0604030504040204" pitchFamily="50" charset="-128"/>
              </a:rPr>
              <a:t>５－１９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（平成６年４月１日開設）</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（平成１</a:t>
            </a:r>
            <a:r>
              <a:rPr lang="ja-JP" altLang="en-US" sz="1100" dirty="0">
                <a:latin typeface="Meiryo UI" panose="020B0604030504040204" pitchFamily="50" charset="-128"/>
                <a:ea typeface="Meiryo UI" panose="020B0604030504040204" pitchFamily="50" charset="-128"/>
              </a:rPr>
              <a:t>４</a:t>
            </a:r>
            <a:r>
              <a:rPr lang="ja-JP" altLang="en-US" sz="1100" dirty="0" smtClean="0">
                <a:latin typeface="Meiryo UI" panose="020B0604030504040204" pitchFamily="50" charset="-128"/>
                <a:ea typeface="Meiryo UI" panose="020B0604030504040204" pitchFamily="50" charset="-128"/>
              </a:rPr>
              <a:t>年７月１日新館増築３０名増床）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en-US" altLang="ja-JP" sz="675" dirty="0"/>
          </a:p>
          <a:p>
            <a:pPr algn="ctr"/>
            <a:endParaRPr lang="en-US" altLang="ja-JP" sz="675" dirty="0"/>
          </a:p>
          <a:p>
            <a:pPr algn="ctr"/>
            <a:endParaRPr lang="en-US" altLang="ja-JP" sz="675" dirty="0"/>
          </a:p>
          <a:p>
            <a:pPr algn="ctr"/>
            <a:endParaRPr lang="en-US" altLang="ja-JP" sz="675" dirty="0"/>
          </a:p>
          <a:p>
            <a:pPr algn="ctr"/>
            <a:endParaRPr lang="ja-JP" altLang="en-US" sz="675" dirty="0"/>
          </a:p>
        </p:txBody>
      </p:sp>
      <p:sp>
        <p:nvSpPr>
          <p:cNvPr id="11" name="テキスト ボックス 10"/>
          <p:cNvSpPr txBox="1"/>
          <p:nvPr/>
        </p:nvSpPr>
        <p:spPr>
          <a:xfrm>
            <a:off x="179982" y="4239609"/>
            <a:ext cx="959081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○プロジェクトチーム</a:t>
            </a:r>
            <a:r>
              <a:rPr lang="ja-JP" altLang="en-US" sz="1100" dirty="0">
                <a:latin typeface="Meiryo UI" panose="020B0604030504040204" pitchFamily="50" charset="-128"/>
                <a:ea typeface="Meiryo UI" panose="020B0604030504040204" pitchFamily="50" charset="-128"/>
              </a:rPr>
              <a:t>の設置</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受入</a:t>
            </a:r>
            <a:r>
              <a:rPr lang="ja-JP" altLang="en-US" sz="1100" dirty="0" smtClean="0">
                <a:latin typeface="Meiryo UI" panose="020B0604030504040204" pitchFamily="50" charset="-128"/>
                <a:ea typeface="Meiryo UI" panose="020B0604030504040204" pitchFamily="50" charset="-128"/>
              </a:rPr>
              <a:t>れマニュアルの作成等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受入れ前に主要な職員を対象として説明会（ベトナムに関する基礎知識や国民性など）を開催。</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・支援担当者が学習計画を作成。また、留学生の勉強（日本語や介護の方法）のための教材を用意した。</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accent1"/>
                </a:solidFill>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奨学</a:t>
            </a:r>
            <a:r>
              <a:rPr lang="ja-JP" altLang="en-US" sz="1100" dirty="0" smtClean="0">
                <a:latin typeface="Meiryo UI" panose="020B0604030504040204" pitchFamily="50" charset="-128"/>
                <a:ea typeface="Meiryo UI" panose="020B0604030504040204" pitchFamily="50" charset="-128"/>
              </a:rPr>
              <a:t>金について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・施設において</a:t>
            </a:r>
            <a:r>
              <a:rPr lang="ja-JP" altLang="en-US" sz="1100" dirty="0">
                <a:latin typeface="Meiryo UI" panose="020B0604030504040204" pitchFamily="50" charset="-128"/>
                <a:ea typeface="Meiryo UI" panose="020B0604030504040204" pitchFamily="50" charset="-128"/>
              </a:rPr>
              <a:t>、貸与型奨学金</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準備</a:t>
            </a:r>
            <a:r>
              <a:rPr lang="ja-JP" altLang="en-US" sz="1100" dirty="0" smtClean="0">
                <a:latin typeface="Meiryo UI" panose="020B0604030504040204" pitchFamily="50" charset="-128"/>
                <a:ea typeface="Meiryo UI" panose="020B0604030504040204" pitchFamily="50" charset="-128"/>
              </a:rPr>
              <a:t>（日本語学校の授業料等）した</a:t>
            </a:r>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○寮の確保、生活必需品への対応</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施設において、施設の近隣の住居を確保するとともに生活必需品を用意。</a:t>
            </a:r>
            <a:endParaRPr lang="en-US" altLang="ja-JP" sz="1100" dirty="0" smtClean="0">
              <a:solidFill>
                <a:schemeClr val="tx1"/>
              </a:solidFill>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覚書、契約</a:t>
            </a:r>
            <a:r>
              <a:rPr lang="ja-JP" altLang="en-US" sz="1100" dirty="0" smtClean="0">
                <a:latin typeface="Meiryo UI" panose="020B0604030504040204" pitchFamily="50" charset="-128"/>
                <a:ea typeface="Meiryo UI" panose="020B0604030504040204" pitchFamily="50" charset="-128"/>
              </a:rPr>
              <a:t>等の作成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・貸与型奨学金契約書、雇用契約</a:t>
            </a:r>
            <a:endParaRPr lang="en-US" altLang="ja-JP" sz="1100" dirty="0" smtClean="0">
              <a:solidFill>
                <a:srgbClr val="FF0000"/>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a:t>
            </a:r>
            <a:endParaRPr lang="en-US" altLang="ja-JP" sz="1100" dirty="0" smtClean="0">
              <a:solidFill>
                <a:schemeClr val="accent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⑤　社会福祉法人　芳</a:t>
            </a:r>
            <a:r>
              <a:rPr kumimoji="1" lang="ja-JP" altLang="en-US" sz="2400" b="1" dirty="0" smtClean="0">
                <a:latin typeface="Meiryo UI" panose="020B0604030504040204" pitchFamily="50" charset="-128"/>
                <a:ea typeface="Meiryo UI" panose="020B0604030504040204" pitchFamily="50" charset="-128"/>
              </a:rPr>
              <a:t>春会 </a:t>
            </a:r>
            <a:r>
              <a:rPr kumimoji="1" lang="ja-JP" altLang="en-US" sz="2400" b="1" dirty="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Ｐ１）</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448825252"/>
              </p:ext>
            </p:extLst>
          </p:nvPr>
        </p:nvGraphicFramePr>
        <p:xfrm>
          <a:off x="179982" y="3192930"/>
          <a:ext cx="9354542" cy="508129"/>
        </p:xfrm>
        <a:graphic>
          <a:graphicData uri="http://schemas.openxmlformats.org/drawingml/2006/table">
            <a:tbl>
              <a:tblPr firstRow="1" bandRow="1">
                <a:tableStyleId>{93296810-A885-4BE3-A3E7-6D5BEEA58F35}</a:tableStyleId>
              </a:tblPr>
              <a:tblGrid>
                <a:gridCol w="972778">
                  <a:extLst>
                    <a:ext uri="{9D8B030D-6E8A-4147-A177-3AD203B41FA5}">
                      <a16:colId xmlns:a16="http://schemas.microsoft.com/office/drawing/2014/main" val="2319702552"/>
                    </a:ext>
                  </a:extLst>
                </a:gridCol>
                <a:gridCol w="1090170">
                  <a:extLst>
                    <a:ext uri="{9D8B030D-6E8A-4147-A177-3AD203B41FA5}">
                      <a16:colId xmlns:a16="http://schemas.microsoft.com/office/drawing/2014/main" val="1144046647"/>
                    </a:ext>
                  </a:extLst>
                </a:gridCol>
                <a:gridCol w="1737118">
                  <a:extLst>
                    <a:ext uri="{9D8B030D-6E8A-4147-A177-3AD203B41FA5}">
                      <a16:colId xmlns:a16="http://schemas.microsoft.com/office/drawing/2014/main" val="3523728075"/>
                    </a:ext>
                  </a:extLst>
                </a:gridCol>
                <a:gridCol w="1749126">
                  <a:extLst>
                    <a:ext uri="{9D8B030D-6E8A-4147-A177-3AD203B41FA5}">
                      <a16:colId xmlns:a16="http://schemas.microsoft.com/office/drawing/2014/main" val="1302033709"/>
                    </a:ext>
                  </a:extLst>
                </a:gridCol>
                <a:gridCol w="1938587">
                  <a:extLst>
                    <a:ext uri="{9D8B030D-6E8A-4147-A177-3AD203B41FA5}">
                      <a16:colId xmlns:a16="http://schemas.microsoft.com/office/drawing/2014/main" val="3642500363"/>
                    </a:ext>
                  </a:extLst>
                </a:gridCol>
                <a:gridCol w="1866763">
                  <a:extLst>
                    <a:ext uri="{9D8B030D-6E8A-4147-A177-3AD203B41FA5}">
                      <a16:colId xmlns:a16="http://schemas.microsoft.com/office/drawing/2014/main" val="3684441863"/>
                    </a:ext>
                  </a:extLst>
                </a:gridCol>
              </a:tblGrid>
              <a:tr h="277167">
                <a:tc>
                  <a:txBody>
                    <a:bodyPr/>
                    <a:lstStyle/>
                    <a:p>
                      <a:pPr algn="ctr"/>
                      <a:r>
                        <a:rPr kumimoji="1" lang="ja-JP" altLang="en-US" sz="1100" dirty="0" smtClean="0"/>
                        <a:t>年度</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人数</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性別</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受入れ国</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t>配置状況</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備考</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37248691"/>
                  </a:ext>
                </a:extLst>
              </a:tr>
              <a:tr h="230962">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３０</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女性</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２階３階フロアーに各１人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94406727"/>
                  </a:ext>
                </a:extLst>
              </a:tr>
            </a:tbl>
          </a:graphicData>
        </a:graphic>
      </p:graphicFrame>
      <p:sp>
        <p:nvSpPr>
          <p:cNvPr id="10" name="テキスト ボックス 9"/>
          <p:cNvSpPr txBox="1"/>
          <p:nvPr/>
        </p:nvSpPr>
        <p:spPr>
          <a:xfrm>
            <a:off x="3647083" y="623398"/>
            <a:ext cx="6123711" cy="235449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i="1" dirty="0">
                <a:latin typeface="Meiryo UI" panose="020B0604030504040204" pitchFamily="50" charset="-128"/>
                <a:ea typeface="Meiryo UI" panose="020B0604030504040204" pitchFamily="50" charset="-128"/>
              </a:rPr>
              <a:t>◇受入れの概要等に</a:t>
            </a:r>
            <a:r>
              <a:rPr lang="ja-JP" altLang="en-US" sz="1200" b="1" i="1" dirty="0" smtClean="0">
                <a:latin typeface="Meiryo UI" panose="020B0604030504040204" pitchFamily="50" charset="-128"/>
                <a:ea typeface="Meiryo UI" panose="020B0604030504040204" pitchFamily="50" charset="-128"/>
              </a:rPr>
              <a:t>ついて </a:t>
            </a:r>
            <a:r>
              <a:rPr lang="ja-JP" altLang="en-US" sz="1200" b="1" i="1" dirty="0" smtClean="0">
                <a:solidFill>
                  <a:schemeClr val="accent1"/>
                </a:solidFill>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a:t>
            </a:r>
            <a:endParaRPr lang="en-US" altLang="ja-JP" sz="1200" b="1" i="1" dirty="0">
              <a:latin typeface="Meiryo UI" panose="020B0604030504040204" pitchFamily="50" charset="-128"/>
              <a:ea typeface="Meiryo UI" panose="020B0604030504040204" pitchFamily="50" charset="-128"/>
            </a:endParaRPr>
          </a:p>
          <a:p>
            <a:r>
              <a:rPr lang="ja-JP" altLang="en-US" sz="1200" b="1" i="1" dirty="0" smtClean="0">
                <a:latin typeface="Meiryo UI" panose="020B0604030504040204" pitchFamily="50" charset="-128"/>
                <a:ea typeface="Meiryo UI" panose="020B0604030504040204" pitchFamily="50" charset="-128"/>
              </a:rPr>
              <a:t>　</a:t>
            </a:r>
            <a:r>
              <a:rPr lang="ja-JP" altLang="en-US" sz="1100" b="1" i="1" dirty="0" smtClean="0">
                <a:latin typeface="Meiryo UI" panose="020B0604030504040204" pitchFamily="50" charset="-128"/>
                <a:ea typeface="Meiryo UI" panose="020B0604030504040204" pitchFamily="50" charset="-128"/>
              </a:rPr>
              <a:t>★日本の人材紹介会社からの紹介により現地の日本語学校の学生を受入れ。受入れた学生は、日本　</a:t>
            </a:r>
            <a:endParaRPr lang="en-US" altLang="ja-JP" sz="1100" b="1" i="1" dirty="0" smtClean="0">
              <a:latin typeface="Meiryo UI" panose="020B0604030504040204" pitchFamily="50" charset="-128"/>
              <a:ea typeface="Meiryo UI" panose="020B0604030504040204" pitchFamily="50" charset="-128"/>
            </a:endParaRPr>
          </a:p>
          <a:p>
            <a:r>
              <a:rPr lang="ja-JP" altLang="en-US" sz="1100" b="1" i="1" dirty="0">
                <a:latin typeface="Meiryo UI" panose="020B0604030504040204" pitchFamily="50" charset="-128"/>
                <a:ea typeface="Meiryo UI" panose="020B0604030504040204" pitchFamily="50" charset="-128"/>
              </a:rPr>
              <a:t>　</a:t>
            </a:r>
            <a:r>
              <a:rPr lang="ja-JP" altLang="en-US" sz="1100" b="1" i="1" dirty="0" smtClean="0">
                <a:latin typeface="Meiryo UI" panose="020B0604030504040204" pitchFamily="50" charset="-128"/>
                <a:ea typeface="Meiryo UI" panose="020B0604030504040204" pitchFamily="50" charset="-128"/>
              </a:rPr>
              <a:t>　 の日本語学校に通いながら、アルバイトとして働く。</a:t>
            </a:r>
            <a:endParaRPr lang="en-US" altLang="ja-JP" sz="1100" b="1" i="1" dirty="0" smtClean="0">
              <a:latin typeface="Meiryo UI" panose="020B0604030504040204" pitchFamily="50" charset="-128"/>
              <a:ea typeface="Meiryo UI" panose="020B0604030504040204" pitchFamily="50" charset="-128"/>
            </a:endParaRPr>
          </a:p>
          <a:p>
            <a:r>
              <a:rPr lang="ja-JP" altLang="en-US" sz="1100" b="1" i="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・人材</a:t>
            </a:r>
            <a:r>
              <a:rPr lang="ja-JP" altLang="en-US" sz="1100" dirty="0">
                <a:latin typeface="Meiryo UI" panose="020B0604030504040204" pitchFamily="50" charset="-128"/>
                <a:ea typeface="Meiryo UI" panose="020B0604030504040204" pitchFamily="50" charset="-128"/>
              </a:rPr>
              <a:t>紹介</a:t>
            </a:r>
            <a:r>
              <a:rPr lang="ja-JP" altLang="en-US" sz="1100" dirty="0" smtClean="0">
                <a:latin typeface="Meiryo UI" panose="020B0604030504040204" pitchFamily="50" charset="-128"/>
                <a:ea typeface="Meiryo UI" panose="020B0604030504040204" pitchFamily="50" charset="-128"/>
              </a:rPr>
              <a:t>会社の協力会社から紹介</a:t>
            </a:r>
            <a:r>
              <a:rPr lang="ja-JP" altLang="en-US" sz="1100" dirty="0">
                <a:latin typeface="Meiryo UI" panose="020B0604030504040204" pitchFamily="50" charset="-128"/>
                <a:ea typeface="Meiryo UI" panose="020B0604030504040204" pitchFamily="50" charset="-128"/>
              </a:rPr>
              <a:t>あり。</a:t>
            </a:r>
            <a:endParaRPr lang="en-US" altLang="ja-JP" sz="1100" b="1" i="1" dirty="0" smtClean="0">
              <a:latin typeface="Meiryo UI" panose="020B0604030504040204" pitchFamily="50" charset="-128"/>
              <a:ea typeface="Meiryo UI" panose="020B0604030504040204" pitchFamily="50" charset="-128"/>
            </a:endParaRPr>
          </a:p>
          <a:p>
            <a:r>
              <a:rPr lang="ja-JP" altLang="en-US" sz="1100" b="1" i="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・平成２９年度ベトナムにて面接を行い、２名の採用を決定したが、キャンセルがあり、その後インターネット</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で面談を行い、別の２名を受入れ。</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寮の確保や日常生活支援等日本で生活していくための環境整備は</a:t>
            </a:r>
            <a:r>
              <a:rPr lang="ja-JP" altLang="en-US" sz="1100" dirty="0" smtClean="0">
                <a:latin typeface="Meiryo UI" panose="020B0604030504040204" pitchFamily="50" charset="-128"/>
                <a:ea typeface="Meiryo UI" panose="020B0604030504040204" pitchFamily="50" charset="-128"/>
              </a:rPr>
              <a:t>、施設</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対応。</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・学習面の支援や留学生の指導、相談等は、基本的に人材紹介会社が行う。</a:t>
            </a:r>
            <a:endParaRPr lang="en-US" altLang="ja-JP" sz="11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◇今後の外国人介護人材の活用方針</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・まずは、試験的に受入れをスタートした。受入れがうまく進まない場合は、方向転換することも考えているが、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受入れた留学生を適切に育成したいと考えている。</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・平成３１年度以降の受入れは、現在検討中。介護福祉士養成施設卒業後は、引続き施設で働いても</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ら</a:t>
            </a:r>
            <a:r>
              <a:rPr lang="ja-JP" altLang="en-US" sz="1100" dirty="0" err="1" smtClean="0">
                <a:latin typeface="Meiryo UI" panose="020B0604030504040204" pitchFamily="50" charset="-128"/>
                <a:ea typeface="Meiryo UI" panose="020B0604030504040204" pitchFamily="50" charset="-128"/>
              </a:rPr>
              <a:t>う</a:t>
            </a:r>
            <a:r>
              <a:rPr lang="ja-JP" altLang="en-US" sz="1100" dirty="0" smtClean="0">
                <a:latin typeface="Meiryo UI" panose="020B0604030504040204" pitchFamily="50" charset="-128"/>
                <a:ea typeface="Meiryo UI" panose="020B0604030504040204" pitchFamily="50" charset="-128"/>
              </a:rPr>
              <a:t>ことを希望しているが、留学生２名とも卒業後は、帰国して母国で働くことを希望している。</a:t>
            </a:r>
            <a:endParaRPr lang="en-US" altLang="ja-JP" sz="1100" dirty="0" smtClean="0">
              <a:latin typeface="Meiryo UI" panose="020B0604030504040204" pitchFamily="50" charset="-128"/>
              <a:ea typeface="Meiryo UI" panose="020B0604030504040204" pitchFamily="50" charset="-128"/>
            </a:endParaRPr>
          </a:p>
        </p:txBody>
      </p:sp>
      <p:sp>
        <p:nvSpPr>
          <p:cNvPr id="5" name="正方形/長方形 4"/>
          <p:cNvSpPr/>
          <p:nvPr/>
        </p:nvSpPr>
        <p:spPr>
          <a:xfrm>
            <a:off x="85725" y="4035113"/>
            <a:ext cx="1619250" cy="2316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準備等</a:t>
            </a:r>
          </a:p>
        </p:txBody>
      </p:sp>
      <p:sp>
        <p:nvSpPr>
          <p:cNvPr id="16" name="正方形/長方形 15"/>
          <p:cNvSpPr/>
          <p:nvPr/>
        </p:nvSpPr>
        <p:spPr>
          <a:xfrm>
            <a:off x="85725" y="2949314"/>
            <a:ext cx="2327938" cy="26537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♦受入れ状況</a:t>
            </a:r>
            <a:endParaRPr kumimoji="1" lang="ja-JP" altLang="en-US" sz="12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541944" y="6492875"/>
            <a:ext cx="2228850" cy="365125"/>
          </a:xfrm>
        </p:spPr>
        <p:txBody>
          <a:bodyPr/>
          <a:lstStyle/>
          <a:p>
            <a:fld id="{296A86AB-889E-4DAC-9504-C27B7112E1B6}" type="slidenum">
              <a:rPr kumimoji="1" lang="ja-JP" altLang="en-US" smtClean="0"/>
              <a:t>17</a:t>
            </a:fld>
            <a:endParaRPr kumimoji="1" lang="ja-JP" altLang="en-US" dirty="0"/>
          </a:p>
        </p:txBody>
      </p:sp>
    </p:spTree>
    <p:extLst>
      <p:ext uri="{BB962C8B-B14F-4D97-AF65-F5344CB8AC3E}">
        <p14:creationId xmlns:p14="http://schemas.microsoft.com/office/powerpoint/2010/main" val="104056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⑤</a:t>
            </a:r>
            <a:r>
              <a:rPr kumimoji="1" lang="ja-JP" altLang="en-US" sz="2400" b="1" dirty="0" smtClean="0">
                <a:latin typeface="Meiryo UI" panose="020B0604030504040204" pitchFamily="50" charset="-128"/>
                <a:ea typeface="Meiryo UI" panose="020B0604030504040204" pitchFamily="50" charset="-128"/>
              </a:rPr>
              <a:t>　社会福祉法人　芳春会（Ｐ２）</a:t>
            </a:r>
            <a:endParaRPr kumimoji="1" lang="ja-JP" altLang="en-US"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69587" y="2225569"/>
            <a:ext cx="4223041" cy="11233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◇勉強へ</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支援等</a:t>
            </a:r>
            <a:endParaRPr lang="en-US" altLang="ja-JP" sz="12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・支援担当者が</a:t>
            </a:r>
            <a:r>
              <a:rPr lang="ja-JP" altLang="en-US" sz="1100" dirty="0">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日本語</a:t>
            </a:r>
            <a:r>
              <a:rPr lang="ja-JP" altLang="en-US" sz="1100" dirty="0">
                <a:solidFill>
                  <a:schemeClr val="tx1"/>
                </a:solidFill>
                <a:latin typeface="Meiryo UI" panose="020B0604030504040204" pitchFamily="50" charset="-128"/>
                <a:ea typeface="Meiryo UI" panose="020B0604030504040204" pitchFamily="50" charset="-128"/>
              </a:rPr>
              <a:t>能力の</a:t>
            </a:r>
            <a:r>
              <a:rPr lang="ja-JP" altLang="en-US" sz="1100" dirty="0" smtClean="0">
                <a:solidFill>
                  <a:schemeClr val="tx1"/>
                </a:solidFill>
                <a:latin typeface="Meiryo UI" panose="020B0604030504040204" pitchFamily="50" charset="-128"/>
                <a:ea typeface="Meiryo UI" panose="020B0604030504040204" pitchFamily="50" charset="-128"/>
              </a:rPr>
              <a:t>アセスメントを</a:t>
            </a:r>
            <a:r>
              <a:rPr lang="ja-JP" altLang="en-US" sz="1100" dirty="0">
                <a:solidFill>
                  <a:schemeClr val="tx1"/>
                </a:solidFill>
                <a:latin typeface="Meiryo UI" panose="020B0604030504040204" pitchFamily="50" charset="-128"/>
                <a:ea typeface="Meiryo UI" panose="020B0604030504040204" pitchFamily="50" charset="-128"/>
              </a:rPr>
              <a:t>行い</a:t>
            </a:r>
            <a:r>
              <a:rPr lang="ja-JP" altLang="en-US" sz="1100" dirty="0" smtClean="0">
                <a:solidFill>
                  <a:schemeClr val="tx1"/>
                </a:solidFill>
                <a:latin typeface="Meiryo UI" panose="020B0604030504040204" pitchFamily="50" charset="-128"/>
                <a:ea typeface="Meiryo UI" panose="020B0604030504040204" pitchFamily="50" charset="-128"/>
              </a:rPr>
              <a:t>、１日のアルバイト時</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間の１時間を使用して、日本語学習や介護の方法等を</a:t>
            </a:r>
            <a:r>
              <a:rPr lang="ja-JP" altLang="en-US" sz="1100" dirty="0">
                <a:solidFill>
                  <a:schemeClr val="tx1"/>
                </a:solidFill>
                <a:latin typeface="Meiryo UI" panose="020B0604030504040204" pitchFamily="50" charset="-128"/>
                <a:ea typeface="Meiryo UI" panose="020B0604030504040204" pitchFamily="50" charset="-128"/>
              </a:rPr>
              <a:t>支援</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・市で主催する「日本語サロン」に週１回（夜１時間３０分）積極的</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に通っている。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「日本語サロン」では、基本的にマンツーマンで対応している。</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77624" y="896919"/>
            <a:ext cx="4189600" cy="11233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◇留学生の</a:t>
            </a:r>
            <a:r>
              <a:rPr lang="ja-JP" altLang="en-US" sz="1200" b="1" dirty="0" smtClean="0">
                <a:latin typeface="Meiryo UI" panose="020B0604030504040204" pitchFamily="50" charset="-128"/>
                <a:ea typeface="Meiryo UI" panose="020B0604030504040204" pitchFamily="50" charset="-128"/>
              </a:rPr>
              <a:t>指導者</a:t>
            </a:r>
            <a:r>
              <a:rPr lang="ja-JP" altLang="en-US" sz="1200" b="1" dirty="0" smtClean="0">
                <a:solidFill>
                  <a:schemeClr val="tx1"/>
                </a:solidFill>
                <a:latin typeface="Meiryo UI" panose="020B0604030504040204" pitchFamily="50" charset="-128"/>
                <a:ea typeface="Meiryo UI" panose="020B0604030504040204" pitchFamily="50" charset="-128"/>
              </a:rPr>
              <a:t>等に</a:t>
            </a:r>
            <a:r>
              <a:rPr lang="ja-JP" altLang="en-US" sz="1200" b="1" dirty="0">
                <a:solidFill>
                  <a:schemeClr val="tx1"/>
                </a:solidFill>
                <a:latin typeface="Meiryo UI" panose="020B0604030504040204" pitchFamily="50" charset="-128"/>
                <a:ea typeface="Meiryo UI" panose="020B0604030504040204" pitchFamily="50" charset="-128"/>
              </a:rPr>
              <a:t>ついて</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・各フロアーのリーダー職員が</a:t>
            </a:r>
            <a:r>
              <a:rPr lang="en-US" altLang="ja-JP" sz="1100" dirty="0" smtClean="0">
                <a:solidFill>
                  <a:schemeClr val="tx1"/>
                </a:solidFill>
                <a:latin typeface="Meiryo UI" panose="020B0604030504040204" pitchFamily="50" charset="-128"/>
                <a:ea typeface="Meiryo UI" panose="020B0604030504040204" pitchFamily="50" charset="-128"/>
              </a:rPr>
              <a:t>OJT</a:t>
            </a:r>
            <a:r>
              <a:rPr lang="ja-JP" altLang="en-US" sz="1100" dirty="0" smtClean="0">
                <a:solidFill>
                  <a:schemeClr val="tx1"/>
                </a:solidFill>
                <a:latin typeface="Meiryo UI" panose="020B0604030504040204" pitchFamily="50" charset="-128"/>
                <a:ea typeface="Meiryo UI" panose="020B0604030504040204" pitchFamily="50" charset="-128"/>
              </a:rPr>
              <a:t>で支援。</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・法人の事務担当者が、</a:t>
            </a:r>
            <a:r>
              <a:rPr lang="ja-JP" altLang="en-US" sz="1100" dirty="0">
                <a:solidFill>
                  <a:schemeClr val="tx1"/>
                </a:solidFill>
                <a:latin typeface="Meiryo UI" panose="020B0604030504040204" pitchFamily="50" charset="-128"/>
                <a:ea typeface="Meiryo UI" panose="020B0604030504040204" pitchFamily="50" charset="-128"/>
              </a:rPr>
              <a:t>住居</a:t>
            </a:r>
            <a:r>
              <a:rPr lang="ja-JP" altLang="en-US" sz="1100" dirty="0" smtClean="0">
                <a:solidFill>
                  <a:schemeClr val="tx1"/>
                </a:solidFill>
                <a:latin typeface="Meiryo UI" panose="020B0604030504040204" pitchFamily="50" charset="-128"/>
                <a:ea typeface="Meiryo UI" panose="020B0604030504040204" pitchFamily="50" charset="-128"/>
              </a:rPr>
              <a:t>に訪問して、</a:t>
            </a:r>
            <a:r>
              <a:rPr lang="ja-JP" altLang="en-US" sz="1100" dirty="0" smtClean="0">
                <a:latin typeface="Meiryo UI" panose="020B0604030504040204" pitchFamily="50" charset="-128"/>
                <a:ea typeface="Meiryo UI" panose="020B0604030504040204" pitchFamily="50" charset="-128"/>
              </a:rPr>
              <a:t>清掃の方法等生活上の支</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援を行う。</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・一定の時間が取られるため、スケジュール調整などが大変。</a:t>
            </a:r>
            <a:endParaRPr lang="en-US" altLang="ja-JP" sz="1100" dirty="0" smtClean="0">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・生活上での関りで、一層のコミュニケーションが図られる。</a:t>
            </a:r>
            <a:r>
              <a:rPr lang="ja-JP" altLang="en-US" sz="1100" dirty="0" smtClean="0">
                <a:solidFill>
                  <a:schemeClr val="accent1"/>
                </a:solidFill>
                <a:latin typeface="Meiryo UI" panose="020B0604030504040204" pitchFamily="50" charset="-128"/>
                <a:ea typeface="Meiryo UI" panose="020B0604030504040204" pitchFamily="50" charset="-128"/>
              </a:rPr>
              <a:t>　</a:t>
            </a:r>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accent1"/>
                </a:solidFill>
                <a:latin typeface="Meiryo UI" panose="020B0604030504040204" pitchFamily="50" charset="-128"/>
                <a:ea typeface="Meiryo UI" panose="020B0604030504040204" pitchFamily="50" charset="-128"/>
              </a:rPr>
              <a:t>　　</a:t>
            </a:r>
            <a:endParaRPr lang="en-US" altLang="ja-JP" sz="675" dirty="0">
              <a:solidFill>
                <a:schemeClr val="accent1"/>
              </a:solidFill>
            </a:endParaRPr>
          </a:p>
        </p:txBody>
      </p:sp>
      <p:sp>
        <p:nvSpPr>
          <p:cNvPr id="12" name="テキスト ボックス 11"/>
          <p:cNvSpPr txBox="1"/>
          <p:nvPr/>
        </p:nvSpPr>
        <p:spPr>
          <a:xfrm>
            <a:off x="244182" y="3562027"/>
            <a:ext cx="4248445"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日本語学校と</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連携状況</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・原則、日本の人材紹介会社が対応。</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・学校と施設との連絡は、授業料と支払いの事務手続きのみで、その他</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は全くなし。</a:t>
            </a: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61718" y="3409027"/>
            <a:ext cx="4986435" cy="300082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その他</a:t>
            </a:r>
            <a:endParaRPr lang="en-US" altLang="ja-JP" sz="11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○福利厚生当について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日本人学生アルバイトと同様。</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・貸与型奨学金、住居費等の援助、昼食の支援。</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・介護福祉士養成施設での授業料等に関しては、法人保証をして介護福祉士修</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学資金等の貸付を予定している。</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○施設のコストに</a:t>
            </a:r>
            <a:r>
              <a:rPr lang="ja-JP" altLang="en-US" sz="1100" dirty="0" smtClean="0">
                <a:latin typeface="Meiryo UI" panose="020B0604030504040204" pitchFamily="50" charset="-128"/>
                <a:ea typeface="Meiryo UI" panose="020B0604030504040204" pitchFamily="50" charset="-128"/>
              </a:rPr>
              <a:t>ついて（</a:t>
            </a:r>
            <a:r>
              <a:rPr lang="en-US" altLang="ja-JP" sz="1100" dirty="0" smtClean="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名</a:t>
            </a:r>
            <a:r>
              <a:rPr lang="ja-JP" altLang="en-US" sz="1100" dirty="0" smtClean="0">
                <a:latin typeface="Meiryo UI" panose="020B0604030504040204" pitchFamily="50" charset="-128"/>
                <a:ea typeface="Meiryo UI" panose="020B0604030504040204" pitchFamily="50" charset="-128"/>
              </a:rPr>
              <a:t>分）</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・貸与型奨学金：</a:t>
            </a:r>
            <a:r>
              <a:rPr lang="en-US" altLang="ja-JP" sz="1100" dirty="0" smtClean="0">
                <a:solidFill>
                  <a:schemeClr val="tx1"/>
                </a:solidFill>
                <a:latin typeface="Meiryo UI" panose="020B0604030504040204" pitchFamily="50" charset="-128"/>
                <a:ea typeface="Meiryo UI" panose="020B0604030504040204" pitchFamily="50" charset="-128"/>
              </a:rPr>
              <a:t>1,240</a:t>
            </a:r>
            <a:r>
              <a:rPr lang="ja-JP" altLang="en-US" sz="1100" dirty="0" smtClean="0">
                <a:solidFill>
                  <a:schemeClr val="tx1"/>
                </a:solidFill>
                <a:latin typeface="Meiryo UI" panose="020B0604030504040204" pitchFamily="50" charset="-128"/>
                <a:ea typeface="Meiryo UI" panose="020B0604030504040204" pitchFamily="50" charset="-128"/>
              </a:rPr>
              <a:t>千円（</a:t>
            </a:r>
            <a:r>
              <a:rPr lang="en-US" altLang="ja-JP" sz="1100" dirty="0" smtClean="0">
                <a:solidFill>
                  <a:schemeClr val="tx1"/>
                </a:solidFill>
                <a:latin typeface="Meiryo UI" panose="020B0604030504040204" pitchFamily="50" charset="-128"/>
                <a:ea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rPr>
              <a:t>年間）</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（日本語</a:t>
            </a:r>
            <a:r>
              <a:rPr lang="ja-JP" altLang="en-US" sz="1100" dirty="0">
                <a:solidFill>
                  <a:schemeClr val="tx1"/>
                </a:solidFill>
                <a:latin typeface="Meiryo UI" panose="020B0604030504040204" pitchFamily="50" charset="-128"/>
                <a:ea typeface="Meiryo UI" panose="020B0604030504040204" pitchFamily="50" charset="-128"/>
              </a:rPr>
              <a:t>学校</a:t>
            </a:r>
            <a:r>
              <a:rPr lang="ja-JP" altLang="en-US" sz="1100" dirty="0" smtClean="0">
                <a:solidFill>
                  <a:schemeClr val="tx1"/>
                </a:solidFill>
                <a:latin typeface="Meiryo UI" panose="020B0604030504040204" pitchFamily="50" charset="-128"/>
                <a:ea typeface="Meiryo UI" panose="020B0604030504040204" pitchFamily="50" charset="-128"/>
              </a:rPr>
              <a:t>の選考料、授業料、入学料、教材費等）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・居住費：</a:t>
            </a:r>
            <a:r>
              <a:rPr lang="ja-JP" altLang="en-US" sz="1100" dirty="0">
                <a:solidFill>
                  <a:schemeClr val="tx1"/>
                </a:solidFill>
                <a:latin typeface="Meiryo UI" panose="020B0604030504040204" pitchFamily="50" charset="-128"/>
                <a:ea typeface="Meiryo UI" panose="020B0604030504040204" pitchFamily="50" charset="-128"/>
              </a:rPr>
              <a:t>３</a:t>
            </a:r>
            <a:r>
              <a:rPr lang="en-US" altLang="ja-JP" sz="1100" dirty="0" smtClean="0">
                <a:solidFill>
                  <a:schemeClr val="tx1"/>
                </a:solidFill>
                <a:latin typeface="Meiryo UI" panose="020B0604030504040204" pitchFamily="50" charset="-128"/>
                <a:ea typeface="Meiryo UI" panose="020B0604030504040204" pitchFamily="50" charset="-128"/>
              </a:rPr>
              <a:t>0</a:t>
            </a:r>
            <a:r>
              <a:rPr lang="ja-JP" altLang="en-US" sz="1100" dirty="0" smtClean="0">
                <a:solidFill>
                  <a:schemeClr val="tx1"/>
                </a:solidFill>
                <a:latin typeface="Meiryo UI" panose="020B0604030504040204" pitchFamily="50" charset="-128"/>
                <a:ea typeface="Meiryo UI" panose="020B0604030504040204" pitchFamily="50" charset="-128"/>
              </a:rPr>
              <a:t>千円（</a:t>
            </a:r>
            <a:r>
              <a:rPr lang="en-US" altLang="ja-JP" sz="1100" dirty="0" smtClean="0">
                <a:solidFill>
                  <a:schemeClr val="tx1"/>
                </a:solidFill>
                <a:latin typeface="Meiryo UI" panose="020B0604030504040204" pitchFamily="50" charset="-128"/>
                <a:ea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rPr>
              <a:t>人部屋</a:t>
            </a:r>
            <a:r>
              <a:rPr lang="en-US" altLang="ja-JP" sz="1100" dirty="0" smtClean="0">
                <a:solidFill>
                  <a:schemeClr val="tx1"/>
                </a:solidFill>
                <a:latin typeface="Meiryo UI" panose="020B0604030504040204" pitchFamily="50" charset="-128"/>
                <a:ea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rPr>
              <a:t>か月）</a:t>
            </a:r>
            <a:endParaRPr lang="en-US" altLang="ja-JP" sz="1100" strike="sngStrike" dirty="0" smtClean="0">
              <a:solidFill>
                <a:srgbClr val="FF0000"/>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・その他：</a:t>
            </a:r>
            <a:r>
              <a:rPr lang="en-US" altLang="ja-JP" sz="1100" dirty="0" smtClean="0">
                <a:solidFill>
                  <a:schemeClr val="tx1"/>
                </a:solidFill>
                <a:latin typeface="Meiryo UI" panose="020B0604030504040204" pitchFamily="50" charset="-128"/>
                <a:ea typeface="Meiryo UI" panose="020B0604030504040204" pitchFamily="50" charset="-128"/>
              </a:rPr>
              <a:t>15</a:t>
            </a:r>
            <a:r>
              <a:rPr lang="ja-JP" altLang="en-US" sz="1100" dirty="0" smtClean="0">
                <a:solidFill>
                  <a:schemeClr val="tx1"/>
                </a:solidFill>
                <a:latin typeface="Meiryo UI" panose="020B0604030504040204" pitchFamily="50" charset="-128"/>
                <a:ea typeface="Meiryo UI" panose="020B0604030504040204" pitchFamily="50" charset="-128"/>
              </a:rPr>
              <a:t>千円（１か月：通信費・光熱水費</a:t>
            </a:r>
            <a:r>
              <a:rPr lang="en-US" altLang="ja-JP" sz="1100" dirty="0" smtClean="0">
                <a:solidFill>
                  <a:schemeClr val="tx1"/>
                </a:solidFill>
                <a:latin typeface="Meiryo UI" panose="020B0604030504040204" pitchFamily="50" charset="-128"/>
                <a:ea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rPr>
              <a:t>か月）</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25</a:t>
            </a:r>
            <a:r>
              <a:rPr lang="ja-JP" altLang="en-US" sz="1100" dirty="0" smtClean="0">
                <a:solidFill>
                  <a:schemeClr val="tx1"/>
                </a:solidFill>
                <a:latin typeface="Meiryo UI" panose="020B0604030504040204" pitchFamily="50" charset="-128"/>
                <a:ea typeface="Meiryo UI" panose="020B0604030504040204" pitchFamily="50" charset="-128"/>
              </a:rPr>
              <a:t>千円（渡航費）、</a:t>
            </a:r>
            <a:r>
              <a:rPr lang="en-US" altLang="ja-JP" sz="1100" dirty="0" smtClean="0">
                <a:solidFill>
                  <a:schemeClr val="tx1"/>
                </a:solidFill>
                <a:latin typeface="Meiryo UI" panose="020B0604030504040204" pitchFamily="50" charset="-128"/>
                <a:ea typeface="Meiryo UI" panose="020B0604030504040204" pitchFamily="50" charset="-128"/>
              </a:rPr>
              <a:t>25</a:t>
            </a:r>
            <a:r>
              <a:rPr lang="ja-JP" altLang="en-US" sz="1100" dirty="0" smtClean="0">
                <a:solidFill>
                  <a:schemeClr val="tx1"/>
                </a:solidFill>
                <a:latin typeface="Meiryo UI" panose="020B0604030504040204" pitchFamily="50" charset="-128"/>
                <a:ea typeface="Meiryo UI" panose="020B0604030504040204" pitchFamily="50" charset="-128"/>
              </a:rPr>
              <a:t>千円（就職祝い金）</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・アルバイト代（賃金）</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・人材紹介会社への管理料月額７千円／人（就職まで４年間）</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（紹介料１０千円／相談・支援料等がパッケージ）</a:t>
            </a:r>
            <a:endParaRPr lang="en-US" altLang="ja-JP" sz="1100" dirty="0" smtClean="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661719" y="899698"/>
            <a:ext cx="4986435" cy="232371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◇受入れ後の</a:t>
            </a:r>
            <a:r>
              <a:rPr lang="ja-JP" altLang="en-US" sz="1200" b="1" dirty="0" smtClean="0">
                <a:latin typeface="Meiryo UI" panose="020B0604030504040204" pitchFamily="50" charset="-128"/>
                <a:ea typeface="Meiryo UI" panose="020B0604030504040204" pitchFamily="50" charset="-128"/>
              </a:rPr>
              <a:t>感想</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○メリット</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・職員が外国人との交流を図ることにより、視野が広がる。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・施設内で、文化交流を行うことにより、多文化共生社会への実践が可能となる。</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・留学生は、まじめで素直、仕事も熱心。職員は大切に支援している。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・利用者様も孫のように可愛がっている。</a:t>
            </a:r>
            <a:endParaRPr lang="en-US" altLang="ja-JP" sz="11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○デメリット等</a:t>
            </a:r>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・支援担当者の負担。支援担当を分担制にすることも難しいと考えている。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・受入れコストがかかる。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・将来施設に定着してくれるかどうかが、不明。</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smtClean="0">
                <a:solidFill>
                  <a:schemeClr val="tx1"/>
                </a:solidFill>
                <a:latin typeface="Meiryo UI" panose="020B0604030504040204" pitchFamily="50" charset="-128"/>
                <a:ea typeface="Meiryo UI" panose="020B0604030504040204" pitchFamily="50" charset="-128"/>
              </a:rPr>
              <a:t>　・留学生の病気</a:t>
            </a:r>
            <a:r>
              <a:rPr lang="ja-JP" altLang="en-US" sz="1100" dirty="0" smtClean="0">
                <a:solidFill>
                  <a:schemeClr val="tx1"/>
                </a:solidFill>
                <a:latin typeface="Meiryo UI" panose="020B0604030504040204" pitchFamily="50" charset="-128"/>
                <a:ea typeface="Meiryo UI" panose="020B0604030504040204" pitchFamily="50" charset="-128"/>
              </a:rPr>
              <a:t>の際の病院での日本語のやり取りが難しかった。</a:t>
            </a:r>
            <a:r>
              <a:rPr lang="ja-JP" altLang="en-US" sz="1100" b="1" dirty="0" smtClean="0">
                <a:solidFill>
                  <a:schemeClr val="accent1"/>
                </a:solidFill>
                <a:latin typeface="Meiryo UI" panose="020B0604030504040204" pitchFamily="50" charset="-128"/>
                <a:ea typeface="Meiryo UI" panose="020B0604030504040204" pitchFamily="50" charset="-128"/>
              </a:rPr>
              <a:t>　</a:t>
            </a:r>
            <a:endParaRPr lang="en-US" altLang="ja-JP" sz="1100" b="1" dirty="0" smtClean="0">
              <a:solidFill>
                <a:schemeClr val="accent1"/>
              </a:solidFill>
              <a:latin typeface="Meiryo UI" panose="020B0604030504040204" pitchFamily="50" charset="-128"/>
              <a:ea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44183" y="5431897"/>
            <a:ext cx="4248444" cy="113877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◇途中リタイアへの対応・孤立させない支援</a:t>
            </a:r>
            <a:endParaRPr lang="en-US" altLang="ja-JP" sz="12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法人の事務担当者</a:t>
            </a:r>
            <a:r>
              <a:rPr lang="ja-JP" altLang="en-US" sz="1100" dirty="0" smtClean="0">
                <a:latin typeface="Meiryo UI" panose="020B0604030504040204" pitchFamily="50" charset="-128"/>
                <a:ea typeface="Meiryo UI" panose="020B0604030504040204" pitchFamily="50" charset="-128"/>
              </a:rPr>
              <a:t>が</a:t>
            </a:r>
            <a:r>
              <a:rPr lang="ja-JP" altLang="en-US" sz="1100" dirty="0">
                <a:latin typeface="Meiryo UI" panose="020B0604030504040204" pitchFamily="50" charset="-128"/>
                <a:ea typeface="Meiryo UI" panose="020B0604030504040204" pitchFamily="50" charset="-128"/>
              </a:rPr>
              <a:t>、１週間に１回程度住居を訪問して、</a:t>
            </a:r>
            <a:r>
              <a:rPr lang="ja-JP" altLang="en-US" sz="1100" dirty="0" smtClean="0">
                <a:solidFill>
                  <a:schemeClr val="tx1"/>
                </a:solidFill>
                <a:latin typeface="Meiryo UI" panose="020B0604030504040204" pitchFamily="50" charset="-128"/>
                <a:ea typeface="Meiryo UI" panose="020B0604030504040204" pitchFamily="50" charset="-128"/>
              </a:rPr>
              <a:t>状況を</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把握し課題があれば支援している。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accent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・職員が食事に誘う、家に呼ぶ、映画に一緒に行くなど、みんなでサポー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トをしている。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00496" y="781049"/>
            <a:ext cx="9681680" cy="59721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43346" y="595433"/>
            <a:ext cx="1861654" cy="2402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後の状況</a:t>
            </a:r>
          </a:p>
        </p:txBody>
      </p:sp>
      <p:sp>
        <p:nvSpPr>
          <p:cNvPr id="18" name="テキスト ボックス 17"/>
          <p:cNvSpPr txBox="1"/>
          <p:nvPr/>
        </p:nvSpPr>
        <p:spPr>
          <a:xfrm>
            <a:off x="244183" y="4496659"/>
            <a:ext cx="4248444"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◇受入れ</a:t>
            </a:r>
            <a:r>
              <a:rPr lang="ja-JP" altLang="en-US" sz="1200" b="1" dirty="0">
                <a:latin typeface="Meiryo UI" panose="020B0604030504040204" pitchFamily="50" charset="-128"/>
                <a:ea typeface="Meiryo UI" panose="020B0604030504040204" pitchFamily="50" charset="-128"/>
              </a:rPr>
              <a:t>後の課題への</a:t>
            </a:r>
            <a:r>
              <a:rPr lang="ja-JP" altLang="en-US" sz="1200" b="1" dirty="0" smtClean="0">
                <a:latin typeface="Meiryo UI" panose="020B0604030504040204" pitchFamily="50" charset="-128"/>
                <a:ea typeface="Meiryo UI" panose="020B0604030504040204" pitchFamily="50" charset="-128"/>
              </a:rPr>
              <a:t>対応等</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・トータルで法人が負担する手間やコストを鑑みれば、留学生の受入れ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が有効かどうか継続して検討していきたいが、一度受け入れを経験す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れば、間違いなく進められそうな感触もある。</a:t>
            </a:r>
            <a:endParaRPr lang="en-US" altLang="ja-JP" sz="11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53326" y="6388107"/>
            <a:ext cx="2228850" cy="365125"/>
          </a:xfrm>
        </p:spPr>
        <p:txBody>
          <a:bodyPr/>
          <a:lstStyle/>
          <a:p>
            <a:fld id="{296A86AB-889E-4DAC-9504-C27B7112E1B6}" type="slidenum">
              <a:rPr kumimoji="1" lang="ja-JP" altLang="en-US" smtClean="0"/>
              <a:t>18</a:t>
            </a:fld>
            <a:endParaRPr kumimoji="1" lang="ja-JP" altLang="en-US" dirty="0"/>
          </a:p>
        </p:txBody>
      </p:sp>
    </p:spTree>
    <p:extLst>
      <p:ext uri="{BB962C8B-B14F-4D97-AF65-F5344CB8AC3E}">
        <p14:creationId xmlns:p14="http://schemas.microsoft.com/office/powerpoint/2010/main" val="38518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958" y="440429"/>
            <a:ext cx="9695597" cy="631160"/>
          </a:xfrm>
        </p:spPr>
        <p:txBody>
          <a:bodyPr>
            <a:normAutofit/>
          </a:bodyPr>
          <a:lstStyle/>
          <a:p>
            <a:r>
              <a:rPr kumimoji="1" lang="ja-JP" altLang="en-US" sz="3200" dirty="0" smtClean="0">
                <a:latin typeface="Meiryo UI" panose="020B0604030504040204" pitchFamily="50" charset="-128"/>
                <a:ea typeface="Meiryo UI" panose="020B0604030504040204" pitchFamily="50" charset="-128"/>
              </a:rPr>
              <a:t>　　はじめに</a:t>
            </a:r>
            <a:endParaRPr kumimoji="1" lang="ja-JP" altLang="en-US" sz="32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18696" y="1071588"/>
            <a:ext cx="9324122" cy="5257133"/>
          </a:xfrm>
        </p:spPr>
        <p:style>
          <a:lnRef idx="2">
            <a:schemeClr val="accent2"/>
          </a:lnRef>
          <a:fillRef idx="1">
            <a:schemeClr val="lt1"/>
          </a:fillRef>
          <a:effectRef idx="0">
            <a:schemeClr val="accent2"/>
          </a:effectRef>
          <a:fontRef idx="minor">
            <a:schemeClr val="dk1"/>
          </a:fontRef>
        </p:style>
        <p:txBody>
          <a:bodyPr>
            <a:normAutofit fontScale="32500" lnSpcReduction="20000"/>
          </a:bodyPr>
          <a:lstStyle/>
          <a:p>
            <a:pPr marL="0" indent="0">
              <a:buNone/>
            </a:pPr>
            <a:endParaRPr kumimoji="1" lang="en-US" altLang="ja-JP" sz="2400" dirty="0" smtClean="0">
              <a:latin typeface="Meiryo UI" panose="020B0604030504040204" pitchFamily="50" charset="-128"/>
              <a:ea typeface="Meiryo UI" panose="020B0604030504040204" pitchFamily="50" charset="-128"/>
            </a:endParaRPr>
          </a:p>
          <a:p>
            <a:pPr marL="0" indent="0">
              <a:buNone/>
            </a:pPr>
            <a:r>
              <a:rPr kumimoji="1" lang="ja-JP" altLang="en-US" sz="3700" dirty="0" smtClean="0">
                <a:ln w="0"/>
                <a:solidFill>
                  <a:schemeClr val="tx1"/>
                </a:solidFill>
                <a:latin typeface="Meiryo UI" panose="020B0604030504040204" pitchFamily="50" charset="-128"/>
                <a:ea typeface="Meiryo UI" panose="020B0604030504040204" pitchFamily="50" charset="-128"/>
              </a:rPr>
              <a:t>○</a:t>
            </a:r>
            <a:r>
              <a:rPr lang="ja-JP" altLang="en-US" sz="3700" dirty="0" smtClean="0">
                <a:ln w="0"/>
                <a:solidFill>
                  <a:schemeClr val="tx1"/>
                </a:solidFill>
                <a:latin typeface="Meiryo UI" panose="020B0604030504040204" pitchFamily="50" charset="-128"/>
                <a:ea typeface="Meiryo UI" panose="020B0604030504040204" pitchFamily="50" charset="-128"/>
              </a:rPr>
              <a:t>わが国において</a:t>
            </a:r>
            <a:r>
              <a:rPr lang="ja-JP" altLang="en-US" sz="3700" dirty="0">
                <a:ln w="0"/>
                <a:solidFill>
                  <a:schemeClr val="tx1"/>
                </a:solidFill>
                <a:latin typeface="Meiryo UI" panose="020B0604030504040204" pitchFamily="50" charset="-128"/>
                <a:ea typeface="Meiryo UI" panose="020B0604030504040204" pitchFamily="50" charset="-128"/>
              </a:rPr>
              <a:t>は</a:t>
            </a:r>
            <a:r>
              <a:rPr lang="ja-JP" altLang="en-US" sz="3700" dirty="0" smtClean="0">
                <a:ln w="0"/>
                <a:solidFill>
                  <a:schemeClr val="tx1"/>
                </a:solidFill>
                <a:latin typeface="Meiryo UI" panose="020B0604030504040204" pitchFamily="50" charset="-128"/>
                <a:ea typeface="Meiryo UI" panose="020B0604030504040204" pitchFamily="50" charset="-128"/>
              </a:rPr>
              <a:t>、高齢者人口が増加し、労働力人口が減少する中、介護人材の確保が課題となっており、</a:t>
            </a:r>
            <a:r>
              <a:rPr kumimoji="1" lang="ja-JP" altLang="en-US" sz="3700" dirty="0" smtClean="0">
                <a:ln w="0"/>
                <a:solidFill>
                  <a:schemeClr val="tx1"/>
                </a:solidFill>
                <a:latin typeface="Meiryo UI" panose="020B0604030504040204" pitchFamily="50" charset="-128"/>
                <a:ea typeface="Meiryo UI" panose="020B0604030504040204" pitchFamily="50" charset="-128"/>
              </a:rPr>
              <a:t>国において</a:t>
            </a:r>
            <a:r>
              <a:rPr lang="ja-JP" altLang="en-US" sz="3700" dirty="0">
                <a:ln w="0"/>
                <a:solidFill>
                  <a:schemeClr val="tx1"/>
                </a:solidFill>
                <a:latin typeface="Meiryo UI" panose="020B0604030504040204" pitchFamily="50" charset="-128"/>
                <a:ea typeface="Meiryo UI" panose="020B0604030504040204" pitchFamily="50" charset="-128"/>
              </a:rPr>
              <a:t>は</a:t>
            </a:r>
            <a:r>
              <a:rPr kumimoji="1" lang="ja-JP" altLang="en-US" sz="3700" dirty="0" smtClean="0">
                <a:ln w="0"/>
                <a:solidFill>
                  <a:schemeClr val="tx1"/>
                </a:solidFill>
                <a:latin typeface="Meiryo UI" panose="020B0604030504040204" pitchFamily="50" charset="-128"/>
                <a:ea typeface="Meiryo UI" panose="020B0604030504040204" pitchFamily="50" charset="-128"/>
              </a:rPr>
              <a:t>、外国人介護人材</a:t>
            </a:r>
            <a:r>
              <a:rPr lang="ja-JP" altLang="en-US" sz="3700" dirty="0" smtClean="0">
                <a:ln w="0"/>
                <a:solidFill>
                  <a:schemeClr val="tx1"/>
                </a:solidFill>
                <a:latin typeface="Meiryo UI" panose="020B0604030504040204" pitchFamily="50" charset="-128"/>
                <a:ea typeface="Meiryo UI" panose="020B0604030504040204" pitchFamily="50" charset="-128"/>
              </a:rPr>
              <a:t>を確保す</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lang="ja-JP" altLang="en-US" sz="3700" dirty="0" err="1" smtClean="0">
                <a:ln w="0"/>
                <a:solidFill>
                  <a:schemeClr val="tx1"/>
                </a:solidFill>
                <a:latin typeface="Meiryo UI" panose="020B0604030504040204" pitchFamily="50" charset="-128"/>
                <a:ea typeface="Meiryo UI" panose="020B0604030504040204" pitchFamily="50" charset="-128"/>
              </a:rPr>
              <a:t>る</a:t>
            </a:r>
            <a:r>
              <a:rPr lang="ja-JP" altLang="en-US" sz="3700" dirty="0" smtClean="0">
                <a:ln w="0"/>
                <a:solidFill>
                  <a:schemeClr val="tx1"/>
                </a:solidFill>
                <a:latin typeface="Meiryo UI" panose="020B0604030504040204" pitchFamily="50" charset="-128"/>
                <a:ea typeface="Meiryo UI" panose="020B0604030504040204" pitchFamily="50" charset="-128"/>
              </a:rPr>
              <a:t>ために</a:t>
            </a:r>
            <a:r>
              <a:rPr kumimoji="1" lang="ja-JP" altLang="en-US" sz="3700" dirty="0" smtClean="0">
                <a:ln w="0"/>
                <a:solidFill>
                  <a:schemeClr val="tx1"/>
                </a:solidFill>
                <a:latin typeface="Meiryo UI" panose="020B0604030504040204" pitchFamily="50" charset="-128"/>
                <a:ea typeface="Meiryo UI" panose="020B0604030504040204" pitchFamily="50" charset="-128"/>
              </a:rPr>
              <a:t>制度</a:t>
            </a:r>
            <a:r>
              <a:rPr lang="ja-JP" altLang="en-US" sz="3700" dirty="0" smtClean="0">
                <a:ln w="0"/>
                <a:solidFill>
                  <a:schemeClr val="tx1"/>
                </a:solidFill>
                <a:latin typeface="Meiryo UI" panose="020B0604030504040204" pitchFamily="50" charset="-128"/>
                <a:ea typeface="Meiryo UI" panose="020B0604030504040204" pitchFamily="50" charset="-128"/>
              </a:rPr>
              <a:t>の拡充を図ってきていま</a:t>
            </a:r>
            <a:r>
              <a:rPr lang="ja-JP" altLang="en-US" sz="3700" dirty="0">
                <a:ln w="0"/>
                <a:solidFill>
                  <a:schemeClr val="tx1"/>
                </a:solidFill>
                <a:latin typeface="Meiryo UI" panose="020B0604030504040204" pitchFamily="50" charset="-128"/>
                <a:ea typeface="Meiryo UI" panose="020B0604030504040204" pitchFamily="50" charset="-128"/>
              </a:rPr>
              <a:t>す</a:t>
            </a:r>
            <a:r>
              <a:rPr kumimoji="1" lang="ja-JP" altLang="en-US" sz="3700" dirty="0" smtClean="0">
                <a:ln w="0"/>
                <a:solidFill>
                  <a:schemeClr val="tx1"/>
                </a:solidFill>
                <a:latin typeface="Meiryo UI" panose="020B0604030504040204" pitchFamily="50" charset="-128"/>
                <a:ea typeface="Meiryo UI" panose="020B0604030504040204" pitchFamily="50" charset="-128"/>
              </a:rPr>
              <a:t>。</a:t>
            </a:r>
            <a:endParaRPr kumimoji="1"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kumimoji="1" lang="ja-JP" altLang="en-US" sz="3700" dirty="0" smtClean="0">
                <a:ln w="0"/>
                <a:solidFill>
                  <a:schemeClr val="tx1"/>
                </a:solidFill>
                <a:latin typeface="Meiryo UI" panose="020B0604030504040204" pitchFamily="50" charset="-128"/>
                <a:ea typeface="Meiryo UI" panose="020B0604030504040204" pitchFamily="50" charset="-128"/>
              </a:rPr>
              <a:t>○このような中、大阪府では、平成３０年度、府内の介護老人福祉施設及び介護老人保健施設に対して、外国人留学生の介護職員の受入れの実</a:t>
            </a:r>
            <a:endParaRPr kumimoji="1"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kumimoji="1" lang="ja-JP" altLang="en-US" sz="3700" dirty="0" smtClean="0">
                <a:ln w="0"/>
                <a:solidFill>
                  <a:schemeClr val="tx1"/>
                </a:solidFill>
                <a:latin typeface="Meiryo UI" panose="020B0604030504040204" pitchFamily="50" charset="-128"/>
                <a:ea typeface="Meiryo UI" panose="020B0604030504040204" pitchFamily="50" charset="-128"/>
              </a:rPr>
              <a:t>態を把握するため、「外国人留学生の介護職員受入れ状況について」アンケートを実施しました。</a:t>
            </a:r>
            <a:endParaRPr kumimoji="1"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kumimoji="1" lang="ja-JP" altLang="en-US" sz="3700" dirty="0" smtClean="0">
                <a:ln w="0"/>
                <a:solidFill>
                  <a:schemeClr val="tx1"/>
                </a:solidFill>
                <a:latin typeface="Meiryo UI" panose="020B0604030504040204" pitchFamily="50" charset="-128"/>
                <a:ea typeface="Meiryo UI" panose="020B0604030504040204" pitchFamily="50" charset="-128"/>
              </a:rPr>
              <a:t>○アンケートの結果から、施設では、</a:t>
            </a:r>
            <a:r>
              <a:rPr lang="ja-JP" altLang="en-US" sz="3700" dirty="0" smtClean="0">
                <a:ln w="0"/>
                <a:solidFill>
                  <a:schemeClr val="tx1"/>
                </a:solidFill>
                <a:latin typeface="Meiryo UI" panose="020B0604030504040204" pitchFamily="50" charset="-128"/>
                <a:ea typeface="Meiryo UI" panose="020B0604030504040204" pitchFamily="50" charset="-128"/>
              </a:rPr>
              <a:t>「受入れの制度が分かりにくいので、現在勉強しているところ」「受入れる際の対応に不安がある」「受入れの方法が分</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lang="ja-JP" altLang="en-US" sz="3700" dirty="0" smtClean="0">
                <a:ln w="0"/>
                <a:solidFill>
                  <a:schemeClr val="tx1"/>
                </a:solidFill>
                <a:latin typeface="Meiryo UI" panose="020B0604030504040204" pitchFamily="50" charset="-128"/>
                <a:ea typeface="Meiryo UI" panose="020B0604030504040204" pitchFamily="50" charset="-128"/>
              </a:rPr>
              <a:t>からない」等の意見が多くあったため、外国人介護人材を受入れるためには、まずは、施設において、制度や課題を十分に理解する必要があること等が分</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lang="ja-JP" altLang="en-US" sz="3700" dirty="0" smtClean="0">
                <a:ln w="0"/>
                <a:solidFill>
                  <a:schemeClr val="tx1"/>
                </a:solidFill>
                <a:latin typeface="Meiryo UI" panose="020B0604030504040204" pitchFamily="50" charset="-128"/>
                <a:ea typeface="Meiryo UI" panose="020B0604030504040204" pitchFamily="50" charset="-128"/>
              </a:rPr>
              <a:t>かりました。</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smtClean="0">
                <a:ln w="0"/>
                <a:solidFill>
                  <a:schemeClr val="tx1"/>
                </a:solidFill>
                <a:latin typeface="Meiryo UI" panose="020B0604030504040204" pitchFamily="50" charset="-128"/>
                <a:ea typeface="Meiryo UI" panose="020B0604030504040204" pitchFamily="50" charset="-128"/>
              </a:rPr>
              <a:t>○そこで、それらの課題に対して、昨年度大阪府では、「在留資格「介護」による外国人留学生受入れ等</a:t>
            </a:r>
            <a:r>
              <a:rPr kumimoji="1" lang="ja-JP" altLang="en-US" sz="3700" dirty="0" smtClean="0">
                <a:ln w="0"/>
                <a:solidFill>
                  <a:schemeClr val="tx1"/>
                </a:solidFill>
                <a:latin typeface="Meiryo UI" panose="020B0604030504040204" pitchFamily="50" charset="-128"/>
                <a:ea typeface="Meiryo UI" panose="020B0604030504040204" pitchFamily="50" charset="-128"/>
              </a:rPr>
              <a:t>外国人人材の活用に関する研修」を実施しまし</a:t>
            </a:r>
            <a:endParaRPr kumimoji="1"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kumimoji="1" lang="ja-JP" altLang="en-US" sz="3700" dirty="0" smtClean="0">
                <a:ln w="0"/>
                <a:solidFill>
                  <a:schemeClr val="tx1"/>
                </a:solidFill>
                <a:latin typeface="Meiryo UI" panose="020B0604030504040204" pitchFamily="50" charset="-128"/>
                <a:ea typeface="Meiryo UI" panose="020B0604030504040204" pitchFamily="50" charset="-128"/>
              </a:rPr>
              <a:t>た。</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smtClean="0">
                <a:ln w="0"/>
                <a:solidFill>
                  <a:schemeClr val="tx1"/>
                </a:solidFill>
                <a:latin typeface="Meiryo UI" panose="020B0604030504040204" pitchFamily="50" charset="-128"/>
                <a:ea typeface="Meiryo UI" panose="020B0604030504040204" pitchFamily="50" charset="-128"/>
              </a:rPr>
              <a:t>○こ</a:t>
            </a:r>
            <a:r>
              <a:rPr lang="ja-JP" altLang="en-US" sz="3700" dirty="0">
                <a:ln w="0"/>
                <a:solidFill>
                  <a:schemeClr val="tx1"/>
                </a:solidFill>
                <a:latin typeface="Meiryo UI" panose="020B0604030504040204" pitchFamily="50" charset="-128"/>
                <a:ea typeface="Meiryo UI" panose="020B0604030504040204" pitchFamily="50" charset="-128"/>
              </a:rPr>
              <a:t>の</a:t>
            </a:r>
            <a:r>
              <a:rPr lang="ja-JP" altLang="en-US" sz="3700" dirty="0" smtClean="0">
                <a:ln w="0"/>
                <a:solidFill>
                  <a:schemeClr val="tx1"/>
                </a:solidFill>
                <a:latin typeface="Meiryo UI" panose="020B0604030504040204" pitchFamily="50" charset="-128"/>
                <a:ea typeface="Meiryo UI" panose="020B0604030504040204" pitchFamily="50" charset="-128"/>
              </a:rPr>
              <a:t>研修会実施後のアンケート結果からは、「外国人を採用している施設の生の</a:t>
            </a:r>
            <a:r>
              <a:rPr lang="ja-JP" altLang="en-US" sz="3700" dirty="0">
                <a:ln w="0"/>
                <a:solidFill>
                  <a:schemeClr val="tx1"/>
                </a:solidFill>
                <a:latin typeface="Meiryo UI" panose="020B0604030504040204" pitchFamily="50" charset="-128"/>
                <a:ea typeface="Meiryo UI" panose="020B0604030504040204" pitchFamily="50" charset="-128"/>
              </a:rPr>
              <a:t>声</a:t>
            </a:r>
            <a:r>
              <a:rPr lang="ja-JP" altLang="en-US" sz="3700" dirty="0" smtClean="0">
                <a:ln w="0"/>
                <a:solidFill>
                  <a:schemeClr val="tx1"/>
                </a:solidFill>
                <a:latin typeface="Meiryo UI" panose="020B0604030504040204" pitchFamily="50" charset="-128"/>
                <a:ea typeface="Meiryo UI" panose="020B0604030504040204" pitchFamily="50" charset="-128"/>
              </a:rPr>
              <a:t>を聞きたい。」「受入れが順調な事業所の事例を聞きたい。」「受入</a:t>
            </a:r>
            <a:r>
              <a:rPr lang="ja-JP" altLang="en-US" sz="3700" dirty="0">
                <a:ln w="0"/>
                <a:solidFill>
                  <a:schemeClr val="tx1"/>
                </a:solidFill>
                <a:latin typeface="Meiryo UI" panose="020B0604030504040204" pitchFamily="50" charset="-128"/>
                <a:ea typeface="Meiryo UI" panose="020B0604030504040204" pitchFamily="50" charset="-128"/>
              </a:rPr>
              <a:t>　</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smtClean="0">
                <a:ln w="0"/>
                <a:solidFill>
                  <a:schemeClr val="tx1"/>
                </a:solidFill>
                <a:latin typeface="Meiryo UI" panose="020B0604030504040204" pitchFamily="50" charset="-128"/>
                <a:ea typeface="Meiryo UI" panose="020B0604030504040204" pitchFamily="50" charset="-128"/>
              </a:rPr>
              <a:t>　</a:t>
            </a:r>
            <a:r>
              <a:rPr lang="ja-JP" altLang="en-US" sz="3700" dirty="0" err="1" smtClean="0">
                <a:ln w="0"/>
                <a:solidFill>
                  <a:schemeClr val="tx1"/>
                </a:solidFill>
                <a:latin typeface="Meiryo UI" panose="020B0604030504040204" pitchFamily="50" charset="-128"/>
                <a:ea typeface="Meiryo UI" panose="020B0604030504040204" pitchFamily="50" charset="-128"/>
              </a:rPr>
              <a:t>れに</a:t>
            </a:r>
            <a:r>
              <a:rPr lang="ja-JP" altLang="en-US" sz="3700" dirty="0" smtClean="0">
                <a:ln w="0"/>
                <a:solidFill>
                  <a:schemeClr val="tx1"/>
                </a:solidFill>
                <a:latin typeface="Meiryo UI" panose="020B0604030504040204" pitchFamily="50" charset="-128"/>
                <a:ea typeface="Meiryo UI" panose="020B0604030504040204" pitchFamily="50" charset="-128"/>
              </a:rPr>
              <a:t>至った経過、実施にあたっての課題、対応等を教えてほしい」等の意見が多く寄せられたた</a:t>
            </a:r>
            <a:r>
              <a:rPr lang="ja-JP" altLang="en-US" sz="3700" dirty="0">
                <a:ln w="0"/>
                <a:solidFill>
                  <a:schemeClr val="tx1"/>
                </a:solidFill>
                <a:latin typeface="Meiryo UI" panose="020B0604030504040204" pitchFamily="50" charset="-128"/>
                <a:ea typeface="Meiryo UI" panose="020B0604030504040204" pitchFamily="50" charset="-128"/>
              </a:rPr>
              <a:t>め</a:t>
            </a:r>
            <a:r>
              <a:rPr lang="ja-JP" altLang="en-US" sz="3700" dirty="0" smtClean="0">
                <a:ln w="0"/>
                <a:solidFill>
                  <a:schemeClr val="tx1"/>
                </a:solidFill>
                <a:latin typeface="Meiryo UI" panose="020B0604030504040204" pitchFamily="50" charset="-128"/>
                <a:ea typeface="Meiryo UI" panose="020B0604030504040204" pitchFamily="50" charset="-128"/>
              </a:rPr>
              <a:t>、今回、外国人介護人材を受入れておられる施設に</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lang="ja-JP" altLang="en-US" sz="3700" dirty="0" smtClean="0">
                <a:ln w="0"/>
                <a:solidFill>
                  <a:schemeClr val="tx1"/>
                </a:solidFill>
                <a:latin typeface="Meiryo UI" panose="020B0604030504040204" pitchFamily="50" charset="-128"/>
                <a:ea typeface="Meiryo UI" panose="020B0604030504040204" pitchFamily="50" charset="-128"/>
              </a:rPr>
              <a:t>対してヒアリングを実施し、本事例集を作成しました。</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smtClean="0">
                <a:ln w="0"/>
                <a:solidFill>
                  <a:schemeClr val="tx1"/>
                </a:solidFill>
                <a:latin typeface="Meiryo UI" panose="020B0604030504040204" pitchFamily="50" charset="-128"/>
                <a:ea typeface="Meiryo UI" panose="020B0604030504040204" pitchFamily="50" charset="-128"/>
              </a:rPr>
              <a:t>○外国人介護人材を受入れている施設では、施設の判断によって、介護福祉士養成施設との連携による受入れ、日本語学校や介護福祉士養成施設</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lang="ja-JP" altLang="en-US" sz="3700" dirty="0" smtClean="0">
                <a:ln w="0"/>
                <a:solidFill>
                  <a:schemeClr val="tx1"/>
                </a:solidFill>
                <a:latin typeface="Meiryo UI" panose="020B0604030504040204" pitchFamily="50" charset="-128"/>
                <a:ea typeface="Meiryo UI" panose="020B0604030504040204" pitchFamily="50" charset="-128"/>
              </a:rPr>
              <a:t>との連携による受入れ、日本の人材派遣会社等との連携など、 幾つかの方法で、外国人留学生を受入れているとともに施設において様々な支援を行</a:t>
            </a:r>
            <a:r>
              <a:rPr lang="ja-JP" altLang="en-US" sz="3700" dirty="0" err="1" smtClean="0">
                <a:ln w="0"/>
                <a:solidFill>
                  <a:schemeClr val="tx1"/>
                </a:solidFill>
                <a:latin typeface="Meiryo UI" panose="020B0604030504040204" pitchFamily="50" charset="-128"/>
                <a:ea typeface="Meiryo UI" panose="020B0604030504040204" pitchFamily="50" charset="-128"/>
              </a:rPr>
              <a:t>っ</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lang="ja-JP" altLang="en-US" sz="3700" dirty="0" smtClean="0">
                <a:ln w="0"/>
                <a:solidFill>
                  <a:schemeClr val="tx1"/>
                </a:solidFill>
                <a:latin typeface="Meiryo UI" panose="020B0604030504040204" pitchFamily="50" charset="-128"/>
                <a:ea typeface="Meiryo UI" panose="020B0604030504040204" pitchFamily="50" charset="-128"/>
              </a:rPr>
              <a:t>ています。</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smtClean="0">
                <a:ln w="0"/>
                <a:solidFill>
                  <a:schemeClr val="tx1"/>
                </a:solidFill>
                <a:latin typeface="Meiryo UI" panose="020B0604030504040204" pitchFamily="50" charset="-128"/>
                <a:ea typeface="Meiryo UI" panose="020B0604030504040204" pitchFamily="50" charset="-128"/>
              </a:rPr>
              <a:t>○</a:t>
            </a:r>
            <a:r>
              <a:rPr lang="ja-JP" altLang="en-US" sz="3700" dirty="0">
                <a:ln w="0"/>
                <a:solidFill>
                  <a:schemeClr val="tx1"/>
                </a:solidFill>
                <a:latin typeface="Meiryo UI" panose="020B0604030504040204" pitchFamily="50" charset="-128"/>
                <a:ea typeface="Meiryo UI" panose="020B0604030504040204" pitchFamily="50" charset="-128"/>
              </a:rPr>
              <a:t>一方</a:t>
            </a:r>
            <a:r>
              <a:rPr lang="ja-JP" altLang="en-US" sz="3700" dirty="0" smtClean="0">
                <a:ln w="0"/>
                <a:solidFill>
                  <a:schemeClr val="tx1"/>
                </a:solidFill>
                <a:latin typeface="Meiryo UI" panose="020B0604030504040204" pitchFamily="50" charset="-128"/>
                <a:ea typeface="Meiryo UI" panose="020B0604030504040204" pitchFamily="50" charset="-128"/>
              </a:rPr>
              <a:t>、ＥＰＡ制度（経済連携協定）で介護福祉士候補者を受入れている施設においても、施設において様々な支援を行っているため、ＥＰＡ制</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a:ln w="0"/>
                <a:solidFill>
                  <a:schemeClr val="tx1"/>
                </a:solidFill>
                <a:latin typeface="Meiryo UI" panose="020B0604030504040204" pitchFamily="50" charset="-128"/>
                <a:ea typeface="Meiryo UI" panose="020B0604030504040204" pitchFamily="50" charset="-128"/>
              </a:rPr>
              <a:t>　</a:t>
            </a:r>
            <a:r>
              <a:rPr lang="ja-JP" altLang="en-US" sz="3700" dirty="0" smtClean="0">
                <a:ln w="0"/>
                <a:solidFill>
                  <a:schemeClr val="tx1"/>
                </a:solidFill>
                <a:latin typeface="Meiryo UI" panose="020B0604030504040204" pitchFamily="50" charset="-128"/>
                <a:ea typeface="Meiryo UI" panose="020B0604030504040204" pitchFamily="50" charset="-128"/>
              </a:rPr>
              <a:t>度での受入れ施設にも訪問し、ヒアリングを実施、その支援状況等を外国人留学生受入れ事例とともにとりまとめました。　</a:t>
            </a:r>
            <a:endParaRPr lang="en-US" altLang="ja-JP" sz="3700" dirty="0" smtClean="0">
              <a:ln w="0"/>
              <a:solidFill>
                <a:schemeClr val="tx1"/>
              </a:solidFill>
              <a:latin typeface="Meiryo UI" panose="020B0604030504040204" pitchFamily="50" charset="-128"/>
              <a:ea typeface="Meiryo UI" panose="020B0604030504040204" pitchFamily="50" charset="-128"/>
            </a:endParaRPr>
          </a:p>
          <a:p>
            <a:pPr marL="0" indent="0">
              <a:buNone/>
            </a:pPr>
            <a:r>
              <a:rPr lang="ja-JP" altLang="en-US" sz="3700" dirty="0" smtClean="0">
                <a:ln w="0"/>
                <a:solidFill>
                  <a:schemeClr val="tx1"/>
                </a:solidFill>
                <a:latin typeface="Meiryo UI" panose="020B0604030504040204" pitchFamily="50" charset="-128"/>
                <a:ea typeface="Meiryo UI" panose="020B0604030504040204" pitchFamily="50" charset="-128"/>
              </a:rPr>
              <a:t>○事例集の内容をご一読いただくとともに、みなさまの施設で外国人介護人材を受入れる際の参考としていただきたいと考えています。</a:t>
            </a:r>
            <a:r>
              <a:rPr lang="ja-JP" altLang="en-US" sz="3700" dirty="0">
                <a:ln w="0"/>
                <a:solidFill>
                  <a:schemeClr val="tx1"/>
                </a:solidFill>
                <a:latin typeface="Meiryo UI" panose="020B0604030504040204" pitchFamily="50" charset="-128"/>
                <a:ea typeface="Meiryo UI" panose="020B0604030504040204" pitchFamily="50" charset="-128"/>
              </a:rPr>
              <a:t>　</a:t>
            </a:r>
            <a:r>
              <a:rPr lang="ja-JP" altLang="en-US" sz="3700" dirty="0" smtClean="0">
                <a:ln w="0"/>
                <a:solidFill>
                  <a:schemeClr val="tx1"/>
                </a:solidFill>
                <a:latin typeface="Meiryo UI" panose="020B0604030504040204" pitchFamily="50" charset="-128"/>
                <a:ea typeface="Meiryo UI" panose="020B0604030504040204" pitchFamily="50" charset="-128"/>
              </a:rPr>
              <a:t>　</a:t>
            </a:r>
            <a:endParaRPr lang="en-US" altLang="ja-JP" sz="37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269069" y="6328722"/>
            <a:ext cx="2228850" cy="365125"/>
          </a:xfrm>
        </p:spPr>
        <p:txBody>
          <a:bodyPr/>
          <a:lstStyle/>
          <a:p>
            <a:fld id="{296A86AB-889E-4DAC-9504-C27B7112E1B6}" type="slidenum">
              <a:rPr kumimoji="1" lang="ja-JP" altLang="en-US" smtClean="0"/>
              <a:t>1</a:t>
            </a:fld>
            <a:endParaRPr kumimoji="1" lang="ja-JP" altLang="en-US" dirty="0"/>
          </a:p>
        </p:txBody>
      </p:sp>
    </p:spTree>
    <p:extLst>
      <p:ext uri="{BB962C8B-B14F-4D97-AF65-F5344CB8AC3E}">
        <p14:creationId xmlns:p14="http://schemas.microsoft.com/office/powerpoint/2010/main" val="167490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91426" y="6429363"/>
            <a:ext cx="2228850" cy="365125"/>
          </a:xfrm>
        </p:spPr>
        <p:txBody>
          <a:bodyPr/>
          <a:lstStyle/>
          <a:p>
            <a:fld id="{296A86AB-889E-4DAC-9504-C27B7112E1B6}" type="slidenum">
              <a:rPr kumimoji="1" lang="ja-JP" altLang="en-US" smtClean="0"/>
              <a:t>19</a:t>
            </a:fld>
            <a:endParaRPr kumimoji="1" lang="ja-JP" altLang="en-US"/>
          </a:p>
        </p:txBody>
      </p:sp>
      <p:sp>
        <p:nvSpPr>
          <p:cNvPr id="5" name="正方形/長方形 4"/>
          <p:cNvSpPr/>
          <p:nvPr/>
        </p:nvSpPr>
        <p:spPr>
          <a:xfrm>
            <a:off x="0" y="-1"/>
            <a:ext cx="9936000" cy="39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⑤　社会福祉法人　芳春会（</a:t>
            </a:r>
            <a:r>
              <a:rPr kumimoji="1" lang="ja-JP" altLang="en-US" sz="2400" b="1" dirty="0" smtClean="0">
                <a:latin typeface="Meiryo UI" panose="020B0604030504040204" pitchFamily="50" charset="-128"/>
                <a:ea typeface="Meiryo UI" panose="020B0604030504040204" pitchFamily="50" charset="-128"/>
              </a:rPr>
              <a:t>Ｐ３）</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6676" y="463362"/>
            <a:ext cx="9753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■施設での支援を以下の方法</a:t>
            </a:r>
            <a:r>
              <a:rPr kumimoji="1" lang="ja-JP" altLang="en-US" sz="1200" b="1" dirty="0" smtClean="0">
                <a:solidFill>
                  <a:schemeClr val="tx1"/>
                </a:solidFill>
                <a:latin typeface="Meiryo UI" panose="020B0604030504040204" pitchFamily="50" charset="-128"/>
                <a:ea typeface="Meiryo UI" panose="020B0604030504040204" pitchFamily="50" charset="-128"/>
              </a:rPr>
              <a:t>で</a:t>
            </a:r>
            <a:r>
              <a:rPr kumimoji="1" lang="ja-JP" altLang="en-US" sz="1200" b="1" dirty="0" smtClean="0">
                <a:latin typeface="Meiryo UI" panose="020B0604030504040204" pitchFamily="50" charset="-128"/>
                <a:ea typeface="Meiryo UI" panose="020B0604030504040204" pitchFamily="50" charset="-128"/>
              </a:rPr>
              <a:t>実施</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来日４か月後から開始して、その後、毎月実施）　</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例）</a:t>
            </a:r>
            <a:r>
              <a:rPr kumimoji="1" lang="ja-JP" altLang="en-US" sz="1200" dirty="0">
                <a:latin typeface="Meiryo UI" panose="020B0604030504040204" pitchFamily="50" charset="-128"/>
                <a:ea typeface="Meiryo UI" panose="020B0604030504040204" pitchFamily="50" charset="-128"/>
              </a:rPr>
              <a:t>　</a:t>
            </a:r>
            <a:r>
              <a:rPr kumimoji="1" lang="en-US" altLang="ja-JP" sz="1200" b="1" u="sng" dirty="0" smtClean="0">
                <a:latin typeface="Meiryo UI" panose="020B0604030504040204" pitchFamily="50" charset="-128"/>
                <a:ea typeface="Meiryo UI" panose="020B0604030504040204" pitchFamily="50" charset="-128"/>
              </a:rPr>
              <a:t>Ⅰ</a:t>
            </a:r>
            <a:r>
              <a:rPr kumimoji="1" lang="ja-JP" altLang="en-US" sz="1200" b="1" u="sng" dirty="0" smtClean="0">
                <a:latin typeface="Meiryo UI" panose="020B0604030504040204" pitchFamily="50" charset="-128"/>
                <a:ea typeface="Meiryo UI" panose="020B0604030504040204" pitchFamily="50" charset="-128"/>
              </a:rPr>
              <a:t>　日本語能力をアセスメント　（来日４か月後の学習開始時点）　⇒　</a:t>
            </a:r>
            <a:r>
              <a:rPr kumimoji="1" lang="en-US" altLang="ja-JP" sz="1200" b="1" u="sng" dirty="0" smtClean="0">
                <a:latin typeface="Meiryo UI" panose="020B0604030504040204" pitchFamily="50" charset="-128"/>
                <a:ea typeface="Meiryo UI" panose="020B0604030504040204" pitchFamily="50" charset="-128"/>
              </a:rPr>
              <a:t>Ⅱ</a:t>
            </a:r>
            <a:r>
              <a:rPr kumimoji="1" lang="ja-JP" altLang="en-US" sz="1200" b="1" u="sng" dirty="0" smtClean="0">
                <a:latin typeface="Meiryo UI" panose="020B0604030504040204" pitchFamily="50" charset="-128"/>
                <a:ea typeface="Meiryo UI" panose="020B0604030504040204" pitchFamily="50" charset="-128"/>
              </a:rPr>
              <a:t>　学習計画・目標を立てる　　⇒　</a:t>
            </a:r>
            <a:r>
              <a:rPr kumimoji="1" lang="en-US" altLang="ja-JP" sz="1200" b="1" u="sng" dirty="0" smtClean="0">
                <a:latin typeface="Meiryo UI" panose="020B0604030504040204" pitchFamily="50" charset="-128"/>
                <a:ea typeface="Meiryo UI" panose="020B0604030504040204" pitchFamily="50" charset="-128"/>
              </a:rPr>
              <a:t>Ⅲ</a:t>
            </a:r>
            <a:r>
              <a:rPr kumimoji="1" lang="ja-JP" altLang="en-US" sz="1200" b="1" u="sng" dirty="0" smtClean="0">
                <a:latin typeface="Meiryo UI" panose="020B0604030504040204" pitchFamily="50" charset="-128"/>
                <a:ea typeface="Meiryo UI" panose="020B0604030504040204" pitchFamily="50" charset="-128"/>
              </a:rPr>
              <a:t>　日本語教育指導記録で確認</a:t>
            </a:r>
            <a:endParaRPr kumimoji="1" lang="en-US" altLang="ja-JP" sz="1200" b="1" u="sng"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（日本語教育・介護技術・知識習得に向けたプログラム作成）</a:t>
            </a:r>
            <a:endParaRPr kumimoji="1" lang="en-US" altLang="ja-JP" sz="1200" b="1"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76224" y="1223356"/>
            <a:ext cx="2238375"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1200" b="1" u="sng" dirty="0" smtClean="0">
                <a:latin typeface="Meiryo UI" panose="020B0604030504040204" pitchFamily="50" charset="-128"/>
                <a:ea typeface="Meiryo UI" panose="020B0604030504040204" pitchFamily="50" charset="-128"/>
              </a:rPr>
              <a:t>Ⅰ</a:t>
            </a:r>
            <a:r>
              <a:rPr kumimoji="1" lang="ja-JP" altLang="en-US" sz="1200" b="1" u="sng" dirty="0" smtClean="0">
                <a:latin typeface="Meiryo UI" panose="020B0604030504040204" pitchFamily="50" charset="-128"/>
                <a:ea typeface="Meiryo UI" panose="020B0604030504040204" pitchFamily="50" charset="-128"/>
              </a:rPr>
              <a:t>　日本語能力をアセスメント</a:t>
            </a:r>
            <a:endParaRPr kumimoji="1" lang="ja-JP" altLang="en-US" sz="1200" b="1" u="sng"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542919" y="1600204"/>
          <a:ext cx="8991608" cy="4829159"/>
        </p:xfrm>
        <a:graphic>
          <a:graphicData uri="http://schemas.openxmlformats.org/drawingml/2006/table">
            <a:tbl>
              <a:tblPr/>
              <a:tblGrid>
                <a:gridCol w="301208">
                  <a:extLst>
                    <a:ext uri="{9D8B030D-6E8A-4147-A177-3AD203B41FA5}">
                      <a16:colId xmlns:a16="http://schemas.microsoft.com/office/drawing/2014/main" val="2290484311"/>
                    </a:ext>
                  </a:extLst>
                </a:gridCol>
                <a:gridCol w="301208">
                  <a:extLst>
                    <a:ext uri="{9D8B030D-6E8A-4147-A177-3AD203B41FA5}">
                      <a16:colId xmlns:a16="http://schemas.microsoft.com/office/drawing/2014/main" val="1400261741"/>
                    </a:ext>
                  </a:extLst>
                </a:gridCol>
                <a:gridCol w="301208">
                  <a:extLst>
                    <a:ext uri="{9D8B030D-6E8A-4147-A177-3AD203B41FA5}">
                      <a16:colId xmlns:a16="http://schemas.microsoft.com/office/drawing/2014/main" val="3239922112"/>
                    </a:ext>
                  </a:extLst>
                </a:gridCol>
                <a:gridCol w="301208">
                  <a:extLst>
                    <a:ext uri="{9D8B030D-6E8A-4147-A177-3AD203B41FA5}">
                      <a16:colId xmlns:a16="http://schemas.microsoft.com/office/drawing/2014/main" val="2965762290"/>
                    </a:ext>
                  </a:extLst>
                </a:gridCol>
                <a:gridCol w="301208">
                  <a:extLst>
                    <a:ext uri="{9D8B030D-6E8A-4147-A177-3AD203B41FA5}">
                      <a16:colId xmlns:a16="http://schemas.microsoft.com/office/drawing/2014/main" val="3019726607"/>
                    </a:ext>
                  </a:extLst>
                </a:gridCol>
                <a:gridCol w="301208">
                  <a:extLst>
                    <a:ext uri="{9D8B030D-6E8A-4147-A177-3AD203B41FA5}">
                      <a16:colId xmlns:a16="http://schemas.microsoft.com/office/drawing/2014/main" val="1184031772"/>
                    </a:ext>
                  </a:extLst>
                </a:gridCol>
                <a:gridCol w="301208">
                  <a:extLst>
                    <a:ext uri="{9D8B030D-6E8A-4147-A177-3AD203B41FA5}">
                      <a16:colId xmlns:a16="http://schemas.microsoft.com/office/drawing/2014/main" val="2086137393"/>
                    </a:ext>
                  </a:extLst>
                </a:gridCol>
                <a:gridCol w="301208">
                  <a:extLst>
                    <a:ext uri="{9D8B030D-6E8A-4147-A177-3AD203B41FA5}">
                      <a16:colId xmlns:a16="http://schemas.microsoft.com/office/drawing/2014/main" val="4234964973"/>
                    </a:ext>
                  </a:extLst>
                </a:gridCol>
                <a:gridCol w="301208">
                  <a:extLst>
                    <a:ext uri="{9D8B030D-6E8A-4147-A177-3AD203B41FA5}">
                      <a16:colId xmlns:a16="http://schemas.microsoft.com/office/drawing/2014/main" val="2218232693"/>
                    </a:ext>
                  </a:extLst>
                </a:gridCol>
                <a:gridCol w="301208">
                  <a:extLst>
                    <a:ext uri="{9D8B030D-6E8A-4147-A177-3AD203B41FA5}">
                      <a16:colId xmlns:a16="http://schemas.microsoft.com/office/drawing/2014/main" val="3971700937"/>
                    </a:ext>
                  </a:extLst>
                </a:gridCol>
                <a:gridCol w="301208">
                  <a:extLst>
                    <a:ext uri="{9D8B030D-6E8A-4147-A177-3AD203B41FA5}">
                      <a16:colId xmlns:a16="http://schemas.microsoft.com/office/drawing/2014/main" val="3994137831"/>
                    </a:ext>
                  </a:extLst>
                </a:gridCol>
                <a:gridCol w="301208">
                  <a:extLst>
                    <a:ext uri="{9D8B030D-6E8A-4147-A177-3AD203B41FA5}">
                      <a16:colId xmlns:a16="http://schemas.microsoft.com/office/drawing/2014/main" val="3261341394"/>
                    </a:ext>
                  </a:extLst>
                </a:gridCol>
                <a:gridCol w="301208">
                  <a:extLst>
                    <a:ext uri="{9D8B030D-6E8A-4147-A177-3AD203B41FA5}">
                      <a16:colId xmlns:a16="http://schemas.microsoft.com/office/drawing/2014/main" val="732132004"/>
                    </a:ext>
                  </a:extLst>
                </a:gridCol>
                <a:gridCol w="301208">
                  <a:extLst>
                    <a:ext uri="{9D8B030D-6E8A-4147-A177-3AD203B41FA5}">
                      <a16:colId xmlns:a16="http://schemas.microsoft.com/office/drawing/2014/main" val="2317314177"/>
                    </a:ext>
                  </a:extLst>
                </a:gridCol>
                <a:gridCol w="254353">
                  <a:extLst>
                    <a:ext uri="{9D8B030D-6E8A-4147-A177-3AD203B41FA5}">
                      <a16:colId xmlns:a16="http://schemas.microsoft.com/office/drawing/2014/main" val="2335545233"/>
                    </a:ext>
                  </a:extLst>
                </a:gridCol>
                <a:gridCol w="303439">
                  <a:extLst>
                    <a:ext uri="{9D8B030D-6E8A-4147-A177-3AD203B41FA5}">
                      <a16:colId xmlns:a16="http://schemas.microsoft.com/office/drawing/2014/main" val="3609364494"/>
                    </a:ext>
                  </a:extLst>
                </a:gridCol>
                <a:gridCol w="4216904">
                  <a:extLst>
                    <a:ext uri="{9D8B030D-6E8A-4147-A177-3AD203B41FA5}">
                      <a16:colId xmlns:a16="http://schemas.microsoft.com/office/drawing/2014/main" val="2656365907"/>
                    </a:ext>
                  </a:extLst>
                </a:gridCol>
              </a:tblGrid>
              <a:tr h="199983">
                <a:tc gridSpan="15">
                  <a:txBody>
                    <a:bodyPr/>
                    <a:lstStyle/>
                    <a:p>
                      <a:pPr algn="ctr" fontAlgn="ctr"/>
                      <a:r>
                        <a:rPr lang="ja-JP" altLang="en-US" sz="900" b="1" i="0" u="none" strike="noStrike">
                          <a:solidFill>
                            <a:srgbClr val="000000"/>
                          </a:solidFill>
                          <a:effectLst/>
                          <a:latin typeface="ＭＳ Ｐ明朝" panose="02020600040205080304" pitchFamily="18" charset="-128"/>
                          <a:ea typeface="ＭＳ Ｐ明朝" panose="02020600040205080304" pitchFamily="18" charset="-128"/>
                        </a:rPr>
                        <a:t>日本語能力のアセスメント</a:t>
                      </a:r>
                    </a:p>
                  </a:txBody>
                  <a:tcPr marL="6313" marR="6313" marT="631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11</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ビオラ以外での日本語の使用場面を教えて下さい。　　（いつ・どこで・どんな時に）</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8110124"/>
                  </a:ext>
                </a:extLst>
              </a:tr>
              <a:tr h="42930">
                <a:tc rowSpan="2" gridSpan="3">
                  <a:txBody>
                    <a:bodyPr/>
                    <a:lstStyle/>
                    <a:p>
                      <a:pPr algn="ctr" fontAlgn="ctr"/>
                      <a:r>
                        <a:rPr lang="ja-JP" altLang="en-US" sz="700" b="1" i="0" u="none" strike="noStrike">
                          <a:solidFill>
                            <a:srgbClr val="000000"/>
                          </a:solidFill>
                          <a:effectLst/>
                          <a:latin typeface="ＭＳ Ｐ明朝" panose="02020600040205080304" pitchFamily="18" charset="-128"/>
                          <a:ea typeface="ＭＳ Ｐ明朝" panose="02020600040205080304" pitchFamily="18" charset="-128"/>
                        </a:rPr>
                        <a:t>アセスメント実施日</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en-US" sz="700" b="1" i="0" u="none" strike="noStrike">
                          <a:solidFill>
                            <a:srgbClr val="000000"/>
                          </a:solidFill>
                          <a:effectLst/>
                          <a:latin typeface="ＭＳ Ｐ明朝" panose="02020600040205080304" pitchFamily="18" charset="-128"/>
                          <a:ea typeface="ＭＳ Ｐ明朝" panose="02020600040205080304" pitchFamily="18" charset="-128"/>
                        </a:rPr>
                        <a:t>Ｈ　　　　</a:t>
                      </a:r>
                      <a:r>
                        <a:rPr lang="ja-JP" altLang="en-US" sz="700" b="1" i="0" u="none" strike="noStrike">
                          <a:solidFill>
                            <a:srgbClr val="000000"/>
                          </a:solidFill>
                          <a:effectLst/>
                          <a:latin typeface="ＭＳ Ｐ明朝" panose="02020600040205080304" pitchFamily="18" charset="-128"/>
                          <a:ea typeface="ＭＳ Ｐ明朝" panose="02020600040205080304" pitchFamily="18" charset="-128"/>
                        </a:rPr>
                        <a:t>年　　　　　月　　　　　日</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zh-TW" altLang="en-US" sz="700" b="1" i="0" u="none" strike="noStrike">
                          <a:solidFill>
                            <a:srgbClr val="000000"/>
                          </a:solidFill>
                          <a:effectLst/>
                          <a:latin typeface="ＭＳ Ｐ明朝" panose="02020600040205080304" pitchFamily="18" charset="-128"/>
                          <a:ea typeface="ＭＳ Ｐ明朝" panose="02020600040205080304" pitchFamily="18" charset="-128"/>
                        </a:rPr>
                        <a:t>実　施　場　所</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hMerge="1">
                  <a:txBody>
                    <a:bodyPr/>
                    <a:lstStyle/>
                    <a:p>
                      <a:endParaRPr kumimoji="1" lang="ja-JP" altLang="en-US"/>
                    </a:p>
                  </a:txBody>
                  <a:tcPr/>
                </a:tc>
                <a:tc rowSpan="2" hMerge="1">
                  <a:txBody>
                    <a:bodyPr/>
                    <a:lstStyle/>
                    <a:p>
                      <a:endParaRPr kumimoji="1" lang="ja-JP" altLang="en-US"/>
                    </a:p>
                  </a:txBody>
                  <a:tcPr/>
                </a:tc>
                <a:tc rowSpan="2" gridSpan="4">
                  <a:txBody>
                    <a:bodyPr/>
                    <a:lstStyle/>
                    <a:p>
                      <a:pPr algn="ctr" fontAlgn="ctr"/>
                      <a:r>
                        <a:rPr lang="ja-JP" altLang="en-US" sz="900" b="1"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84363614"/>
                  </a:ext>
                </a:extLst>
              </a:tr>
              <a:tr h="168645">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178625"/>
                  </a:ext>
                </a:extLst>
              </a:tr>
              <a:tr h="235481">
                <a:tc gridSpan="3">
                  <a:txBody>
                    <a:bodyPr/>
                    <a:lstStyle/>
                    <a:p>
                      <a:pPr algn="ctr" fontAlgn="ctr"/>
                      <a:r>
                        <a:rPr lang="ja-JP" altLang="en-US" sz="700" b="1" i="0" u="none" strike="noStrike">
                          <a:solidFill>
                            <a:srgbClr val="000000"/>
                          </a:solidFill>
                          <a:effectLst/>
                          <a:latin typeface="ＭＳ Ｐ明朝" panose="02020600040205080304" pitchFamily="18" charset="-128"/>
                          <a:ea typeface="ＭＳ Ｐ明朝" panose="02020600040205080304" pitchFamily="18" charset="-128"/>
                        </a:rPr>
                        <a:t>氏　　　　　名</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100" b="1"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700" b="1" i="0" u="none" strike="noStrike">
                          <a:solidFill>
                            <a:srgbClr val="000000"/>
                          </a:solidFill>
                          <a:effectLst/>
                          <a:latin typeface="ＭＳ Ｐ明朝" panose="02020600040205080304" pitchFamily="18" charset="-128"/>
                          <a:ea typeface="ＭＳ Ｐ明朝" panose="02020600040205080304" pitchFamily="18" charset="-128"/>
                        </a:rPr>
                        <a:t>記入者</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1"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63511779"/>
                  </a:ext>
                </a:extLst>
              </a:tr>
              <a:tr h="199983">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12</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dirty="0">
                          <a:solidFill>
                            <a:srgbClr val="000000"/>
                          </a:solidFill>
                          <a:effectLst/>
                          <a:latin typeface="ＭＳ Ｐ明朝" panose="02020600040205080304" pitchFamily="18" charset="-128"/>
                          <a:ea typeface="ＭＳ Ｐ明朝" panose="02020600040205080304" pitchFamily="18" charset="-128"/>
                        </a:rPr>
                        <a:t>日本で行きたい場所はありますか？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11082309"/>
                  </a:ext>
                </a:extLst>
              </a:tr>
              <a:tr h="173589">
                <a:tc>
                  <a:txBody>
                    <a:bodyPr/>
                    <a:lstStyle/>
                    <a:p>
                      <a:pPr algn="ctr" fontAlgn="ctr"/>
                      <a:r>
                        <a:rPr lang="ja-JP" altLang="en-US" sz="800" b="1" i="0" u="none" strike="noStrike">
                          <a:solidFill>
                            <a:srgbClr val="000000"/>
                          </a:solidFill>
                          <a:effectLst/>
                          <a:latin typeface="ＭＳ Ｐ明朝" panose="02020600040205080304" pitchFamily="18" charset="-128"/>
                          <a:ea typeface="ＭＳ Ｐ明朝" panose="02020600040205080304" pitchFamily="18" charset="-128"/>
                        </a:rPr>
                        <a:t>項目</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gridSpan="8">
                  <a:txBody>
                    <a:bodyPr/>
                    <a:lstStyle/>
                    <a:p>
                      <a:pPr algn="ctr" fontAlgn="ctr"/>
                      <a:r>
                        <a:rPr lang="ja-JP" altLang="en-US" sz="800" b="1" i="0" u="none" strike="noStrike">
                          <a:solidFill>
                            <a:srgbClr val="000000"/>
                          </a:solidFill>
                          <a:effectLst/>
                          <a:latin typeface="ＭＳ Ｐ明朝" panose="02020600040205080304" pitchFamily="18" charset="-128"/>
                          <a:ea typeface="ＭＳ Ｐ明朝" panose="02020600040205080304" pitchFamily="18" charset="-128"/>
                        </a:rPr>
                        <a:t>設　問</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800" b="1" i="0" u="none" strike="noStrike">
                          <a:solidFill>
                            <a:srgbClr val="000000"/>
                          </a:solidFill>
                          <a:effectLst/>
                          <a:latin typeface="ＭＳ Ｐ明朝" panose="02020600040205080304" pitchFamily="18" charset="-128"/>
                          <a:ea typeface="ＭＳ Ｐ明朝" panose="02020600040205080304" pitchFamily="18" charset="-128"/>
                        </a:rPr>
                        <a:t>結　果</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95859489"/>
                  </a:ext>
                </a:extLst>
              </a:tr>
              <a:tr h="173589">
                <a:tc>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今日は何月何日ですか？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答えられる（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759549"/>
                  </a:ext>
                </a:extLst>
              </a:tr>
              <a:tr h="42930">
                <a:tc rowSpan="2">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2</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何時ですか？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答えられる（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35365647"/>
                  </a:ext>
                </a:extLst>
              </a:tr>
              <a:tr h="141297">
                <a:tc vMerge="1">
                  <a:txBody>
                    <a:bodyPr/>
                    <a:lstStyle/>
                    <a:p>
                      <a:endParaRPr kumimoji="1" lang="ja-JP" altLang="en-US"/>
                    </a:p>
                  </a:txBody>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13</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仕事以外で困ったことはありますか？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36470045"/>
                  </a:ext>
                </a:extLst>
              </a:tr>
              <a:tr h="42930">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3</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今、住んでいる場所はどこですか？（大阪府和泉市和気町）</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答えられる（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40864292"/>
                  </a:ext>
                </a:extLst>
              </a:tr>
              <a:tr h="305386">
                <a:tc vMerge="1">
                  <a:txBody>
                    <a:bodyPr/>
                    <a:lstStyle/>
                    <a:p>
                      <a:endParaRPr kumimoji="1" lang="ja-JP" altLang="en-US"/>
                    </a:p>
                  </a:txBody>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endParaRPr lang="ja-JP" altLang="en-US"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535935"/>
                  </a:ext>
                </a:extLst>
              </a:tr>
              <a:tr h="42930">
                <a:tc vMerge="1">
                  <a:txBody>
                    <a:bodyPr/>
                    <a:lstStyle/>
                    <a:p>
                      <a:endParaRPr kumimoji="1" lang="ja-JP" altLang="en-US"/>
                    </a:p>
                  </a:txBody>
                  <a:tcPr/>
                </a:tc>
                <a:tc rowSpan="2" gridSpan="14">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292410168"/>
                  </a:ext>
                </a:extLst>
              </a:tr>
              <a:tr h="141297">
                <a:tc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14</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今、できている仕事は何ですか？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24918682"/>
                  </a:ext>
                </a:extLst>
              </a:tr>
              <a:tr h="42930">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4</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家族構成を言えますか？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答えられる（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20497847"/>
                  </a:ext>
                </a:extLst>
              </a:tr>
              <a:tr h="141297">
                <a:tc vMerge="1">
                  <a:txBody>
                    <a:bodyPr/>
                    <a:lstStyle/>
                    <a:p>
                      <a:endParaRPr kumimoji="1" lang="ja-JP" altLang="en-US"/>
                    </a:p>
                  </a:txBody>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746403"/>
                  </a:ext>
                </a:extLst>
              </a:tr>
              <a:tr h="42930">
                <a:tc vMerge="1">
                  <a:txBody>
                    <a:bodyPr/>
                    <a:lstStyle/>
                    <a:p>
                      <a:endParaRPr kumimoji="1" lang="ja-JP" altLang="en-US"/>
                    </a:p>
                  </a:txBody>
                  <a:tcPr/>
                </a:tc>
                <a:tc rowSpan="2" gridSpan="14">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78206016"/>
                  </a:ext>
                </a:extLst>
              </a:tr>
              <a:tr h="141297">
                <a:tc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15</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苦手な仕事は何ですか？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9843470"/>
                  </a:ext>
                </a:extLst>
              </a:tr>
              <a:tr h="42930">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5</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学校までの移動手段や方法を言えますか？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答えられる（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85917126"/>
                  </a:ext>
                </a:extLst>
              </a:tr>
              <a:tr h="141297">
                <a:tc vMerge="1">
                  <a:txBody>
                    <a:bodyPr/>
                    <a:lstStyle/>
                    <a:p>
                      <a:endParaRPr kumimoji="1" lang="ja-JP" altLang="en-US"/>
                    </a:p>
                  </a:txBody>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95809"/>
                  </a:ext>
                </a:extLst>
              </a:tr>
              <a:tr h="42930">
                <a:tc vMerge="1">
                  <a:txBody>
                    <a:bodyPr/>
                    <a:lstStyle/>
                    <a:p>
                      <a:endParaRPr kumimoji="1" lang="ja-JP" altLang="en-US"/>
                    </a:p>
                  </a:txBody>
                  <a:tcPr/>
                </a:tc>
                <a:tc rowSpan="2" gridSpan="14">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204550687"/>
                  </a:ext>
                </a:extLst>
              </a:tr>
              <a:tr h="141297">
                <a:tc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16</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ご利用者や職員とどのような会話をしていますか？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66108585"/>
                  </a:ext>
                </a:extLst>
              </a:tr>
              <a:tr h="42930">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6</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学校でどのような事を学んでいますか？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答えられる（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218053560"/>
                  </a:ext>
                </a:extLst>
              </a:tr>
              <a:tr h="141297">
                <a:tc vMerge="1">
                  <a:txBody>
                    <a:bodyPr/>
                    <a:lstStyle/>
                    <a:p>
                      <a:endParaRPr kumimoji="1" lang="ja-JP" altLang="en-US"/>
                    </a:p>
                  </a:txBody>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endParaRPr lang="ja-JP" altLang="en-US"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297758"/>
                  </a:ext>
                </a:extLst>
              </a:tr>
              <a:tr h="42930">
                <a:tc vMerge="1">
                  <a:txBody>
                    <a:bodyPr/>
                    <a:lstStyle/>
                    <a:p>
                      <a:endParaRPr kumimoji="1" lang="ja-JP" altLang="en-US"/>
                    </a:p>
                  </a:txBody>
                  <a:tcPr/>
                </a:tc>
                <a:tc rowSpan="2" gridSpan="14">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34284386"/>
                  </a:ext>
                </a:extLst>
              </a:tr>
              <a:tr h="141297">
                <a:tc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17</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仕事で楽しいことは何ですか？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62477274"/>
                  </a:ext>
                </a:extLst>
              </a:tr>
              <a:tr h="42930">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7</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駅の時刻表や掲示板が読めますか？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読める（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55703614"/>
                  </a:ext>
                </a:extLst>
              </a:tr>
              <a:tr h="141297">
                <a:tc vMerge="1">
                  <a:txBody>
                    <a:bodyPr/>
                    <a:lstStyle/>
                    <a:p>
                      <a:endParaRPr kumimoji="1" lang="ja-JP" altLang="en-US"/>
                    </a:p>
                  </a:txBody>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376129"/>
                  </a:ext>
                </a:extLst>
              </a:tr>
              <a:tr h="42930">
                <a:tc vMerge="1">
                  <a:txBody>
                    <a:bodyPr/>
                    <a:lstStyle/>
                    <a:p>
                      <a:endParaRPr kumimoji="1" lang="ja-JP" altLang="en-US"/>
                    </a:p>
                  </a:txBody>
                  <a:tcPr/>
                </a:tc>
                <a:tc rowSpan="2" gridSpan="14">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212952946"/>
                  </a:ext>
                </a:extLst>
              </a:tr>
              <a:tr h="141297">
                <a:tc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18</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仕事で辛いことは何ですか？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53702267"/>
                  </a:ext>
                </a:extLst>
              </a:tr>
              <a:tr h="42930">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8</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簡単な自己紹介の文を書くことができますか？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できる（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25871462"/>
                  </a:ext>
                </a:extLst>
              </a:tr>
              <a:tr h="141297">
                <a:tc vMerge="1">
                  <a:txBody>
                    <a:bodyPr/>
                    <a:lstStyle/>
                    <a:p>
                      <a:endParaRPr kumimoji="1" lang="ja-JP" altLang="en-US"/>
                    </a:p>
                  </a:txBody>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516571"/>
                  </a:ext>
                </a:extLst>
              </a:tr>
              <a:tr h="42930">
                <a:tc vMerge="1">
                  <a:txBody>
                    <a:bodyPr/>
                    <a:lstStyle/>
                    <a:p>
                      <a:endParaRPr kumimoji="1" lang="ja-JP" altLang="en-US"/>
                    </a:p>
                  </a:txBody>
                  <a:tcPr/>
                </a:tc>
                <a:tc rowSpan="2" gridSpan="14">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25326376"/>
                  </a:ext>
                </a:extLst>
              </a:tr>
              <a:tr h="141297">
                <a:tc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4">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19</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仕事で困ったことはありますか？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68911057"/>
                  </a:ext>
                </a:extLst>
              </a:tr>
              <a:tr h="42930">
                <a:tc rowSpan="5">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9</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簡単な指示を聞いて、何をすべきか理解できますか？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できる（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98428717"/>
                  </a:ext>
                </a:extLst>
              </a:tr>
              <a:tr h="295703">
                <a:tc vMerge="1">
                  <a:txBody>
                    <a:bodyPr/>
                    <a:lstStyle/>
                    <a:p>
                      <a:endParaRPr kumimoji="1" lang="ja-JP" altLang="en-US"/>
                    </a:p>
                  </a:txBody>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endParaRPr lang="ja-JP" altLang="en-US" sz="8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630868"/>
                  </a:ext>
                </a:extLst>
              </a:tr>
              <a:tr h="42930">
                <a:tc vMerge="1">
                  <a:txBody>
                    <a:bodyPr/>
                    <a:lstStyle/>
                    <a:p>
                      <a:endParaRPr kumimoji="1" lang="ja-JP" altLang="en-US"/>
                    </a:p>
                  </a:txBody>
                  <a:tcPr/>
                </a:tc>
                <a:tc rowSpan="3" gridSpan="14">
                  <a:txBody>
                    <a:bodyPr/>
                    <a:lstStyle/>
                    <a:p>
                      <a:pPr algn="l" fontAlgn="t"/>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a:t>
                      </a: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下膳、行って下さい。食事量を書いて下さい。など</a:t>
                      </a:r>
                    </a:p>
                  </a:txBody>
                  <a:tcPr marL="6313" marR="6313" marT="63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97614084"/>
                  </a:ext>
                </a:extLst>
              </a:tr>
              <a:tr h="173589">
                <a:tc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2">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20</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お互いの良いところは？</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18229332"/>
                  </a:ext>
                </a:extLst>
              </a:tr>
              <a:tr h="173589">
                <a:tc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556743"/>
                  </a:ext>
                </a:extLst>
              </a:tr>
              <a:tr h="173589">
                <a:tc rowSpan="2">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10</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自分の部屋について説明できますか？（間取りなど）</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できる（　　　Ｙ　　　　Ｎ　　　）</a:t>
                      </a:r>
                    </a:p>
                  </a:txBody>
                  <a:tcPr marL="6313" marR="6313" marT="63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altLang="ja-JP" sz="800" b="0" i="0" u="none" strike="noStrike">
                          <a:solidFill>
                            <a:srgbClr val="000000"/>
                          </a:solidFill>
                          <a:effectLst/>
                          <a:latin typeface="ＭＳ Ｐ明朝" panose="02020600040205080304" pitchFamily="18" charset="-128"/>
                          <a:ea typeface="ＭＳ Ｐ明朝" panose="02020600040205080304" pitchFamily="18" charset="-128"/>
                        </a:rPr>
                        <a:t>21</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明朝" panose="02020600040205080304" pitchFamily="18" charset="-128"/>
                          <a:ea typeface="ＭＳ Ｐ明朝" panose="02020600040205080304" pitchFamily="18" charset="-128"/>
                        </a:rPr>
                        <a:t>今後、どのような仕事がしたいですか？</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66859860"/>
                  </a:ext>
                </a:extLst>
              </a:tr>
              <a:tr h="173589">
                <a:tc vMerge="1">
                  <a:txBody>
                    <a:bodyPr/>
                    <a:lstStyle/>
                    <a:p>
                      <a:endParaRPr kumimoji="1" lang="ja-JP" altLang="en-US"/>
                    </a:p>
                  </a:txBody>
                  <a:tcPr/>
                </a:tc>
                <a:tc gridSpan="14">
                  <a:txBody>
                    <a:bodyPr/>
                    <a:lstStyle/>
                    <a:p>
                      <a:pPr algn="ctr" fontAlgn="ctr"/>
                      <a:endParaRPr lang="ja-JP" altLang="en-US"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ＭＳ Ｐ明朝" panose="02020600040205080304" pitchFamily="18" charset="-128"/>
                          <a:ea typeface="ＭＳ Ｐ明朝" panose="02020600040205080304" pitchFamily="18" charset="-128"/>
                        </a:rPr>
                        <a:t>　</a:t>
                      </a:r>
                    </a:p>
                  </a:txBody>
                  <a:tcPr marL="6313" marR="6313" marT="6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00933"/>
                  </a:ext>
                </a:extLst>
              </a:tr>
            </a:tbl>
          </a:graphicData>
        </a:graphic>
      </p:graphicFrame>
    </p:spTree>
    <p:extLst>
      <p:ext uri="{BB962C8B-B14F-4D97-AF65-F5344CB8AC3E}">
        <p14:creationId xmlns:p14="http://schemas.microsoft.com/office/powerpoint/2010/main" val="765036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⑤　社会福祉法人　芳春会（</a:t>
            </a:r>
            <a:r>
              <a:rPr kumimoji="1" lang="ja-JP" altLang="en-US" sz="2400" b="1" dirty="0" smtClean="0">
                <a:latin typeface="Meiryo UI" panose="020B0604030504040204" pitchFamily="50" charset="-128"/>
                <a:ea typeface="Meiryo UI" panose="020B0604030504040204" pitchFamily="50" charset="-128"/>
              </a:rPr>
              <a:t>Ｐ４）</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0499" y="623281"/>
            <a:ext cx="6581776"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1200" b="1" u="sng" dirty="0">
                <a:latin typeface="Meiryo UI" panose="020B0604030504040204" pitchFamily="50" charset="-128"/>
                <a:ea typeface="Meiryo UI" panose="020B0604030504040204" pitchFamily="50" charset="-128"/>
              </a:rPr>
              <a:t>Ⅱ</a:t>
            </a:r>
            <a:r>
              <a:rPr kumimoji="1" lang="ja-JP" altLang="en-US" sz="1200" b="1" u="sng" dirty="0">
                <a:latin typeface="Meiryo UI" panose="020B0604030504040204" pitchFamily="50" charset="-128"/>
                <a:ea typeface="Meiryo UI" panose="020B0604030504040204" pitchFamily="50" charset="-128"/>
              </a:rPr>
              <a:t>　学習</a:t>
            </a:r>
            <a:r>
              <a:rPr kumimoji="1" lang="ja-JP" altLang="en-US" sz="1200" b="1" u="sng" dirty="0" smtClean="0">
                <a:latin typeface="Meiryo UI" panose="020B0604030504040204" pitchFamily="50" charset="-128"/>
                <a:ea typeface="Meiryo UI" panose="020B0604030504040204" pitchFamily="50" charset="-128"/>
              </a:rPr>
              <a:t>計画・</a:t>
            </a:r>
            <a:r>
              <a:rPr kumimoji="1" lang="ja-JP" altLang="en-US" sz="1200" b="1" u="sng" dirty="0">
                <a:latin typeface="Meiryo UI" panose="020B0604030504040204" pitchFamily="50" charset="-128"/>
                <a:ea typeface="Meiryo UI" panose="020B0604030504040204" pitchFamily="50" charset="-128"/>
              </a:rPr>
              <a:t>目標を</a:t>
            </a:r>
            <a:r>
              <a:rPr kumimoji="1" lang="ja-JP" altLang="en-US" sz="1200" b="1" u="sng" dirty="0" smtClean="0">
                <a:latin typeface="Meiryo UI" panose="020B0604030504040204" pitchFamily="50" charset="-128"/>
                <a:ea typeface="Meiryo UI" panose="020B0604030504040204" pitchFamily="50" charset="-128"/>
              </a:rPr>
              <a:t>立てる　</a:t>
            </a:r>
            <a:r>
              <a:rPr kumimoji="1" lang="ja-JP" altLang="en-US" sz="1200" b="1" dirty="0">
                <a:latin typeface="Meiryo UI" panose="020B0604030504040204" pitchFamily="50" charset="-128"/>
                <a:ea typeface="Meiryo UI" panose="020B0604030504040204" pitchFamily="50" charset="-128"/>
              </a:rPr>
              <a:t> （日本語教育・介護技術・知識習得に向けたプログラム作成）</a:t>
            </a:r>
            <a:r>
              <a:rPr kumimoji="1" lang="ja-JP" altLang="en-US" sz="1100" b="1" dirty="0">
                <a:latin typeface="Meiryo UI" panose="020B0604030504040204" pitchFamily="50" charset="-128"/>
                <a:ea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rPr>
              <a:t>　</a:t>
            </a:r>
            <a:endParaRPr kumimoji="1" lang="ja-JP" altLang="en-US" sz="11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17794" y="1239413"/>
            <a:ext cx="4619626" cy="547953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altLang="ja-JP" sz="1100" b="1" dirty="0" smtClean="0">
              <a:latin typeface="Meiryo UI" panose="020B0604030504040204" pitchFamily="50" charset="-128"/>
              <a:ea typeface="Meiryo UI" panose="020B0604030504040204" pitchFamily="50" charset="-128"/>
            </a:endParaRPr>
          </a:p>
          <a:p>
            <a:pPr algn="ctr"/>
            <a:r>
              <a:rPr lang="ja-JP" altLang="ja-JP" sz="1100" b="1" dirty="0" smtClean="0">
                <a:latin typeface="Meiryo UI" panose="020B0604030504040204" pitchFamily="50" charset="-128"/>
                <a:ea typeface="Meiryo UI" panose="020B0604030504040204" pitchFamily="50" charset="-128"/>
              </a:rPr>
              <a:t>日本語</a:t>
            </a:r>
            <a:r>
              <a:rPr lang="ja-JP" altLang="ja-JP" sz="1100" b="1" dirty="0">
                <a:latin typeface="Meiryo UI" panose="020B0604030504040204" pitchFamily="50" charset="-128"/>
                <a:ea typeface="Meiryo UI" panose="020B0604030504040204" pitchFamily="50" charset="-128"/>
              </a:rPr>
              <a:t>教育・介護技術・知識習得にむけてのプログラム</a:t>
            </a:r>
            <a:endParaRPr lang="ja-JP" altLang="ja-JP" sz="1100" dirty="0">
              <a:latin typeface="Meiryo UI" panose="020B0604030504040204" pitchFamily="50" charset="-128"/>
              <a:ea typeface="Meiryo UI" panose="020B0604030504040204" pitchFamily="50" charset="-128"/>
            </a:endParaRPr>
          </a:p>
          <a:p>
            <a:pPr algn="ctr"/>
            <a:r>
              <a:rPr lang="ja-JP" altLang="ja-JP" sz="1100" b="1" dirty="0">
                <a:latin typeface="Meiryo UI" panose="020B0604030504040204" pitchFamily="50" charset="-128"/>
                <a:ea typeface="Meiryo UI" panose="020B0604030504040204" pitchFamily="50" charset="-128"/>
              </a:rPr>
              <a:t>（　来日</a:t>
            </a:r>
            <a:r>
              <a:rPr lang="en-US" altLang="ja-JP" sz="1100" b="1" dirty="0">
                <a:latin typeface="Meiryo UI" panose="020B0604030504040204" pitchFamily="50" charset="-128"/>
                <a:ea typeface="Meiryo UI" panose="020B0604030504040204" pitchFamily="50" charset="-128"/>
              </a:rPr>
              <a:t>4</a:t>
            </a:r>
            <a:r>
              <a:rPr lang="ja-JP" altLang="ja-JP" sz="1100" b="1" dirty="0">
                <a:latin typeface="Meiryo UI" panose="020B0604030504040204" pitchFamily="50" charset="-128"/>
                <a:ea typeface="Meiryo UI" panose="020B0604030504040204" pitchFamily="50" charset="-128"/>
              </a:rPr>
              <a:t>ヶ月経過後　時点　）</a:t>
            </a:r>
            <a:endParaRPr lang="ja-JP"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rPr>
              <a:t>　現在、彼女たちに担ってもらっている業務は主に間接的業務（お茶の準備、シーツ交換、洗いもの、配膳・下膳、清掃など）であり、直接的介助に関しては食事介助のみで、介助が比較的簡単な方のみとなっています。なかなか、日常会話も通じない状況で、こちらからの指示も難しい状態となっています。これは彼女たちが</a:t>
            </a:r>
            <a:r>
              <a:rPr lang="ja-JP" altLang="ja-JP" sz="1100" dirty="0" smtClean="0">
                <a:latin typeface="Meiryo UI" panose="020B0604030504040204" pitchFamily="50" charset="-128"/>
                <a:ea typeface="Meiryo UI" panose="020B0604030504040204" pitchFamily="50" charset="-128"/>
              </a:rPr>
              <a:t>ご利用者</a:t>
            </a:r>
            <a:r>
              <a:rPr lang="ja-JP" altLang="en-US" sz="1100" dirty="0" smtClean="0">
                <a:latin typeface="Meiryo UI" panose="020B0604030504040204" pitchFamily="50" charset="-128"/>
                <a:ea typeface="Meiryo UI" panose="020B0604030504040204" pitchFamily="50" charset="-128"/>
              </a:rPr>
              <a:t>様</a:t>
            </a:r>
            <a:r>
              <a:rPr lang="ja-JP" altLang="ja-JP" sz="1100" dirty="0" smtClean="0">
                <a:latin typeface="Meiryo UI" panose="020B0604030504040204" pitchFamily="50" charset="-128"/>
                <a:ea typeface="Meiryo UI" panose="020B0604030504040204" pitchFamily="50" charset="-128"/>
              </a:rPr>
              <a:t>や</a:t>
            </a:r>
            <a:r>
              <a:rPr lang="ja-JP" altLang="ja-JP" sz="1100" dirty="0">
                <a:latin typeface="Meiryo UI" panose="020B0604030504040204" pitchFamily="50" charset="-128"/>
                <a:ea typeface="Meiryo UI" panose="020B0604030504040204" pitchFamily="50" charset="-128"/>
              </a:rPr>
              <a:t>職員とのコミュニケーション不足が要因の一つになっていると考えられます。今後、段階的な介護技術や知識習得にむけて言葉の壁が大きな問題です。日常的な会話はもちろんですが、専門的な用語を「読める」「書ける」「聞ける」「話せる」ように、教材を基に日本語支援を行う。また、日本語の会話に慣れて頂くため、各種会議への参加、コミュニケーションが図れるように、職員が積極的に声をかけることや、</a:t>
            </a:r>
            <a:r>
              <a:rPr lang="ja-JP" altLang="ja-JP" sz="1100" dirty="0" smtClean="0">
                <a:latin typeface="Meiryo UI" panose="020B0604030504040204" pitchFamily="50" charset="-128"/>
                <a:ea typeface="Meiryo UI" panose="020B0604030504040204" pitchFamily="50" charset="-128"/>
              </a:rPr>
              <a:t>ご利用者</a:t>
            </a:r>
            <a:r>
              <a:rPr lang="ja-JP" altLang="en-US" sz="1100" dirty="0" smtClean="0">
                <a:latin typeface="Meiryo UI" panose="020B0604030504040204" pitchFamily="50" charset="-128"/>
                <a:ea typeface="Meiryo UI" panose="020B0604030504040204" pitchFamily="50" charset="-128"/>
              </a:rPr>
              <a:t>様</a:t>
            </a:r>
            <a:r>
              <a:rPr lang="ja-JP" altLang="ja-JP" sz="1100" dirty="0" smtClean="0">
                <a:latin typeface="Meiryo UI" panose="020B0604030504040204" pitchFamily="50" charset="-128"/>
                <a:ea typeface="Meiryo UI" panose="020B0604030504040204" pitchFamily="50" charset="-128"/>
              </a:rPr>
              <a:t>との</a:t>
            </a:r>
            <a:r>
              <a:rPr lang="ja-JP" altLang="ja-JP" sz="1100" dirty="0">
                <a:latin typeface="Meiryo UI" panose="020B0604030504040204" pitchFamily="50" charset="-128"/>
                <a:ea typeface="Meiryo UI" panose="020B0604030504040204" pitchFamily="50" charset="-128"/>
              </a:rPr>
              <a:t>会話に職員が仲介する支援、外出支援にも積極的に参加できるようにシフトを調整するなどの配慮も必要になってきます</a:t>
            </a:r>
            <a:r>
              <a:rPr lang="ja-JP" altLang="ja-JP"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ja-JP" sz="1100" dirty="0" smtClean="0">
                <a:latin typeface="Meiryo UI" panose="020B0604030504040204" pitchFamily="50" charset="-128"/>
                <a:ea typeface="Meiryo UI" panose="020B0604030504040204" pitchFamily="50" charset="-128"/>
              </a:rPr>
              <a:t>また</a:t>
            </a:r>
            <a:r>
              <a:rPr lang="ja-JP" altLang="ja-JP" sz="1100" dirty="0">
                <a:latin typeface="Meiryo UI" panose="020B0604030504040204" pitchFamily="50" charset="-128"/>
                <a:ea typeface="Meiryo UI" panose="020B0604030504040204" pitchFamily="50" charset="-128"/>
              </a:rPr>
              <a:t>、ある程度の日常会話ができ、専門的な用語を学びつつ、少しずつ介護技術を身に付け、将来的にどのフロアでも従事できる事を目標とします。</a:t>
            </a:r>
          </a:p>
          <a:p>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r>
              <a:rPr lang="ja-JP" altLang="ja-JP" sz="1100" b="1" dirty="0">
                <a:latin typeface="Meiryo UI" panose="020B0604030504040204" pitchFamily="50" charset="-128"/>
                <a:ea typeface="Meiryo UI" panose="020B0604030504040204" pitchFamily="50" charset="-128"/>
              </a:rPr>
              <a:t>Ⅰ　介護に関する日本語教育について</a:t>
            </a:r>
            <a:endParaRPr lang="ja-JP" altLang="ja-JP" sz="1100" dirty="0">
              <a:latin typeface="Meiryo UI" panose="020B0604030504040204" pitchFamily="50" charset="-128"/>
              <a:ea typeface="Meiryo UI" panose="020B0604030504040204" pitchFamily="50" charset="-128"/>
            </a:endParaRPr>
          </a:p>
          <a:p>
            <a:pPr lvl="0"/>
            <a:r>
              <a:rPr lang="ja-JP" altLang="en-US" sz="1100" dirty="0" smtClean="0">
                <a:latin typeface="Meiryo UI" panose="020B0604030504040204" pitchFamily="50" charset="-128"/>
                <a:ea typeface="Meiryo UI" panose="020B0604030504040204" pitchFamily="50" charset="-128"/>
              </a:rPr>
              <a:t>　①</a:t>
            </a:r>
            <a:r>
              <a:rPr lang="ja-JP" altLang="ja-JP" sz="1100" dirty="0" smtClean="0">
                <a:latin typeface="Meiryo UI" panose="020B0604030504040204" pitchFamily="50" charset="-128"/>
                <a:ea typeface="Meiryo UI" panose="020B0604030504040204" pitchFamily="50" charset="-128"/>
              </a:rPr>
              <a:t>ワセダバンドスケール</a:t>
            </a:r>
            <a:r>
              <a:rPr lang="ja-JP" altLang="ja-JP" sz="1100" dirty="0">
                <a:latin typeface="Meiryo UI" panose="020B0604030504040204" pitchFamily="50" charset="-128"/>
                <a:ea typeface="Meiryo UI" panose="020B0604030504040204" pitchFamily="50" charset="-128"/>
              </a:rPr>
              <a:t>にて日本語能力測定を行い、レベルに応じた</a:t>
            </a:r>
            <a:r>
              <a:rPr lang="ja-JP" altLang="ja-JP" sz="1100" dirty="0" smtClean="0">
                <a:latin typeface="Meiryo UI" panose="020B0604030504040204" pitchFamily="50" charset="-128"/>
                <a:ea typeface="Meiryo UI" panose="020B0604030504040204" pitchFamily="50" charset="-128"/>
              </a:rPr>
              <a:t>学習計画を</a:t>
            </a:r>
            <a:endParaRPr lang="en-US" altLang="ja-JP" sz="1100" dirty="0" smtClean="0">
              <a:latin typeface="Meiryo UI" panose="020B0604030504040204" pitchFamily="50" charset="-128"/>
              <a:ea typeface="Meiryo UI" panose="020B0604030504040204" pitchFamily="50" charset="-128"/>
            </a:endParaRPr>
          </a:p>
          <a:p>
            <a:pPr lvl="0"/>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立案</a:t>
            </a:r>
            <a:r>
              <a:rPr lang="ja-JP" altLang="ja-JP" sz="1100" dirty="0">
                <a:latin typeface="Meiryo UI" panose="020B0604030504040204" pitchFamily="50" charset="-128"/>
                <a:ea typeface="Meiryo UI" panose="020B0604030504040204" pitchFamily="50" charset="-128"/>
              </a:rPr>
              <a:t>する。</a:t>
            </a:r>
          </a:p>
          <a:p>
            <a:pPr lvl="0"/>
            <a:r>
              <a:rPr lang="ja-JP" altLang="en-US" sz="1100" dirty="0" smtClean="0">
                <a:latin typeface="Meiryo UI" panose="020B0604030504040204" pitchFamily="50" charset="-128"/>
                <a:ea typeface="Meiryo UI" panose="020B0604030504040204" pitchFamily="50" charset="-128"/>
              </a:rPr>
              <a:t>　②</a:t>
            </a:r>
            <a:r>
              <a:rPr lang="ja-JP" altLang="ja-JP" sz="1100" dirty="0" smtClean="0">
                <a:latin typeface="Meiryo UI" panose="020B0604030504040204" pitchFamily="50" charset="-128"/>
                <a:ea typeface="Meiryo UI" panose="020B0604030504040204" pitchFamily="50" charset="-128"/>
              </a:rPr>
              <a:t>レベル</a:t>
            </a:r>
            <a:r>
              <a:rPr lang="en-US" altLang="ja-JP" sz="1100" dirty="0">
                <a:latin typeface="Meiryo UI" panose="020B0604030504040204" pitchFamily="50" charset="-128"/>
                <a:ea typeface="Meiryo UI" panose="020B0604030504040204" pitchFamily="50" charset="-128"/>
              </a:rPr>
              <a:t>1</a:t>
            </a:r>
            <a:r>
              <a:rPr lang="ja-JP" altLang="ja-JP"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8</a:t>
            </a:r>
            <a:r>
              <a:rPr lang="ja-JP" altLang="ja-JP" sz="1100" dirty="0">
                <a:latin typeface="Meiryo UI" panose="020B0604030504040204" pitchFamily="50" charset="-128"/>
                <a:ea typeface="Meiryo UI" panose="020B0604030504040204" pitchFamily="50" charset="-128"/>
              </a:rPr>
              <a:t>それぞれ「読む」「書く」「聞く」「話す」の四項目に課題を設定する。</a:t>
            </a:r>
          </a:p>
          <a:p>
            <a:pPr lvl="0"/>
            <a:r>
              <a:rPr lang="ja-JP" altLang="en-US" sz="1100" dirty="0" smtClean="0">
                <a:latin typeface="Meiryo UI" panose="020B0604030504040204" pitchFamily="50" charset="-128"/>
                <a:ea typeface="Meiryo UI" panose="020B0604030504040204" pitchFamily="50" charset="-128"/>
              </a:rPr>
              <a:t>　③</a:t>
            </a:r>
            <a:r>
              <a:rPr lang="ja-JP" altLang="ja-JP" sz="1100" dirty="0" smtClean="0">
                <a:latin typeface="Meiryo UI" panose="020B0604030504040204" pitchFamily="50" charset="-128"/>
                <a:ea typeface="Meiryo UI" panose="020B0604030504040204" pitchFamily="50" charset="-128"/>
              </a:rPr>
              <a:t>月曜日</a:t>
            </a:r>
            <a:r>
              <a:rPr lang="ja-JP" altLang="ja-JP" sz="1100" dirty="0">
                <a:latin typeface="Meiryo UI" panose="020B0604030504040204" pitchFamily="50" charset="-128"/>
                <a:ea typeface="Meiryo UI" panose="020B0604030504040204" pitchFamily="50" charset="-128"/>
              </a:rPr>
              <a:t>～金曜日（</a:t>
            </a:r>
            <a:r>
              <a:rPr lang="en-US" altLang="ja-JP" sz="1100" dirty="0" smtClean="0">
                <a:latin typeface="Meiryo UI" panose="020B0604030504040204" pitchFamily="50" charset="-128"/>
                <a:ea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00</a:t>
            </a:r>
            <a:r>
              <a:rPr lang="ja-JP" altLang="ja-JP"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10</a:t>
            </a:r>
            <a:r>
              <a:rPr lang="ja-JP" altLang="ja-JP"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00</a:t>
            </a:r>
            <a:r>
              <a:rPr lang="ja-JP" altLang="ja-JP" sz="1100" dirty="0">
                <a:latin typeface="Meiryo UI" panose="020B0604030504040204" pitchFamily="50" charset="-128"/>
                <a:ea typeface="Meiryo UI" panose="020B0604030504040204" pitchFamily="50" charset="-128"/>
              </a:rPr>
              <a:t>）で学習計画に沿って介護の言葉</a:t>
            </a:r>
            <a:r>
              <a:rPr lang="ja-JP" altLang="ja-JP" sz="1100" dirty="0" smtClean="0">
                <a:latin typeface="Meiryo UI" panose="020B0604030504040204" pitchFamily="50" charset="-128"/>
                <a:ea typeface="Meiryo UI" panose="020B0604030504040204" pitchFamily="50" charset="-128"/>
              </a:rPr>
              <a:t>や</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pPr lvl="0"/>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知識</a:t>
            </a:r>
            <a:r>
              <a:rPr lang="ja-JP" altLang="ja-JP" sz="1100" dirty="0">
                <a:latin typeface="Meiryo UI" panose="020B0604030504040204" pitchFamily="50" charset="-128"/>
                <a:ea typeface="Meiryo UI" panose="020B0604030504040204" pitchFamily="50" charset="-128"/>
              </a:rPr>
              <a:t>・技術を指導する。</a:t>
            </a:r>
          </a:p>
          <a:p>
            <a:pPr lvl="0"/>
            <a:r>
              <a:rPr lang="ja-JP" altLang="en-US" sz="1100" dirty="0" smtClean="0">
                <a:latin typeface="Meiryo UI" panose="020B0604030504040204" pitchFamily="50" charset="-128"/>
                <a:ea typeface="Meiryo UI" panose="020B0604030504040204" pitchFamily="50" charset="-128"/>
              </a:rPr>
              <a:t>　④</a:t>
            </a:r>
            <a:r>
              <a:rPr lang="ja-JP" altLang="ja-JP" sz="1100" dirty="0" smtClean="0">
                <a:latin typeface="Meiryo UI" panose="020B0604030504040204" pitchFamily="50" charset="-128"/>
                <a:ea typeface="Meiryo UI" panose="020B0604030504040204" pitchFamily="50" charset="-128"/>
              </a:rPr>
              <a:t>「</a:t>
            </a:r>
            <a:r>
              <a:rPr lang="ja-JP" altLang="ja-JP" sz="1100" dirty="0">
                <a:latin typeface="Meiryo UI" panose="020B0604030504040204" pitchFamily="50" charset="-128"/>
                <a:ea typeface="Meiryo UI" panose="020B0604030504040204" pitchFamily="50" charset="-128"/>
              </a:rPr>
              <a:t>聞く」「話す」の項目では、実際にご利用者や職員と会話をしながら言葉</a:t>
            </a:r>
            <a:r>
              <a:rPr lang="ja-JP" altLang="ja-JP"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lvl="0"/>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習得</a:t>
            </a:r>
            <a:r>
              <a:rPr lang="ja-JP" altLang="ja-JP" sz="1100" dirty="0">
                <a:latin typeface="Meiryo UI" panose="020B0604030504040204" pitchFamily="50" charset="-128"/>
                <a:ea typeface="Meiryo UI" panose="020B0604030504040204" pitchFamily="50" charset="-128"/>
              </a:rPr>
              <a:t>する。</a:t>
            </a:r>
          </a:p>
          <a:p>
            <a:pPr lvl="0"/>
            <a:r>
              <a:rPr lang="ja-JP" altLang="en-US" sz="1100" dirty="0" smtClean="0">
                <a:latin typeface="Meiryo UI" panose="020B0604030504040204" pitchFamily="50" charset="-128"/>
                <a:ea typeface="Meiryo UI" panose="020B0604030504040204" pitchFamily="50" charset="-128"/>
              </a:rPr>
              <a:t>　⑤</a:t>
            </a:r>
            <a:r>
              <a:rPr lang="ja-JP" altLang="ja-JP" sz="1100" dirty="0" smtClean="0">
                <a:latin typeface="Meiryo UI" panose="020B0604030504040204" pitchFamily="50" charset="-128"/>
                <a:ea typeface="Meiryo UI" panose="020B0604030504040204" pitchFamily="50" charset="-128"/>
              </a:rPr>
              <a:t>日本語</a:t>
            </a:r>
            <a:r>
              <a:rPr lang="ja-JP" altLang="ja-JP" sz="1100" dirty="0">
                <a:latin typeface="Meiryo UI" panose="020B0604030504040204" pitchFamily="50" charset="-128"/>
                <a:ea typeface="Meiryo UI" panose="020B0604030504040204" pitchFamily="50" charset="-128"/>
              </a:rPr>
              <a:t>教育の指導担当を</a:t>
            </a:r>
            <a:r>
              <a:rPr lang="en-US" altLang="ja-JP" sz="1100" dirty="0">
                <a:latin typeface="Meiryo UI" panose="020B0604030504040204" pitchFamily="50" charset="-128"/>
                <a:ea typeface="Meiryo UI" panose="020B0604030504040204" pitchFamily="50" charset="-128"/>
              </a:rPr>
              <a:t>A</a:t>
            </a:r>
            <a:r>
              <a:rPr lang="ja-JP" altLang="ja-JP" sz="1100" dirty="0">
                <a:latin typeface="Meiryo UI" panose="020B0604030504040204" pitchFamily="50" charset="-128"/>
                <a:ea typeface="Meiryo UI" panose="020B0604030504040204" pitchFamily="50" charset="-128"/>
              </a:rPr>
              <a:t>主任、</a:t>
            </a:r>
            <a:r>
              <a:rPr lang="en-US" altLang="ja-JP" sz="1100" dirty="0">
                <a:latin typeface="Meiryo UI" panose="020B0604030504040204" pitchFamily="50" charset="-128"/>
                <a:ea typeface="Meiryo UI" panose="020B0604030504040204" pitchFamily="50" charset="-128"/>
              </a:rPr>
              <a:t>B</a:t>
            </a:r>
            <a:r>
              <a:rPr lang="ja-JP" altLang="ja-JP" sz="1100" dirty="0">
                <a:latin typeface="Meiryo UI" panose="020B0604030504040204" pitchFamily="50" charset="-128"/>
                <a:ea typeface="Meiryo UI" panose="020B0604030504040204" pitchFamily="50" charset="-128"/>
              </a:rPr>
              <a:t>主任、</a:t>
            </a:r>
            <a:r>
              <a:rPr lang="en-US" altLang="ja-JP" sz="1100" dirty="0">
                <a:latin typeface="Meiryo UI" panose="020B0604030504040204" pitchFamily="50" charset="-128"/>
                <a:ea typeface="Meiryo UI" panose="020B0604030504040204" pitchFamily="50" charset="-128"/>
              </a:rPr>
              <a:t>C</a:t>
            </a:r>
            <a:r>
              <a:rPr lang="ja-JP" altLang="ja-JP" sz="1100" dirty="0">
                <a:latin typeface="Meiryo UI" panose="020B0604030504040204" pitchFamily="50" charset="-128"/>
                <a:ea typeface="Meiryo UI" panose="020B0604030504040204" pitchFamily="50" charset="-128"/>
              </a:rPr>
              <a:t>課長、</a:t>
            </a:r>
            <a:r>
              <a:rPr lang="en-US" altLang="ja-JP" sz="1100" dirty="0">
                <a:latin typeface="Meiryo UI" panose="020B0604030504040204" pitchFamily="50" charset="-128"/>
                <a:ea typeface="Meiryo UI" panose="020B0604030504040204" pitchFamily="50" charset="-128"/>
              </a:rPr>
              <a:t>D</a:t>
            </a:r>
            <a:r>
              <a:rPr lang="ja-JP" altLang="ja-JP" sz="1100" dirty="0">
                <a:latin typeface="Meiryo UI" panose="020B0604030504040204" pitchFamily="50" charset="-128"/>
                <a:ea typeface="Meiryo UI" panose="020B0604030504040204" pitchFamily="50" charset="-128"/>
              </a:rPr>
              <a:t>課長とする。</a:t>
            </a:r>
          </a:p>
          <a:p>
            <a:pPr lvl="0"/>
            <a:r>
              <a:rPr lang="ja-JP" altLang="en-US" sz="1100" dirty="0" smtClean="0">
                <a:latin typeface="Meiryo UI" panose="020B0604030504040204" pitchFamily="50" charset="-128"/>
                <a:ea typeface="Meiryo UI" panose="020B0604030504040204" pitchFamily="50" charset="-128"/>
              </a:rPr>
              <a:t>　⑥</a:t>
            </a:r>
            <a:r>
              <a:rPr lang="ja-JP" altLang="ja-JP" sz="1100" dirty="0" smtClean="0">
                <a:latin typeface="Meiryo UI" panose="020B0604030504040204" pitchFamily="50" charset="-128"/>
                <a:ea typeface="Meiryo UI" panose="020B0604030504040204" pitchFamily="50" charset="-128"/>
              </a:rPr>
              <a:t>毎日</a:t>
            </a:r>
            <a:r>
              <a:rPr lang="ja-JP" altLang="ja-JP" sz="1100" dirty="0">
                <a:latin typeface="Meiryo UI" panose="020B0604030504040204" pitchFamily="50" charset="-128"/>
                <a:ea typeface="Meiryo UI" panose="020B0604030504040204" pitchFamily="50" charset="-128"/>
              </a:rPr>
              <a:t>の日本語教育について、学習した内容やその評価、課題などの記録</a:t>
            </a:r>
            <a:r>
              <a:rPr lang="ja-JP" altLang="ja-JP"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lvl="0"/>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作成</a:t>
            </a:r>
            <a:r>
              <a:rPr lang="ja-JP" altLang="ja-JP" sz="1100" dirty="0">
                <a:latin typeface="Meiryo UI" panose="020B0604030504040204" pitchFamily="50" charset="-128"/>
                <a:ea typeface="Meiryo UI" panose="020B0604030504040204" pitchFamily="50" charset="-128"/>
              </a:rPr>
              <a:t>する。</a:t>
            </a:r>
          </a:p>
          <a:p>
            <a:endParaRPr kumimoji="1" lang="ja-JP" altLang="en-US" sz="1100"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4939352" y="1069345"/>
            <a:ext cx="4870119" cy="5635958"/>
            <a:chOff x="82881" y="1069345"/>
            <a:chExt cx="4870119" cy="5815916"/>
          </a:xfrm>
        </p:grpSpPr>
        <p:sp>
          <p:nvSpPr>
            <p:cNvPr id="11" name="テキスト ボックス 10"/>
            <p:cNvSpPr txBox="1"/>
            <p:nvPr/>
          </p:nvSpPr>
          <p:spPr>
            <a:xfrm>
              <a:off x="123824" y="1200150"/>
              <a:ext cx="4829176" cy="56851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介護</a:t>
              </a:r>
              <a:r>
                <a:rPr lang="ja-JP" altLang="en-US" sz="1100" dirty="0">
                  <a:latin typeface="Meiryo UI" panose="020B0604030504040204" pitchFamily="50" charset="-128"/>
                  <a:ea typeface="Meiryo UI" panose="020B0604030504040204" pitchFamily="50" charset="-128"/>
                </a:rPr>
                <a:t>技術</a:t>
              </a:r>
              <a:r>
                <a:rPr lang="ja-JP" altLang="en-US" sz="1100" dirty="0" smtClean="0">
                  <a:latin typeface="Meiryo UI" panose="020B0604030504040204" pitchFamily="50" charset="-128"/>
                  <a:ea typeface="Meiryo UI" panose="020B0604030504040204" pitchFamily="50" charset="-128"/>
                </a:rPr>
                <a:t>の</a:t>
              </a:r>
              <a:r>
                <a:rPr lang="ja-JP" altLang="en-US" sz="1100" dirty="0">
                  <a:latin typeface="Meiryo UI" panose="020B0604030504040204" pitchFamily="50" charset="-128"/>
                  <a:ea typeface="Meiryo UI" panose="020B0604030504040204" pitchFamily="50" charset="-128"/>
                </a:rPr>
                <a:t>習得</a:t>
              </a:r>
              <a:r>
                <a:rPr lang="ja-JP" altLang="en-US" sz="1100" dirty="0" smtClean="0">
                  <a:latin typeface="Meiryo UI" panose="020B0604030504040204" pitchFamily="50" charset="-128"/>
                  <a:ea typeface="Meiryo UI" panose="020B0604030504040204" pitchFamily="50" charset="-128"/>
                </a:rPr>
                <a:t>を大きく</a:t>
              </a:r>
              <a:r>
                <a:rPr lang="en-US" altLang="ja-JP" sz="1100" dirty="0" smtClean="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項目に分け、さらに５つの</a:t>
              </a:r>
              <a:r>
                <a:rPr lang="en-US" altLang="ja-JP" sz="1100" dirty="0" smtClean="0">
                  <a:latin typeface="Meiryo UI" panose="020B0604030504040204" pitchFamily="50" charset="-128"/>
                  <a:ea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rPr>
                <a:t>にレベル分けして、最終</a:t>
              </a:r>
              <a:r>
                <a:rPr lang="ja-JP" altLang="en-US" sz="1100" dirty="0">
                  <a:latin typeface="Meiryo UI" panose="020B0604030504040204" pitchFamily="50" charset="-128"/>
                  <a:ea typeface="Meiryo UI" panose="020B0604030504040204" pitchFamily="50" charset="-128"/>
                </a:rPr>
                <a:t>目標</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設定</a:t>
              </a:r>
              <a:r>
                <a:rPr lang="ja-JP" altLang="en-US" sz="1100" dirty="0" smtClean="0">
                  <a:latin typeface="Meiryo UI" panose="020B0604030504040204" pitchFamily="50" charset="-128"/>
                  <a:ea typeface="Meiryo UI" panose="020B0604030504040204" pitchFamily="50" charset="-128"/>
                </a:rPr>
                <a:t>する</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ja-JP" sz="1100" b="1" dirty="0">
                  <a:latin typeface="Meiryo UI" panose="020B0604030504040204" pitchFamily="50" charset="-128"/>
                  <a:ea typeface="Meiryo UI" panose="020B0604030504040204" pitchFamily="50" charset="-128"/>
                </a:rPr>
                <a:t>Ⅱ　段階的な介護技術習得に</a:t>
              </a:r>
              <a:r>
                <a:rPr lang="ja-JP" altLang="ja-JP" sz="1100" b="1" dirty="0" smtClean="0">
                  <a:latin typeface="Meiryo UI" panose="020B0604030504040204" pitchFamily="50" charset="-128"/>
                  <a:ea typeface="Meiryo UI" panose="020B0604030504040204" pitchFamily="50" charset="-128"/>
                </a:rPr>
                <a:t>ついて</a:t>
              </a:r>
              <a:endParaRPr lang="ja-JP"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ja-JP" sz="1100" b="1" dirty="0" smtClean="0">
                  <a:latin typeface="Meiryo UI" panose="020B0604030504040204" pitchFamily="50" charset="-128"/>
                  <a:ea typeface="Meiryo UI" panose="020B0604030504040204" pitchFamily="50" charset="-128"/>
                </a:rPr>
                <a:t>①</a:t>
              </a:r>
              <a:r>
                <a:rPr lang="ja-JP" altLang="ja-JP" sz="1100" b="1" dirty="0">
                  <a:latin typeface="Meiryo UI" panose="020B0604030504040204" pitchFamily="50" charset="-128"/>
                  <a:ea typeface="Meiryo UI" panose="020B0604030504040204" pitchFamily="50" charset="-128"/>
                </a:rPr>
                <a:t>食事介助</a:t>
              </a:r>
              <a:r>
                <a:rPr lang="ja-JP" altLang="ja-JP"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STEP1</a:t>
              </a:r>
              <a:r>
                <a:rPr lang="ja-JP" altLang="ja-JP" sz="1100" dirty="0">
                  <a:latin typeface="Meiryo UI" panose="020B0604030504040204" pitchFamily="50" charset="-128"/>
                  <a:ea typeface="Meiryo UI" panose="020B0604030504040204" pitchFamily="50" charset="-128"/>
                </a:rPr>
                <a:t>：現在、実施中）</a:t>
              </a: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食事</a:t>
              </a:r>
              <a:r>
                <a:rPr lang="ja-JP" altLang="ja-JP" sz="1100" dirty="0">
                  <a:latin typeface="Meiryo UI" panose="020B0604030504040204" pitchFamily="50" charset="-128"/>
                  <a:ea typeface="Meiryo UI" panose="020B0604030504040204" pitchFamily="50" charset="-128"/>
                </a:rPr>
                <a:t>介助は以前から実施しているので、用語や知識習得と並行して実施する。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介助</a:t>
              </a:r>
              <a:r>
                <a:rPr lang="ja-JP" altLang="ja-JP" sz="1100" dirty="0">
                  <a:latin typeface="Meiryo UI" panose="020B0604030504040204" pitchFamily="50" charset="-128"/>
                  <a:ea typeface="Meiryo UI" panose="020B0604030504040204" pitchFamily="50" charset="-128"/>
                </a:rPr>
                <a:t>の方法について、担当職員が付添い指導する</a:t>
              </a:r>
              <a:r>
                <a:rPr lang="ja-JP" altLang="ja-JP"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利用者</a:t>
              </a:r>
              <a:r>
                <a:rPr lang="ja-JP" altLang="en-US" sz="1100" dirty="0">
                  <a:solidFill>
                    <a:schemeClr val="tx1"/>
                  </a:solidFill>
                  <a:latin typeface="Meiryo UI" panose="020B0604030504040204" pitchFamily="50" charset="-128"/>
                  <a:ea typeface="Meiryo UI" panose="020B0604030504040204" pitchFamily="50" charset="-128"/>
                </a:rPr>
                <a:t>様</a:t>
              </a:r>
              <a:r>
                <a:rPr lang="ja-JP" altLang="en-US" sz="1100" dirty="0" smtClean="0">
                  <a:solidFill>
                    <a:schemeClr val="tx1"/>
                  </a:solidFill>
                  <a:latin typeface="Meiryo UI" panose="020B0604030504040204" pitchFamily="50" charset="-128"/>
                  <a:ea typeface="Meiryo UI" panose="020B0604030504040204" pitchFamily="50" charset="-128"/>
                </a:rPr>
                <a:t>の状況により段階を設け、</a:t>
              </a:r>
              <a:r>
                <a:rPr lang="ja-JP" altLang="en-US" sz="1100" dirty="0" smtClean="0">
                  <a:latin typeface="Meiryo UI" panose="020B0604030504040204" pitchFamily="50" charset="-128"/>
                  <a:ea typeface="Meiryo UI" panose="020B0604030504040204" pitchFamily="50" charset="-128"/>
                </a:rPr>
                <a:t>支援段階の</a:t>
              </a:r>
              <a:r>
                <a:rPr lang="ja-JP" altLang="ja-JP" sz="1100" dirty="0" smtClean="0">
                  <a:latin typeface="Meiryo UI" panose="020B0604030504040204" pitchFamily="50" charset="-128"/>
                  <a:ea typeface="Meiryo UI" panose="020B0604030504040204" pitchFamily="50" charset="-128"/>
                </a:rPr>
                <a:t>最終</a:t>
              </a:r>
              <a:r>
                <a:rPr lang="ja-JP" altLang="ja-JP" sz="1100" dirty="0">
                  <a:latin typeface="Meiryo UI" panose="020B0604030504040204" pitchFamily="50" charset="-128"/>
                  <a:ea typeface="Meiryo UI" panose="020B0604030504040204" pitchFamily="50" charset="-128"/>
                </a:rPr>
                <a:t>目標を</a:t>
              </a:r>
              <a:r>
                <a:rPr lang="en-US" altLang="ja-JP" sz="1100" dirty="0">
                  <a:latin typeface="Meiryo UI" panose="020B0604030504040204" pitchFamily="50" charset="-128"/>
                  <a:ea typeface="Meiryo UI" panose="020B0604030504040204" pitchFamily="50" charset="-128"/>
                </a:rPr>
                <a:t>STEP3</a:t>
              </a:r>
              <a:r>
                <a:rPr lang="ja-JP" altLang="ja-JP" sz="1100" dirty="0">
                  <a:latin typeface="Meiryo UI" panose="020B0604030504040204" pitchFamily="50" charset="-128"/>
                  <a:ea typeface="Meiryo UI" panose="020B0604030504040204" pitchFamily="50" charset="-128"/>
                </a:rPr>
                <a:t>とする。</a:t>
              </a:r>
            </a:p>
            <a:p>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ja-JP" sz="1100" b="1" dirty="0" smtClean="0">
                  <a:latin typeface="Meiryo UI" panose="020B0604030504040204" pitchFamily="50" charset="-128"/>
                  <a:ea typeface="Meiryo UI" panose="020B0604030504040204" pitchFamily="50" charset="-128"/>
                </a:rPr>
                <a:t>②</a:t>
              </a:r>
              <a:r>
                <a:rPr lang="ja-JP" altLang="ja-JP" sz="1100" b="1" dirty="0">
                  <a:latin typeface="Meiryo UI" panose="020B0604030504040204" pitchFamily="50" charset="-128"/>
                  <a:ea typeface="Meiryo UI" panose="020B0604030504040204" pitchFamily="50" charset="-128"/>
                </a:rPr>
                <a:t>排泄介助（トイレ誘導）</a:t>
              </a:r>
              <a:endParaRPr lang="ja-JP"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事前</a:t>
              </a:r>
              <a:r>
                <a:rPr lang="ja-JP" altLang="ja-JP" sz="1100" dirty="0">
                  <a:latin typeface="Meiryo UI" panose="020B0604030504040204" pitchFamily="50" charset="-128"/>
                  <a:ea typeface="Meiryo UI" panose="020B0604030504040204" pitchFamily="50" charset="-128"/>
                </a:rPr>
                <a:t>に専門用語や知識をある程度、学習したのちに実施する。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原則</a:t>
              </a:r>
              <a:r>
                <a:rPr lang="ja-JP" altLang="ja-JP" sz="1100" dirty="0">
                  <a:latin typeface="Meiryo UI" panose="020B0604030504040204" pitchFamily="50" charset="-128"/>
                  <a:ea typeface="Meiryo UI" panose="020B0604030504040204" pitchFamily="50" charset="-128"/>
                </a:rPr>
                <a:t>、職員と一緒に実施する</a:t>
              </a:r>
              <a:r>
                <a:rPr lang="ja-JP" altLang="ja-JP" sz="1100" dirty="0" smtClean="0">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STEP1</a:t>
              </a:r>
              <a:r>
                <a:rPr lang="ja-JP" altLang="ja-JP" sz="1100" dirty="0">
                  <a:latin typeface="Meiryo UI" panose="020B0604030504040204" pitchFamily="50" charset="-128"/>
                  <a:ea typeface="Meiryo UI" panose="020B0604030504040204" pitchFamily="50" charset="-128"/>
                </a:rPr>
                <a:t>：トイレ誘導者の見学を行い、注意点や基本的な方法について理解</a:t>
              </a:r>
              <a:r>
                <a:rPr lang="ja-JP" altLang="ja-JP" sz="1100" dirty="0" smtClean="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きる</a:t>
              </a:r>
              <a:r>
                <a:rPr lang="ja-JP" altLang="ja-JP" sz="1100" dirty="0">
                  <a:latin typeface="Meiryo UI" panose="020B0604030504040204" pitchFamily="50" charset="-128"/>
                  <a:ea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介助</a:t>
              </a:r>
              <a:r>
                <a:rPr lang="ja-JP" altLang="ja-JP" sz="1100" dirty="0">
                  <a:latin typeface="Meiryo UI" panose="020B0604030504040204" pitchFamily="50" charset="-128"/>
                  <a:ea typeface="Meiryo UI" panose="020B0604030504040204" pitchFamily="50" charset="-128"/>
                </a:rPr>
                <a:t>の方法について、担当職員が付添い指導するが移乗介助は行わない。</a:t>
              </a:r>
            </a:p>
            <a:p>
              <a:r>
                <a:rPr lang="ja-JP" altLang="en-US" sz="1100" dirty="0" smtClean="0">
                  <a:solidFill>
                    <a:schemeClr val="tx1"/>
                  </a:solidFill>
                  <a:latin typeface="Meiryo UI" panose="020B0604030504040204" pitchFamily="50" charset="-128"/>
                  <a:ea typeface="Meiryo UI" panose="020B0604030504040204" pitchFamily="50" charset="-128"/>
                </a:rPr>
                <a:t>　利用者</a:t>
              </a:r>
              <a:r>
                <a:rPr lang="ja-JP" altLang="en-US" sz="1100" dirty="0">
                  <a:solidFill>
                    <a:schemeClr val="tx1"/>
                  </a:solidFill>
                  <a:latin typeface="Meiryo UI" panose="020B0604030504040204" pitchFamily="50" charset="-128"/>
                  <a:ea typeface="Meiryo UI" panose="020B0604030504040204" pitchFamily="50" charset="-128"/>
                </a:rPr>
                <a:t>様の状況に</a:t>
              </a:r>
              <a:r>
                <a:rPr lang="ja-JP" altLang="en-US" sz="1100" dirty="0" smtClean="0">
                  <a:solidFill>
                    <a:schemeClr val="tx1"/>
                  </a:solidFill>
                  <a:latin typeface="Meiryo UI" panose="020B0604030504040204" pitchFamily="50" charset="-128"/>
                  <a:ea typeface="Meiryo UI" panose="020B0604030504040204" pitchFamily="50" charset="-128"/>
                </a:rPr>
                <a:t>より段階</a:t>
              </a:r>
              <a:r>
                <a:rPr lang="ja-JP" altLang="en-US" sz="1100" dirty="0">
                  <a:solidFill>
                    <a:schemeClr val="tx1"/>
                  </a:solidFill>
                  <a:latin typeface="Meiryo UI" panose="020B0604030504040204" pitchFamily="50" charset="-128"/>
                  <a:ea typeface="Meiryo UI" panose="020B0604030504040204" pitchFamily="50" charset="-128"/>
                </a:rPr>
                <a:t>を</a:t>
              </a:r>
              <a:r>
                <a:rPr lang="ja-JP" altLang="en-US" sz="1100" dirty="0" smtClean="0">
                  <a:solidFill>
                    <a:schemeClr val="tx1"/>
                  </a:solidFill>
                  <a:latin typeface="Meiryo UI" panose="020B0604030504040204" pitchFamily="50" charset="-128"/>
                  <a:ea typeface="Meiryo UI" panose="020B0604030504040204" pitchFamily="50" charset="-128"/>
                </a:rPr>
                <a:t>設け、支援段階の</a:t>
              </a:r>
              <a:r>
                <a:rPr lang="ja-JP" altLang="ja-JP" sz="1100" dirty="0" smtClean="0">
                  <a:latin typeface="Meiryo UI" panose="020B0604030504040204" pitchFamily="50" charset="-128"/>
                  <a:ea typeface="Meiryo UI" panose="020B0604030504040204" pitchFamily="50" charset="-128"/>
                </a:rPr>
                <a:t>最終</a:t>
              </a:r>
              <a:r>
                <a:rPr lang="ja-JP" altLang="ja-JP" sz="1100" dirty="0">
                  <a:latin typeface="Meiryo UI" panose="020B0604030504040204" pitchFamily="50" charset="-128"/>
                  <a:ea typeface="Meiryo UI" panose="020B0604030504040204" pitchFamily="50" charset="-128"/>
                </a:rPr>
                <a:t>目標を職員付添いの</a:t>
              </a:r>
              <a:r>
                <a:rPr lang="ja-JP" altLang="ja-JP" sz="1100" dirty="0" smtClean="0">
                  <a:latin typeface="Meiryo UI" panose="020B0604030504040204" pitchFamily="50" charset="-128"/>
                  <a:ea typeface="Meiryo UI" panose="020B0604030504040204" pitchFamily="50" charset="-128"/>
                </a:rPr>
                <a:t>下</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STEP5</a:t>
              </a:r>
              <a:r>
                <a:rPr lang="ja-JP" altLang="ja-JP" sz="1100" dirty="0">
                  <a:latin typeface="Meiryo UI" panose="020B0604030504040204" pitchFamily="50" charset="-128"/>
                  <a:ea typeface="Meiryo UI" panose="020B0604030504040204" pitchFamily="50" charset="-128"/>
                </a:rPr>
                <a:t>とする。</a:t>
              </a:r>
            </a:p>
            <a:p>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ja-JP" sz="1100" b="1" dirty="0" smtClean="0">
                  <a:latin typeface="Meiryo UI" panose="020B0604030504040204" pitchFamily="50" charset="-128"/>
                  <a:ea typeface="Meiryo UI" panose="020B0604030504040204" pitchFamily="50" charset="-128"/>
                </a:rPr>
                <a:t>③</a:t>
              </a:r>
              <a:r>
                <a:rPr lang="ja-JP" altLang="ja-JP" sz="1100" b="1" dirty="0">
                  <a:latin typeface="Meiryo UI" panose="020B0604030504040204" pitchFamily="50" charset="-128"/>
                  <a:ea typeface="Meiryo UI" panose="020B0604030504040204" pitchFamily="50" charset="-128"/>
                </a:rPr>
                <a:t>排泄介助（オムツ交換）</a:t>
              </a:r>
              <a:endParaRPr lang="ja-JP"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事前</a:t>
              </a:r>
              <a:r>
                <a:rPr lang="ja-JP" altLang="ja-JP" sz="1100" dirty="0">
                  <a:latin typeface="Meiryo UI" panose="020B0604030504040204" pitchFamily="50" charset="-128"/>
                  <a:ea typeface="Meiryo UI" panose="020B0604030504040204" pitchFamily="50" charset="-128"/>
                </a:rPr>
                <a:t>に専門用語や知識を学習し、トイレ誘導</a:t>
              </a:r>
              <a:r>
                <a:rPr lang="en-US" altLang="ja-JP" sz="1100" dirty="0">
                  <a:latin typeface="Meiryo UI" panose="020B0604030504040204" pitchFamily="50" charset="-128"/>
                  <a:ea typeface="Meiryo UI" panose="020B0604030504040204" pitchFamily="50" charset="-128"/>
                </a:rPr>
                <a:t>STEP4</a:t>
              </a:r>
              <a:r>
                <a:rPr lang="ja-JP" altLang="ja-JP" sz="1100" dirty="0">
                  <a:latin typeface="Meiryo UI" panose="020B0604030504040204" pitchFamily="50" charset="-128"/>
                  <a:ea typeface="Meiryo UI" panose="020B0604030504040204" pitchFamily="50" charset="-128"/>
                </a:rPr>
                <a:t>をクリアしたのちに実施する。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原則</a:t>
              </a:r>
              <a:r>
                <a:rPr lang="ja-JP" altLang="ja-JP" sz="1100" dirty="0">
                  <a:latin typeface="Meiryo UI" panose="020B0604030504040204" pitchFamily="50" charset="-128"/>
                  <a:ea typeface="Meiryo UI" panose="020B0604030504040204" pitchFamily="50" charset="-128"/>
                </a:rPr>
                <a:t>、職員と一緒に実施する。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介助</a:t>
              </a:r>
              <a:r>
                <a:rPr lang="ja-JP" altLang="ja-JP" sz="1100" dirty="0">
                  <a:latin typeface="Meiryo UI" panose="020B0604030504040204" pitchFamily="50" charset="-128"/>
                  <a:ea typeface="Meiryo UI" panose="020B0604030504040204" pitchFamily="50" charset="-128"/>
                </a:rPr>
                <a:t>の方法について、担当職員が付添い指導するが、移乗介助は行わない。</a:t>
              </a:r>
            </a:p>
            <a:p>
              <a:r>
                <a:rPr lang="ja-JP" altLang="en-US" sz="1100" dirty="0" smtClean="0">
                  <a:solidFill>
                    <a:srgbClr val="FF0000"/>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利用者</a:t>
              </a:r>
              <a:r>
                <a:rPr lang="ja-JP" altLang="en-US" sz="1100" dirty="0">
                  <a:solidFill>
                    <a:schemeClr val="tx1"/>
                  </a:solidFill>
                  <a:latin typeface="Meiryo UI" panose="020B0604030504040204" pitchFamily="50" charset="-128"/>
                  <a:ea typeface="Meiryo UI" panose="020B0604030504040204" pitchFamily="50" charset="-128"/>
                </a:rPr>
                <a:t>様の状況により段階を</a:t>
              </a:r>
              <a:r>
                <a:rPr lang="ja-JP" altLang="en-US" sz="1100" dirty="0" smtClean="0">
                  <a:solidFill>
                    <a:schemeClr val="tx1"/>
                  </a:solidFill>
                  <a:latin typeface="Meiryo UI" panose="020B0604030504040204" pitchFamily="50" charset="-128"/>
                  <a:ea typeface="Meiryo UI" panose="020B0604030504040204" pitchFamily="50" charset="-128"/>
                </a:rPr>
                <a:t>設け、支援段階の</a:t>
              </a:r>
              <a:r>
                <a:rPr lang="ja-JP" altLang="ja-JP" sz="1100" dirty="0" smtClean="0">
                  <a:latin typeface="Meiryo UI" panose="020B0604030504040204" pitchFamily="50" charset="-128"/>
                  <a:ea typeface="Meiryo UI" panose="020B0604030504040204" pitchFamily="50" charset="-128"/>
                </a:rPr>
                <a:t>最終</a:t>
              </a:r>
              <a:r>
                <a:rPr lang="ja-JP" altLang="ja-JP" sz="1100" dirty="0">
                  <a:latin typeface="Meiryo UI" panose="020B0604030504040204" pitchFamily="50" charset="-128"/>
                  <a:ea typeface="Meiryo UI" panose="020B0604030504040204" pitchFamily="50" charset="-128"/>
                </a:rPr>
                <a:t>目標を職員付添いの</a:t>
              </a:r>
              <a:r>
                <a:rPr lang="ja-JP" altLang="ja-JP" sz="1100" dirty="0" smtClean="0">
                  <a:latin typeface="Meiryo UI" panose="020B0604030504040204" pitchFamily="50" charset="-128"/>
                  <a:ea typeface="Meiryo UI" panose="020B0604030504040204" pitchFamily="50" charset="-128"/>
                </a:rPr>
                <a:t>下</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STEP3</a:t>
              </a:r>
              <a:r>
                <a:rPr lang="ja-JP" altLang="ja-JP" sz="1100" dirty="0">
                  <a:latin typeface="Meiryo UI" panose="020B0604030504040204" pitchFamily="50" charset="-128"/>
                  <a:ea typeface="Meiryo UI" panose="020B0604030504040204" pitchFamily="50" charset="-128"/>
                </a:rPr>
                <a:t>とする。</a:t>
              </a:r>
            </a:p>
            <a:p>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ja-JP" sz="1100" b="1" dirty="0" smtClean="0">
                  <a:latin typeface="Meiryo UI" panose="020B0604030504040204" pitchFamily="50" charset="-128"/>
                  <a:ea typeface="Meiryo UI" panose="020B0604030504040204" pitchFamily="50" charset="-128"/>
                </a:rPr>
                <a:t>④</a:t>
              </a:r>
              <a:r>
                <a:rPr lang="ja-JP" altLang="ja-JP" sz="1100" b="1" dirty="0">
                  <a:latin typeface="Meiryo UI" panose="020B0604030504040204" pitchFamily="50" charset="-128"/>
                  <a:ea typeface="Meiryo UI" panose="020B0604030504040204" pitchFamily="50" charset="-128"/>
                </a:rPr>
                <a:t>移乗介助</a:t>
              </a:r>
              <a:endParaRPr lang="ja-JP"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事前</a:t>
              </a:r>
              <a:r>
                <a:rPr lang="ja-JP" altLang="ja-JP" sz="1100" dirty="0">
                  <a:latin typeface="Meiryo UI" panose="020B0604030504040204" pitchFamily="50" charset="-128"/>
                  <a:ea typeface="Meiryo UI" panose="020B0604030504040204" pitchFamily="50" charset="-128"/>
                </a:rPr>
                <a:t>に専門用語や知識を学習し</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③</a:t>
              </a:r>
              <a:r>
                <a:rPr lang="ja-JP" altLang="ja-JP" sz="1100" dirty="0" smtClean="0">
                  <a:latin typeface="Meiryo UI" panose="020B0604030504040204" pitchFamily="50" charset="-128"/>
                  <a:ea typeface="Meiryo UI" panose="020B0604030504040204" pitchFamily="50" charset="-128"/>
                </a:rPr>
                <a:t>オムツ</a:t>
              </a:r>
              <a:r>
                <a:rPr lang="ja-JP" altLang="ja-JP" sz="1100" dirty="0">
                  <a:latin typeface="Meiryo UI" panose="020B0604030504040204" pitchFamily="50" charset="-128"/>
                  <a:ea typeface="Meiryo UI" panose="020B0604030504040204" pitchFamily="50" charset="-128"/>
                </a:rPr>
                <a:t>交換</a:t>
              </a:r>
              <a:r>
                <a:rPr lang="en-US" altLang="ja-JP" sz="1100" dirty="0">
                  <a:latin typeface="Meiryo UI" panose="020B0604030504040204" pitchFamily="50" charset="-128"/>
                  <a:ea typeface="Meiryo UI" panose="020B0604030504040204" pitchFamily="50" charset="-128"/>
                </a:rPr>
                <a:t>STEP3</a:t>
              </a:r>
              <a:r>
                <a:rPr lang="ja-JP" altLang="ja-JP" sz="1100" dirty="0">
                  <a:latin typeface="Meiryo UI" panose="020B0604030504040204" pitchFamily="50" charset="-128"/>
                  <a:ea typeface="Meiryo UI" panose="020B0604030504040204" pitchFamily="50" charset="-128"/>
                </a:rPr>
                <a:t>をクリアしたのちに実施する。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原則</a:t>
              </a:r>
              <a:r>
                <a:rPr lang="ja-JP" altLang="ja-JP" sz="1100" dirty="0">
                  <a:latin typeface="Meiryo UI" panose="020B0604030504040204" pitchFamily="50" charset="-128"/>
                  <a:ea typeface="Meiryo UI" panose="020B0604030504040204" pitchFamily="50" charset="-128"/>
                </a:rPr>
                <a:t>、職員の付き添いの下で実施する</a:t>
              </a:r>
              <a:r>
                <a:rPr lang="ja-JP" altLang="ja-JP" sz="1100" dirty="0" smtClean="0">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介助</a:t>
              </a:r>
              <a:r>
                <a:rPr lang="ja-JP" altLang="ja-JP" sz="1100" dirty="0">
                  <a:latin typeface="Meiryo UI" panose="020B0604030504040204" pitchFamily="50" charset="-128"/>
                  <a:ea typeface="Meiryo UI" panose="020B0604030504040204" pitchFamily="50" charset="-128"/>
                </a:rPr>
                <a:t>の方法について</a:t>
              </a:r>
              <a:r>
                <a:rPr lang="ja-JP" altLang="ja-JP" sz="1100" dirty="0" smtClean="0">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利用者様の状況により段階を設け</a:t>
              </a:r>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rPr>
                <a:t>担当</a:t>
              </a:r>
              <a:r>
                <a:rPr lang="ja-JP" altLang="ja-JP" sz="1100" dirty="0">
                  <a:latin typeface="Meiryo UI" panose="020B0604030504040204" pitchFamily="50" charset="-128"/>
                  <a:ea typeface="Meiryo UI" panose="020B0604030504040204" pitchFamily="50" charset="-128"/>
                </a:rPr>
                <a:t>職員が付添い</a:t>
              </a:r>
              <a:r>
                <a:rPr lang="ja-JP" altLang="ja-JP" sz="1100" dirty="0" smtClean="0">
                  <a:latin typeface="Meiryo UI" panose="020B0604030504040204" pitchFamily="50" charset="-128"/>
                  <a:ea typeface="Meiryo UI" panose="020B0604030504040204" pitchFamily="50" charset="-128"/>
                </a:rPr>
                <a:t>指導</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する。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最終</a:t>
              </a:r>
              <a:r>
                <a:rPr lang="ja-JP" altLang="ja-JP" sz="1100" dirty="0">
                  <a:latin typeface="Meiryo UI" panose="020B0604030504040204" pitchFamily="50" charset="-128"/>
                  <a:ea typeface="Meiryo UI" panose="020B0604030504040204" pitchFamily="50" charset="-128"/>
                </a:rPr>
                <a:t>目標は基本的な方法</a:t>
              </a:r>
              <a:r>
                <a:rPr lang="ja-JP" altLang="ja-JP" sz="1100" dirty="0" smtClean="0">
                  <a:latin typeface="Meiryo UI" panose="020B0604030504040204" pitchFamily="50" charset="-128"/>
                  <a:ea typeface="Meiryo UI" panose="020B0604030504040204" pitchFamily="50" charset="-128"/>
                </a:rPr>
                <a:t>を解し</a:t>
              </a:r>
              <a:r>
                <a:rPr lang="ja-JP" altLang="ja-JP" sz="1100" dirty="0">
                  <a:latin typeface="Meiryo UI" panose="020B0604030504040204" pitchFamily="50" charset="-128"/>
                  <a:ea typeface="Meiryo UI" panose="020B0604030504040204" pitchFamily="50" charset="-128"/>
                </a:rPr>
                <a:t>、安全</a:t>
              </a:r>
              <a:r>
                <a:rPr lang="ja-JP" altLang="ja-JP" sz="1100" dirty="0" smtClean="0">
                  <a:latin typeface="Meiryo UI" panose="020B0604030504040204" pitchFamily="50" charset="-128"/>
                  <a:ea typeface="Meiryo UI" panose="020B0604030504040204" pitchFamily="50" charset="-128"/>
                </a:rPr>
                <a:t>に移乗</a:t>
              </a:r>
              <a:r>
                <a:rPr lang="ja-JP" altLang="ja-JP" sz="1100" dirty="0">
                  <a:latin typeface="Meiryo UI" panose="020B0604030504040204" pitchFamily="50" charset="-128"/>
                  <a:ea typeface="Meiryo UI" panose="020B0604030504040204" pitchFamily="50" charset="-128"/>
                </a:rPr>
                <a:t>介助ができればクリアとする</a:t>
              </a:r>
              <a:r>
                <a:rPr lang="ja-JP" altLang="ja-JP"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solidFill>
                    <a:srgbClr val="FF0000"/>
                  </a:solidFill>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STEP4</a:t>
              </a:r>
              <a:r>
                <a:rPr lang="ja-JP" altLang="ja-JP"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2881" y="1069345"/>
              <a:ext cx="838200" cy="2616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ＮＯ　</a:t>
              </a:r>
              <a:r>
                <a:rPr kumimoji="1" lang="en-US" altLang="ja-JP" sz="1100" dirty="0" smtClean="0">
                  <a:latin typeface="Meiryo UI" panose="020B0604030504040204" pitchFamily="50" charset="-128"/>
                  <a:ea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7553326" y="6370796"/>
            <a:ext cx="2228850" cy="365125"/>
          </a:xfrm>
        </p:spPr>
        <p:txBody>
          <a:bodyPr/>
          <a:lstStyle/>
          <a:p>
            <a:fld id="{296A86AB-889E-4DAC-9504-C27B7112E1B6}" type="slidenum">
              <a:rPr kumimoji="1" lang="ja-JP" altLang="en-US" smtClean="0"/>
              <a:t>20</a:t>
            </a:fld>
            <a:endParaRPr kumimoji="1" lang="ja-JP" altLang="en-US" dirty="0"/>
          </a:p>
        </p:txBody>
      </p:sp>
      <p:sp>
        <p:nvSpPr>
          <p:cNvPr id="13" name="テキスト ボックス 12"/>
          <p:cNvSpPr txBox="1"/>
          <p:nvPr/>
        </p:nvSpPr>
        <p:spPr>
          <a:xfrm>
            <a:off x="157801" y="1091562"/>
            <a:ext cx="838200" cy="2616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ＮＯ　１</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22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43800" y="6492875"/>
            <a:ext cx="2228850" cy="365125"/>
          </a:xfrm>
        </p:spPr>
        <p:txBody>
          <a:bodyPr/>
          <a:lstStyle/>
          <a:p>
            <a:fld id="{296A86AB-889E-4DAC-9504-C27B7112E1B6}" type="slidenum">
              <a:rPr kumimoji="1" lang="ja-JP" altLang="en-US" smtClean="0"/>
              <a:t>21</a:t>
            </a:fld>
            <a:endParaRPr kumimoji="1" lang="ja-JP" altLang="en-US" dirty="0"/>
          </a:p>
        </p:txBody>
      </p:sp>
      <p:grpSp>
        <p:nvGrpSpPr>
          <p:cNvPr id="5" name="グループ化 4"/>
          <p:cNvGrpSpPr/>
          <p:nvPr/>
        </p:nvGrpSpPr>
        <p:grpSpPr>
          <a:xfrm>
            <a:off x="76199" y="1036183"/>
            <a:ext cx="4819651" cy="5721980"/>
            <a:chOff x="85724" y="1069345"/>
            <a:chExt cx="4819651" cy="6084217"/>
          </a:xfrm>
        </p:grpSpPr>
        <p:sp>
          <p:nvSpPr>
            <p:cNvPr id="6" name="テキスト ボックス 5"/>
            <p:cNvSpPr txBox="1"/>
            <p:nvPr/>
          </p:nvSpPr>
          <p:spPr>
            <a:xfrm>
              <a:off x="123823" y="1200150"/>
              <a:ext cx="4781552" cy="59534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altLang="ja-JP" sz="1100" b="1" dirty="0" smtClean="0">
                <a:latin typeface="Meiryo UI" panose="020B0604030504040204" pitchFamily="50" charset="-128"/>
                <a:ea typeface="Meiryo UI" panose="020B0604030504040204" pitchFamily="50" charset="-128"/>
              </a:endParaRPr>
            </a:p>
            <a:p>
              <a:r>
                <a:rPr lang="ja-JP" altLang="ja-JP" sz="1100" b="1" dirty="0">
                  <a:latin typeface="Meiryo UI" panose="020B0604030504040204" pitchFamily="50" charset="-128"/>
                  <a:ea typeface="Meiryo UI" panose="020B0604030504040204" pitchFamily="50" charset="-128"/>
                </a:rPr>
                <a:t>⑤入浴介助（誘導）</a:t>
              </a:r>
              <a:endParaRPr lang="ja-JP"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車椅子</a:t>
              </a:r>
              <a:r>
                <a:rPr lang="ja-JP" altLang="ja-JP" sz="1100" dirty="0">
                  <a:latin typeface="Meiryo UI" panose="020B0604030504040204" pitchFamily="50" charset="-128"/>
                  <a:ea typeface="Meiryo UI" panose="020B0604030504040204" pitchFamily="50" charset="-128"/>
                </a:rPr>
                <a:t>移動介助は現在も実施しているので手順や注意点を説明し、最初は</a:t>
              </a:r>
              <a:r>
                <a:rPr lang="ja-JP" altLang="ja-JP" sz="1100" dirty="0" smtClean="0">
                  <a:latin typeface="Meiryo UI" panose="020B0604030504040204" pitchFamily="50" charset="-128"/>
                  <a:ea typeface="Meiryo UI" panose="020B0604030504040204" pitchFamily="50" charset="-128"/>
                </a:rPr>
                <a:t>職</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員と</a:t>
              </a:r>
              <a:r>
                <a:rPr lang="ja-JP" altLang="ja-JP" sz="1100" dirty="0">
                  <a:latin typeface="Meiryo UI" panose="020B0604030504040204" pitchFamily="50" charset="-128"/>
                  <a:ea typeface="Meiryo UI" panose="020B0604030504040204" pitchFamily="50" charset="-128"/>
                </a:rPr>
                <a:t>一緒に新館</a:t>
              </a:r>
              <a:r>
                <a:rPr lang="ja-JP" altLang="ja-JP" sz="1100" dirty="0" smtClean="0">
                  <a:latin typeface="Meiryo UI" panose="020B0604030504040204" pitchFamily="50" charset="-128"/>
                  <a:ea typeface="Meiryo UI" panose="020B0604030504040204" pitchFamily="50" charset="-128"/>
                </a:rPr>
                <a:t>ご利用者</a:t>
              </a:r>
              <a:r>
                <a:rPr lang="ja-JP" altLang="en-US" sz="1100" dirty="0" smtClean="0">
                  <a:latin typeface="Meiryo UI" panose="020B0604030504040204" pitchFamily="50" charset="-128"/>
                  <a:ea typeface="Meiryo UI" panose="020B0604030504040204" pitchFamily="50" charset="-128"/>
                </a:rPr>
                <a:t>様</a:t>
              </a:r>
              <a:r>
                <a:rPr lang="ja-JP" altLang="ja-JP" sz="1100" dirty="0" smtClean="0">
                  <a:latin typeface="Meiryo UI" panose="020B0604030504040204" pitchFamily="50" charset="-128"/>
                  <a:ea typeface="Meiryo UI" panose="020B0604030504040204" pitchFamily="50" charset="-128"/>
                </a:rPr>
                <a:t>の</a:t>
              </a:r>
              <a:r>
                <a:rPr lang="ja-JP" altLang="ja-JP" sz="1100" dirty="0">
                  <a:latin typeface="Meiryo UI" panose="020B0604030504040204" pitchFamily="50" charset="-128"/>
                  <a:ea typeface="Meiryo UI" panose="020B0604030504040204" pitchFamily="50" charset="-128"/>
                </a:rPr>
                <a:t>誘導から実施する。慣れてくれば他フロアの</a:t>
              </a:r>
              <a:r>
                <a:rPr lang="ja-JP" altLang="ja-JP" sz="1100" dirty="0" smtClean="0">
                  <a:latin typeface="Meiryo UI" panose="020B0604030504040204" pitchFamily="50" charset="-128"/>
                  <a:ea typeface="Meiryo UI" panose="020B0604030504040204" pitchFamily="50" charset="-128"/>
                </a:rPr>
                <a:t>ご利用</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者</a:t>
              </a:r>
              <a:r>
                <a:rPr lang="ja-JP" altLang="en-US" sz="1100" dirty="0" smtClean="0">
                  <a:latin typeface="Meiryo UI" panose="020B0604030504040204" pitchFamily="50" charset="-128"/>
                  <a:ea typeface="Meiryo UI" panose="020B0604030504040204" pitchFamily="50" charset="-128"/>
                </a:rPr>
                <a:t>様</a:t>
              </a:r>
              <a:r>
                <a:rPr lang="ja-JP" altLang="ja-JP" sz="1100" dirty="0" smtClean="0">
                  <a:latin typeface="Meiryo UI" panose="020B0604030504040204" pitchFamily="50" charset="-128"/>
                  <a:ea typeface="Meiryo UI" panose="020B0604030504040204" pitchFamily="50" charset="-128"/>
                </a:rPr>
                <a:t>も行う</a:t>
              </a:r>
              <a:r>
                <a:rPr lang="ja-JP" altLang="ja-JP" sz="1100" dirty="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r>
                <a:rPr lang="ja-JP" altLang="ja-JP" sz="1100" b="1" dirty="0">
                  <a:latin typeface="Meiryo UI" panose="020B0604030504040204" pitchFamily="50" charset="-128"/>
                  <a:ea typeface="Meiryo UI" panose="020B0604030504040204" pitchFamily="50" charset="-128"/>
                </a:rPr>
                <a:t>⑥入浴介助（着脱介助）</a:t>
              </a:r>
              <a:endParaRPr lang="ja-JP"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事前</a:t>
              </a:r>
              <a:r>
                <a:rPr lang="ja-JP" altLang="ja-JP" sz="1100" dirty="0">
                  <a:latin typeface="Meiryo UI" panose="020B0604030504040204" pitchFamily="50" charset="-128"/>
                  <a:ea typeface="Meiryo UI" panose="020B0604030504040204" pitchFamily="50" charset="-128"/>
                </a:rPr>
                <a:t>に専門用語や知識を学習し</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④</a:t>
              </a:r>
              <a:r>
                <a:rPr lang="ja-JP" altLang="ja-JP" sz="1100" dirty="0" smtClean="0">
                  <a:latin typeface="Meiryo UI" panose="020B0604030504040204" pitchFamily="50" charset="-128"/>
                  <a:ea typeface="Meiryo UI" panose="020B0604030504040204" pitchFamily="50" charset="-128"/>
                </a:rPr>
                <a:t>移乗</a:t>
              </a:r>
              <a:r>
                <a:rPr lang="ja-JP" altLang="ja-JP" sz="1100" dirty="0">
                  <a:latin typeface="Meiryo UI" panose="020B0604030504040204" pitchFamily="50" charset="-128"/>
                  <a:ea typeface="Meiryo UI" panose="020B0604030504040204" pitchFamily="50" charset="-128"/>
                </a:rPr>
                <a:t>介助</a:t>
              </a:r>
              <a:r>
                <a:rPr lang="en-US" altLang="ja-JP" sz="1100" dirty="0">
                  <a:latin typeface="Meiryo UI" panose="020B0604030504040204" pitchFamily="50" charset="-128"/>
                  <a:ea typeface="Meiryo UI" panose="020B0604030504040204" pitchFamily="50" charset="-128"/>
                </a:rPr>
                <a:t>STEP4</a:t>
              </a:r>
              <a:r>
                <a:rPr lang="ja-JP" altLang="ja-JP" sz="1100" dirty="0">
                  <a:latin typeface="Meiryo UI" panose="020B0604030504040204" pitchFamily="50" charset="-128"/>
                  <a:ea typeface="Meiryo UI" panose="020B0604030504040204" pitchFamily="50" charset="-128"/>
                </a:rPr>
                <a:t>をクリアしたのちに実施する。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原則</a:t>
              </a:r>
              <a:r>
                <a:rPr lang="ja-JP" altLang="ja-JP" sz="1100" dirty="0">
                  <a:latin typeface="Meiryo UI" panose="020B0604030504040204" pitchFamily="50" charset="-128"/>
                  <a:ea typeface="Meiryo UI" panose="020B0604030504040204" pitchFamily="50" charset="-128"/>
                </a:rPr>
                <a:t>、職員と一緒に実施する。他フロアの</a:t>
              </a:r>
              <a:r>
                <a:rPr lang="ja-JP" altLang="ja-JP" sz="1100" dirty="0" smtClean="0">
                  <a:latin typeface="Meiryo UI" panose="020B0604030504040204" pitchFamily="50" charset="-128"/>
                  <a:ea typeface="Meiryo UI" panose="020B0604030504040204" pitchFamily="50" charset="-128"/>
                </a:rPr>
                <a:t>ご利用者</a:t>
              </a:r>
              <a:r>
                <a:rPr lang="ja-JP" altLang="en-US" sz="1100" dirty="0" smtClean="0">
                  <a:latin typeface="Meiryo UI" panose="020B0604030504040204" pitchFamily="50" charset="-128"/>
                  <a:ea typeface="Meiryo UI" panose="020B0604030504040204" pitchFamily="50" charset="-128"/>
                </a:rPr>
                <a:t>様</a:t>
              </a:r>
              <a:r>
                <a:rPr lang="ja-JP" altLang="ja-JP" sz="1100" dirty="0" smtClean="0">
                  <a:latin typeface="Meiryo UI" panose="020B0604030504040204" pitchFamily="50" charset="-128"/>
                  <a:ea typeface="Meiryo UI" panose="020B0604030504040204" pitchFamily="50" charset="-128"/>
                </a:rPr>
                <a:t>の</a:t>
              </a:r>
              <a:r>
                <a:rPr lang="ja-JP" altLang="ja-JP" sz="1100" dirty="0">
                  <a:latin typeface="Meiryo UI" panose="020B0604030504040204" pitchFamily="50" charset="-128"/>
                  <a:ea typeface="Meiryo UI" panose="020B0604030504040204" pitchFamily="50" charset="-128"/>
                </a:rPr>
                <a:t>介助も行う。</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STEP1</a:t>
              </a:r>
              <a:r>
                <a:rPr lang="ja-JP" altLang="ja-JP" sz="1100" dirty="0">
                  <a:latin typeface="Meiryo UI" panose="020B0604030504040204" pitchFamily="50" charset="-128"/>
                  <a:ea typeface="Meiryo UI" panose="020B0604030504040204" pitchFamily="50" charset="-128"/>
                </a:rPr>
                <a:t>：着脱時の注意点や観察ポイントが理解できる。</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STEP2</a:t>
              </a:r>
              <a:r>
                <a:rPr lang="ja-JP" altLang="ja-JP" sz="1100" dirty="0">
                  <a:latin typeface="Meiryo UI" panose="020B0604030504040204" pitchFamily="50" charset="-128"/>
                  <a:ea typeface="Meiryo UI" panose="020B0604030504040204" pitchFamily="50" charset="-128"/>
                </a:rPr>
                <a:t>：麻痺・拘縮のない</a:t>
              </a:r>
              <a:r>
                <a:rPr lang="ja-JP" altLang="ja-JP" sz="1100" dirty="0" smtClean="0">
                  <a:latin typeface="Meiryo UI" panose="020B0604030504040204" pitchFamily="50" charset="-128"/>
                  <a:ea typeface="Meiryo UI" panose="020B0604030504040204" pitchFamily="50" charset="-128"/>
                </a:rPr>
                <a:t>ご利用者</a:t>
              </a:r>
              <a:r>
                <a:rPr lang="ja-JP" altLang="en-US" sz="1100" dirty="0" smtClean="0">
                  <a:latin typeface="Meiryo UI" panose="020B0604030504040204" pitchFamily="50" charset="-128"/>
                  <a:ea typeface="Meiryo UI" panose="020B0604030504040204" pitchFamily="50" charset="-128"/>
                </a:rPr>
                <a:t>様</a:t>
              </a:r>
              <a:r>
                <a:rPr lang="ja-JP" altLang="ja-JP" sz="1100" dirty="0" smtClean="0">
                  <a:latin typeface="Meiryo UI" panose="020B0604030504040204" pitchFamily="50" charset="-128"/>
                  <a:ea typeface="Meiryo UI" panose="020B0604030504040204" pitchFamily="50" charset="-128"/>
                </a:rPr>
                <a:t>で</a:t>
              </a:r>
              <a:r>
                <a:rPr lang="ja-JP" altLang="ja-JP" sz="1100" dirty="0">
                  <a:latin typeface="Meiryo UI" panose="020B0604030504040204" pitchFamily="50" charset="-128"/>
                  <a:ea typeface="Meiryo UI" panose="020B0604030504040204" pitchFamily="50" charset="-128"/>
                </a:rPr>
                <a:t>ご自分で着脱される方のお手伝いが</a:t>
              </a:r>
              <a:r>
                <a:rPr lang="ja-JP" altLang="ja-JP" sz="1100" dirty="0" smtClean="0">
                  <a:latin typeface="Meiryo UI" panose="020B0604030504040204" pitchFamily="50" charset="-128"/>
                  <a:ea typeface="Meiryo UI" panose="020B0604030504040204" pitchFamily="50" charset="-128"/>
                </a:rPr>
                <a:t>で</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きる</a:t>
              </a:r>
              <a:r>
                <a:rPr lang="ja-JP" altLang="ja-JP" sz="1100" dirty="0">
                  <a:latin typeface="Meiryo UI" panose="020B0604030504040204" pitchFamily="50" charset="-128"/>
                  <a:ea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STEP3</a:t>
              </a:r>
              <a:r>
                <a:rPr lang="ja-JP" altLang="ja-JP" sz="1100" dirty="0">
                  <a:latin typeface="Meiryo UI" panose="020B0604030504040204" pitchFamily="50" charset="-128"/>
                  <a:ea typeface="Meiryo UI" panose="020B0604030504040204" pitchFamily="50" charset="-128"/>
                </a:rPr>
                <a:t>：麻痺のない方の着脱ができる。</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STEP4</a:t>
              </a:r>
              <a:r>
                <a:rPr lang="ja-JP" altLang="ja-JP" sz="1100" dirty="0">
                  <a:latin typeface="Meiryo UI" panose="020B0604030504040204" pitchFamily="50" charset="-128"/>
                  <a:ea typeface="Meiryo UI" panose="020B0604030504040204" pitchFamily="50" charset="-128"/>
                </a:rPr>
                <a:t>：軽度の麻痺・拘縮のある方の着脱ができる。</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STEP5</a:t>
              </a:r>
              <a:r>
                <a:rPr lang="ja-JP" altLang="ja-JP" sz="1100" dirty="0">
                  <a:latin typeface="Meiryo UI" panose="020B0604030504040204" pitchFamily="50" charset="-128"/>
                  <a:ea typeface="Meiryo UI" panose="020B0604030504040204" pitchFamily="50" charset="-128"/>
                </a:rPr>
                <a:t>：重度の麻痺・拘縮のある方の着脱ができる。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介助</a:t>
              </a:r>
              <a:r>
                <a:rPr lang="ja-JP" altLang="ja-JP" sz="1100" dirty="0">
                  <a:latin typeface="Meiryo UI" panose="020B0604030504040204" pitchFamily="50" charset="-128"/>
                  <a:ea typeface="Meiryo UI" panose="020B0604030504040204" pitchFamily="50" charset="-128"/>
                </a:rPr>
                <a:t>の方法は担当職員が付添い指導する。最終目標は</a:t>
              </a:r>
              <a:r>
                <a:rPr lang="en-US" altLang="ja-JP" sz="1100" dirty="0">
                  <a:latin typeface="Meiryo UI" panose="020B0604030504040204" pitchFamily="50" charset="-128"/>
                  <a:ea typeface="Meiryo UI" panose="020B0604030504040204" pitchFamily="50" charset="-128"/>
                </a:rPr>
                <a:t>STEP5</a:t>
              </a:r>
              <a:r>
                <a:rPr lang="ja-JP" altLang="ja-JP" sz="1100" dirty="0">
                  <a:latin typeface="Meiryo UI" panose="020B0604030504040204" pitchFamily="50" charset="-128"/>
                  <a:ea typeface="Meiryo UI" panose="020B0604030504040204" pitchFamily="50" charset="-128"/>
                </a:rPr>
                <a:t>に設定するが</a:t>
              </a:r>
              <a:r>
                <a:rPr lang="ja-JP" altLang="ja-JP"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麻痺</a:t>
              </a:r>
              <a:r>
                <a:rPr lang="ja-JP" altLang="ja-JP" sz="1100" dirty="0">
                  <a:latin typeface="Meiryo UI" panose="020B0604030504040204" pitchFamily="50" charset="-128"/>
                  <a:ea typeface="Meiryo UI" panose="020B0604030504040204" pitchFamily="50" charset="-128"/>
                </a:rPr>
                <a:t>・拘縮</a:t>
              </a:r>
              <a:r>
                <a:rPr lang="ja-JP" altLang="ja-JP" sz="1100" dirty="0" smtClean="0">
                  <a:latin typeface="Meiryo UI" panose="020B0604030504040204" pitchFamily="50" charset="-128"/>
                  <a:ea typeface="Meiryo UI" panose="020B0604030504040204" pitchFamily="50" charset="-128"/>
                </a:rPr>
                <a:t>のある</a:t>
              </a:r>
              <a:r>
                <a:rPr lang="ja-JP" altLang="ja-JP" sz="1100" dirty="0">
                  <a:latin typeface="Meiryo UI" panose="020B0604030504040204" pitchFamily="50" charset="-128"/>
                  <a:ea typeface="Meiryo UI" panose="020B0604030504040204" pitchFamily="50" charset="-128"/>
                </a:rPr>
                <a:t>方への介助方法を理解することができればクリアとする。（</a:t>
              </a:r>
              <a:r>
                <a:rPr lang="en-US" altLang="ja-JP" sz="1100" dirty="0">
                  <a:latin typeface="Meiryo UI" panose="020B0604030504040204" pitchFamily="50" charset="-128"/>
                  <a:ea typeface="Meiryo UI" panose="020B0604030504040204" pitchFamily="50" charset="-128"/>
                </a:rPr>
                <a:t>STEP4</a:t>
              </a:r>
              <a:r>
                <a:rPr lang="ja-JP" altLang="ja-JP" sz="1100" dirty="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r>
                <a:rPr lang="ja-JP" altLang="ja-JP" sz="1100" b="1" dirty="0">
                  <a:latin typeface="Meiryo UI" panose="020B0604030504040204" pitchFamily="50" charset="-128"/>
                  <a:ea typeface="Meiryo UI" panose="020B0604030504040204" pitchFamily="50" charset="-128"/>
                </a:rPr>
                <a:t>⑦入浴介助（洗身介助）</a:t>
              </a:r>
              <a:endParaRPr lang="ja-JP"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事前</a:t>
              </a:r>
              <a:r>
                <a:rPr lang="ja-JP" altLang="ja-JP" sz="1100" dirty="0">
                  <a:latin typeface="Meiryo UI" panose="020B0604030504040204" pitchFamily="50" charset="-128"/>
                  <a:ea typeface="Meiryo UI" panose="020B0604030504040204" pitchFamily="50" charset="-128"/>
                </a:rPr>
                <a:t>に専門用語や知識を学習し</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⑥</a:t>
              </a:r>
              <a:r>
                <a:rPr lang="ja-JP" altLang="ja-JP" sz="1100" dirty="0" smtClean="0">
                  <a:latin typeface="Meiryo UI" panose="020B0604030504040204" pitchFamily="50" charset="-128"/>
                  <a:ea typeface="Meiryo UI" panose="020B0604030504040204" pitchFamily="50" charset="-128"/>
                </a:rPr>
                <a:t>着脱</a:t>
              </a:r>
              <a:r>
                <a:rPr lang="ja-JP" altLang="ja-JP" sz="1100" dirty="0">
                  <a:latin typeface="Meiryo UI" panose="020B0604030504040204" pitchFamily="50" charset="-128"/>
                  <a:ea typeface="Meiryo UI" panose="020B0604030504040204" pitchFamily="50" charset="-128"/>
                </a:rPr>
                <a:t>介助</a:t>
              </a:r>
              <a:r>
                <a:rPr lang="en-US" altLang="ja-JP" sz="1100" dirty="0">
                  <a:latin typeface="Meiryo UI" panose="020B0604030504040204" pitchFamily="50" charset="-128"/>
                  <a:ea typeface="Meiryo UI" panose="020B0604030504040204" pitchFamily="50" charset="-128"/>
                </a:rPr>
                <a:t>STEP4</a:t>
              </a:r>
              <a:r>
                <a:rPr lang="ja-JP" altLang="ja-JP" sz="1100" dirty="0">
                  <a:latin typeface="Meiryo UI" panose="020B0604030504040204" pitchFamily="50" charset="-128"/>
                  <a:ea typeface="Meiryo UI" panose="020B0604030504040204" pitchFamily="50" charset="-128"/>
                </a:rPr>
                <a:t>をクリアしたのちに実施する。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原則</a:t>
              </a:r>
              <a:r>
                <a:rPr lang="ja-JP" altLang="ja-JP" sz="1100" dirty="0">
                  <a:latin typeface="Meiryo UI" panose="020B0604030504040204" pitchFamily="50" charset="-128"/>
                  <a:ea typeface="Meiryo UI" panose="020B0604030504040204" pitchFamily="50" charset="-128"/>
                </a:rPr>
                <a:t>、職員と一緒に実施する。他フロアの</a:t>
              </a:r>
              <a:r>
                <a:rPr lang="ja-JP" altLang="ja-JP" sz="1100" dirty="0" smtClean="0">
                  <a:latin typeface="Meiryo UI" panose="020B0604030504040204" pitchFamily="50" charset="-128"/>
                  <a:ea typeface="Meiryo UI" panose="020B0604030504040204" pitchFamily="50" charset="-128"/>
                </a:rPr>
                <a:t>ご利用者</a:t>
              </a:r>
              <a:r>
                <a:rPr lang="ja-JP" altLang="en-US" sz="1100" dirty="0" smtClean="0">
                  <a:latin typeface="Meiryo UI" panose="020B0604030504040204" pitchFamily="50" charset="-128"/>
                  <a:ea typeface="Meiryo UI" panose="020B0604030504040204" pitchFamily="50" charset="-128"/>
                </a:rPr>
                <a:t>様</a:t>
              </a:r>
              <a:r>
                <a:rPr lang="ja-JP" altLang="ja-JP" sz="1100" dirty="0" smtClean="0">
                  <a:latin typeface="Meiryo UI" panose="020B0604030504040204" pitchFamily="50" charset="-128"/>
                  <a:ea typeface="Meiryo UI" panose="020B0604030504040204" pitchFamily="50" charset="-128"/>
                </a:rPr>
                <a:t>の</a:t>
              </a:r>
              <a:r>
                <a:rPr lang="ja-JP" altLang="ja-JP" sz="1100" dirty="0">
                  <a:latin typeface="Meiryo UI" panose="020B0604030504040204" pitchFamily="50" charset="-128"/>
                  <a:ea typeface="Meiryo UI" panose="020B0604030504040204" pitchFamily="50" charset="-128"/>
                </a:rPr>
                <a:t>介助も行う。</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STEP1</a:t>
              </a:r>
              <a:r>
                <a:rPr lang="ja-JP" altLang="ja-JP" sz="1100" dirty="0">
                  <a:latin typeface="Meiryo UI" panose="020B0604030504040204" pitchFamily="50" charset="-128"/>
                  <a:ea typeface="Meiryo UI" panose="020B0604030504040204" pitchFamily="50" charset="-128"/>
                </a:rPr>
                <a:t>：洗身時の注意点や観察ポイントが理解できる。</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STEP2</a:t>
              </a:r>
              <a:r>
                <a:rPr lang="ja-JP" altLang="ja-JP" sz="1100" dirty="0">
                  <a:latin typeface="Meiryo UI" panose="020B0604030504040204" pitchFamily="50" charset="-128"/>
                  <a:ea typeface="Meiryo UI" panose="020B0604030504040204" pitchFamily="50" charset="-128"/>
                </a:rPr>
                <a:t>：一般浴での洗身ができる。</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STEP3</a:t>
              </a:r>
              <a:r>
                <a:rPr lang="ja-JP" altLang="ja-JP" sz="1100" dirty="0">
                  <a:latin typeface="Meiryo UI" panose="020B0604030504040204" pitchFamily="50" charset="-128"/>
                  <a:ea typeface="Meiryo UI" panose="020B0604030504040204" pitchFamily="50" charset="-128"/>
                </a:rPr>
                <a:t>：重曹浴及び特浴で麻痺・拘縮のない方の洗身ができる。</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STEP4</a:t>
              </a:r>
              <a:r>
                <a:rPr lang="ja-JP" altLang="ja-JP" sz="1100" dirty="0">
                  <a:latin typeface="Meiryo UI" panose="020B0604030504040204" pitchFamily="50" charset="-128"/>
                  <a:ea typeface="Meiryo UI" panose="020B0604030504040204" pitchFamily="50" charset="-128"/>
                </a:rPr>
                <a:t>：重曹浴及び特浴で軽度の麻痺・拘縮のある方の洗身ができる。</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STEP5</a:t>
              </a:r>
              <a:r>
                <a:rPr lang="ja-JP" altLang="ja-JP" sz="1100" dirty="0">
                  <a:latin typeface="Meiryo UI" panose="020B0604030504040204" pitchFamily="50" charset="-128"/>
                  <a:ea typeface="Meiryo UI" panose="020B0604030504040204" pitchFamily="50" charset="-128"/>
                </a:rPr>
                <a:t>：重曹浴及び特浴で重度の麻痺・拘縮のある方の洗身ができる。</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a:t>
              </a:r>
              <a:r>
                <a:rPr lang="ja-JP" altLang="ja-JP" sz="1100" dirty="0">
                  <a:latin typeface="Meiryo UI" panose="020B0604030504040204" pitchFamily="50" charset="-128"/>
                  <a:ea typeface="Meiryo UI" panose="020B0604030504040204" pitchFamily="50" charset="-128"/>
                </a:rPr>
                <a:t>いずれも移乗介助は実施しない。</a:t>
              </a:r>
            </a:p>
            <a:p>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介助</a:t>
              </a:r>
              <a:r>
                <a:rPr lang="ja-JP" altLang="ja-JP" sz="1100" dirty="0">
                  <a:latin typeface="Meiryo UI" panose="020B0604030504040204" pitchFamily="50" charset="-128"/>
                  <a:ea typeface="Meiryo UI" panose="020B0604030504040204" pitchFamily="50" charset="-128"/>
                </a:rPr>
                <a:t>の方法は担当職員が付添い指導する。最終目標は</a:t>
              </a:r>
              <a:r>
                <a:rPr lang="en-US" altLang="ja-JP" sz="1100" dirty="0">
                  <a:latin typeface="Meiryo UI" panose="020B0604030504040204" pitchFamily="50" charset="-128"/>
                  <a:ea typeface="Meiryo UI" panose="020B0604030504040204" pitchFamily="50" charset="-128"/>
                </a:rPr>
                <a:t>STEP5</a:t>
              </a:r>
              <a:r>
                <a:rPr lang="ja-JP" altLang="ja-JP" sz="1100" dirty="0">
                  <a:latin typeface="Meiryo UI" panose="020B0604030504040204" pitchFamily="50" charset="-128"/>
                  <a:ea typeface="Meiryo UI" panose="020B0604030504040204" pitchFamily="50" charset="-128"/>
                </a:rPr>
                <a:t>に設定するが</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麻痺</a:t>
              </a:r>
              <a:r>
                <a:rPr lang="ja-JP" altLang="ja-JP" sz="1100" dirty="0">
                  <a:latin typeface="Meiryo UI" panose="020B0604030504040204" pitchFamily="50" charset="-128"/>
                  <a:ea typeface="Meiryo UI" panose="020B0604030504040204" pitchFamily="50" charset="-128"/>
                </a:rPr>
                <a:t>・拘縮</a:t>
              </a:r>
              <a:r>
                <a:rPr lang="ja-JP" altLang="ja-JP" sz="1100" dirty="0" smtClean="0">
                  <a:latin typeface="Meiryo UI" panose="020B0604030504040204" pitchFamily="50" charset="-128"/>
                  <a:ea typeface="Meiryo UI" panose="020B0604030504040204" pitchFamily="50" charset="-128"/>
                </a:rPr>
                <a:t>のある</a:t>
              </a:r>
              <a:r>
                <a:rPr lang="ja-JP" altLang="ja-JP" sz="1100" dirty="0">
                  <a:latin typeface="Meiryo UI" panose="020B0604030504040204" pitchFamily="50" charset="-128"/>
                  <a:ea typeface="Meiryo UI" panose="020B0604030504040204" pitchFamily="50" charset="-128"/>
                </a:rPr>
                <a:t>方への介助方法を理解することができればクリアとする。（</a:t>
              </a:r>
              <a:r>
                <a:rPr lang="en-US" altLang="ja-JP" sz="1100" dirty="0">
                  <a:latin typeface="Meiryo UI" panose="020B0604030504040204" pitchFamily="50" charset="-128"/>
                  <a:ea typeface="Meiryo UI" panose="020B0604030504040204" pitchFamily="50" charset="-128"/>
                </a:rPr>
                <a:t>STEP4</a:t>
              </a:r>
              <a:r>
                <a:rPr lang="ja-JP" altLang="ja-JP"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endParaRPr lang="ja-JP" altLang="ja-JP" sz="1100" dirty="0">
                <a:latin typeface="Meiryo UI" panose="020B0604030504040204" pitchFamily="50" charset="-128"/>
                <a:ea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rPr>
                <a:t>※別紙　学習計画</a:t>
              </a:r>
              <a:r>
                <a:rPr lang="ja-JP" altLang="ja-JP" sz="1100" dirty="0" smtClean="0">
                  <a:latin typeface="Meiryo UI" panose="020B0604030504040204" pitchFamily="50" charset="-128"/>
                  <a:ea typeface="Meiryo UI" panose="020B0604030504040204" pitchFamily="50" charset="-128"/>
                </a:rPr>
                <a:t>参照</a:t>
              </a:r>
              <a:endParaRPr lang="ja-JP" altLang="ja-JP" sz="11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85724" y="1069345"/>
              <a:ext cx="838200" cy="2616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ＮＯ　</a:t>
              </a:r>
              <a:r>
                <a:rPr kumimoji="1" lang="en-US" altLang="ja-JP" sz="1100" dirty="0" smtClean="0">
                  <a:latin typeface="Meiryo UI" panose="020B0604030504040204" pitchFamily="50" charset="-128"/>
                  <a:ea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endParaRPr>
            </a:p>
          </p:txBody>
        </p:sp>
      </p:grpSp>
      <p:sp>
        <p:nvSpPr>
          <p:cNvPr id="8" name="正方形/長方形 7"/>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⑤　社会福祉法人　芳春会（</a:t>
            </a:r>
            <a:r>
              <a:rPr kumimoji="1" lang="ja-JP" altLang="en-US" sz="2400" b="1" dirty="0" smtClean="0">
                <a:latin typeface="Meiryo UI" panose="020B0604030504040204" pitchFamily="50" charset="-128"/>
                <a:ea typeface="Meiryo UI" panose="020B0604030504040204" pitchFamily="50" charset="-128"/>
              </a:rPr>
              <a:t>Ｐ５）</a:t>
            </a:r>
            <a:endParaRPr kumimoji="1" lang="ja-JP" altLang="en-US" sz="2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09549" y="574675"/>
            <a:ext cx="6581776"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1200" b="1" u="sng" dirty="0">
                <a:latin typeface="Meiryo UI" panose="020B0604030504040204" pitchFamily="50" charset="-128"/>
                <a:ea typeface="Meiryo UI" panose="020B0604030504040204" pitchFamily="50" charset="-128"/>
              </a:rPr>
              <a:t>Ⅱ</a:t>
            </a:r>
            <a:r>
              <a:rPr kumimoji="1" lang="ja-JP" altLang="en-US" sz="1200" b="1" u="sng" dirty="0">
                <a:latin typeface="Meiryo UI" panose="020B0604030504040204" pitchFamily="50" charset="-128"/>
                <a:ea typeface="Meiryo UI" panose="020B0604030504040204" pitchFamily="50" charset="-128"/>
              </a:rPr>
              <a:t>　学習計画を・目標を</a:t>
            </a:r>
            <a:r>
              <a:rPr kumimoji="1" lang="ja-JP" altLang="en-US" sz="1200" b="1" u="sng" dirty="0" smtClean="0">
                <a:latin typeface="Meiryo UI" panose="020B0604030504040204" pitchFamily="50" charset="-128"/>
                <a:ea typeface="Meiryo UI" panose="020B0604030504040204" pitchFamily="50" charset="-128"/>
              </a:rPr>
              <a:t>立てる　</a:t>
            </a:r>
            <a:r>
              <a:rPr kumimoji="1" lang="ja-JP" altLang="en-US" sz="1200" b="1" dirty="0">
                <a:latin typeface="Meiryo UI" panose="020B0604030504040204" pitchFamily="50" charset="-128"/>
                <a:ea typeface="Meiryo UI" panose="020B0604030504040204" pitchFamily="50" charset="-128"/>
              </a:rPr>
              <a:t> （日本語教育・介護技術・知識習得に向けたプログラム作成）</a:t>
            </a:r>
            <a:r>
              <a:rPr kumimoji="1" lang="ja-JP" altLang="en-US" sz="1100" b="1" dirty="0">
                <a:latin typeface="Meiryo UI" panose="020B0604030504040204" pitchFamily="50" charset="-128"/>
                <a:ea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rPr>
              <a:t>　</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92839089"/>
              </p:ext>
            </p:extLst>
          </p:nvPr>
        </p:nvGraphicFramePr>
        <p:xfrm>
          <a:off x="5124449" y="1036183"/>
          <a:ext cx="4550749" cy="5678942"/>
        </p:xfrm>
        <a:graphic>
          <a:graphicData uri="http://schemas.openxmlformats.org/drawingml/2006/table">
            <a:tbl>
              <a:tblPr/>
              <a:tblGrid>
                <a:gridCol w="536708">
                  <a:extLst>
                    <a:ext uri="{9D8B030D-6E8A-4147-A177-3AD203B41FA5}">
                      <a16:colId xmlns:a16="http://schemas.microsoft.com/office/drawing/2014/main" val="2509436241"/>
                    </a:ext>
                  </a:extLst>
                </a:gridCol>
                <a:gridCol w="2254118">
                  <a:extLst>
                    <a:ext uri="{9D8B030D-6E8A-4147-A177-3AD203B41FA5}">
                      <a16:colId xmlns:a16="http://schemas.microsoft.com/office/drawing/2014/main" val="1469357794"/>
                    </a:ext>
                  </a:extLst>
                </a:gridCol>
                <a:gridCol w="1192736">
                  <a:extLst>
                    <a:ext uri="{9D8B030D-6E8A-4147-A177-3AD203B41FA5}">
                      <a16:colId xmlns:a16="http://schemas.microsoft.com/office/drawing/2014/main" val="1832573108"/>
                    </a:ext>
                  </a:extLst>
                </a:gridCol>
                <a:gridCol w="567187">
                  <a:extLst>
                    <a:ext uri="{9D8B030D-6E8A-4147-A177-3AD203B41FA5}">
                      <a16:colId xmlns:a16="http://schemas.microsoft.com/office/drawing/2014/main" val="2497944840"/>
                    </a:ext>
                  </a:extLst>
                </a:gridCol>
              </a:tblGrid>
              <a:tr h="167149">
                <a:tc gridSpan="4">
                  <a:txBody>
                    <a:bodyPr/>
                    <a:lstStyle/>
                    <a:p>
                      <a:pPr algn="ctr" fontAlgn="ctr"/>
                      <a:r>
                        <a:rPr lang="ja-JP" altLang="en-US" sz="900" b="1" i="0" u="none" strike="noStrike">
                          <a:solidFill>
                            <a:srgbClr val="000000"/>
                          </a:solidFill>
                          <a:effectLst/>
                          <a:latin typeface="游ゴシック" panose="020B0400000000000000" pitchFamily="50" charset="-128"/>
                          <a:ea typeface="游ゴシック" panose="020B0400000000000000" pitchFamily="50" charset="-128"/>
                        </a:rPr>
                        <a:t>学習計画</a:t>
                      </a:r>
                      <a:r>
                        <a:rPr lang="en-US" altLang="ja-JP" sz="9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900" b="1" i="0" u="none" strike="noStrike">
                          <a:solidFill>
                            <a:srgbClr val="000000"/>
                          </a:solidFill>
                          <a:effectLst/>
                          <a:latin typeface="游ゴシック" panose="020B0400000000000000" pitchFamily="50" charset="-128"/>
                          <a:ea typeface="游ゴシック" panose="020B0400000000000000" pitchFamily="50" charset="-128"/>
                        </a:rPr>
                        <a:t>来日</a:t>
                      </a:r>
                      <a:r>
                        <a:rPr lang="en-US" altLang="ja-JP" sz="900" b="1" i="0" u="none" strike="noStrike">
                          <a:solidFill>
                            <a:srgbClr val="000000"/>
                          </a:solidFill>
                          <a:effectLst/>
                          <a:latin typeface="游ゴシック" panose="020B0400000000000000" pitchFamily="50" charset="-128"/>
                          <a:ea typeface="游ゴシック" panose="020B0400000000000000" pitchFamily="50" charset="-128"/>
                        </a:rPr>
                        <a:t>4</a:t>
                      </a:r>
                      <a:r>
                        <a:rPr lang="ja-JP" altLang="en-US" sz="900" b="1" i="0" u="none" strike="noStrike">
                          <a:solidFill>
                            <a:srgbClr val="000000"/>
                          </a:solidFill>
                          <a:effectLst/>
                          <a:latin typeface="游ゴシック" panose="020B0400000000000000" pitchFamily="50" charset="-128"/>
                          <a:ea typeface="游ゴシック" panose="020B0400000000000000" pitchFamily="50" charset="-128"/>
                        </a:rPr>
                        <a:t>ヵ月後学習開始時点）</a:t>
                      </a:r>
                    </a:p>
                  </a:txBody>
                  <a:tcPr marL="4726" marR="4726" marT="472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4005979"/>
                  </a:ext>
                </a:extLst>
              </a:tr>
              <a:tr h="183711">
                <a:tc>
                  <a:txBody>
                    <a:bodyPr/>
                    <a:lstStyle/>
                    <a:p>
                      <a:pPr algn="ctr" fontAlgn="ctr"/>
                      <a:r>
                        <a:rPr lang="ja-JP" altLang="en-US" sz="700" b="1" i="0" u="none" strike="noStrike">
                          <a:solidFill>
                            <a:srgbClr val="000000"/>
                          </a:solidFill>
                          <a:effectLst/>
                          <a:latin typeface="游ゴシック" panose="020B0400000000000000" pitchFamily="50" charset="-128"/>
                          <a:ea typeface="游ゴシック" panose="020B0400000000000000" pitchFamily="50" charset="-128"/>
                        </a:rPr>
                        <a:t>時期</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游ゴシック" panose="020B0400000000000000" pitchFamily="50" charset="-128"/>
                          <a:ea typeface="游ゴシック" panose="020B0400000000000000" pitchFamily="50" charset="-128"/>
                        </a:rPr>
                        <a:t>内　容</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游ゴシック" panose="020B0400000000000000" pitchFamily="50" charset="-128"/>
                          <a:ea typeface="游ゴシック" panose="020B0400000000000000" pitchFamily="50" charset="-128"/>
                        </a:rPr>
                        <a:t>目　標</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游ゴシック" panose="020B0400000000000000" pitchFamily="50" charset="-128"/>
                          <a:ea typeface="游ゴシック" panose="020B0400000000000000" pitchFamily="50" charset="-128"/>
                        </a:rPr>
                        <a:t>教　材</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94937498"/>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 </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6</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　　　　　課長・主任</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日本語能力のアセスメント</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49726979"/>
                  </a:ext>
                </a:extLst>
              </a:tr>
              <a:tr h="113288">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8</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FF"/>
                    </a:solidFill>
                  </a:tcPr>
                </a:tc>
                <a:tc>
                  <a:txBody>
                    <a:bodyPr/>
                    <a:lstStyle/>
                    <a:p>
                      <a:pPr algn="l" fontAlgn="ctr"/>
                      <a:r>
                        <a:rPr lang="zh-TW" altLang="en-US" sz="600" b="1" i="0" u="none" strike="noStrike">
                          <a:solidFill>
                            <a:srgbClr val="000000"/>
                          </a:solidFill>
                          <a:effectLst/>
                          <a:latin typeface="游ゴシック" panose="020B0400000000000000" pitchFamily="50" charset="-128"/>
                          <a:ea typeface="游ゴシック" panose="020B0400000000000000" pitchFamily="50" charset="-128"/>
                        </a:rPr>
                        <a:t>日本語能力測定</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FF"/>
                    </a:solidFill>
                  </a:tcPr>
                </a:tc>
                <a:tc>
                  <a:txBody>
                    <a:bodyPr/>
                    <a:lstStyle/>
                    <a:p>
                      <a:pPr algn="ctr"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49795595"/>
                  </a:ext>
                </a:extLst>
              </a:tr>
              <a:tr h="113288">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8</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FF"/>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学習計画立案</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FF"/>
                    </a:solidFill>
                  </a:tcPr>
                </a:tc>
                <a:tc>
                  <a:txBody>
                    <a:bodyPr/>
                    <a:lstStyle/>
                    <a:p>
                      <a:pPr algn="ctr"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78266956"/>
                  </a:ext>
                </a:extLst>
              </a:tr>
              <a:tr h="113288">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15</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学習の説明（</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30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44604736"/>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16</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読む　書く（語彙編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600" b="1" i="0" u="none" strike="noStrike" dirty="0" smtClean="0">
                          <a:solidFill>
                            <a:srgbClr val="000000"/>
                          </a:solidFill>
                          <a:effectLst/>
                          <a:latin typeface="游ゴシック" panose="020B0400000000000000" pitchFamily="50" charset="-128"/>
                          <a:ea typeface="游ゴシック" panose="020B0400000000000000" pitchFamily="50" charset="-128"/>
                        </a:rPr>
                        <a:t>利用者様の</a:t>
                      </a: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名前が読める・書ける。業務名が読める・書ける。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語彙①</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22303677"/>
                  </a:ext>
                </a:extLst>
              </a:tr>
              <a:tr h="221009">
                <a:tc>
                  <a:txBody>
                    <a:bodyPr/>
                    <a:lstStyle/>
                    <a:p>
                      <a:pPr algn="ctr" fontAlgn="ctr"/>
                      <a:r>
                        <a:rPr lang="en-US" altLang="zh-TW" sz="600" b="1" i="0" u="none" strike="noStrike">
                          <a:solidFill>
                            <a:srgbClr val="000000"/>
                          </a:solidFill>
                          <a:effectLst/>
                          <a:latin typeface="游ゴシック" panose="020B0400000000000000" pitchFamily="50" charset="-128"/>
                          <a:ea typeface="游ゴシック" panose="020B0400000000000000" pitchFamily="50" charset="-128"/>
                        </a:rPr>
                        <a:t>11</a:t>
                      </a:r>
                      <a:r>
                        <a:rPr lang="zh-TW"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zh-TW" sz="600" b="1" i="0" u="none" strike="noStrike">
                          <a:solidFill>
                            <a:srgbClr val="000000"/>
                          </a:solidFill>
                          <a:effectLst/>
                          <a:latin typeface="游ゴシック" panose="020B0400000000000000" pitchFamily="50" charset="-128"/>
                          <a:ea typeface="游ゴシック" panose="020B0400000000000000" pitchFamily="50" charset="-128"/>
                        </a:rPr>
                        <a:t>16</a:t>
                      </a:r>
                      <a:r>
                        <a:rPr lang="zh-TW" altLang="en-US" sz="600" b="1" i="0" u="none" strike="noStrike">
                          <a:solidFill>
                            <a:srgbClr val="000000"/>
                          </a:solidFill>
                          <a:effectLst/>
                          <a:latin typeface="游ゴシック" panose="020B0400000000000000" pitchFamily="50" charset="-128"/>
                          <a:ea typeface="游ゴシック" panose="020B0400000000000000" pitchFamily="50" charset="-128"/>
                        </a:rPr>
                        <a:t>日～　　　　　新館職員</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食事介助　</a:t>
                      </a:r>
                      <a:r>
                        <a:rPr lang="en-US" sz="600" b="1" i="0" u="none" strike="noStrike">
                          <a:solidFill>
                            <a:srgbClr val="000000"/>
                          </a:solidFill>
                          <a:effectLst/>
                          <a:latin typeface="游ゴシック" panose="020B0400000000000000" pitchFamily="50" charset="-128"/>
                          <a:ea typeface="游ゴシック" panose="020B0400000000000000" pitchFamily="50" charset="-128"/>
                        </a:rPr>
                        <a:t>STEP2</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新館</a:t>
                      </a:r>
                      <a:r>
                        <a:rPr lang="en-US" altLang="ja-JP" sz="600" b="1"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階　○○様の食事介助ができる。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職員指導</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3461162096"/>
                  </a:ext>
                </a:extLst>
              </a:tr>
              <a:tr h="270640">
                <a:tc>
                  <a:txBody>
                    <a:bodyPr/>
                    <a:lstStyle/>
                    <a:p>
                      <a:pPr algn="ctr" fontAlgn="ctr"/>
                      <a:r>
                        <a:rPr lang="en-US" altLang="zh-TW" sz="600" b="1" i="0" u="none" strike="noStrike">
                          <a:solidFill>
                            <a:srgbClr val="000000"/>
                          </a:solidFill>
                          <a:effectLst/>
                          <a:latin typeface="游ゴシック" panose="020B0400000000000000" pitchFamily="50" charset="-128"/>
                          <a:ea typeface="游ゴシック" panose="020B0400000000000000" pitchFamily="50" charset="-128"/>
                        </a:rPr>
                        <a:t>11</a:t>
                      </a:r>
                      <a:r>
                        <a:rPr lang="zh-TW"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zh-TW" sz="600" b="1" i="0" u="none" strike="noStrike">
                          <a:solidFill>
                            <a:srgbClr val="000000"/>
                          </a:solidFill>
                          <a:effectLst/>
                          <a:latin typeface="游ゴシック" panose="020B0400000000000000" pitchFamily="50" charset="-128"/>
                          <a:ea typeface="游ゴシック" panose="020B0400000000000000" pitchFamily="50" charset="-128"/>
                        </a:rPr>
                        <a:t>16</a:t>
                      </a:r>
                      <a:r>
                        <a:rPr lang="zh-TW" altLang="en-US" sz="600" b="1" i="0" u="none" strike="noStrike">
                          <a:solidFill>
                            <a:srgbClr val="000000"/>
                          </a:solidFill>
                          <a:effectLst/>
                          <a:latin typeface="游ゴシック" panose="020B0400000000000000" pitchFamily="50" charset="-128"/>
                          <a:ea typeface="游ゴシック" panose="020B0400000000000000" pitchFamily="50" charset="-128"/>
                        </a:rPr>
                        <a:t>日～　　　　　新館職員</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排泄介助（トイレ誘導）　</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STEP1</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トイレ誘導者の見学を行い、注意点や基本的な方法について理解する。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職員指導</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2391622184"/>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19</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読む　書く（語彙編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dirty="0" smtClean="0">
                          <a:solidFill>
                            <a:srgbClr val="000000"/>
                          </a:solidFill>
                          <a:effectLst/>
                          <a:latin typeface="游ゴシック" panose="020B0400000000000000" pitchFamily="50" charset="-128"/>
                          <a:ea typeface="游ゴシック" panose="020B0400000000000000" pitchFamily="50" charset="-128"/>
                        </a:rPr>
                        <a:t>利用者様の</a:t>
                      </a: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名前が読める・書ける。業務名が読める・書ける。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語彙①</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43691926"/>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20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読む　書く（語彙編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業務名が読める・書ける。施設の名称が読める・書ける。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語彙①</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28189800"/>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23</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読む　書く（語彙編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業務名が読める・書ける。施設の名称が読める・書ける。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語彙①</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11073660"/>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26</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業務名、施設の名称、利用者名が聞いてわかる。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500" b="1" i="0" u="none" strike="noStrike">
                          <a:solidFill>
                            <a:srgbClr val="000000"/>
                          </a:solidFill>
                          <a:effectLst/>
                          <a:latin typeface="游ゴシック" panose="020B0400000000000000" pitchFamily="50" charset="-128"/>
                          <a:ea typeface="游ゴシック" panose="020B0400000000000000" pitchFamily="50" charset="-128"/>
                        </a:rPr>
                        <a:t>語彙①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28119838"/>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27</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業務名、施設の名称、利用者名が聞いてわかる。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500" b="1" i="0" u="none" strike="noStrike">
                          <a:solidFill>
                            <a:srgbClr val="000000"/>
                          </a:solidFill>
                          <a:effectLst/>
                          <a:latin typeface="游ゴシック" panose="020B0400000000000000" pitchFamily="50" charset="-128"/>
                          <a:ea typeface="游ゴシック" panose="020B0400000000000000" pitchFamily="50" charset="-128"/>
                        </a:rPr>
                        <a:t>語彙①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4549176"/>
                  </a:ext>
                </a:extLst>
              </a:tr>
              <a:tr h="201525">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29</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方言（大阪弁など）について学ぶ</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大阪弁やその他方言を聞き、意味がわかる。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大阪弁（方言）オリジナルリスト</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93866822"/>
                  </a:ext>
                </a:extLst>
              </a:tr>
              <a:tr h="201525">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30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方言（大阪弁など）について学ぶ</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大阪弁やその他方言を聞き、意味がわかる。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大阪弁（方言）オリジナルリスト</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5751291"/>
                  </a:ext>
                </a:extLst>
              </a:tr>
              <a:tr h="221009">
                <a:tc>
                  <a:txBody>
                    <a:bodyPr/>
                    <a:lstStyle/>
                    <a:p>
                      <a:pPr algn="ctr" fontAlgn="ctr"/>
                      <a:r>
                        <a:rPr lang="en-US" altLang="zh-TW" sz="600" b="1" i="0" u="none" strike="noStrike">
                          <a:solidFill>
                            <a:srgbClr val="000000"/>
                          </a:solidFill>
                          <a:effectLst/>
                          <a:latin typeface="游ゴシック" panose="020B0400000000000000" pitchFamily="50" charset="-128"/>
                          <a:ea typeface="游ゴシック" panose="020B0400000000000000" pitchFamily="50" charset="-128"/>
                        </a:rPr>
                        <a:t>12</a:t>
                      </a:r>
                      <a:r>
                        <a:rPr lang="zh-TW"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zh-TW" sz="600" b="1" i="0" u="none" strike="noStrike">
                          <a:solidFill>
                            <a:srgbClr val="000000"/>
                          </a:solidFill>
                          <a:effectLst/>
                          <a:latin typeface="游ゴシック" panose="020B0400000000000000" pitchFamily="50" charset="-128"/>
                          <a:ea typeface="游ゴシック" panose="020B0400000000000000" pitchFamily="50" charset="-128"/>
                        </a:rPr>
                        <a:t>3</a:t>
                      </a:r>
                      <a:r>
                        <a:rPr lang="zh-TW" altLang="en-US" sz="600" b="1" i="0" u="none" strike="noStrike">
                          <a:solidFill>
                            <a:srgbClr val="000000"/>
                          </a:solidFill>
                          <a:effectLst/>
                          <a:latin typeface="游ゴシック" panose="020B0400000000000000" pitchFamily="50" charset="-128"/>
                          <a:ea typeface="游ゴシック" panose="020B0400000000000000" pitchFamily="50" charset="-128"/>
                        </a:rPr>
                        <a:t>日～　　　　　　新館職員</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食事介助　</a:t>
                      </a:r>
                      <a:r>
                        <a:rPr lang="en-US" sz="600" b="1" i="0" u="none" strike="noStrike">
                          <a:solidFill>
                            <a:srgbClr val="000000"/>
                          </a:solidFill>
                          <a:effectLst/>
                          <a:latin typeface="游ゴシック" panose="020B0400000000000000" pitchFamily="50" charset="-128"/>
                          <a:ea typeface="游ゴシック" panose="020B0400000000000000" pitchFamily="50" charset="-128"/>
                        </a:rPr>
                        <a:t>STEP3</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新館</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階　○○様の食事介助ができる。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職員指導</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2881041817"/>
                  </a:ext>
                </a:extLst>
              </a:tr>
              <a:tr h="201525">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・会話編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基本的な声掛け、挨拶ができる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会話①　やさしく学べる介護のことば　①②実技</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61268115"/>
                  </a:ext>
                </a:extLst>
              </a:tr>
              <a:tr h="234926">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5</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・会話編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基本的な声掛け、挨拶ができる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747938175"/>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6</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・会話編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身近な話題を選び、答えを期待する簡単な話しかけができる。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会話②　実技</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34587088"/>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7</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・会話編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身近な話題を選び、答えを期待する簡単な話しかけができる。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会話②　実技</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35998226"/>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・会話編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身近な話題を選び、答えを期待する簡単な話しかけができる。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会話②　実技</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7522302"/>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・会話編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身近な話題を選び、答えを期待する簡単な話しかけができる。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会話②　実技</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77992032"/>
                  </a:ext>
                </a:extLst>
              </a:tr>
              <a:tr h="221009">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　聞く　話す（語彙編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・会話編</a:t>
                      </a:r>
                      <a:r>
                        <a:rPr lang="en-US" altLang="ja-JP" sz="500" b="1"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500" b="1" i="0" u="none" strike="noStrike">
                          <a:solidFill>
                            <a:srgbClr val="000000"/>
                          </a:solidFill>
                          <a:effectLst/>
                          <a:latin typeface="游ゴシック" panose="020B0400000000000000" pitchFamily="50" charset="-128"/>
                          <a:ea typeface="游ゴシック" panose="020B0400000000000000" pitchFamily="50" charset="-128"/>
                        </a:rPr>
                        <a:t>）</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身近な話題を選び、答えを期待する簡単な話しかけができる。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会話②　実技</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4389522"/>
                  </a:ext>
                </a:extLst>
              </a:tr>
              <a:tr h="181954">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排泄介助（トイレ誘導）　</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STEP2</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トイレ誘導　</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STEP2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の介助ができる。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職員指導</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863178192"/>
                  </a:ext>
                </a:extLst>
              </a:tr>
              <a:tr h="270640">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13</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日本語学習（</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 レベル</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　まとめ</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職員や利用者を観察し、どんな場面でどんな「話しかけ」をしてるか聞き、書ける。</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ワーク①</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25972387"/>
                  </a:ext>
                </a:extLst>
              </a:tr>
              <a:tr h="113288">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14</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FF"/>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日本語能力のアセスメント（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00</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～）日本語能力測定</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FF"/>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74531687"/>
                  </a:ext>
                </a:extLst>
              </a:tr>
              <a:tr h="195605">
                <a:tc>
                  <a:txBody>
                    <a:bodyPr/>
                    <a:lstStyle/>
                    <a:p>
                      <a:pPr algn="ctr" fontAlgn="ct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ja-JP" sz="600" b="1" i="0" u="none" strike="noStrike">
                          <a:solidFill>
                            <a:srgbClr val="000000"/>
                          </a:solidFill>
                          <a:effectLst/>
                          <a:latin typeface="游ゴシック" panose="020B0400000000000000" pitchFamily="50" charset="-128"/>
                          <a:ea typeface="游ゴシック" panose="020B0400000000000000" pitchFamily="50" charset="-128"/>
                        </a:rPr>
                        <a:t>15</a:t>
                      </a: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日</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FF"/>
                    </a:solidFill>
                  </a:tcPr>
                </a:tc>
                <a:tc>
                  <a:txBody>
                    <a:bodyPr/>
                    <a:lstStyle/>
                    <a:p>
                      <a:pPr algn="l" fontAlgn="ctr"/>
                      <a:r>
                        <a:rPr lang="ja-JP" altLang="en-US" sz="600" b="1" i="0" u="none" strike="noStrike">
                          <a:solidFill>
                            <a:srgbClr val="000000"/>
                          </a:solidFill>
                          <a:effectLst/>
                          <a:latin typeface="游ゴシック" panose="020B0400000000000000" pitchFamily="50" charset="-128"/>
                          <a:ea typeface="游ゴシック" panose="020B0400000000000000" pitchFamily="50" charset="-128"/>
                        </a:rPr>
                        <a:t>学習計画見直し</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FF"/>
                    </a:solidFill>
                  </a:tcPr>
                </a:tc>
                <a:tc>
                  <a:txBody>
                    <a:bodyPr/>
                    <a:lstStyle/>
                    <a:p>
                      <a:pPr algn="l" fontAlgn="ct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6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26" marR="4726" marT="4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86084476"/>
                  </a:ext>
                </a:extLst>
              </a:tr>
            </a:tbl>
          </a:graphicData>
        </a:graphic>
      </p:graphicFrame>
      <p:sp>
        <p:nvSpPr>
          <p:cNvPr id="3" name="テキスト ボックス 2"/>
          <p:cNvSpPr txBox="1"/>
          <p:nvPr/>
        </p:nvSpPr>
        <p:spPr>
          <a:xfrm>
            <a:off x="9141798" y="851674"/>
            <a:ext cx="533400"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別紙</a:t>
            </a:r>
          </a:p>
        </p:txBody>
      </p:sp>
    </p:spTree>
    <p:extLst>
      <p:ext uri="{BB962C8B-B14F-4D97-AF65-F5344CB8AC3E}">
        <p14:creationId xmlns:p14="http://schemas.microsoft.com/office/powerpoint/2010/main" val="108267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491413" y="6462822"/>
            <a:ext cx="2228850" cy="365125"/>
          </a:xfrm>
        </p:spPr>
        <p:txBody>
          <a:bodyPr/>
          <a:lstStyle/>
          <a:p>
            <a:fld id="{296A86AB-889E-4DAC-9504-C27B7112E1B6}" type="slidenum">
              <a:rPr kumimoji="1" lang="ja-JP" altLang="en-US" smtClean="0"/>
              <a:t>22</a:t>
            </a:fld>
            <a:endParaRPr kumimoji="1" lang="ja-JP" altLang="en-US" dirty="0"/>
          </a:p>
        </p:txBody>
      </p:sp>
      <p:sp>
        <p:nvSpPr>
          <p:cNvPr id="6" name="正方形/長方形 5"/>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⑤　社会福祉法人　芳春会（</a:t>
            </a:r>
            <a:r>
              <a:rPr kumimoji="1" lang="ja-JP" altLang="en-US" sz="2400" b="1" dirty="0" smtClean="0">
                <a:latin typeface="Meiryo UI" panose="020B0604030504040204" pitchFamily="50" charset="-128"/>
                <a:ea typeface="Meiryo UI" panose="020B0604030504040204" pitchFamily="50" charset="-128"/>
              </a:rPr>
              <a:t>Ｐ６）</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09549" y="536575"/>
            <a:ext cx="2828926"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1200" b="1" u="sng" dirty="0" smtClean="0">
                <a:latin typeface="Meiryo UI" panose="020B0604030504040204" pitchFamily="50" charset="-128"/>
                <a:ea typeface="Meiryo UI" panose="020B0604030504040204" pitchFamily="50" charset="-128"/>
              </a:rPr>
              <a:t>Ⅲ</a:t>
            </a:r>
            <a:r>
              <a:rPr kumimoji="1" lang="ja-JP" altLang="en-US" sz="1200" b="1" u="sng" dirty="0" smtClean="0">
                <a:latin typeface="Meiryo UI" panose="020B0604030504040204" pitchFamily="50" charset="-128"/>
                <a:ea typeface="Meiryo UI" panose="020B0604030504040204" pitchFamily="50" charset="-128"/>
              </a:rPr>
              <a:t>　日本語教育指導記録で確認</a:t>
            </a:r>
            <a:r>
              <a:rPr kumimoji="1" lang="ja-JP" altLang="en-US" sz="1100" b="1" dirty="0" smtClean="0">
                <a:latin typeface="Meiryo UI" panose="020B0604030504040204" pitchFamily="50" charset="-128"/>
                <a:ea typeface="Meiryo UI" panose="020B0604030504040204" pitchFamily="50" charset="-128"/>
              </a:rPr>
              <a:t>　</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7528311"/>
              </p:ext>
            </p:extLst>
          </p:nvPr>
        </p:nvGraphicFramePr>
        <p:xfrm>
          <a:off x="914400" y="813574"/>
          <a:ext cx="5486400" cy="5741678"/>
        </p:xfrm>
        <a:graphic>
          <a:graphicData uri="http://schemas.openxmlformats.org/drawingml/2006/table">
            <a:tbl>
              <a:tblPr/>
              <a:tblGrid>
                <a:gridCol w="685800">
                  <a:extLst>
                    <a:ext uri="{9D8B030D-6E8A-4147-A177-3AD203B41FA5}">
                      <a16:colId xmlns:a16="http://schemas.microsoft.com/office/drawing/2014/main" val="1183722846"/>
                    </a:ext>
                  </a:extLst>
                </a:gridCol>
                <a:gridCol w="685800">
                  <a:extLst>
                    <a:ext uri="{9D8B030D-6E8A-4147-A177-3AD203B41FA5}">
                      <a16:colId xmlns:a16="http://schemas.microsoft.com/office/drawing/2014/main" val="2293013752"/>
                    </a:ext>
                  </a:extLst>
                </a:gridCol>
                <a:gridCol w="1371600">
                  <a:extLst>
                    <a:ext uri="{9D8B030D-6E8A-4147-A177-3AD203B41FA5}">
                      <a16:colId xmlns:a16="http://schemas.microsoft.com/office/drawing/2014/main" val="2153527574"/>
                    </a:ext>
                  </a:extLst>
                </a:gridCol>
                <a:gridCol w="685800">
                  <a:extLst>
                    <a:ext uri="{9D8B030D-6E8A-4147-A177-3AD203B41FA5}">
                      <a16:colId xmlns:a16="http://schemas.microsoft.com/office/drawing/2014/main" val="2545172014"/>
                    </a:ext>
                  </a:extLst>
                </a:gridCol>
                <a:gridCol w="685800">
                  <a:extLst>
                    <a:ext uri="{9D8B030D-6E8A-4147-A177-3AD203B41FA5}">
                      <a16:colId xmlns:a16="http://schemas.microsoft.com/office/drawing/2014/main" val="2184580816"/>
                    </a:ext>
                  </a:extLst>
                </a:gridCol>
                <a:gridCol w="1371600">
                  <a:extLst>
                    <a:ext uri="{9D8B030D-6E8A-4147-A177-3AD203B41FA5}">
                      <a16:colId xmlns:a16="http://schemas.microsoft.com/office/drawing/2014/main" val="677515309"/>
                    </a:ext>
                  </a:extLst>
                </a:gridCol>
              </a:tblGrid>
              <a:tr h="600044">
                <a:tc gridSpan="6">
                  <a:txBody>
                    <a:bodyPr/>
                    <a:lstStyle/>
                    <a:p>
                      <a:pPr algn="ctr" fontAlgn="ctr"/>
                      <a:r>
                        <a:rPr lang="zh-TW" altLang="en-US" sz="1800" b="1" i="0" u="none" strike="noStrike" dirty="0">
                          <a:solidFill>
                            <a:srgbClr val="000000"/>
                          </a:solidFill>
                          <a:effectLst/>
                          <a:latin typeface="ＭＳ Ｐ明朝" panose="02020600040205080304" pitchFamily="18" charset="-128"/>
                          <a:ea typeface="ＭＳ Ｐ明朝" panose="02020600040205080304" pitchFamily="18" charset="-128"/>
                        </a:rPr>
                        <a:t>日本語教育指導記録</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1195861"/>
                  </a:ext>
                </a:extLst>
              </a:tr>
              <a:tr h="406742">
                <a:tc>
                  <a:txBody>
                    <a:bodyPr/>
                    <a:lstStyle/>
                    <a:p>
                      <a:pPr algn="ctr" fontAlgn="ctr"/>
                      <a:r>
                        <a:rPr lang="ja-JP" altLang="en-US" sz="1100" b="1" i="0" u="none" strike="noStrike">
                          <a:solidFill>
                            <a:srgbClr val="000000"/>
                          </a:solidFill>
                          <a:effectLst/>
                          <a:latin typeface="ＭＳ Ｐ明朝" panose="02020600040205080304" pitchFamily="18" charset="-128"/>
                          <a:ea typeface="ＭＳ Ｐ明朝" panose="02020600040205080304" pitchFamily="18" charset="-128"/>
                        </a:rPr>
                        <a:t>実施日時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l" fontAlgn="ctr"/>
                      <a:r>
                        <a:rPr lang="en-US" sz="1200" b="0" i="0" u="none" strike="noStrike">
                          <a:solidFill>
                            <a:srgbClr val="000000"/>
                          </a:solidFill>
                          <a:effectLst/>
                          <a:latin typeface="ＭＳ Ｐ明朝" panose="02020600040205080304" pitchFamily="18" charset="-128"/>
                          <a:ea typeface="ＭＳ Ｐ明朝" panose="02020600040205080304" pitchFamily="18" charset="-128"/>
                        </a:rPr>
                        <a:t>Ｈ　　　　</a:t>
                      </a:r>
                      <a:r>
                        <a:rPr lang="ja-JP" altLang="en-US" sz="1200" b="0" i="0" u="none" strike="noStrike">
                          <a:solidFill>
                            <a:srgbClr val="000000"/>
                          </a:solidFill>
                          <a:effectLst/>
                          <a:latin typeface="ＭＳ Ｐ明朝" panose="02020600040205080304" pitchFamily="18" charset="-128"/>
                          <a:ea typeface="ＭＳ Ｐ明朝" panose="02020600040205080304" pitchFamily="18" charset="-128"/>
                        </a:rPr>
                        <a:t>年　　　　月　　　　　　日（　　　　）</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1" i="0" u="none" strike="noStrike">
                          <a:solidFill>
                            <a:srgbClr val="000000"/>
                          </a:solidFill>
                          <a:effectLst/>
                          <a:latin typeface="ＭＳ Ｐ明朝" panose="02020600040205080304" pitchFamily="18" charset="-128"/>
                          <a:ea typeface="ＭＳ Ｐ明朝" panose="02020600040205080304" pitchFamily="18" charset="-128"/>
                        </a:rPr>
                        <a:t>指導者</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280724"/>
                  </a:ext>
                </a:extLst>
              </a:tr>
              <a:tr h="406742">
                <a:tc>
                  <a:txBody>
                    <a:bodyPr/>
                    <a:lstStyle/>
                    <a:p>
                      <a:pPr algn="ctr" fontAlgn="ctr"/>
                      <a:r>
                        <a:rPr lang="ja-JP" altLang="en-US" sz="1100" b="1" i="0" u="none" strike="noStrike">
                          <a:solidFill>
                            <a:srgbClr val="000000"/>
                          </a:solidFill>
                          <a:effectLst/>
                          <a:latin typeface="ＭＳ Ｐ明朝" panose="02020600040205080304" pitchFamily="18" charset="-128"/>
                          <a:ea typeface="ＭＳ Ｐ明朝" panose="02020600040205080304" pitchFamily="18" charset="-128"/>
                        </a:rPr>
                        <a:t>レベル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200" b="0" i="0" u="none" strike="noStrike">
                          <a:solidFill>
                            <a:srgbClr val="000000"/>
                          </a:solidFill>
                          <a:effectLst/>
                          <a:latin typeface="ＭＳ Ｐ明朝" panose="02020600040205080304" pitchFamily="18" charset="-128"/>
                          <a:ea typeface="ＭＳ Ｐ明朝" panose="02020600040205080304" pitchFamily="18" charset="-128"/>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200" b="0" i="0" u="none" strike="noStrike">
                          <a:solidFill>
                            <a:srgbClr val="000000"/>
                          </a:solidFill>
                          <a:effectLst/>
                          <a:latin typeface="ＭＳ Ｐ明朝" panose="02020600040205080304" pitchFamily="18" charset="-128"/>
                          <a:ea typeface="ＭＳ Ｐ明朝" panose="02020600040205080304" pitchFamily="18" charset="-128"/>
                        </a:rPr>
                        <a:t>読む・書く（語彙編①・③）</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100" b="1" i="0" u="none" strike="noStrike">
                          <a:solidFill>
                            <a:srgbClr val="000000"/>
                          </a:solidFill>
                          <a:effectLst/>
                          <a:latin typeface="ＭＳ Ｐ明朝" panose="02020600040205080304" pitchFamily="18" charset="-128"/>
                          <a:ea typeface="ＭＳ Ｐ明朝" panose="02020600040205080304" pitchFamily="18" charset="-128"/>
                        </a:rPr>
                        <a:t>教材</a:t>
                      </a:r>
                    </a:p>
                  </a:txBody>
                  <a:tcPr marL="9525" marR="9525" marT="952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0" i="0" u="none" strike="noStrike">
                          <a:solidFill>
                            <a:srgbClr val="000000"/>
                          </a:solidFill>
                          <a:effectLst/>
                          <a:latin typeface="ＭＳ Ｐ明朝" panose="02020600040205080304" pitchFamily="18" charset="-128"/>
                          <a:ea typeface="ＭＳ Ｐ明朝" panose="02020600040205080304" pitchFamily="18" charset="-128"/>
                        </a:rPr>
                        <a:t>語彙①</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600675"/>
                  </a:ext>
                </a:extLst>
              </a:tr>
              <a:tr h="728913">
                <a:tc>
                  <a:txBody>
                    <a:bodyPr/>
                    <a:lstStyle/>
                    <a:p>
                      <a:pPr algn="ctr" fontAlgn="ctr"/>
                      <a:r>
                        <a:rPr lang="ja-JP" altLang="en-US" sz="1100" b="1" i="0" u="none" strike="noStrike">
                          <a:solidFill>
                            <a:srgbClr val="000000"/>
                          </a:solidFill>
                          <a:effectLst/>
                          <a:latin typeface="ＭＳ Ｐ明朝" panose="02020600040205080304" pitchFamily="18" charset="-128"/>
                          <a:ea typeface="ＭＳ Ｐ明朝" panose="02020600040205080304" pitchFamily="18" charset="-128"/>
                        </a:rPr>
                        <a:t>本日の　　　　目標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5">
                  <a:txBody>
                    <a:bodyPr/>
                    <a:lstStyle/>
                    <a:p>
                      <a:pPr algn="l" fontAlgn="ctr"/>
                      <a:r>
                        <a:rPr lang="ja-JP" altLang="en-US" sz="1300" b="0" i="0" u="none" strike="noStrike">
                          <a:solidFill>
                            <a:srgbClr val="000000"/>
                          </a:solidFill>
                          <a:effectLst/>
                          <a:latin typeface="ＭＳ Ｐ明朝" panose="02020600040205080304" pitchFamily="18" charset="-128"/>
                          <a:ea typeface="ＭＳ Ｐ明朝" panose="02020600040205080304" pitchFamily="18" charset="-128"/>
                        </a:rPr>
                        <a:t>利用者の名前が読める・書ける。業務名が読める・書ける。</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67435806"/>
                  </a:ext>
                </a:extLst>
              </a:tr>
              <a:tr h="406742">
                <a:tc gridSpan="6">
                  <a:txBody>
                    <a:bodyPr/>
                    <a:lstStyle/>
                    <a:p>
                      <a:pPr algn="ctr" fontAlgn="ctr"/>
                      <a:r>
                        <a:rPr lang="ja-JP" altLang="en-US" sz="1200" b="1" i="0" u="none" strike="noStrike">
                          <a:solidFill>
                            <a:srgbClr val="000000"/>
                          </a:solidFill>
                          <a:effectLst/>
                          <a:latin typeface="ＭＳ Ｐ明朝" panose="02020600040205080304" pitchFamily="18" charset="-128"/>
                          <a:ea typeface="ＭＳ Ｐ明朝" panose="02020600040205080304" pitchFamily="18" charset="-128"/>
                        </a:rPr>
                        <a:t>指導内容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766574"/>
                  </a:ext>
                </a:extLst>
              </a:tr>
              <a:tr h="752043">
                <a:tc gridSpan="6">
                  <a:txBody>
                    <a:bodyPr/>
                    <a:lstStyle/>
                    <a:p>
                      <a:pPr algn="l" fontAlgn="ctr"/>
                      <a:r>
                        <a:rPr lang="ja-JP" altLang="en-US" sz="1200" b="0" i="0" u="none" strike="noStrike" dirty="0">
                          <a:solidFill>
                            <a:srgbClr val="000000"/>
                          </a:solidFill>
                          <a:effectLst/>
                          <a:latin typeface="ＭＳ Ｐ明朝" panose="02020600040205080304" pitchFamily="18" charset="-128"/>
                          <a:ea typeface="ＭＳ Ｐ明朝" panose="02020600040205080304" pitchFamily="18"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2398898"/>
                  </a:ext>
                </a:extLst>
              </a:tr>
              <a:tr h="406742">
                <a:tc gridSpan="6">
                  <a:txBody>
                    <a:bodyPr/>
                    <a:lstStyle/>
                    <a:p>
                      <a:pPr algn="ctr" fontAlgn="ctr"/>
                      <a:r>
                        <a:rPr lang="ja-JP" altLang="en-US" sz="1200" b="1" i="0" u="none" strike="noStrike" dirty="0">
                          <a:solidFill>
                            <a:srgbClr val="000000"/>
                          </a:solidFill>
                          <a:effectLst/>
                          <a:latin typeface="ＭＳ Ｐ明朝" panose="02020600040205080304" pitchFamily="18" charset="-128"/>
                          <a:ea typeface="ＭＳ Ｐ明朝" panose="02020600040205080304" pitchFamily="18" charset="-128"/>
                        </a:rPr>
                        <a:t>目標達成の評価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763655"/>
                  </a:ext>
                </a:extLst>
              </a:tr>
              <a:tr h="406742">
                <a:tc gridSpan="3">
                  <a:txBody>
                    <a:bodyPr/>
                    <a:lstStyle/>
                    <a:p>
                      <a:pPr algn="ctr" fontAlgn="ctr"/>
                      <a:r>
                        <a:rPr lang="ja-JP" altLang="en-US" sz="1200" b="0" i="0" u="none" strike="noStrike">
                          <a:solidFill>
                            <a:srgbClr val="000000"/>
                          </a:solidFill>
                          <a:effectLst/>
                          <a:latin typeface="ＭＳ Ｐ明朝" panose="02020600040205080304" pitchFamily="18" charset="-128"/>
                          <a:ea typeface="ＭＳ Ｐ明朝" panose="02020600040205080304" pitchFamily="18" charset="-128"/>
                        </a:rPr>
                        <a:t>さん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a:solidFill>
                            <a:srgbClr val="000000"/>
                          </a:solidFill>
                          <a:effectLst/>
                          <a:latin typeface="ＭＳ Ｐ明朝" panose="02020600040205080304" pitchFamily="18" charset="-128"/>
                          <a:ea typeface="ＭＳ Ｐ明朝" panose="02020600040205080304" pitchFamily="18" charset="-128"/>
                        </a:rPr>
                        <a:t>さん</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1176507"/>
                  </a:ext>
                </a:extLst>
              </a:tr>
              <a:tr h="406742">
                <a:tc gridSpan="3">
                  <a:txBody>
                    <a:bodyPr/>
                    <a:lstStyle/>
                    <a:p>
                      <a:pPr algn="ctr" fontAlgn="ctr"/>
                      <a:r>
                        <a:rPr lang="ja-JP" altLang="en-US" sz="12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2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553489"/>
                  </a:ext>
                </a:extLst>
              </a:tr>
              <a:tr h="406742">
                <a:tc gridSpan="6">
                  <a:txBody>
                    <a:bodyPr/>
                    <a:lstStyle/>
                    <a:p>
                      <a:pPr algn="ctr" fontAlgn="ctr"/>
                      <a:r>
                        <a:rPr lang="ja-JP" altLang="en-US" sz="1200" b="1" i="0" u="none" strike="noStrike">
                          <a:solidFill>
                            <a:srgbClr val="000000"/>
                          </a:solidFill>
                          <a:effectLst/>
                          <a:latin typeface="ＭＳ Ｐ明朝" panose="02020600040205080304" pitchFamily="18" charset="-128"/>
                          <a:ea typeface="ＭＳ Ｐ明朝" panose="02020600040205080304" pitchFamily="18" charset="-128"/>
                        </a:rPr>
                        <a:t>残された課題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90158661"/>
                  </a:ext>
                </a:extLst>
              </a:tr>
              <a:tr h="406742">
                <a:tc gridSpan="3">
                  <a:txBody>
                    <a:bodyPr/>
                    <a:lstStyle/>
                    <a:p>
                      <a:pPr algn="ctr" fontAlgn="ctr"/>
                      <a:r>
                        <a:rPr lang="ja-JP" altLang="en-US" sz="1200" b="0" i="0" u="none" strike="noStrike">
                          <a:solidFill>
                            <a:srgbClr val="000000"/>
                          </a:solidFill>
                          <a:effectLst/>
                          <a:latin typeface="ＭＳ Ｐ明朝" panose="02020600040205080304" pitchFamily="18" charset="-128"/>
                          <a:ea typeface="ＭＳ Ｐ明朝" panose="02020600040205080304" pitchFamily="18" charset="-128"/>
                        </a:rPr>
                        <a:t>さん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a:solidFill>
                            <a:srgbClr val="000000"/>
                          </a:solidFill>
                          <a:effectLst/>
                          <a:latin typeface="ＭＳ Ｐ明朝" panose="02020600040205080304" pitchFamily="18" charset="-128"/>
                          <a:ea typeface="ＭＳ Ｐ明朝" panose="02020600040205080304" pitchFamily="18" charset="-128"/>
                        </a:rPr>
                        <a:t>さん</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16110098"/>
                  </a:ext>
                </a:extLst>
              </a:tr>
              <a:tr h="406742">
                <a:tc gridSpan="3">
                  <a:txBody>
                    <a:bodyPr/>
                    <a:lstStyle/>
                    <a:p>
                      <a:pPr algn="ctr" fontAlgn="ctr"/>
                      <a:r>
                        <a:rPr lang="ja-JP" altLang="en-US" sz="1200" b="0" i="0" u="none" strike="noStrike">
                          <a:solidFill>
                            <a:srgbClr val="000000"/>
                          </a:solidFill>
                          <a:effectLst/>
                          <a:latin typeface="ＭＳ Ｐ明朝" panose="02020600040205080304" pitchFamily="18" charset="-128"/>
                          <a:ea typeface="ＭＳ Ｐ明朝" panose="02020600040205080304" pitchFamily="18"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200" b="0" i="0" u="none" strike="noStrike" dirty="0">
                          <a:solidFill>
                            <a:srgbClr val="000000"/>
                          </a:solidFill>
                          <a:effectLst/>
                          <a:latin typeface="ＭＳ Ｐ明朝" panose="02020600040205080304" pitchFamily="18" charset="-128"/>
                          <a:ea typeface="ＭＳ Ｐ明朝" panose="02020600040205080304" pitchFamily="18"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47526917"/>
                  </a:ext>
                </a:extLst>
              </a:tr>
            </a:tbl>
          </a:graphicData>
        </a:graphic>
      </p:graphicFrame>
    </p:spTree>
    <p:extLst>
      <p:ext uri="{BB962C8B-B14F-4D97-AF65-F5344CB8AC3E}">
        <p14:creationId xmlns:p14="http://schemas.microsoft.com/office/powerpoint/2010/main" val="67012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725" y="523393"/>
            <a:ext cx="3524250" cy="2810357"/>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⑥</a:t>
            </a:r>
            <a:r>
              <a:rPr lang="ja-JP" altLang="en-US" sz="1200" b="1" dirty="0" smtClean="0">
                <a:latin typeface="Meiryo UI" panose="020B0604030504040204" pitchFamily="50" charset="-128"/>
                <a:ea typeface="Meiryo UI" panose="020B0604030504040204" pitchFamily="50" charset="-128"/>
              </a:rPr>
              <a:t>医療法人　敬英会</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代表者</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理事長 　光山　誠</a:t>
            </a:r>
            <a:endParaRPr lang="en-US" altLang="ja-JP" sz="1100" dirty="0">
              <a:latin typeface="Meiryo UI" panose="020B0604030504040204" pitchFamily="50" charset="-128"/>
              <a:ea typeface="Meiryo UI" panose="020B0604030504040204" pitchFamily="50" charset="-128"/>
            </a:endParaRPr>
          </a:p>
          <a:p>
            <a:r>
              <a:rPr lang="ja-JP" altLang="en-US" sz="1100" dirty="0"/>
              <a:t>   </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所在地</a:t>
            </a:r>
            <a:r>
              <a:rPr lang="ja-JP" altLang="en-US" sz="1100" dirty="0">
                <a:latin typeface="Meiryo UI" panose="020B0604030504040204" pitchFamily="50" charset="-128"/>
                <a:ea typeface="Meiryo UI" panose="020B0604030504040204" pitchFamily="50" charset="-128"/>
              </a:rPr>
              <a:t>大阪市大正区鶴町２丁目１５－１８</a:t>
            </a:r>
            <a:endParaRPr lang="en-US" altLang="ja-JP" sz="1100" dirty="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受入れ</a:t>
            </a:r>
            <a:r>
              <a:rPr lang="ja-JP" altLang="en-US" sz="1100" dirty="0">
                <a:latin typeface="Meiryo UI" panose="020B0604030504040204" pitchFamily="50" charset="-128"/>
                <a:ea typeface="Meiryo UI" panose="020B0604030504040204" pitchFamily="50" charset="-128"/>
              </a:rPr>
              <a:t>施設　</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・介護老人保健施設さくらがわ（定員１００名）</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大阪市浪速区桜川４丁目１０－１３</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（平成</a:t>
            </a:r>
            <a:r>
              <a:rPr lang="en-US" altLang="ja-JP" sz="1100" dirty="0" smtClean="0">
                <a:latin typeface="Meiryo UI" panose="020B0604030504040204" pitchFamily="50" charset="-128"/>
                <a:ea typeface="Meiryo UI" panose="020B0604030504040204" pitchFamily="50" charset="-128"/>
              </a:rPr>
              <a:t>23</a:t>
            </a:r>
            <a:r>
              <a:rPr lang="ja-JP" altLang="en-US" sz="1100" dirty="0" smtClean="0">
                <a:latin typeface="Meiryo UI" panose="020B0604030504040204" pitchFamily="50" charset="-128"/>
                <a:ea typeface="Meiryo UI" panose="020B0604030504040204" pitchFamily="50" charset="-128"/>
              </a:rPr>
              <a:t>年４月開設）</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・介護老人保健施設つるまち（定員１００名）</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大阪市大正区鶴町２丁目１５－１８</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（平成１７年９月開設）</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・介護付き有料老人ホーム幸楽の里　服部緑地</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大阪府豊中市北条町</a:t>
            </a:r>
            <a:r>
              <a:rPr lang="en-US" altLang="ja-JP" sz="1100" dirty="0">
                <a:solidFill>
                  <a:schemeClr val="tx1"/>
                </a:solidFill>
                <a:latin typeface="Meiryo UI" panose="020B0604030504040204" pitchFamily="50" charset="-128"/>
                <a:ea typeface="Meiryo UI" panose="020B0604030504040204" pitchFamily="50" charset="-128"/>
              </a:rPr>
              <a:t>4-9-5</a:t>
            </a:r>
          </a:p>
          <a:p>
            <a:r>
              <a:rPr lang="ja-JP" altLang="en-US" sz="1100" dirty="0">
                <a:solidFill>
                  <a:schemeClr val="tx1"/>
                </a:solidFill>
                <a:latin typeface="Meiryo UI" panose="020B0604030504040204" pitchFamily="50" charset="-128"/>
                <a:ea typeface="Meiryo UI" panose="020B0604030504040204" pitchFamily="50" charset="-128"/>
              </a:rPr>
              <a:t>　　　　　　　（平成</a:t>
            </a:r>
            <a:r>
              <a:rPr lang="en-US" altLang="ja-JP" sz="1100" dirty="0">
                <a:solidFill>
                  <a:schemeClr val="tx1"/>
                </a:solidFill>
                <a:latin typeface="Meiryo UI" panose="020B0604030504040204" pitchFamily="50" charset="-128"/>
                <a:ea typeface="Meiryo UI" panose="020B0604030504040204" pitchFamily="50" charset="-128"/>
              </a:rPr>
              <a:t>19</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11</a:t>
            </a:r>
            <a:r>
              <a:rPr lang="ja-JP" altLang="en-US" sz="1100" dirty="0">
                <a:solidFill>
                  <a:schemeClr val="tx1"/>
                </a:solidFill>
                <a:latin typeface="Meiryo UI" panose="020B0604030504040204" pitchFamily="50" charset="-128"/>
                <a:ea typeface="Meiryo UI" panose="020B0604030504040204" pitchFamily="50" charset="-128"/>
              </a:rPr>
              <a:t>月開設）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・介護老人保健施設グリーンガーデン橋本　　他</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和歌山県橋本市隅田町山内</a:t>
            </a:r>
            <a:r>
              <a:rPr lang="en-US" altLang="ja-JP" sz="1100" dirty="0" smtClean="0">
                <a:solidFill>
                  <a:schemeClr val="tx1"/>
                </a:solidFill>
                <a:latin typeface="Meiryo UI" panose="020B0604030504040204" pitchFamily="50" charset="-128"/>
                <a:ea typeface="Meiryo UI" panose="020B0604030504040204" pitchFamily="50" charset="-128"/>
              </a:rPr>
              <a:t>1919</a:t>
            </a:r>
            <a:r>
              <a:rPr lang="ja-JP" altLang="en-US" sz="1100" dirty="0" smtClean="0">
                <a:solidFill>
                  <a:schemeClr val="tx1"/>
                </a:solidFill>
                <a:latin typeface="Meiryo UI" panose="020B0604030504040204" pitchFamily="50" charset="-128"/>
                <a:ea typeface="Meiryo UI" panose="020B0604030504040204" pitchFamily="50" charset="-128"/>
              </a:rPr>
              <a:t>番</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accent1"/>
                </a:solidFill>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en-US" altLang="ja-JP" sz="675" dirty="0"/>
          </a:p>
          <a:p>
            <a:pPr algn="ctr"/>
            <a:endParaRPr lang="en-US" altLang="ja-JP" sz="675" dirty="0"/>
          </a:p>
          <a:p>
            <a:pPr algn="ctr"/>
            <a:endParaRPr lang="en-US" altLang="ja-JP" sz="675" dirty="0"/>
          </a:p>
          <a:p>
            <a:pPr algn="ctr"/>
            <a:endParaRPr lang="en-US" altLang="ja-JP" sz="675" dirty="0"/>
          </a:p>
          <a:p>
            <a:pPr algn="ctr"/>
            <a:endParaRPr lang="ja-JP" altLang="en-US" sz="675" dirty="0"/>
          </a:p>
        </p:txBody>
      </p:sp>
      <p:sp>
        <p:nvSpPr>
          <p:cNvPr id="2" name="正方形/長方形 1"/>
          <p:cNvSpPr/>
          <p:nvPr/>
        </p:nvSpPr>
        <p:spPr>
          <a:xfrm>
            <a:off x="0" y="0"/>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⑥　医療法人　敬英会</a:t>
            </a:r>
            <a:r>
              <a:rPr kumimoji="1" lang="ja-JP" altLang="en-US" sz="2400" b="1" dirty="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Ｐ１）</a:t>
            </a:r>
            <a:endParaRPr kumimoji="1" lang="en-US" altLang="ja-JP" sz="2400" b="1" dirty="0" smtClean="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288234686"/>
              </p:ext>
            </p:extLst>
          </p:nvPr>
        </p:nvGraphicFramePr>
        <p:xfrm>
          <a:off x="169285" y="3688441"/>
          <a:ext cx="9669175" cy="3028058"/>
        </p:xfrm>
        <a:graphic>
          <a:graphicData uri="http://schemas.openxmlformats.org/drawingml/2006/table">
            <a:tbl>
              <a:tblPr firstRow="1" bandRow="1">
                <a:tableStyleId>{93296810-A885-4BE3-A3E7-6D5BEEA58F35}</a:tableStyleId>
              </a:tblPr>
              <a:tblGrid>
                <a:gridCol w="1157343">
                  <a:extLst>
                    <a:ext uri="{9D8B030D-6E8A-4147-A177-3AD203B41FA5}">
                      <a16:colId xmlns:a16="http://schemas.microsoft.com/office/drawing/2014/main" val="2319702552"/>
                    </a:ext>
                  </a:extLst>
                </a:gridCol>
                <a:gridCol w="560227">
                  <a:extLst>
                    <a:ext uri="{9D8B030D-6E8A-4147-A177-3AD203B41FA5}">
                      <a16:colId xmlns:a16="http://schemas.microsoft.com/office/drawing/2014/main" val="1144046647"/>
                    </a:ext>
                  </a:extLst>
                </a:gridCol>
                <a:gridCol w="494395">
                  <a:extLst>
                    <a:ext uri="{9D8B030D-6E8A-4147-A177-3AD203B41FA5}">
                      <a16:colId xmlns:a16="http://schemas.microsoft.com/office/drawing/2014/main" val="3523728075"/>
                    </a:ext>
                  </a:extLst>
                </a:gridCol>
                <a:gridCol w="762000">
                  <a:extLst>
                    <a:ext uri="{9D8B030D-6E8A-4147-A177-3AD203B41FA5}">
                      <a16:colId xmlns:a16="http://schemas.microsoft.com/office/drawing/2014/main" val="1259583229"/>
                    </a:ext>
                  </a:extLst>
                </a:gridCol>
                <a:gridCol w="904875">
                  <a:extLst>
                    <a:ext uri="{9D8B030D-6E8A-4147-A177-3AD203B41FA5}">
                      <a16:colId xmlns:a16="http://schemas.microsoft.com/office/drawing/2014/main" val="4172144361"/>
                    </a:ext>
                  </a:extLst>
                </a:gridCol>
                <a:gridCol w="666750">
                  <a:extLst>
                    <a:ext uri="{9D8B030D-6E8A-4147-A177-3AD203B41FA5}">
                      <a16:colId xmlns:a16="http://schemas.microsoft.com/office/drawing/2014/main" val="2472546239"/>
                    </a:ext>
                  </a:extLst>
                </a:gridCol>
                <a:gridCol w="1381125">
                  <a:extLst>
                    <a:ext uri="{9D8B030D-6E8A-4147-A177-3AD203B41FA5}">
                      <a16:colId xmlns:a16="http://schemas.microsoft.com/office/drawing/2014/main" val="1302033709"/>
                    </a:ext>
                  </a:extLst>
                </a:gridCol>
                <a:gridCol w="1895475">
                  <a:extLst>
                    <a:ext uri="{9D8B030D-6E8A-4147-A177-3AD203B41FA5}">
                      <a16:colId xmlns:a16="http://schemas.microsoft.com/office/drawing/2014/main" val="3642500363"/>
                    </a:ext>
                  </a:extLst>
                </a:gridCol>
                <a:gridCol w="1846985">
                  <a:extLst>
                    <a:ext uri="{9D8B030D-6E8A-4147-A177-3AD203B41FA5}">
                      <a16:colId xmlns:a16="http://schemas.microsoft.com/office/drawing/2014/main" val="3684441863"/>
                    </a:ext>
                  </a:extLst>
                </a:gridCol>
              </a:tblGrid>
              <a:tr h="238125">
                <a:tc>
                  <a:txBody>
                    <a:bodyPr/>
                    <a:lstStyle/>
                    <a:p>
                      <a:pPr algn="ctr"/>
                      <a:r>
                        <a:rPr kumimoji="1" lang="ja-JP" altLang="en-US" sz="1000" dirty="0" smtClean="0"/>
                        <a:t>年度</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t>人数</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tc>
                <a:tc gridSpan="4">
                  <a:txBody>
                    <a:bodyPr/>
                    <a:lstStyle/>
                    <a:p>
                      <a:pPr algn="ctr"/>
                      <a:r>
                        <a:rPr kumimoji="1" lang="ja-JP" altLang="en-US" sz="1000" dirty="0" smtClean="0"/>
                        <a:t>受入れ方法（人数）</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rPr>
                        <a:t>性別（人数）</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受入れ国（人数）</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うち法人内での在籍者（人数）</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37248691"/>
                  </a:ext>
                </a:extLst>
              </a:tr>
              <a:tr h="157144">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r>
                        <a:rPr kumimoji="1" lang="ja-JP" altLang="en-US" sz="1000" dirty="0" smtClean="0">
                          <a:latin typeface="Meiryo UI" panose="020B0604030504040204" pitchFamily="50" charset="-128"/>
                          <a:ea typeface="Meiryo UI" panose="020B0604030504040204" pitchFamily="50" charset="-128"/>
                        </a:rPr>
                        <a:t>ＥＰＡ</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00" dirty="0" smtClean="0">
                          <a:latin typeface="Meiryo UI" panose="020B0604030504040204" pitchFamily="50" charset="-128"/>
                          <a:ea typeface="Meiryo UI" panose="020B0604030504040204" pitchFamily="50" charset="-128"/>
                        </a:rPr>
                        <a:t>単年留学</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00" dirty="0" smtClean="0">
                          <a:latin typeface="Meiryo UI" panose="020B0604030504040204" pitchFamily="50" charset="-128"/>
                          <a:ea typeface="Meiryo UI" panose="020B0604030504040204" pitchFamily="50" charset="-128"/>
                        </a:rPr>
                        <a:t>介護プログラム</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00" dirty="0" smtClean="0">
                          <a:latin typeface="Meiryo UI" panose="020B0604030504040204" pitchFamily="50" charset="-128"/>
                          <a:ea typeface="Meiryo UI" panose="020B0604030504040204" pitchFamily="50" charset="-128"/>
                        </a:rPr>
                        <a:t>再トライ</a:t>
                      </a: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95209710"/>
                  </a:ext>
                </a:extLst>
              </a:tr>
              <a:tr h="203473">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２１   </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１</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女性１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フィリピン</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94406727"/>
                  </a:ext>
                </a:extLst>
              </a:tr>
              <a:tr h="23096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２３</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２</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女性２</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17507498"/>
                  </a:ext>
                </a:extLst>
              </a:tr>
              <a:tr h="199205">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２４</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４</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４</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女性４</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228518647"/>
                  </a:ext>
                </a:extLst>
              </a:tr>
              <a:tr h="23096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２５</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５</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５</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女性５</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343198"/>
                  </a:ext>
                </a:extLst>
              </a:tr>
              <a:tr h="213987">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２６</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１６</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６</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女性１６</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ベトナム１３ フィリピン３</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再トライ１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31873805"/>
                  </a:ext>
                </a:extLst>
              </a:tr>
              <a:tr h="209550">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２７</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８</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８</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女性８</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526608844"/>
                  </a:ext>
                </a:extLst>
              </a:tr>
              <a:tr h="207644">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２８</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１６</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７</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女性１６</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介護プログラム６</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41596717"/>
                  </a:ext>
                </a:extLst>
              </a:tr>
              <a:tr h="23096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１４</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７</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７</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男性１　女性１３</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介護プログラム５</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59018352"/>
                  </a:ext>
                </a:extLst>
              </a:tr>
              <a:tr h="336726">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３０</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１４</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１２</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男性３　女性１１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単年留学１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介護プログラム１２</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16839495"/>
                  </a:ext>
                </a:extLst>
              </a:tr>
              <a:tr h="230962">
                <a:tc>
                  <a:txBody>
                    <a:bodyPr/>
                    <a:lstStyle/>
                    <a:p>
                      <a:pPr algn="l"/>
                      <a:r>
                        <a:rPr kumimoji="1" lang="ja-JP" altLang="en-US" sz="1050" dirty="0" smtClean="0">
                          <a:solidFill>
                            <a:schemeClr val="tx1"/>
                          </a:solidFill>
                          <a:latin typeface="Meiryo UI" panose="020B0604030504040204" pitchFamily="50" charset="-128"/>
                          <a:ea typeface="Meiryo UI" panose="020B0604030504040204" pitchFamily="50" charset="-128"/>
                        </a:rPr>
                        <a:t>３１</a:t>
                      </a:r>
                      <a:r>
                        <a:rPr kumimoji="1" lang="ja-JP" altLang="en-US" sz="900" dirty="0" smtClean="0">
                          <a:solidFill>
                            <a:schemeClr val="tx1"/>
                          </a:solidFill>
                          <a:latin typeface="Meiryo UI" panose="020B0604030504040204" pitchFamily="50" charset="-128"/>
                          <a:ea typeface="Meiryo UI" panose="020B0604030504040204" pitchFamily="50" charset="-128"/>
                        </a:rPr>
                        <a:t>（令和元年）</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１４</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１４</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男性９　女性５</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ベトナム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介護プログラム１４</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629100848"/>
                  </a:ext>
                </a:extLst>
              </a:tr>
              <a:tr h="230962">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合　　計</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９４</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tx1"/>
                      </a:solidFill>
                      <a:prstDash val="solid"/>
                      <a:round/>
                      <a:headEnd type="none" w="med" len="med"/>
                      <a:tailEnd type="none" w="med" len="med"/>
                    </a:lnR>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７</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４６</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４０</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１</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3175"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男性１３　女性８１</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３９</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51435" marR="51435" marT="25718" marB="25718"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343913546"/>
                  </a:ext>
                </a:extLst>
              </a:tr>
            </a:tbl>
          </a:graphicData>
        </a:graphic>
      </p:graphicFrame>
      <p:sp>
        <p:nvSpPr>
          <p:cNvPr id="10" name="テキスト ボックス 9"/>
          <p:cNvSpPr txBox="1"/>
          <p:nvPr/>
        </p:nvSpPr>
        <p:spPr>
          <a:xfrm>
            <a:off x="3714750" y="527218"/>
            <a:ext cx="6123711" cy="30931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i="1" dirty="0">
                <a:latin typeface="Meiryo UI" panose="020B0604030504040204" pitchFamily="50" charset="-128"/>
                <a:ea typeface="Meiryo UI" panose="020B0604030504040204" pitchFamily="50" charset="-128"/>
              </a:rPr>
              <a:t>◇受入れの概要等に</a:t>
            </a:r>
            <a:r>
              <a:rPr lang="ja-JP" altLang="en-US" sz="1200" b="1" i="1" dirty="0" smtClean="0">
                <a:latin typeface="Meiryo UI" panose="020B0604030504040204" pitchFamily="50" charset="-128"/>
                <a:ea typeface="Meiryo UI" panose="020B0604030504040204" pitchFamily="50" charset="-128"/>
              </a:rPr>
              <a:t>ついて </a:t>
            </a:r>
            <a:r>
              <a:rPr lang="ja-JP" altLang="en-US" sz="1200" b="1" i="1" dirty="0" smtClean="0">
                <a:solidFill>
                  <a:schemeClr val="accent1"/>
                </a:solidFill>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a:t>
            </a:r>
            <a:endParaRPr lang="en-US" altLang="ja-JP" sz="1200" b="1" i="1" dirty="0">
              <a:latin typeface="Meiryo UI" panose="020B0604030504040204" pitchFamily="50" charset="-128"/>
              <a:ea typeface="Meiryo UI" panose="020B0604030504040204" pitchFamily="50" charset="-128"/>
            </a:endParaRPr>
          </a:p>
          <a:p>
            <a:r>
              <a:rPr lang="ja-JP" altLang="en-US" sz="1200" b="1" i="1" dirty="0" smtClean="0">
                <a:latin typeface="Meiryo UI" panose="020B0604030504040204" pitchFamily="50" charset="-128"/>
                <a:ea typeface="Meiryo UI" panose="020B0604030504040204" pitchFamily="50" charset="-128"/>
              </a:rPr>
              <a:t>　★ＥＰＡ介護福祉士候補者を受入れ</a:t>
            </a:r>
            <a:r>
              <a:rPr lang="ja-JP" altLang="en-US" sz="1200" b="1" i="1" dirty="0" smtClean="0">
                <a:solidFill>
                  <a:schemeClr val="tx1"/>
                </a:solidFill>
                <a:latin typeface="Meiryo UI" panose="020B0604030504040204" pitchFamily="50" charset="-128"/>
                <a:ea typeface="Meiryo UI" panose="020B0604030504040204" pitchFamily="50" charset="-128"/>
              </a:rPr>
              <a:t>した</a:t>
            </a:r>
            <a:r>
              <a:rPr lang="ja-JP" altLang="en-US" sz="1200" b="1" i="1" dirty="0" smtClean="0">
                <a:latin typeface="Meiryo UI" panose="020B0604030504040204" pitchFamily="50" charset="-128"/>
                <a:ea typeface="Meiryo UI" panose="020B0604030504040204" pitchFamily="50" charset="-128"/>
              </a:rPr>
              <a:t>後、基本的に以下の受入れを実施している。</a:t>
            </a:r>
            <a:endParaRPr lang="en-US" altLang="ja-JP" sz="1200" b="1" i="1" dirty="0" smtClean="0">
              <a:latin typeface="Meiryo UI" panose="020B0604030504040204" pitchFamily="50" charset="-128"/>
              <a:ea typeface="Meiryo UI" panose="020B0604030504040204" pitchFamily="50" charset="-128"/>
            </a:endParaRPr>
          </a:p>
          <a:p>
            <a:r>
              <a:rPr lang="ja-JP" altLang="en-US" sz="1200" b="1" i="1" dirty="0">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・単年留学者：</a:t>
            </a:r>
            <a:r>
              <a:rPr lang="ja-JP" altLang="en-US" sz="1200" i="1" dirty="0" smtClean="0">
                <a:latin typeface="Meiryo UI" panose="020B0604030504040204" pitchFamily="50" charset="-128"/>
                <a:ea typeface="Meiryo UI" panose="020B0604030504040204" pitchFamily="50" charset="-128"/>
              </a:rPr>
              <a:t>日本語学校に通学し、法人にてアルバイトを実施した後帰国する者。</a:t>
            </a:r>
            <a:endParaRPr lang="en-US" altLang="ja-JP" sz="1200" i="1" dirty="0" smtClean="0">
              <a:latin typeface="Meiryo UI" panose="020B0604030504040204" pitchFamily="50" charset="-128"/>
              <a:ea typeface="Meiryo UI" panose="020B0604030504040204" pitchFamily="50" charset="-128"/>
            </a:endParaRPr>
          </a:p>
          <a:p>
            <a:r>
              <a:rPr lang="ja-JP" altLang="en-US" sz="1200" b="1" i="1" dirty="0">
                <a:latin typeface="Meiryo UI" panose="020B0604030504040204" pitchFamily="50" charset="-128"/>
                <a:ea typeface="Meiryo UI" panose="020B0604030504040204" pitchFamily="50" charset="-128"/>
              </a:rPr>
              <a:t>　</a:t>
            </a:r>
            <a:r>
              <a:rPr lang="ja-JP" altLang="en-US" sz="1200" b="1" i="1" dirty="0" smtClean="0">
                <a:latin typeface="Meiryo UI" panose="020B0604030504040204" pitchFamily="50" charset="-128"/>
                <a:ea typeface="Meiryo UI" panose="020B0604030504040204" pitchFamily="50" charset="-128"/>
              </a:rPr>
              <a:t>　・介護プログラム者：</a:t>
            </a:r>
            <a:r>
              <a:rPr lang="ja-JP" altLang="en-US" sz="1200" i="1" dirty="0" smtClean="0">
                <a:latin typeface="Meiryo UI" panose="020B0604030504040204" pitchFamily="50" charset="-128"/>
                <a:ea typeface="Meiryo UI" panose="020B0604030504040204" pitchFamily="50" charset="-128"/>
              </a:rPr>
              <a:t>日本語学校卒業後、介護福祉士養成施設に通学し、介護福祉士の</a:t>
            </a:r>
            <a:endParaRPr lang="en-US" altLang="ja-JP" sz="1200" i="1" dirty="0" smtClean="0">
              <a:latin typeface="Meiryo UI" panose="020B0604030504040204" pitchFamily="50" charset="-128"/>
              <a:ea typeface="Meiryo UI" panose="020B0604030504040204" pitchFamily="50" charset="-128"/>
            </a:endParaRPr>
          </a:p>
          <a:p>
            <a:r>
              <a:rPr lang="ja-JP" altLang="en-US" sz="1200" i="1" dirty="0">
                <a:latin typeface="Meiryo UI" panose="020B0604030504040204" pitchFamily="50" charset="-128"/>
                <a:ea typeface="Meiryo UI" panose="020B0604030504040204" pitchFamily="50" charset="-128"/>
              </a:rPr>
              <a:t>　</a:t>
            </a:r>
            <a:r>
              <a:rPr lang="ja-JP" altLang="en-US" sz="1200" i="1" dirty="0" smtClean="0">
                <a:latin typeface="Meiryo UI" panose="020B0604030504040204" pitchFamily="50" charset="-128"/>
                <a:ea typeface="Meiryo UI" panose="020B0604030504040204" pitchFamily="50" charset="-128"/>
              </a:rPr>
              <a:t>　　国家試験を取得することを目的として法人内でアルバイトし、試験合格後は就労する者。</a:t>
            </a:r>
            <a:endParaRPr lang="en-US" altLang="ja-JP" sz="1200" i="1" dirty="0" smtClean="0">
              <a:latin typeface="Meiryo UI" panose="020B0604030504040204" pitchFamily="50" charset="-128"/>
              <a:ea typeface="Meiryo UI" panose="020B0604030504040204" pitchFamily="50" charset="-128"/>
            </a:endParaRPr>
          </a:p>
          <a:p>
            <a:r>
              <a:rPr lang="ja-JP" altLang="en-US" sz="1200" b="1" i="1" dirty="0">
                <a:latin typeface="Meiryo UI" panose="020B0604030504040204" pitchFamily="50" charset="-128"/>
                <a:ea typeface="Meiryo UI" panose="020B0604030504040204" pitchFamily="50" charset="-128"/>
              </a:rPr>
              <a:t>　</a:t>
            </a:r>
            <a:r>
              <a:rPr lang="ja-JP" altLang="en-US" sz="1200" i="1" dirty="0" smtClean="0">
                <a:solidFill>
                  <a:schemeClr val="tx1"/>
                </a:solidFill>
                <a:latin typeface="Meiryo UI" panose="020B0604030504040204" pitchFamily="50" charset="-128"/>
                <a:ea typeface="Meiryo UI" panose="020B0604030504040204" pitchFamily="50" charset="-128"/>
              </a:rPr>
              <a:t>・ベトナムの日本語センターからの受入れや日本語学校、介護福祉士養成施設からの打診があり</a:t>
            </a:r>
            <a:endParaRPr lang="en-US" altLang="ja-JP" sz="1200" i="1" dirty="0" smtClean="0">
              <a:solidFill>
                <a:schemeClr val="tx1"/>
              </a:solidFill>
              <a:latin typeface="Meiryo UI" panose="020B0604030504040204" pitchFamily="50" charset="-128"/>
              <a:ea typeface="Meiryo UI" panose="020B0604030504040204" pitchFamily="50" charset="-128"/>
            </a:endParaRPr>
          </a:p>
          <a:p>
            <a:r>
              <a:rPr lang="ja-JP" altLang="en-US" sz="1200" i="1" dirty="0">
                <a:solidFill>
                  <a:schemeClr val="tx1"/>
                </a:solidFill>
                <a:latin typeface="Meiryo UI" panose="020B0604030504040204" pitchFamily="50" charset="-128"/>
                <a:ea typeface="Meiryo UI" panose="020B0604030504040204" pitchFamily="50" charset="-128"/>
              </a:rPr>
              <a:t>　</a:t>
            </a:r>
            <a:r>
              <a:rPr lang="ja-JP" altLang="en-US" sz="1200" i="1" dirty="0" smtClean="0">
                <a:solidFill>
                  <a:schemeClr val="tx1"/>
                </a:solidFill>
                <a:latin typeface="Meiryo UI" panose="020B0604030504040204" pitchFamily="50" charset="-128"/>
                <a:ea typeface="Meiryo UI" panose="020B0604030504040204" pitchFamily="50" charset="-128"/>
              </a:rPr>
              <a:t>　受入れすることもあり。</a:t>
            </a:r>
            <a:endParaRPr lang="en-US" altLang="ja-JP" sz="1200" i="1" dirty="0" smtClean="0">
              <a:solidFill>
                <a:schemeClr val="tx1"/>
              </a:solidFill>
              <a:latin typeface="Meiryo UI" panose="020B0604030504040204" pitchFamily="50" charset="-128"/>
              <a:ea typeface="Meiryo UI" panose="020B0604030504040204" pitchFamily="50" charset="-128"/>
            </a:endParaRPr>
          </a:p>
          <a:p>
            <a:r>
              <a:rPr lang="ja-JP" altLang="en-US" sz="1100" b="1" i="1"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・平成２１年度にフィリピンからＥＰＡ介護福祉士候補者</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を１名受入れ（国家試験に合格せず帰</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国）。その後、平成２６年に６名を受入れ。</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・平成２３年度から単年留学生の受入れをスタート。平成３０年までに４６名を受入れ。</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・平成２１年度に</a:t>
            </a:r>
            <a:r>
              <a:rPr lang="ja-JP" altLang="en-US" sz="1100" dirty="0">
                <a:solidFill>
                  <a:schemeClr val="tx1"/>
                </a:solidFill>
                <a:latin typeface="Meiryo UI" panose="020B0604030504040204" pitchFamily="50" charset="-128"/>
                <a:ea typeface="Meiryo UI" panose="020B0604030504040204" pitchFamily="50" charset="-128"/>
              </a:rPr>
              <a:t>受入れたＥＰＡ介護</a:t>
            </a:r>
            <a:r>
              <a:rPr lang="ja-JP" altLang="en-US" sz="1100" dirty="0" smtClean="0">
                <a:solidFill>
                  <a:schemeClr val="tx1"/>
                </a:solidFill>
                <a:latin typeface="Meiryo UI" panose="020B0604030504040204" pitchFamily="50" charset="-128"/>
                <a:ea typeface="Meiryo UI" panose="020B0604030504040204" pitchFamily="50" charset="-128"/>
              </a:rPr>
              <a:t>福祉士候補者</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が、平成２６年に入国し、日本語学校、介護</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福祉士養成施設を経て介護福祉士の国家試験に合格し、介護福祉士となる。</a:t>
            </a:r>
            <a:r>
              <a:rPr lang="ja-JP" altLang="en-US" sz="1100" b="1" dirty="0" smtClean="0">
                <a:solidFill>
                  <a:schemeClr val="tx1"/>
                </a:solidFill>
                <a:latin typeface="Meiryo UI" panose="020B0604030504040204" pitchFamily="50" charset="-128"/>
                <a:ea typeface="Meiryo UI" panose="020B0604030504040204" pitchFamily="50" charset="-128"/>
              </a:rPr>
              <a:t>（再トライ者）</a:t>
            </a:r>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・平成２８年度から介護プログラム生を受入れ。平成３１年（令和元年）度までに４０名を受入れ。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♢今後の外国人介護人材の雇用方針</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・現在、ＥＰＡ介護福祉士候補者での受入れは、考えていない。</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・ただし、介護福祉士養成施設の経過措置が、延長されない場合は、検討の余地（ＥＰＡ制度、特定</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技能）はある。</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85725" y="3480152"/>
            <a:ext cx="1181100" cy="2423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♦受入れ状況</a:t>
            </a:r>
            <a:endParaRPr kumimoji="1" lang="ja-JP" altLang="en-US" sz="1200" b="1"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609610" y="6387927"/>
            <a:ext cx="2228850" cy="365125"/>
          </a:xfrm>
        </p:spPr>
        <p:txBody>
          <a:bodyPr/>
          <a:lstStyle/>
          <a:p>
            <a:fld id="{54FF1AD6-F958-4FEC-B44A-FF31CE7FC95C}" type="slidenum">
              <a:rPr kumimoji="1" lang="ja-JP" altLang="en-US" smtClean="0"/>
              <a:t>23</a:t>
            </a:fld>
            <a:endParaRPr kumimoji="1" lang="ja-JP" altLang="en-US" dirty="0"/>
          </a:p>
        </p:txBody>
      </p:sp>
    </p:spTree>
    <p:extLst>
      <p:ext uri="{BB962C8B-B14F-4D97-AF65-F5344CB8AC3E}">
        <p14:creationId xmlns:p14="http://schemas.microsoft.com/office/powerpoint/2010/main" val="553114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txBox="1">
            <a:spLocks noGrp="1"/>
          </p:cNvSpPr>
          <p:nvPr>
            <p:ph idx="1"/>
          </p:nvPr>
        </p:nvSpPr>
        <p:spPr>
          <a:xfrm>
            <a:off x="255878" y="765919"/>
            <a:ext cx="9537962" cy="195444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indent="0">
              <a:lnSpc>
                <a:spcPts val="0"/>
              </a:lnSpc>
              <a:buNone/>
            </a:pPr>
            <a:endParaRPr lang="en-US" altLang="ja-JP" sz="11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smtClean="0">
                <a:latin typeface="Meiryo UI" panose="020B0604030504040204" pitchFamily="50" charset="-128"/>
                <a:ea typeface="Meiryo UI" panose="020B0604030504040204" pitchFamily="50" charset="-128"/>
              </a:rPr>
              <a:t>○プロジェクトチーム</a:t>
            </a:r>
            <a:r>
              <a:rPr lang="ja-JP" altLang="en-US" sz="1100" dirty="0">
                <a:latin typeface="Meiryo UI" panose="020B0604030504040204" pitchFamily="50" charset="-128"/>
                <a:ea typeface="Meiryo UI" panose="020B0604030504040204" pitchFamily="50" charset="-128"/>
              </a:rPr>
              <a:t>の設置</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受入</a:t>
            </a:r>
            <a:r>
              <a:rPr lang="ja-JP" altLang="en-US" sz="1100" dirty="0" smtClean="0">
                <a:latin typeface="Meiryo UI" panose="020B0604030504040204" pitchFamily="50" charset="-128"/>
                <a:ea typeface="Meiryo UI" panose="020B0604030504040204" pitchFamily="50" charset="-128"/>
              </a:rPr>
              <a:t>れマニュアルの作成等</a:t>
            </a:r>
            <a:endParaRPr lang="en-US" altLang="ja-JP" sz="11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・プロジェクトチームは設置していない</a:t>
            </a:r>
            <a:r>
              <a:rPr lang="ja-JP" altLang="en-US" sz="1100" dirty="0" smtClean="0">
                <a:solidFill>
                  <a:schemeClr val="tx1"/>
                </a:solidFill>
                <a:latin typeface="Meiryo UI" panose="020B0604030504040204" pitchFamily="50" charset="-128"/>
                <a:ea typeface="Meiryo UI" panose="020B0604030504040204" pitchFamily="50" charset="-128"/>
              </a:rPr>
              <a:t>（各施設で留学生担当者は定めている）</a:t>
            </a:r>
            <a:r>
              <a:rPr lang="ja-JP" altLang="en-US" sz="1100" dirty="0" smtClean="0">
                <a:latin typeface="Meiryo UI" panose="020B0604030504040204" pitchFamily="50" charset="-128"/>
                <a:ea typeface="Meiryo UI" panose="020B0604030504040204" pitchFamily="50" charset="-128"/>
              </a:rPr>
              <a:t>。平成２３年度受入れの単年留学生に関しては、ＥＰＡ制度に準拠し</a:t>
            </a:r>
            <a:r>
              <a:rPr lang="en-US" altLang="ja-JP" sz="1100" dirty="0" smtClean="0">
                <a:latin typeface="Meiryo UI" panose="020B0604030504040204" pitchFamily="50" charset="-128"/>
                <a:ea typeface="Meiryo UI" panose="020B0604030504040204" pitchFamily="50" charset="-128"/>
              </a:rPr>
              <a:t>OJT</a:t>
            </a:r>
            <a:r>
              <a:rPr lang="ja-JP" altLang="en-US" sz="1100" dirty="0" smtClean="0">
                <a:latin typeface="Meiryo UI" panose="020B0604030504040204" pitchFamily="50" charset="-128"/>
                <a:ea typeface="Meiryo UI" panose="020B0604030504040204" pitchFamily="50" charset="-128"/>
              </a:rPr>
              <a:t>の中で支援。</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勉強会は行っていない。</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・マニュアルは、用意せず、何もない中で、まずは、取組みを始めてみようという気持ちで、スタートした。</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奨学</a:t>
            </a:r>
            <a:r>
              <a:rPr lang="ja-JP" altLang="en-US" sz="1100" dirty="0" smtClean="0">
                <a:latin typeface="Meiryo UI" panose="020B0604030504040204" pitchFamily="50" charset="-128"/>
                <a:ea typeface="Meiryo UI" panose="020B0604030504040204" pitchFamily="50" charset="-128"/>
              </a:rPr>
              <a:t>金等について</a:t>
            </a:r>
            <a:r>
              <a:rPr lang="ja-JP" altLang="en-US" sz="1100" dirty="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なし 　</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smtClean="0">
                <a:latin typeface="Meiryo UI" panose="020B0604030504040204" pitchFamily="50" charset="-128"/>
                <a:ea typeface="Meiryo UI" panose="020B0604030504040204" pitchFamily="50" charset="-128"/>
              </a:rPr>
              <a:t>○寮の確保、生活必需品への対応</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smtClean="0">
                <a:latin typeface="Meiryo UI" panose="020B0604030504040204" pitchFamily="50" charset="-128"/>
                <a:ea typeface="Meiryo UI" panose="020B0604030504040204" pitchFamily="50" charset="-128"/>
              </a:rPr>
              <a:t> 　・寮は、法人で確保。</a:t>
            </a:r>
            <a:r>
              <a:rPr lang="ja-JP" altLang="en-US" sz="1100" dirty="0" smtClean="0">
                <a:solidFill>
                  <a:schemeClr val="tx1"/>
                </a:solidFill>
                <a:latin typeface="Meiryo UI" panose="020B0604030504040204" pitchFamily="50" charset="-128"/>
                <a:ea typeface="Meiryo UI" panose="020B0604030504040204" pitchFamily="50" charset="-128"/>
              </a:rPr>
              <a:t>寮に係る家賃を補助（</a:t>
            </a:r>
            <a:r>
              <a:rPr lang="en-US" altLang="ja-JP" sz="1100" dirty="0" smtClean="0">
                <a:solidFill>
                  <a:schemeClr val="tx1"/>
                </a:solidFill>
                <a:latin typeface="Meiryo UI" panose="020B0604030504040204" pitchFamily="50" charset="-128"/>
                <a:ea typeface="Meiryo UI" panose="020B0604030504040204" pitchFamily="50" charset="-128"/>
              </a:rPr>
              <a:t>0.85</a:t>
            </a:r>
            <a:r>
              <a:rPr lang="ja-JP" altLang="en-US" sz="1100" dirty="0">
                <a:solidFill>
                  <a:schemeClr val="tx1"/>
                </a:solidFill>
                <a:latin typeface="Meiryo UI" panose="020B0604030504040204" pitchFamily="50" charset="-128"/>
                <a:ea typeface="Meiryo UI" panose="020B0604030504040204" pitchFamily="50" charset="-128"/>
              </a:rPr>
              <a:t>万</a:t>
            </a:r>
            <a:r>
              <a:rPr lang="ja-JP" altLang="en-US" sz="1100" dirty="0" smtClean="0">
                <a:solidFill>
                  <a:schemeClr val="tx1"/>
                </a:solidFill>
                <a:latin typeface="Meiryo UI" panose="020B0604030504040204" pitchFamily="50" charset="-128"/>
                <a:ea typeface="Meiryo UI" panose="020B0604030504040204" pitchFamily="50" charset="-128"/>
              </a:rPr>
              <a:t>円から１</a:t>
            </a:r>
            <a:r>
              <a:rPr lang="en-US" altLang="ja-JP" sz="1100" dirty="0" smtClean="0">
                <a:solidFill>
                  <a:schemeClr val="tx1"/>
                </a:solidFill>
                <a:latin typeface="Meiryo UI" panose="020B0604030504040204" pitchFamily="50" charset="-128"/>
                <a:ea typeface="Meiryo UI" panose="020B0604030504040204" pitchFamily="50" charset="-128"/>
              </a:rPr>
              <a:t>.7</a:t>
            </a:r>
            <a:r>
              <a:rPr lang="ja-JP" altLang="en-US" sz="1100" dirty="0" smtClean="0">
                <a:solidFill>
                  <a:schemeClr val="tx1"/>
                </a:solidFill>
                <a:latin typeface="Meiryo UI" panose="020B0604030504040204" pitchFamily="50" charset="-128"/>
                <a:ea typeface="Meiryo UI" panose="020B0604030504040204" pitchFamily="50" charset="-128"/>
              </a:rPr>
              <a:t>万円程度）。</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latin typeface="Meiryo UI" panose="020B0604030504040204" pitchFamily="50" charset="-128"/>
                <a:ea typeface="Meiryo UI" panose="020B0604030504040204" pitchFamily="50" charset="-128"/>
              </a:rPr>
              <a:t>　 ・受入れスタート時は、留学生が持ってきた荷物を確認して、日常生活に足らない物をフォローしていった</a:t>
            </a:r>
            <a:r>
              <a:rPr lang="ja-JP" altLang="en-US" sz="1100" dirty="0" smtClean="0">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その経験を活かし、受入時の準備物を確定した。</a:t>
            </a:r>
            <a:endParaRPr lang="en-US" altLang="ja-JP" sz="110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覚書、契約</a:t>
            </a:r>
            <a:r>
              <a:rPr lang="ja-JP" altLang="en-US" sz="1100" dirty="0" smtClean="0">
                <a:latin typeface="Meiryo UI" panose="020B0604030504040204" pitchFamily="50" charset="-128"/>
                <a:ea typeface="Meiryo UI" panose="020B0604030504040204" pitchFamily="50" charset="-128"/>
              </a:rPr>
              <a:t>等の作成　　</a:t>
            </a:r>
            <a:endParaRPr lang="en-US" altLang="ja-JP" sz="11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・留学生支援プログラムに関して、申込書兼契約書あり。</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38596" y="547625"/>
            <a:ext cx="1619250" cy="231684"/>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準備等</a:t>
            </a:r>
          </a:p>
        </p:txBody>
      </p:sp>
      <p:sp>
        <p:nvSpPr>
          <p:cNvPr id="8" name="タイトル 7"/>
          <p:cNvSpPr>
            <a:spLocks noGrp="1"/>
          </p:cNvSpPr>
          <p:nvPr>
            <p:ph type="title"/>
          </p:nvPr>
        </p:nvSpPr>
        <p:spPr>
          <a:xfrm>
            <a:off x="0" y="0"/>
            <a:ext cx="9906000" cy="3968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normAutofit fontScale="90000"/>
          </a:bodyPr>
          <a:lstStyle/>
          <a:p>
            <a:pPr algn="ctr"/>
            <a:r>
              <a:rPr lang="ja-JP" altLang="en-US" sz="2400" b="1" dirty="0">
                <a:latin typeface="Meiryo UI" panose="020B0604030504040204" pitchFamily="50" charset="-128"/>
                <a:ea typeface="Meiryo UI" panose="020B0604030504040204" pitchFamily="50" charset="-128"/>
              </a:rPr>
              <a:t>⑥</a:t>
            </a:r>
            <a:r>
              <a:rPr lang="ja-JP" altLang="en-US" sz="2400" b="1" dirty="0" smtClean="0">
                <a:latin typeface="Meiryo UI" panose="020B0604030504040204" pitchFamily="50" charset="-128"/>
                <a:ea typeface="Meiryo UI" panose="020B0604030504040204" pitchFamily="50" charset="-128"/>
              </a:rPr>
              <a:t>　医療法人　敬英会</a:t>
            </a:r>
            <a:r>
              <a:rPr kumimoji="1" lang="ja-JP" altLang="en-US" sz="2400" b="1" dirty="0" smtClean="0">
                <a:latin typeface="Meiryo UI" panose="020B0604030504040204" pitchFamily="50" charset="-128"/>
                <a:ea typeface="Meiryo UI" panose="020B0604030504040204" pitchFamily="50" charset="-128"/>
              </a:rPr>
              <a:t>（Ｐ２）</a:t>
            </a:r>
            <a:endParaRPr kumimoji="1" lang="en-US" altLang="ja-JP" sz="2400" b="1"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255878" y="2919484"/>
            <a:ext cx="9537962" cy="380199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正方形/長方形 9"/>
          <p:cNvSpPr/>
          <p:nvPr/>
        </p:nvSpPr>
        <p:spPr>
          <a:xfrm>
            <a:off x="112160" y="2790214"/>
            <a:ext cx="1861654" cy="2585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♦受入れ</a:t>
            </a:r>
            <a:r>
              <a:rPr kumimoji="1" lang="ja-JP" altLang="en-US" sz="1200" b="1" dirty="0">
                <a:latin typeface="Meiryo UI" panose="020B0604030504040204" pitchFamily="50" charset="-128"/>
                <a:ea typeface="Meiryo UI" panose="020B0604030504040204" pitchFamily="50" charset="-128"/>
              </a:rPr>
              <a:t>後の状況</a:t>
            </a:r>
          </a:p>
        </p:txBody>
      </p:sp>
      <p:sp>
        <p:nvSpPr>
          <p:cNvPr id="11" name="テキスト ボックス 10"/>
          <p:cNvSpPr txBox="1"/>
          <p:nvPr/>
        </p:nvSpPr>
        <p:spPr>
          <a:xfrm>
            <a:off x="329449" y="5362589"/>
            <a:ext cx="4204452"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◇勉強へ</a:t>
            </a:r>
            <a:r>
              <a:rPr lang="ja-JP" altLang="en-US" sz="1200" b="1" dirty="0">
                <a:latin typeface="Meiryo UI" panose="020B0604030504040204" pitchFamily="50" charset="-128"/>
                <a:ea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rPr>
              <a:t>支援等</a:t>
            </a:r>
            <a:endParaRPr lang="en-US" altLang="ja-JP" sz="1200" b="1" dirty="0" smtClean="0">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・日本語能力試験への支援については、Ｎ３合格後、加えて、養成施</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設入学後から、</a:t>
            </a:r>
            <a:r>
              <a:rPr lang="ja-JP" altLang="en-US" sz="1100" dirty="0">
                <a:solidFill>
                  <a:schemeClr val="tx1"/>
                </a:solidFill>
                <a:latin typeface="Meiryo UI" panose="020B0604030504040204" pitchFamily="50" charset="-128"/>
                <a:ea typeface="Meiryo UI" panose="020B0604030504040204" pitchFamily="50" charset="-128"/>
              </a:rPr>
              <a:t>時間給</a:t>
            </a:r>
            <a:r>
              <a:rPr lang="ja-JP" altLang="en-US" sz="1100" dirty="0" smtClean="0">
                <a:solidFill>
                  <a:schemeClr val="tx1"/>
                </a:solidFill>
                <a:latin typeface="Meiryo UI" panose="020B0604030504040204" pitchFamily="50" charset="-128"/>
                <a:ea typeface="Meiryo UI" panose="020B0604030504040204" pitchFamily="50" charset="-128"/>
              </a:rPr>
              <a:t>をアップして対応。</a:t>
            </a:r>
            <a:endParaRPr lang="en-US" altLang="ja-JP" sz="1100" dirty="0" smtClean="0">
              <a:solidFill>
                <a:schemeClr val="tx1"/>
              </a:solidFill>
              <a:latin typeface="Meiryo UI" panose="020B0604030504040204" pitchFamily="50" charset="-128"/>
              <a:ea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31413" y="3239457"/>
            <a:ext cx="4189600"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◇留学生の</a:t>
            </a:r>
            <a:r>
              <a:rPr lang="ja-JP" altLang="en-US" sz="1200" b="1" dirty="0" smtClean="0">
                <a:latin typeface="Meiryo UI" panose="020B0604030504040204" pitchFamily="50" charset="-128"/>
                <a:ea typeface="Meiryo UI" panose="020B0604030504040204" pitchFamily="50" charset="-128"/>
              </a:rPr>
              <a:t>指導者等に</a:t>
            </a:r>
            <a:r>
              <a:rPr lang="ja-JP" altLang="en-US" sz="1200" b="1" dirty="0">
                <a:latin typeface="Meiryo UI" panose="020B0604030504040204" pitchFamily="50" charset="-128"/>
                <a:ea typeface="Meiryo UI" panose="020B0604030504040204" pitchFamily="50" charset="-128"/>
              </a:rPr>
              <a:t>ついて</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・先輩職員（留学生及び卒業生等）や</a:t>
            </a:r>
            <a:r>
              <a:rPr lang="ja-JP" altLang="en-US" sz="1100" dirty="0" smtClean="0">
                <a:solidFill>
                  <a:schemeClr val="tx1"/>
                </a:solidFill>
                <a:latin typeface="Meiryo UI" panose="020B0604030504040204" pitchFamily="50" charset="-128"/>
                <a:ea typeface="Meiryo UI" panose="020B0604030504040204" pitchFamily="50" charset="-128"/>
              </a:rPr>
              <a:t>通訳者、ノウハウの積み上げ</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で対応。</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a:t>
            </a:r>
            <a:endParaRPr lang="en-US" altLang="ja-JP" sz="1100" dirty="0" smtClean="0">
              <a:solidFill>
                <a:srgbClr val="FF000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37647" y="4209363"/>
            <a:ext cx="418960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日本語学校や介護福祉士養成施設との連携状況等について</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・基本的には、学校に任せている。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・生活指導に関しては、課題があれば、施設においても注意喚起等を　</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行</a:t>
            </a:r>
            <a:r>
              <a:rPr lang="ja-JP" altLang="en-US" sz="1100" dirty="0" smtClean="0">
                <a:solidFill>
                  <a:schemeClr val="tx1"/>
                </a:solidFill>
                <a:latin typeface="Meiryo UI" panose="020B0604030504040204" pitchFamily="50" charset="-128"/>
                <a:ea typeface="Meiryo UI" panose="020B0604030504040204" pitchFamily="50" charset="-128"/>
              </a:rPr>
              <a:t>ってい</a:t>
            </a:r>
            <a:r>
              <a:rPr lang="ja-JP" altLang="en-US" sz="1100" dirty="0">
                <a:solidFill>
                  <a:schemeClr val="tx1"/>
                </a:solidFill>
                <a:latin typeface="Meiryo UI" panose="020B0604030504040204" pitchFamily="50" charset="-128"/>
                <a:ea typeface="Meiryo UI" panose="020B0604030504040204" pitchFamily="50" charset="-128"/>
              </a:rPr>
              <a:t>る</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64209" y="3061725"/>
            <a:ext cx="4986435" cy="21544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◇受入れ後の</a:t>
            </a:r>
            <a:r>
              <a:rPr lang="ja-JP" altLang="en-US" sz="1200" b="1" dirty="0" smtClean="0">
                <a:latin typeface="Meiryo UI" panose="020B0604030504040204" pitchFamily="50" charset="-128"/>
                <a:ea typeface="Meiryo UI" panose="020B0604030504040204" pitchFamily="50" charset="-128"/>
              </a:rPr>
              <a:t>感想</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○メリット</a:t>
            </a:r>
            <a:endParaRPr lang="en-US" altLang="ja-JP" sz="12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・人材確保に繋がるとともに多様性への対応が可能。</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・職員の平均年齢の低下</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・日本人スタッフとの関係も良好。</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・真面目である。</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・利用者様が、日本語を支援している場合もあり、その方の自立支援がアップする場</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合もあり。</a:t>
            </a:r>
            <a:endParaRPr lang="en-US"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○デメリット等</a:t>
            </a:r>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・日本語能力や言葉の壁などの課題があり、途中でリタイアする可能性がある。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・日本の法制度が突然変更になり、受入れられなくなるなどの可能性もある。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・結婚や出産等、ライフイベントの変更による退職等への危惧。</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667251" y="5322963"/>
            <a:ext cx="4991099" cy="13080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その他</a:t>
            </a:r>
            <a:endParaRPr lang="en-US" altLang="ja-JP" sz="11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○福利厚生当について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日本人の学生アルバイトと同等。</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○施設のコストについて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・アルバイト（賃金）の支給。　　</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・法人において</a:t>
            </a:r>
            <a:r>
              <a:rPr lang="ja-JP" altLang="en-US" sz="1100" dirty="0" smtClean="0">
                <a:solidFill>
                  <a:schemeClr val="tx1"/>
                </a:solidFill>
                <a:latin typeface="Meiryo UI" panose="020B0604030504040204" pitchFamily="50" charset="-128"/>
                <a:ea typeface="Meiryo UI" panose="020B0604030504040204" pitchFamily="50" charset="-128"/>
              </a:rPr>
              <a:t>、日本語学校の学費として入学時に年１０万円</a:t>
            </a:r>
            <a:r>
              <a:rPr lang="ja-JP" altLang="en-US" sz="1100" dirty="0">
                <a:solidFill>
                  <a:schemeClr val="tx1"/>
                </a:solidFill>
                <a:latin typeface="Meiryo UI" panose="020B0604030504040204" pitchFamily="50" charset="-128"/>
                <a:ea typeface="Meiryo UI" panose="020B0604030504040204" pitchFamily="50" charset="-128"/>
              </a:rPr>
              <a:t>を無償で支給</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生活</a:t>
            </a:r>
            <a:r>
              <a:rPr lang="ja-JP" altLang="en-US" sz="1100" dirty="0">
                <a:solidFill>
                  <a:schemeClr val="tx1"/>
                </a:solidFill>
                <a:latin typeface="Meiryo UI" panose="020B0604030504040204" pitchFamily="50" charset="-128"/>
                <a:ea typeface="Meiryo UI" panose="020B0604030504040204" pitchFamily="50" charset="-128"/>
              </a:rPr>
              <a:t>支援</a:t>
            </a:r>
            <a:r>
              <a:rPr lang="ja-JP" altLang="en-US" sz="1100" dirty="0" smtClean="0">
                <a:solidFill>
                  <a:schemeClr val="tx1"/>
                </a:solidFill>
                <a:latin typeface="Meiryo UI" panose="020B0604030504040204" pitchFamily="50" charset="-128"/>
                <a:ea typeface="Meiryo UI" panose="020B0604030504040204" pitchFamily="50" charset="-128"/>
              </a:rPr>
              <a:t>（寮費・交通費等の一部負担）月２</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３万円を支給。</a:t>
            </a:r>
            <a:r>
              <a:rPr lang="ja-JP" altLang="en-US" sz="1100" dirty="0" smtClean="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4990" y="6448451"/>
            <a:ext cx="2228850" cy="365125"/>
          </a:xfrm>
        </p:spPr>
        <p:txBody>
          <a:bodyPr/>
          <a:lstStyle/>
          <a:p>
            <a:fld id="{296A86AB-889E-4DAC-9504-C27B7112E1B6}" type="slidenum">
              <a:rPr kumimoji="1" lang="ja-JP" altLang="en-US" smtClean="0"/>
              <a:t>24</a:t>
            </a:fld>
            <a:endParaRPr kumimoji="1" lang="ja-JP" altLang="en-US" dirty="0"/>
          </a:p>
        </p:txBody>
      </p:sp>
    </p:spTree>
    <p:extLst>
      <p:ext uri="{BB962C8B-B14F-4D97-AF65-F5344CB8AC3E}">
        <p14:creationId xmlns:p14="http://schemas.microsoft.com/office/powerpoint/2010/main" val="53898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67613" y="6426200"/>
            <a:ext cx="2228850" cy="365125"/>
          </a:xfrm>
        </p:spPr>
        <p:txBody>
          <a:bodyPr/>
          <a:lstStyle/>
          <a:p>
            <a:fld id="{296A86AB-889E-4DAC-9504-C27B7112E1B6}" type="slidenum">
              <a:rPr kumimoji="1" lang="ja-JP" altLang="en-US" smtClean="0"/>
              <a:t>25</a:t>
            </a:fld>
            <a:endParaRPr kumimoji="1" lang="ja-JP" altLang="en-US" dirty="0"/>
          </a:p>
        </p:txBody>
      </p:sp>
      <p:sp>
        <p:nvSpPr>
          <p:cNvPr id="3" name="角丸四角形 2"/>
          <p:cNvSpPr/>
          <p:nvPr/>
        </p:nvSpPr>
        <p:spPr>
          <a:xfrm>
            <a:off x="1228725" y="1771650"/>
            <a:ext cx="7334250" cy="18764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Meiryo UI" panose="020B0604030504040204" pitchFamily="50" charset="-128"/>
                <a:ea typeface="Meiryo UI" panose="020B0604030504040204" pitchFamily="50" charset="-128"/>
              </a:rPr>
              <a:t>ＥＰＡ制度により介護福祉士候補者を</a:t>
            </a:r>
            <a:endParaRPr kumimoji="1" lang="en-US" altLang="ja-JP" sz="3200" dirty="0" smtClean="0">
              <a:latin typeface="Meiryo UI" panose="020B0604030504040204" pitchFamily="50" charset="-128"/>
              <a:ea typeface="Meiryo UI" panose="020B0604030504040204" pitchFamily="50" charset="-128"/>
            </a:endParaRPr>
          </a:p>
          <a:p>
            <a:pPr algn="ctr"/>
            <a:r>
              <a:rPr kumimoji="1" lang="ja-JP" altLang="en-US" sz="3200" dirty="0" smtClean="0">
                <a:latin typeface="Meiryo UI" panose="020B0604030504040204" pitchFamily="50" charset="-128"/>
                <a:ea typeface="Meiryo UI" panose="020B0604030504040204" pitchFamily="50" charset="-128"/>
              </a:rPr>
              <a:t>受入れている施設の事例</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9347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936000" cy="4320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ＥＰＡ制度による介護福祉士候補者</a:t>
            </a:r>
            <a:r>
              <a:rPr kumimoji="1" lang="ja-JP" altLang="en-US" sz="2400" b="1" dirty="0" smtClean="0">
                <a:latin typeface="Meiryo UI" panose="020B0604030504040204" pitchFamily="50" charset="-128"/>
                <a:ea typeface="Meiryo UI" panose="020B0604030504040204" pitchFamily="50" charset="-128"/>
              </a:rPr>
              <a:t>受入れ施設</a:t>
            </a:r>
            <a:r>
              <a:rPr kumimoji="1" lang="en-US" altLang="ja-JP" sz="2400" b="1" dirty="0" smtClean="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13899" y="628651"/>
            <a:ext cx="9198591" cy="5629274"/>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kumimoji="1" lang="en-US" altLang="ja-JP" sz="1900" b="1" dirty="0" smtClean="0">
              <a:latin typeface="Meiryo UI" panose="020B0604030504040204" pitchFamily="50" charset="-128"/>
              <a:ea typeface="Meiryo UI" panose="020B0604030504040204" pitchFamily="50" charset="-128"/>
            </a:endParaRPr>
          </a:p>
          <a:p>
            <a:pPr marL="0" indent="0">
              <a:buNone/>
            </a:pPr>
            <a:endParaRPr kumimoji="1" lang="en-US" altLang="ja-JP" sz="1900" b="1" dirty="0" smtClean="0">
              <a:latin typeface="Meiryo UI" panose="020B0604030504040204" pitchFamily="50" charset="-128"/>
              <a:ea typeface="Meiryo UI" panose="020B0604030504040204" pitchFamily="50" charset="-128"/>
            </a:endParaRPr>
          </a:p>
          <a:p>
            <a:pPr marL="0" indent="0">
              <a:buNone/>
            </a:pPr>
            <a:endParaRPr kumimoji="1" lang="en-US" altLang="ja-JP" b="1" dirty="0" smtClean="0">
              <a:latin typeface="Meiryo UI" panose="020B0604030504040204" pitchFamily="50" charset="-128"/>
              <a:ea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rPr>
              <a:t>①</a:t>
            </a:r>
            <a:r>
              <a:rPr kumimoji="1" lang="ja-JP" altLang="en-US" b="1" dirty="0" smtClean="0">
                <a:latin typeface="Meiryo UI" panose="020B0604030504040204" pitchFamily="50" charset="-128"/>
                <a:ea typeface="Meiryo UI" panose="020B0604030504040204" pitchFamily="50" charset="-128"/>
              </a:rPr>
              <a:t>社会福祉法人たちばな会　</a:t>
            </a:r>
            <a:endParaRPr kumimoji="1" lang="en-US" altLang="ja-JP" b="1" dirty="0" smtClean="0">
              <a:latin typeface="Meiryo UI" panose="020B0604030504040204" pitchFamily="50" charset="-128"/>
              <a:ea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特別養護老人ホーム　寝屋川石津園</a:t>
            </a:r>
            <a:endParaRPr lang="en-US" altLang="ja-JP" dirty="0" smtClean="0">
              <a:latin typeface="Meiryo UI" panose="020B0604030504040204" pitchFamily="50" charset="-128"/>
              <a:ea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rPr>
              <a:t>②社会福祉法人　池田さつき会</a:t>
            </a:r>
            <a:endParaRPr lang="en-US" altLang="ja-JP" b="1" dirty="0" smtClean="0">
              <a:latin typeface="Meiryo UI" panose="020B0604030504040204" pitchFamily="50" charset="-128"/>
              <a:ea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特別養護老人ホーム</a:t>
            </a:r>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ポプラ</a:t>
            </a:r>
            <a:endParaRPr lang="en-US" altLang="ja-JP" b="1" dirty="0" smtClean="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endParaRPr lang="en-US" altLang="ja-JP" sz="1800" dirty="0" smtClean="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81900" y="6492875"/>
            <a:ext cx="2228850" cy="365125"/>
          </a:xfrm>
        </p:spPr>
        <p:txBody>
          <a:bodyPr/>
          <a:lstStyle/>
          <a:p>
            <a:fld id="{296A86AB-889E-4DAC-9504-C27B7112E1B6}" type="slidenum">
              <a:rPr kumimoji="1" lang="ja-JP" altLang="en-US" smtClean="0"/>
              <a:t>26</a:t>
            </a:fld>
            <a:endParaRPr kumimoji="1" lang="ja-JP" altLang="en-US" dirty="0"/>
          </a:p>
        </p:txBody>
      </p:sp>
    </p:spTree>
    <p:extLst>
      <p:ext uri="{BB962C8B-B14F-4D97-AF65-F5344CB8AC3E}">
        <p14:creationId xmlns:p14="http://schemas.microsoft.com/office/powerpoint/2010/main" val="3609078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2315" y="570045"/>
            <a:ext cx="3590925" cy="152349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①</a:t>
            </a: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社会福祉法人　たちばな会</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○代表者　理事長 　　西邨　智雄</a:t>
            </a:r>
            <a:endParaRPr lang="en-US" altLang="ja-JP" sz="1100" dirty="0">
              <a:latin typeface="Meiryo UI" panose="020B0604030504040204" pitchFamily="50" charset="-128"/>
              <a:ea typeface="Meiryo UI" panose="020B0604030504040204" pitchFamily="50" charset="-128"/>
            </a:endParaRPr>
          </a:p>
          <a:p>
            <a:r>
              <a:rPr lang="ja-JP" altLang="en-US" sz="1100" dirty="0"/>
              <a:t>   </a:t>
            </a:r>
            <a:r>
              <a:rPr lang="ja-JP" altLang="en-US" sz="1100" dirty="0">
                <a:latin typeface="Meiryo UI" panose="020B0604030504040204" pitchFamily="50" charset="-128"/>
                <a:ea typeface="Meiryo UI" panose="020B0604030504040204" pitchFamily="50" charset="-128"/>
              </a:rPr>
              <a:t>○所在地  寝屋川市石津中町３５－８</a:t>
            </a:r>
            <a:endParaRPr lang="en-US" altLang="ja-JP" sz="1100" dirty="0"/>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○受入れ施設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・特別養護老人ホーム　寝屋川石津園（定員</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名）</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寝屋川市石津中町３５－８</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（平成９年４月１日開設）　　　</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675" dirty="0"/>
          </a:p>
          <a:p>
            <a:pPr algn="ctr"/>
            <a:endParaRPr lang="en-US" altLang="ja-JP" sz="675" dirty="0"/>
          </a:p>
          <a:p>
            <a:pPr algn="ctr"/>
            <a:endParaRPr lang="en-US" altLang="ja-JP" sz="675" dirty="0"/>
          </a:p>
          <a:p>
            <a:pPr algn="ctr"/>
            <a:endParaRPr lang="en-US" altLang="ja-JP" sz="675" dirty="0"/>
          </a:p>
          <a:p>
            <a:pPr algn="ctr"/>
            <a:endParaRPr lang="ja-JP" altLang="en-US" sz="675" dirty="0"/>
          </a:p>
        </p:txBody>
      </p:sp>
      <p:sp>
        <p:nvSpPr>
          <p:cNvPr id="11" name="テキスト ボックス 10"/>
          <p:cNvSpPr txBox="1"/>
          <p:nvPr/>
        </p:nvSpPr>
        <p:spPr>
          <a:xfrm>
            <a:off x="301985" y="4446805"/>
            <a:ext cx="9233624"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○プロジェクトの設置、受入れマニュアル作成等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・受入れプロジェクトの設置やマニュアルの作成はなく、最初の受入れ（平成２１年度）では、ケアワーカー、施設長、</a:t>
            </a:r>
            <a:r>
              <a:rPr lang="ja-JP" altLang="en-US" sz="1100" dirty="0">
                <a:solidFill>
                  <a:schemeClr val="tx1"/>
                </a:solidFill>
                <a:latin typeface="Meiryo UI" panose="020B0604030504040204" pitchFamily="50" charset="-128"/>
                <a:ea typeface="Meiryo UI" panose="020B0604030504040204" pitchFamily="50" charset="-128"/>
              </a:rPr>
              <a:t>理事長が一緒に勉強をしながら</a:t>
            </a:r>
            <a:r>
              <a:rPr lang="ja-JP" altLang="en-US" sz="1100" dirty="0" smtClean="0">
                <a:solidFill>
                  <a:schemeClr val="tx1"/>
                </a:solidFill>
                <a:latin typeface="Meiryo UI" panose="020B0604030504040204" pitchFamily="50" charset="-128"/>
                <a:ea typeface="Meiryo UI" panose="020B0604030504040204" pitchFamily="50" charset="-128"/>
              </a:rPr>
              <a:t>、いろいろな</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こと</a:t>
            </a:r>
            <a:r>
              <a:rPr lang="ja-JP" altLang="en-US" sz="1100" dirty="0">
                <a:solidFill>
                  <a:schemeClr val="tx1"/>
                </a:solidFill>
                <a:latin typeface="Meiryo UI" panose="020B0604030504040204" pitchFamily="50" charset="-128"/>
                <a:ea typeface="Meiryo UI" panose="020B0604030504040204" pitchFamily="50" charset="-128"/>
              </a:rPr>
              <a:t>を手探りでスタートした。</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○寮の確保、生活必需品への対応</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・日本で生活する費用や備品等は、施設で準備（住居及び生活必需品：賃貸アパートを２人１部屋（</a:t>
            </a:r>
            <a:r>
              <a:rPr lang="en-US" altLang="ja-JP" sz="1100" dirty="0">
                <a:solidFill>
                  <a:schemeClr val="tx1"/>
                </a:solidFill>
                <a:latin typeface="Meiryo UI" panose="020B0604030504040204" pitchFamily="50" charset="-128"/>
                <a:ea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rPr>
              <a:t>ＤＫ）で準備するとともに生活必需品も用意）。</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○国際厚生事業団について</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・候補者との間で問題が生じた場合等には、相談にのってもらえ、間に入ってもらうこともある。</a:t>
            </a:r>
            <a:endParaRPr lang="en-US" altLang="ja-JP" sz="1100" strike="sngStrike"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①　社会福祉法人　たちばな会（Ｐ１</a:t>
            </a:r>
            <a:r>
              <a:rPr kumimoji="1" lang="ja-JP" altLang="en-US" sz="2400" b="1" dirty="0">
                <a:latin typeface="Meiryo UI" panose="020B0604030504040204" pitchFamily="50" charset="-128"/>
                <a:ea typeface="Meiryo UI" panose="020B0604030504040204" pitchFamily="50" charset="-128"/>
              </a:rPr>
              <a:t>）</a:t>
            </a:r>
          </a:p>
        </p:txBody>
      </p:sp>
      <p:graphicFrame>
        <p:nvGraphicFramePr>
          <p:cNvPr id="3" name="表 2"/>
          <p:cNvGraphicFramePr>
            <a:graphicFrameLocks noGrp="1"/>
          </p:cNvGraphicFramePr>
          <p:nvPr>
            <p:extLst/>
          </p:nvPr>
        </p:nvGraphicFramePr>
        <p:xfrm>
          <a:off x="301985" y="2607489"/>
          <a:ext cx="8931210" cy="1125807"/>
        </p:xfrm>
        <a:graphic>
          <a:graphicData uri="http://schemas.openxmlformats.org/drawingml/2006/table">
            <a:tbl>
              <a:tblPr firstRow="1" bandRow="1">
                <a:tableStyleId>{93296810-A885-4BE3-A3E7-6D5BEEA58F35}</a:tableStyleId>
              </a:tblPr>
              <a:tblGrid>
                <a:gridCol w="1641115">
                  <a:extLst>
                    <a:ext uri="{9D8B030D-6E8A-4147-A177-3AD203B41FA5}">
                      <a16:colId xmlns:a16="http://schemas.microsoft.com/office/drawing/2014/main" val="2319702552"/>
                    </a:ext>
                  </a:extLst>
                </a:gridCol>
                <a:gridCol w="1458019">
                  <a:extLst>
                    <a:ext uri="{9D8B030D-6E8A-4147-A177-3AD203B41FA5}">
                      <a16:colId xmlns:a16="http://schemas.microsoft.com/office/drawing/2014/main" val="1144046647"/>
                    </a:ext>
                  </a:extLst>
                </a:gridCol>
                <a:gridCol w="1458019">
                  <a:extLst>
                    <a:ext uri="{9D8B030D-6E8A-4147-A177-3AD203B41FA5}">
                      <a16:colId xmlns:a16="http://schemas.microsoft.com/office/drawing/2014/main" val="3523728075"/>
                    </a:ext>
                  </a:extLst>
                </a:gridCol>
                <a:gridCol w="1458019">
                  <a:extLst>
                    <a:ext uri="{9D8B030D-6E8A-4147-A177-3AD203B41FA5}">
                      <a16:colId xmlns:a16="http://schemas.microsoft.com/office/drawing/2014/main" val="1302033709"/>
                    </a:ext>
                  </a:extLst>
                </a:gridCol>
                <a:gridCol w="1458019">
                  <a:extLst>
                    <a:ext uri="{9D8B030D-6E8A-4147-A177-3AD203B41FA5}">
                      <a16:colId xmlns:a16="http://schemas.microsoft.com/office/drawing/2014/main" val="2696107594"/>
                    </a:ext>
                  </a:extLst>
                </a:gridCol>
                <a:gridCol w="1458019">
                  <a:extLst>
                    <a:ext uri="{9D8B030D-6E8A-4147-A177-3AD203B41FA5}">
                      <a16:colId xmlns:a16="http://schemas.microsoft.com/office/drawing/2014/main" val="3642500363"/>
                    </a:ext>
                  </a:extLst>
                </a:gridCol>
              </a:tblGrid>
              <a:tr h="277167">
                <a:tc>
                  <a:txBody>
                    <a:bodyPr/>
                    <a:lstStyle/>
                    <a:p>
                      <a:pPr algn="ctr"/>
                      <a:r>
                        <a:rPr kumimoji="1" lang="ja-JP" altLang="en-US" sz="1100" dirty="0">
                          <a:latin typeface="Meiryo UI" panose="020B0604030504040204" pitchFamily="50" charset="-128"/>
                          <a:ea typeface="Meiryo UI" panose="020B0604030504040204" pitchFamily="50" charset="-128"/>
                        </a:rPr>
                        <a:t>年度</a:t>
                      </a:r>
                    </a:p>
                  </a:txBody>
                  <a:tcPr marL="51435" marR="51435" marT="25718" marB="25718" anchor="ctr"/>
                </a:tc>
                <a:tc>
                  <a:txBody>
                    <a:bodyPr/>
                    <a:lstStyle/>
                    <a:p>
                      <a:pPr algn="ctr"/>
                      <a:r>
                        <a:rPr kumimoji="1" lang="ja-JP" altLang="en-US" sz="1100" dirty="0">
                          <a:latin typeface="+mn-lt"/>
                          <a:ea typeface="+mn-ea"/>
                        </a:rPr>
                        <a:t>２１年</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a:latin typeface="Meiryo UI" panose="020B0604030504040204" pitchFamily="50" charset="-128"/>
                          <a:ea typeface="Meiryo UI" panose="020B0604030504040204" pitchFamily="50" charset="-128"/>
                        </a:rPr>
                        <a:t>２６年</a:t>
                      </a:r>
                    </a:p>
                  </a:txBody>
                  <a:tcPr marL="51435" marR="51435" marT="25718" marB="25718" anchor="ctr"/>
                </a:tc>
                <a:tc>
                  <a:txBody>
                    <a:bodyPr/>
                    <a:lstStyle/>
                    <a:p>
                      <a:pPr algn="ctr"/>
                      <a:r>
                        <a:rPr kumimoji="1" lang="ja-JP" altLang="en-US" sz="1100" dirty="0">
                          <a:latin typeface="+mn-lt"/>
                          <a:ea typeface="+mn-ea"/>
                        </a:rPr>
                        <a:t>２８年</a:t>
                      </a:r>
                      <a:endParaRPr kumimoji="1" lang="ja-JP" altLang="en-US" sz="11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a:latin typeface="Meiryo UI" panose="020B0604030504040204" pitchFamily="50" charset="-128"/>
                          <a:ea typeface="Meiryo UI" panose="020B0604030504040204" pitchFamily="50" charset="-128"/>
                        </a:rPr>
                        <a:t>３０年</a:t>
                      </a:r>
                    </a:p>
                  </a:txBody>
                  <a:tcPr marL="51435" marR="51435" marT="25718" marB="25718" anchor="ctr"/>
                </a:tc>
                <a:tc>
                  <a:txBody>
                    <a:bodyPr/>
                    <a:lstStyle/>
                    <a:p>
                      <a:pPr algn="ctr"/>
                      <a:r>
                        <a:rPr kumimoji="1" lang="ja-JP" altLang="en-US" sz="1100" dirty="0">
                          <a:latin typeface="Meiryo UI" panose="020B0604030504040204" pitchFamily="50" charset="-128"/>
                          <a:ea typeface="Meiryo UI" panose="020B0604030504040204" pitchFamily="50" charset="-128"/>
                        </a:rPr>
                        <a:t>合計</a:t>
                      </a:r>
                    </a:p>
                  </a:txBody>
                  <a:tcPr marL="51435" marR="51435" marT="25718" marB="25718" anchor="ctr"/>
                </a:tc>
                <a:extLst>
                  <a:ext uri="{0D108BD9-81ED-4DB2-BD59-A6C34878D82A}">
                    <a16:rowId xmlns:a16="http://schemas.microsoft.com/office/drawing/2014/main" val="3037248691"/>
                  </a:ext>
                </a:extLst>
              </a:tr>
              <a:tr h="230962">
                <a:tc>
                  <a:txBody>
                    <a:bodyPr/>
                    <a:lstStyle/>
                    <a:p>
                      <a:pPr algn="ctr"/>
                      <a:r>
                        <a:rPr kumimoji="1" lang="ja-JP" altLang="en-US" sz="1100" dirty="0">
                          <a:latin typeface="Meiryo UI" panose="020B0604030504040204" pitchFamily="50" charset="-128"/>
                          <a:ea typeface="Meiryo UI" panose="020B0604030504040204" pitchFamily="50" charset="-128"/>
                        </a:rPr>
                        <a:t>受入れ人数</a:t>
                      </a:r>
                      <a:endParaRPr kumimoji="1" lang="ja-JP" altLang="en-US" sz="1100" dirty="0">
                        <a:solidFill>
                          <a:schemeClr val="tx2"/>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２名</a:t>
                      </a: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２名</a:t>
                      </a: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２名</a:t>
                      </a: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１名</a:t>
                      </a: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７名</a:t>
                      </a:r>
                      <a:r>
                        <a:rPr kumimoji="1" lang="en-US" altLang="ja-JP" sz="900" dirty="0">
                          <a:solidFill>
                            <a:schemeClr val="tx2"/>
                          </a:solidFill>
                          <a:latin typeface="Meiryo UI" panose="020B0604030504040204" pitchFamily="50" charset="-128"/>
                          <a:ea typeface="Meiryo UI" panose="020B0604030504040204" pitchFamily="50" charset="-128"/>
                        </a:rPr>
                        <a:t>※</a:t>
                      </a:r>
                      <a:r>
                        <a:rPr kumimoji="1" lang="ja-JP" altLang="en-US" sz="900" dirty="0">
                          <a:solidFill>
                            <a:schemeClr val="tx2"/>
                          </a:solidFill>
                          <a:latin typeface="Meiryo UI" panose="020B0604030504040204" pitchFamily="50" charset="-128"/>
                          <a:ea typeface="Meiryo UI" panose="020B0604030504040204" pitchFamily="50" charset="-128"/>
                        </a:rPr>
                        <a:t>うち</a:t>
                      </a:r>
                      <a:r>
                        <a:rPr kumimoji="1" lang="en-US" altLang="ja-JP" sz="900" dirty="0">
                          <a:solidFill>
                            <a:schemeClr val="tx2"/>
                          </a:solidFill>
                          <a:latin typeface="Meiryo UI" panose="020B0604030504040204" pitchFamily="50" charset="-128"/>
                          <a:ea typeface="Meiryo UI" panose="020B0604030504040204" pitchFamily="50" charset="-128"/>
                        </a:rPr>
                        <a:t>3</a:t>
                      </a:r>
                      <a:r>
                        <a:rPr kumimoji="1" lang="ja-JP" altLang="en-US" sz="900" dirty="0">
                          <a:solidFill>
                            <a:schemeClr val="tx2"/>
                          </a:solidFill>
                          <a:latin typeface="Meiryo UI" panose="020B0604030504040204" pitchFamily="50" charset="-128"/>
                          <a:ea typeface="Meiryo UI" panose="020B0604030504040204" pitchFamily="50" charset="-128"/>
                        </a:rPr>
                        <a:t>名帰国</a:t>
                      </a:r>
                    </a:p>
                  </a:txBody>
                  <a:tcPr marL="51435" marR="51435" marT="25718" marB="25718" anchor="ctr"/>
                </a:tc>
                <a:extLst>
                  <a:ext uri="{0D108BD9-81ED-4DB2-BD59-A6C34878D82A}">
                    <a16:rowId xmlns:a16="http://schemas.microsoft.com/office/drawing/2014/main" val="1294406727"/>
                  </a:ext>
                </a:extLst>
              </a:tr>
              <a:tr h="230962">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国家試験合格者（人数）</a:t>
                      </a: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１名</a:t>
                      </a: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２名</a:t>
                      </a:r>
                    </a:p>
                  </a:txBody>
                  <a:tcPr marL="51435" marR="51435" marT="25718" marB="25718" anchor="ctr"/>
                </a:tc>
                <a:tc>
                  <a:txBody>
                    <a:bodyPr/>
                    <a:lstStyle/>
                    <a:p>
                      <a:pPr algn="ctr"/>
                      <a:r>
                        <a:rPr kumimoji="1" lang="ja-JP" altLang="en-US" sz="1100" dirty="0" err="1">
                          <a:solidFill>
                            <a:schemeClr val="tx2"/>
                          </a:solidFill>
                          <a:latin typeface="Meiryo UI" panose="020B0604030504040204" pitchFamily="50" charset="-128"/>
                          <a:ea typeface="Meiryo UI" panose="020B0604030504040204" pitchFamily="50" charset="-128"/>
                        </a:rPr>
                        <a:t>ー</a:t>
                      </a:r>
                      <a:endParaRPr kumimoji="1" lang="ja-JP" altLang="en-US" sz="1100" dirty="0">
                        <a:solidFill>
                          <a:schemeClr val="tx2"/>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err="1">
                          <a:solidFill>
                            <a:schemeClr val="tx2"/>
                          </a:solidFill>
                          <a:latin typeface="Meiryo UI" panose="020B0604030504040204" pitchFamily="50" charset="-128"/>
                          <a:ea typeface="Meiryo UI" panose="020B0604030504040204" pitchFamily="50" charset="-128"/>
                        </a:rPr>
                        <a:t>ー</a:t>
                      </a:r>
                      <a:endParaRPr kumimoji="1" lang="ja-JP" altLang="en-US" sz="1100" dirty="0">
                        <a:solidFill>
                          <a:schemeClr val="tx2"/>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３名</a:t>
                      </a:r>
                      <a:r>
                        <a:rPr kumimoji="1" lang="en-US" altLang="ja-JP" sz="900" dirty="0">
                          <a:solidFill>
                            <a:schemeClr val="tx2"/>
                          </a:solidFill>
                          <a:latin typeface="Meiryo UI" panose="020B0604030504040204" pitchFamily="50" charset="-128"/>
                          <a:ea typeface="Meiryo UI" panose="020B0604030504040204" pitchFamily="50" charset="-128"/>
                        </a:rPr>
                        <a:t>※</a:t>
                      </a:r>
                      <a:r>
                        <a:rPr kumimoji="1" lang="ja-JP" altLang="en-US" sz="900" dirty="0">
                          <a:solidFill>
                            <a:schemeClr val="tx2"/>
                          </a:solidFill>
                          <a:latin typeface="Meiryo UI" panose="020B0604030504040204" pitchFamily="50" charset="-128"/>
                          <a:ea typeface="Meiryo UI" panose="020B0604030504040204" pitchFamily="50" charset="-128"/>
                        </a:rPr>
                        <a:t>うち１名帰国</a:t>
                      </a:r>
                    </a:p>
                  </a:txBody>
                  <a:tcPr marL="51435" marR="51435" marT="25718" marB="25718" anchor="ctr"/>
                </a:tc>
                <a:extLst>
                  <a:ext uri="{0D108BD9-81ED-4DB2-BD59-A6C34878D82A}">
                    <a16:rowId xmlns:a16="http://schemas.microsoft.com/office/drawing/2014/main" val="119682582"/>
                  </a:ext>
                </a:extLst>
              </a:tr>
              <a:tr h="230962">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就労状況（資格・人数）</a:t>
                      </a:r>
                    </a:p>
                  </a:txBody>
                  <a:tcPr marL="51435" marR="51435" marT="25718" marB="25718" anchor="ctr"/>
                </a:tc>
                <a:tc>
                  <a:txBody>
                    <a:bodyPr/>
                    <a:lstStyle/>
                    <a:p>
                      <a:pPr algn="ctr"/>
                      <a:endParaRPr kumimoji="1" lang="en-US" altLang="ja-JP" sz="1100" dirty="0">
                        <a:solidFill>
                          <a:schemeClr val="tx2"/>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介護福祉士</a:t>
                      </a:r>
                      <a:r>
                        <a:rPr kumimoji="1" lang="en-US" altLang="ja-JP" sz="1100" dirty="0">
                          <a:solidFill>
                            <a:schemeClr val="tx2"/>
                          </a:solidFill>
                          <a:latin typeface="Meiryo UI" panose="020B0604030504040204" pitchFamily="50" charset="-128"/>
                          <a:ea typeface="Meiryo UI" panose="020B0604030504040204" pitchFamily="50" charset="-128"/>
                        </a:rPr>
                        <a:t>2</a:t>
                      </a:r>
                      <a:endParaRPr kumimoji="1" lang="ja-JP" altLang="en-US" sz="1100" dirty="0">
                        <a:solidFill>
                          <a:schemeClr val="tx2"/>
                        </a:solidFill>
                        <a:latin typeface="Meiryo UI" panose="020B0604030504040204" pitchFamily="50" charset="-128"/>
                        <a:ea typeface="Meiryo UI" panose="020B0604030504040204" pitchFamily="50" charset="-128"/>
                      </a:endParaRPr>
                    </a:p>
                  </a:txBody>
                  <a:tcPr marL="51435" marR="51435" marT="25718" marB="25718"/>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候補者１名</a:t>
                      </a:r>
                    </a:p>
                  </a:txBody>
                  <a:tcPr marL="51435" marR="51435" marT="25718" marB="25718" anchor="b"/>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候補者１名</a:t>
                      </a:r>
                    </a:p>
                  </a:txBody>
                  <a:tcPr marL="51435" marR="51435" marT="25718" marB="25718" anchor="b"/>
                </a:tc>
                <a:tc>
                  <a:txBody>
                    <a:bodyPr/>
                    <a:lstStyle/>
                    <a:p>
                      <a:pPr algn="ctr"/>
                      <a:r>
                        <a:rPr kumimoji="1" lang="ja-JP" altLang="en-US" sz="1100" dirty="0">
                          <a:solidFill>
                            <a:schemeClr val="tx2"/>
                          </a:solidFill>
                          <a:latin typeface="Meiryo UI" panose="020B0604030504040204" pitchFamily="50" charset="-128"/>
                          <a:ea typeface="Meiryo UI" panose="020B0604030504040204" pitchFamily="50" charset="-128"/>
                        </a:rPr>
                        <a:t>介護福祉士２名</a:t>
                      </a:r>
                      <a:endParaRPr kumimoji="1" lang="en-US" altLang="ja-JP" sz="1100" dirty="0">
                        <a:solidFill>
                          <a:schemeClr val="tx2"/>
                        </a:solidFill>
                        <a:latin typeface="Meiryo UI" panose="020B0604030504040204" pitchFamily="50" charset="-128"/>
                        <a:ea typeface="Meiryo UI" panose="020B0604030504040204" pitchFamily="50" charset="-128"/>
                      </a:endParaRPr>
                    </a:p>
                    <a:p>
                      <a:pPr algn="ctr"/>
                      <a:r>
                        <a:rPr kumimoji="1" lang="ja-JP" altLang="en-US" sz="1100" dirty="0">
                          <a:solidFill>
                            <a:schemeClr val="tx2"/>
                          </a:solidFill>
                          <a:latin typeface="Meiryo UI" panose="020B0604030504040204" pitchFamily="50" charset="-128"/>
                          <a:ea typeface="Meiryo UI" panose="020B0604030504040204" pitchFamily="50" charset="-128"/>
                        </a:rPr>
                        <a:t>候補者２名</a:t>
                      </a:r>
                    </a:p>
                  </a:txBody>
                  <a:tcPr marL="51435" marR="51435" marT="25718" marB="25718"/>
                </a:tc>
                <a:extLst>
                  <a:ext uri="{0D108BD9-81ED-4DB2-BD59-A6C34878D82A}">
                    <a16:rowId xmlns:a16="http://schemas.microsoft.com/office/drawing/2014/main" val="2785237916"/>
                  </a:ext>
                </a:extLst>
              </a:tr>
            </a:tbl>
          </a:graphicData>
        </a:graphic>
      </p:graphicFrame>
      <p:sp>
        <p:nvSpPr>
          <p:cNvPr id="10" name="テキスト ボックス 9"/>
          <p:cNvSpPr txBox="1"/>
          <p:nvPr/>
        </p:nvSpPr>
        <p:spPr>
          <a:xfrm>
            <a:off x="3781425" y="570045"/>
            <a:ext cx="5989369" cy="169277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i="1" dirty="0">
                <a:latin typeface="Meiryo UI" panose="020B0604030504040204" pitchFamily="50" charset="-128"/>
                <a:ea typeface="Meiryo UI" panose="020B0604030504040204" pitchFamily="50" charset="-128"/>
              </a:rPr>
              <a:t>◇受入れの概要等について </a:t>
            </a:r>
            <a:r>
              <a:rPr lang="ja-JP" altLang="en-US" sz="1200" b="1" i="1" dirty="0">
                <a:solidFill>
                  <a:schemeClr val="accent1"/>
                </a:solidFill>
                <a:latin typeface="Meiryo UI" panose="020B0604030504040204" pitchFamily="50" charset="-128"/>
                <a:ea typeface="Meiryo UI" panose="020B0604030504040204" pitchFamily="50" charset="-128"/>
              </a:rPr>
              <a:t>　</a:t>
            </a:r>
            <a:endParaRPr lang="en-US" altLang="ja-JP" sz="1200" b="1" i="1" dirty="0">
              <a:solidFill>
                <a:schemeClr val="accent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当初平成２１年度</a:t>
            </a:r>
            <a:r>
              <a:rPr lang="ja-JP" altLang="en-US" sz="1100" dirty="0">
                <a:latin typeface="Meiryo UI" panose="020B0604030504040204" pitchFamily="50" charset="-128"/>
                <a:ea typeface="Meiryo UI" panose="020B0604030504040204" pitchFamily="50" charset="-128"/>
              </a:rPr>
              <a:t>は、国際貢献という認識でスタート。その後は、本制度や受入れした人材の状況</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確認する</a:t>
            </a:r>
            <a:r>
              <a:rPr lang="ja-JP" altLang="en-US" sz="1100" dirty="0">
                <a:latin typeface="Meiryo UI" panose="020B0604030504040204" pitchFamily="50" charset="-128"/>
                <a:ea typeface="Meiryo UI" panose="020B0604030504040204" pitchFamily="50" charset="-128"/>
              </a:rPr>
              <a:t>とともに、介護業界において人材不足が見込まれる中で、将来を見据えて受入れを継続</a:t>
            </a:r>
            <a:r>
              <a:rPr lang="ja-JP" altLang="en-US" sz="1100" dirty="0" smtClean="0">
                <a:latin typeface="Meiryo UI" panose="020B0604030504040204" pitchFamily="50" charset="-128"/>
                <a:ea typeface="Meiryo UI" panose="020B0604030504040204" pitchFamily="50" charset="-128"/>
              </a:rPr>
              <a:t>して</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いる</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200" b="1" i="1"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◇今後の</a:t>
            </a:r>
            <a:r>
              <a:rPr lang="ja-JP" altLang="en-US" sz="1200" b="1" dirty="0" smtClean="0">
                <a:latin typeface="Meiryo UI" panose="020B0604030504040204" pitchFamily="50" charset="-128"/>
                <a:ea typeface="Meiryo UI" panose="020B0604030504040204" pitchFamily="50" charset="-128"/>
              </a:rPr>
              <a:t>外国人介護人材の</a:t>
            </a:r>
            <a:r>
              <a:rPr lang="ja-JP" altLang="en-US" sz="1200" b="1" dirty="0">
                <a:latin typeface="Meiryo UI" panose="020B0604030504040204" pitchFamily="50" charset="-128"/>
                <a:ea typeface="Meiryo UI" panose="020B0604030504040204" pitchFamily="50" charset="-128"/>
              </a:rPr>
              <a:t>活用方針</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候補者のレベルが高く、身元が保証されており、問題があったときは国際厚生事業団が相談にのってくれ、</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教育などのサポートも手厚く、国からの補助金もあるため、</a:t>
            </a:r>
            <a:r>
              <a:rPr lang="en-US" altLang="ja-JP" sz="1100" dirty="0">
                <a:solidFill>
                  <a:schemeClr val="tx1"/>
                </a:solidFill>
                <a:latin typeface="Meiryo UI" panose="020B0604030504040204" pitchFamily="50" charset="-128"/>
                <a:ea typeface="Meiryo UI" panose="020B0604030504040204" pitchFamily="50" charset="-128"/>
              </a:rPr>
              <a:t>EPA</a:t>
            </a:r>
            <a:r>
              <a:rPr lang="ja-JP" altLang="en-US" sz="1100" dirty="0">
                <a:solidFill>
                  <a:schemeClr val="tx1"/>
                </a:solidFill>
                <a:latin typeface="Meiryo UI" panose="020B0604030504040204" pitchFamily="50" charset="-128"/>
                <a:ea typeface="Meiryo UI" panose="020B0604030504040204" pitchFamily="50" charset="-128"/>
              </a:rPr>
              <a:t>の受入れを継続する</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また</a:t>
            </a:r>
            <a:r>
              <a:rPr lang="ja-JP" altLang="en-US" sz="1100" dirty="0">
                <a:solidFill>
                  <a:schemeClr val="tx1"/>
                </a:solidFill>
                <a:latin typeface="Meiryo UI" panose="020B0604030504040204" pitchFamily="50" charset="-128"/>
                <a:ea typeface="Meiryo UI" panose="020B0604030504040204" pitchFamily="50" charset="-128"/>
              </a:rPr>
              <a:t>今後は、　「</a:t>
            </a:r>
            <a:r>
              <a:rPr lang="ja-JP" altLang="en-US" sz="1100" dirty="0" smtClean="0">
                <a:solidFill>
                  <a:schemeClr val="tx1"/>
                </a:solidFill>
                <a:latin typeface="Meiryo UI" panose="020B0604030504040204" pitchFamily="50" charset="-128"/>
                <a:ea typeface="Meiryo UI" panose="020B0604030504040204" pitchFamily="50" charset="-128"/>
              </a:rPr>
              <a:t>特定</a:t>
            </a:r>
            <a:r>
              <a:rPr lang="ja-JP" altLang="en-US" sz="1100" dirty="0">
                <a:solidFill>
                  <a:schemeClr val="tx1"/>
                </a:solidFill>
                <a:latin typeface="Meiryo UI" panose="020B0604030504040204" pitchFamily="50" charset="-128"/>
                <a:ea typeface="Meiryo UI" panose="020B0604030504040204" pitchFamily="50" charset="-128"/>
              </a:rPr>
              <a:t>技能」に関しても受入れを考えている。</a:t>
            </a:r>
            <a:endParaRPr lang="en-US" altLang="ja-JP" sz="1100" strike="sngStrike"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12315" y="4165034"/>
            <a:ext cx="2247900" cy="2751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♦受入れ準備等について</a:t>
            </a:r>
          </a:p>
        </p:txBody>
      </p:sp>
      <p:sp>
        <p:nvSpPr>
          <p:cNvPr id="16" name="正方形/長方形 15"/>
          <p:cNvSpPr/>
          <p:nvPr/>
        </p:nvSpPr>
        <p:spPr>
          <a:xfrm>
            <a:off x="112315" y="2342115"/>
            <a:ext cx="3790950" cy="26537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♦受入れ状況</a:t>
            </a:r>
            <a:r>
              <a:rPr kumimoji="1" lang="ja-JP" altLang="en-US" sz="1200" dirty="0">
                <a:latin typeface="Meiryo UI" panose="020B0604030504040204" pitchFamily="50" charset="-128"/>
                <a:ea typeface="Meiryo UI" panose="020B0604030504040204" pitchFamily="50" charset="-128"/>
              </a:rPr>
              <a:t>（フィリピンから女性を受入れ）</a:t>
            </a:r>
          </a:p>
        </p:txBody>
      </p:sp>
      <p:sp>
        <p:nvSpPr>
          <p:cNvPr id="6" name="スライド番号プレースホルダー 5"/>
          <p:cNvSpPr>
            <a:spLocks noGrp="1"/>
          </p:cNvSpPr>
          <p:nvPr>
            <p:ph type="sldNum" sz="quarter" idx="12"/>
          </p:nvPr>
        </p:nvSpPr>
        <p:spPr>
          <a:xfrm>
            <a:off x="7541944" y="6492875"/>
            <a:ext cx="2228850" cy="365125"/>
          </a:xfrm>
        </p:spPr>
        <p:txBody>
          <a:bodyPr/>
          <a:lstStyle/>
          <a:p>
            <a:fld id="{45ED7FCE-CA1C-4545-B6BF-EDB06FF7CE66}" type="slidenum">
              <a:rPr kumimoji="1" lang="ja-JP" altLang="en-US" smtClean="0"/>
              <a:t>27</a:t>
            </a:fld>
            <a:endParaRPr kumimoji="1" lang="ja-JP" altLang="en-US" dirty="0"/>
          </a:p>
        </p:txBody>
      </p:sp>
    </p:spTree>
    <p:extLst>
      <p:ext uri="{BB962C8B-B14F-4D97-AF65-F5344CB8AC3E}">
        <p14:creationId xmlns:p14="http://schemas.microsoft.com/office/powerpoint/2010/main" val="96095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904" y="2208"/>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①　社会福祉法人　たちばな</a:t>
            </a:r>
            <a:r>
              <a:rPr kumimoji="1" lang="ja-JP" altLang="en-US" sz="2400" b="1" dirty="0" smtClean="0">
                <a:latin typeface="Meiryo UI" panose="020B0604030504040204" pitchFamily="50" charset="-128"/>
                <a:ea typeface="Meiryo UI" panose="020B0604030504040204" pitchFamily="50" charset="-128"/>
              </a:rPr>
              <a:t>会（Ｐ２</a:t>
            </a:r>
            <a:r>
              <a:rPr kumimoji="1" lang="ja-JP" altLang="en-US" sz="2400" b="1" dirty="0">
                <a:latin typeface="Meiryo UI" panose="020B0604030504040204" pitchFamily="50" charset="-128"/>
                <a:ea typeface="Meiryo UI" panose="020B0604030504040204" pitchFamily="50" charset="-128"/>
              </a:rPr>
              <a:t>）</a:t>
            </a:r>
          </a:p>
        </p:txBody>
      </p:sp>
      <p:sp>
        <p:nvSpPr>
          <p:cNvPr id="8" name="テキスト ボックス 7"/>
          <p:cNvSpPr txBox="1"/>
          <p:nvPr/>
        </p:nvSpPr>
        <p:spPr>
          <a:xfrm>
            <a:off x="262387" y="1666235"/>
            <a:ext cx="4223041" cy="298543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◇学習への支援等</a:t>
            </a:r>
            <a:endParaRPr lang="en-US" altLang="ja-JP" sz="12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○日本語及び介護福祉士試験</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・当初は、日本語学校にも相談、加えて、候補者にもどのような勉強方</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法等が良いのか等、確認を取りながら進めた。</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各候補者には、自身の勉強方法があり</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それに合わせる形で対応。</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・国家試験に合格するまで毎日の仕事の内容を学習日誌（８種類）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に記載し提出してもらった。</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・日本語学習（座学）は、勤務時間内に週２回（１回９０分</a:t>
            </a:r>
            <a:r>
              <a:rPr lang="ja-JP" altLang="en-US" sz="1100" dirty="0" smtClean="0">
                <a:solidFill>
                  <a:schemeClr val="tx1"/>
                </a:solidFill>
                <a:latin typeface="Meiryo UI" panose="020B0604030504040204" pitchFamily="50" charset="-128"/>
                <a:ea typeface="Meiryo UI" panose="020B0604030504040204" pitchFamily="50" charset="-128"/>
              </a:rPr>
              <a:t>）勉</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強</a:t>
            </a:r>
            <a:r>
              <a:rPr lang="ja-JP" altLang="en-US" sz="1100" dirty="0">
                <a:solidFill>
                  <a:schemeClr val="tx1"/>
                </a:solidFill>
                <a:latin typeface="Meiryo UI" panose="020B0604030504040204" pitchFamily="50" charset="-128"/>
                <a:ea typeface="Meiryo UI" panose="020B0604030504040204" pitchFamily="50" charset="-128"/>
              </a:rPr>
              <a:t>時間を設定。</a:t>
            </a:r>
            <a:r>
              <a:rPr lang="ja-JP" altLang="en-US" sz="1100" dirty="0" smtClean="0">
                <a:solidFill>
                  <a:schemeClr val="tx1"/>
                </a:solidFill>
                <a:latin typeface="Meiryo UI" panose="020B0604030504040204" pitchFamily="50" charset="-128"/>
                <a:ea typeface="Meiryo UI" panose="020B0604030504040204" pitchFamily="50" charset="-128"/>
              </a:rPr>
              <a:t>（日本語１回＋国家試験対策１回）</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・自習時間は、勤務時間内に週３回（１回６０分）を設定。</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・毎日の自己学習の予習復習の</a:t>
            </a:r>
            <a:r>
              <a:rPr lang="ja-JP" altLang="en-US" sz="1100" dirty="0" smtClean="0">
                <a:solidFill>
                  <a:schemeClr val="tx1"/>
                </a:solidFill>
                <a:latin typeface="Meiryo UI" panose="020B0604030504040204" pitchFamily="50" charset="-128"/>
                <a:ea typeface="Meiryo UI" panose="020B0604030504040204" pitchFamily="50" charset="-128"/>
              </a:rPr>
              <a:t>サポート。</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・日本語学校にも通学。（週に１回６時間）</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・ＯＪＴにて介護技術を習得。</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○日本語能力試験について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国家試験合格後は、日本語能力試験を受験するよう、施設で推奨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しているが、費用が本人負担でもあるので、最終的には本人に任せて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いる。</a:t>
            </a:r>
            <a:endParaRPr lang="en-US" altLang="ja-JP"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60902" y="825579"/>
            <a:ext cx="4224526"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◇候補者への指導者等</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・受入れ当初は、ケアワーカー</a:t>
            </a:r>
            <a:r>
              <a:rPr lang="ja-JP" altLang="en-US" sz="1100" dirty="0">
                <a:solidFill>
                  <a:schemeClr val="tx1"/>
                </a:solidFill>
                <a:latin typeface="Meiryo UI" panose="020B0604030504040204" pitchFamily="50" charset="-128"/>
                <a:ea typeface="Meiryo UI" panose="020B0604030504040204" pitchFamily="50" charset="-128"/>
              </a:rPr>
              <a:t>１名を指導職員に任命した。</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・平成３０年度</a:t>
            </a:r>
            <a:r>
              <a:rPr lang="ja-JP" altLang="en-US" sz="1100" dirty="0">
                <a:solidFill>
                  <a:schemeClr val="tx1"/>
                </a:solidFill>
                <a:latin typeface="Meiryo UI" panose="020B0604030504040204" pitchFamily="50" charset="-128"/>
                <a:ea typeface="Meiryo UI" panose="020B0604030504040204" pitchFamily="50" charset="-128"/>
              </a:rPr>
              <a:t>より、指導職員に事務職員１名を追加し、２名</a:t>
            </a:r>
            <a:r>
              <a:rPr lang="ja-JP" altLang="en-US" sz="1100" dirty="0" smtClean="0">
                <a:solidFill>
                  <a:schemeClr val="tx1"/>
                </a:solidFill>
                <a:latin typeface="Meiryo UI" panose="020B0604030504040204" pitchFamily="50" charset="-128"/>
                <a:ea typeface="Meiryo UI" panose="020B0604030504040204" pitchFamily="50" charset="-128"/>
              </a:rPr>
              <a:t>体制</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と</a:t>
            </a:r>
            <a:r>
              <a:rPr lang="ja-JP" altLang="en-US" sz="1100" dirty="0">
                <a:solidFill>
                  <a:schemeClr val="tx1"/>
                </a:solidFill>
                <a:latin typeface="Meiryo UI" panose="020B0604030504040204" pitchFamily="50" charset="-128"/>
                <a:ea typeface="Meiryo UI" panose="020B0604030504040204" pitchFamily="50" charset="-128"/>
              </a:rPr>
              <a:t>した。</a:t>
            </a:r>
            <a:endParaRPr lang="en-US" altLang="ja-JP" sz="675" strike="sngStrike" dirty="0">
              <a:solidFill>
                <a:schemeClr val="tx1"/>
              </a:solidFill>
            </a:endParaRPr>
          </a:p>
        </p:txBody>
      </p:sp>
      <p:sp>
        <p:nvSpPr>
          <p:cNvPr id="14" name="テキスト ボックス 13"/>
          <p:cNvSpPr txBox="1"/>
          <p:nvPr/>
        </p:nvSpPr>
        <p:spPr>
          <a:xfrm>
            <a:off x="4639841" y="3275285"/>
            <a:ext cx="4986435" cy="13080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◇その他</a:t>
            </a:r>
            <a:endParaRPr lang="en-US" altLang="ja-JP" sz="11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○施設のコストについて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EPA</a:t>
            </a:r>
            <a:r>
              <a:rPr lang="ja-JP" altLang="en-US" sz="1100" dirty="0">
                <a:solidFill>
                  <a:schemeClr val="tx1"/>
                </a:solidFill>
                <a:latin typeface="Meiryo UI" panose="020B0604030504040204" pitchFamily="50" charset="-128"/>
                <a:ea typeface="Meiryo UI" panose="020B0604030504040204" pitchFamily="50" charset="-128"/>
              </a:rPr>
              <a:t>制度における国際厚生事業団への</a:t>
            </a:r>
            <a:r>
              <a:rPr lang="ja-JP" altLang="en-US" sz="1100" dirty="0" smtClean="0">
                <a:solidFill>
                  <a:schemeClr val="tx1"/>
                </a:solidFill>
                <a:latin typeface="Meiryo UI" panose="020B0604030504040204" pitchFamily="50" charset="-128"/>
                <a:ea typeface="Meiryo UI" panose="020B0604030504040204" pitchFamily="50" charset="-128"/>
              </a:rPr>
              <a:t>支払い額（６０万円</a:t>
            </a:r>
            <a:r>
              <a:rPr lang="en-US" altLang="ja-JP" sz="1100" dirty="0" smtClean="0">
                <a:solidFill>
                  <a:schemeClr val="tx1"/>
                </a:solidFill>
                <a:latin typeface="Meiryo UI" panose="020B0604030504040204" pitchFamily="50" charset="-128"/>
                <a:ea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rPr>
              <a:t>人）</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・日本語学校の授業料</a:t>
            </a:r>
            <a:r>
              <a:rPr lang="ja-JP" altLang="en-US" sz="1100" dirty="0" smtClean="0">
                <a:solidFill>
                  <a:schemeClr val="tx1"/>
                </a:solidFill>
                <a:latin typeface="Meiryo UI" panose="020B0604030504040204" pitchFamily="50" charset="-128"/>
                <a:ea typeface="Meiryo UI" panose="020B0604030504040204" pitchFamily="50" charset="-128"/>
              </a:rPr>
              <a:t>等</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３６万円</a:t>
            </a:r>
            <a:r>
              <a:rPr lang="en-US" altLang="ja-JP" sz="1100" dirty="0" smtClean="0">
                <a:solidFill>
                  <a:schemeClr val="tx1"/>
                </a:solidFill>
                <a:latin typeface="Meiryo UI" panose="020B0604030504040204" pitchFamily="50" charset="-128"/>
                <a:ea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rPr>
              <a:t>人</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err="1" smtClean="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・介護福祉試験合格までは、非常勤職員として雇用し、日本人非常勤職員と同様</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の賃金。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・介護福祉士試験合格後は、日本人正職員と同様の雇用、賃金。</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624501" y="776052"/>
            <a:ext cx="4986435" cy="11233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◇受入れ後の感想</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・平成２１年度当初</a:t>
            </a:r>
            <a:r>
              <a:rPr lang="ja-JP" altLang="en-US" sz="1100" dirty="0">
                <a:latin typeface="Meiryo UI" panose="020B0604030504040204" pitchFamily="50" charset="-128"/>
                <a:ea typeface="Meiryo UI" panose="020B0604030504040204" pitchFamily="50" charset="-128"/>
              </a:rPr>
              <a:t>の受入れ者は、ハングリー精神が旺盛で精神的にも独立して</a:t>
            </a:r>
            <a:r>
              <a:rPr lang="ja-JP" altLang="en-US" sz="1100" dirty="0" err="1" smtClean="0">
                <a:latin typeface="Meiryo UI" panose="020B0604030504040204" pitchFamily="50" charset="-128"/>
                <a:ea typeface="Meiryo UI" panose="020B0604030504040204" pitchFamily="50" charset="-128"/>
              </a:rPr>
              <a:t>い</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たが、年</a:t>
            </a:r>
            <a:r>
              <a:rPr lang="ja-JP" altLang="en-US" sz="1100" dirty="0">
                <a:latin typeface="Meiryo UI" panose="020B0604030504040204" pitchFamily="50" charset="-128"/>
                <a:ea typeface="Meiryo UI" panose="020B0604030504040204" pitchFamily="50" charset="-128"/>
              </a:rPr>
              <a:t>を追うごとに緩やかに変化してきている様子。</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・勉強は真面目で、日本に対して良い国という印象を持っている。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・日本は、欧米に比べて、</a:t>
            </a:r>
            <a:r>
              <a:rPr lang="ja-JP" altLang="en-US" sz="1100" dirty="0" smtClean="0">
                <a:latin typeface="Meiryo UI" panose="020B0604030504040204" pitchFamily="50" charset="-128"/>
                <a:ea typeface="Meiryo UI" panose="020B0604030504040204" pitchFamily="50" charset="-128"/>
              </a:rPr>
              <a:t>距離を近く感じてくれているので、受入れ側</a:t>
            </a:r>
            <a:r>
              <a:rPr lang="ja-JP" altLang="en-US" sz="1100" dirty="0">
                <a:latin typeface="Meiryo UI" panose="020B0604030504040204" pitchFamily="50" charset="-128"/>
                <a:ea typeface="Meiryo UI" panose="020B0604030504040204" pitchFamily="50" charset="-128"/>
              </a:rPr>
              <a:t>と</a:t>
            </a:r>
            <a:r>
              <a:rPr lang="ja-JP" altLang="en-US" sz="1100" dirty="0" smtClean="0">
                <a:latin typeface="Meiryo UI" panose="020B0604030504040204" pitchFamily="50" charset="-128"/>
                <a:ea typeface="Meiryo UI" panose="020B0604030504040204" pitchFamily="50" charset="-128"/>
              </a:rPr>
              <a:t>しては、メリット</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があると感じている</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639841" y="2068315"/>
            <a:ext cx="4986435" cy="113877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◇途中リタイアへの対応・孤立させない支援</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・施設内の交流の行事への参加を促す。</a:t>
            </a:r>
            <a:endParaRPr lang="en-US" altLang="ja-JP" sz="1100" dirty="0">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・介護福祉士試験に合格後は、ステップアップの支援として、国際厚生事業団主催の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EPA</a:t>
            </a:r>
            <a:r>
              <a:rPr lang="ja-JP" altLang="en-US" sz="1100" dirty="0">
                <a:solidFill>
                  <a:schemeClr val="tx1"/>
                </a:solidFill>
                <a:latin typeface="Meiryo UI" panose="020B0604030504040204" pitchFamily="50" charset="-128"/>
                <a:ea typeface="Meiryo UI" panose="020B0604030504040204" pitchFamily="50" charset="-128"/>
              </a:rPr>
              <a:t>介護福祉士向けの研修にも参加を促している。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・合格した</a:t>
            </a:r>
            <a:r>
              <a:rPr lang="en-US" altLang="ja-JP" sz="1100" dirty="0">
                <a:solidFill>
                  <a:schemeClr val="tx1"/>
                </a:solidFill>
                <a:latin typeface="Meiryo UI" panose="020B0604030504040204" pitchFamily="50" charset="-128"/>
                <a:ea typeface="Meiryo UI" panose="020B0604030504040204" pitchFamily="50" charset="-128"/>
              </a:rPr>
              <a:t>EPA</a:t>
            </a:r>
            <a:r>
              <a:rPr lang="ja-JP" altLang="en-US" sz="1100" dirty="0">
                <a:solidFill>
                  <a:schemeClr val="tx1"/>
                </a:solidFill>
                <a:latin typeface="Meiryo UI" panose="020B0604030504040204" pitchFamily="50" charset="-128"/>
                <a:ea typeface="Meiryo UI" panose="020B0604030504040204" pitchFamily="50" charset="-128"/>
              </a:rPr>
              <a:t>介護福祉士を生活サポート係に任命し、候補生の生活相談にのっても</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らっている。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03256" y="600075"/>
            <a:ext cx="9681680" cy="413385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57150" y="484106"/>
            <a:ext cx="1861654" cy="2690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♦受入れ後の状況</a:t>
            </a:r>
          </a:p>
        </p:txBody>
      </p:sp>
      <p:sp>
        <p:nvSpPr>
          <p:cNvPr id="4" name="角丸四角形 3"/>
          <p:cNvSpPr/>
          <p:nvPr/>
        </p:nvSpPr>
        <p:spPr>
          <a:xfrm>
            <a:off x="286561" y="4817535"/>
            <a:ext cx="9521273" cy="2015279"/>
          </a:xfrm>
          <a:prstGeom prst="round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1100" dirty="0">
              <a:solidFill>
                <a:schemeClr val="accent3">
                  <a:lumMod val="20000"/>
                  <a:lumOff val="80000"/>
                </a:schemeClr>
              </a:solidFill>
              <a:latin typeface="Meiryo UI" panose="020B0604030504040204" pitchFamily="50" charset="-128"/>
              <a:ea typeface="Meiryo UI" panose="020B0604030504040204" pitchFamily="50" charset="-128"/>
            </a:endParaRPr>
          </a:p>
          <a:p>
            <a:endParaRPr kumimoji="1" lang="ja-JP" altLang="en-US" sz="1100" dirty="0">
              <a:solidFill>
                <a:schemeClr val="accent3">
                  <a:lumMod val="20000"/>
                  <a:lumOff val="80000"/>
                </a:scheme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15541" y="4832197"/>
            <a:ext cx="1861654" cy="2690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♦候補者からのヒアリング</a:t>
            </a:r>
          </a:p>
        </p:txBody>
      </p:sp>
      <p:sp>
        <p:nvSpPr>
          <p:cNvPr id="5" name="1 つの角を切り取った四角形 4"/>
          <p:cNvSpPr/>
          <p:nvPr/>
        </p:nvSpPr>
        <p:spPr>
          <a:xfrm>
            <a:off x="2488922" y="5028585"/>
            <a:ext cx="3295651" cy="1621414"/>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b="1" dirty="0">
                <a:latin typeface="Meiryo UI" panose="020B0604030504040204" pitchFamily="50" charset="-128"/>
                <a:ea typeface="Meiryo UI" panose="020B0604030504040204" pitchFamily="50" charset="-128"/>
              </a:rPr>
              <a:t>○来日理由及びメリット等</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・母国で看護師として働くことが難しい中、日本語を無</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料で教えるプログラムあり。</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・プログラム内容が良く、日本語の勉強もでき、</a:t>
            </a:r>
            <a:r>
              <a:rPr kumimoji="1" lang="ja-JP" altLang="en-US" sz="1100" dirty="0">
                <a:solidFill>
                  <a:schemeClr val="tx1"/>
                </a:solidFill>
                <a:latin typeface="Meiryo UI" panose="020B0604030504040204" pitchFamily="50" charset="-128"/>
                <a:ea typeface="Meiryo UI" panose="020B0604030504040204" pitchFamily="50" charset="-128"/>
              </a:rPr>
              <a:t>給料の</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支給があった</a:t>
            </a:r>
            <a:r>
              <a:rPr kumimoji="1" lang="ja-JP" altLang="en-US" sz="1100" dirty="0">
                <a:latin typeface="Meiryo UI" panose="020B0604030504040204" pitchFamily="50" charset="-128"/>
                <a:ea typeface="Meiryo UI" panose="020B0604030504040204" pitchFamily="50" charset="-128"/>
              </a:rPr>
              <a:t>こと、また、他国で働きたいという希望も</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あったため、本制度に応募した。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・日本で働くことにより、成長ができ、世界が広がった。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・介護の勉強は、専門用語や漢字があり、また法律も</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難しく、大変だが、おもしろい。</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18" name="1 つの角を切り取った四角形 17"/>
          <p:cNvSpPr/>
          <p:nvPr/>
        </p:nvSpPr>
        <p:spPr>
          <a:xfrm>
            <a:off x="5913514" y="4848713"/>
            <a:ext cx="3518959" cy="1930787"/>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b="1" dirty="0">
                <a:latin typeface="Meiryo UI" panose="020B0604030504040204" pitchFamily="50" charset="-128"/>
                <a:ea typeface="Meiryo UI" panose="020B0604030504040204" pitchFamily="50" charset="-128"/>
              </a:rPr>
              <a:t>○日本での生活・就労等</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毎日が大変だが１日１日をきっちりと乗り越えていきたい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と考えている。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・日本人スタッフは、女性が多く、優しく、いろいろな</a:t>
            </a:r>
            <a:r>
              <a:rPr kumimoji="1" lang="ja-JP" altLang="en-US" sz="1100" dirty="0" smtClean="0">
                <a:latin typeface="Meiryo UI" panose="020B0604030504040204" pitchFamily="50" charset="-128"/>
                <a:ea typeface="Meiryo UI" panose="020B0604030504040204" pitchFamily="50" charset="-128"/>
              </a:rPr>
              <a:t>面で</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フォロー</a:t>
            </a:r>
            <a:r>
              <a:rPr kumimoji="1" lang="ja-JP" altLang="en-US" sz="1100" dirty="0">
                <a:latin typeface="Meiryo UI" panose="020B0604030504040204" pitchFamily="50" charset="-128"/>
                <a:ea typeface="Meiryo UI" panose="020B0604030504040204" pitchFamily="50" charset="-128"/>
              </a:rPr>
              <a:t>をしてくれる。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・フィリピンは、社会全般的に自由な感じだが、日本はルー</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ルが厳しく、新しい世界と感じた。フィリピン</a:t>
            </a:r>
            <a:r>
              <a:rPr kumimoji="1" lang="ja-JP" altLang="en-US" sz="1100" dirty="0">
                <a:solidFill>
                  <a:schemeClr val="tx1"/>
                </a:solidFill>
                <a:latin typeface="Meiryo UI" panose="020B0604030504040204" pitchFamily="50" charset="-128"/>
                <a:ea typeface="Meiryo UI" panose="020B0604030504040204" pitchFamily="50" charset="-128"/>
              </a:rPr>
              <a:t>人も日本に来</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たら日本のルールを</a:t>
            </a:r>
            <a:r>
              <a:rPr kumimoji="1" lang="ja-JP" altLang="en-US" sz="1100" dirty="0">
                <a:latin typeface="Meiryo UI" panose="020B0604030504040204" pitchFamily="50" charset="-128"/>
                <a:ea typeface="Meiryo UI" panose="020B0604030504040204" pitchFamily="50" charset="-128"/>
              </a:rPr>
              <a:t>尊重する必要があると思っている。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・休暇は、日本国内の色々な場所に旅行をしており</a:t>
            </a:r>
            <a:r>
              <a:rPr kumimoji="1" lang="ja-JP" altLang="en-US" sz="1100" dirty="0" smtClean="0">
                <a:latin typeface="Meiryo UI" panose="020B0604030504040204" pitchFamily="50" charset="-128"/>
                <a:ea typeface="Meiryo UI" panose="020B0604030504040204" pitchFamily="50" charset="-128"/>
              </a:rPr>
              <a:t>、時</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折り</a:t>
            </a:r>
            <a:r>
              <a:rPr kumimoji="1" lang="ja-JP" altLang="en-US" sz="1100" dirty="0">
                <a:latin typeface="Meiryo UI" panose="020B0604030504040204" pitchFamily="50" charset="-128"/>
                <a:ea typeface="Meiryo UI" panose="020B0604030504040204" pitchFamily="50" charset="-128"/>
              </a:rPr>
              <a:t>、ＥＰＡ受入れ仲間で、一緒にイベント等</a:t>
            </a:r>
            <a:r>
              <a:rPr kumimoji="1" lang="ja-JP" altLang="en-US" sz="1100" dirty="0" smtClean="0">
                <a:latin typeface="Meiryo UI" panose="020B0604030504040204" pitchFamily="50" charset="-128"/>
                <a:ea typeface="Meiryo UI" panose="020B0604030504040204" pitchFamily="50" charset="-128"/>
              </a:rPr>
              <a:t>を行って、</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過ごして</a:t>
            </a:r>
            <a:r>
              <a:rPr kumimoji="1" lang="ja-JP" altLang="en-US" sz="1100" dirty="0">
                <a:latin typeface="Meiryo UI" panose="020B0604030504040204" pitchFamily="50" charset="-128"/>
                <a:ea typeface="Meiryo UI" panose="020B0604030504040204" pitchFamily="50" charset="-128"/>
              </a:rPr>
              <a:t>いる。</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7" name="対角する 2 つの角を切り取った四角形 6"/>
          <p:cNvSpPr/>
          <p:nvPr/>
        </p:nvSpPr>
        <p:spPr>
          <a:xfrm>
            <a:off x="381672" y="5385249"/>
            <a:ext cx="1978309" cy="676434"/>
          </a:xfrm>
          <a:prstGeom prst="snip2DiagRect">
            <a:avLst/>
          </a:prstGeom>
          <a:solidFill>
            <a:srgbClr val="FFC0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endParaRPr kumimoji="1" lang="en-US" altLang="ja-JP" sz="1100" b="1" dirty="0">
              <a:ln/>
              <a:solidFill>
                <a:schemeClr val="accent3"/>
              </a:solidFill>
              <a:latin typeface="Meiryo UI" panose="020B0604030504040204" pitchFamily="50" charset="-128"/>
              <a:ea typeface="Meiryo UI" panose="020B0604030504040204" pitchFamily="50" charset="-128"/>
            </a:endParaRPr>
          </a:p>
          <a:p>
            <a:pPr algn="ctr"/>
            <a:r>
              <a:rPr kumimoji="1" lang="ja-JP" altLang="en-US" sz="1100" b="1" dirty="0">
                <a:ln/>
                <a:solidFill>
                  <a:schemeClr val="tx1"/>
                </a:solidFill>
                <a:latin typeface="Meiryo UI" panose="020B0604030504040204" pitchFamily="50" charset="-128"/>
                <a:ea typeface="Meiryo UI" panose="020B0604030504040204" pitchFamily="50" charset="-128"/>
              </a:rPr>
              <a:t>平成２６年度入国</a:t>
            </a:r>
            <a:endParaRPr kumimoji="1" lang="en-US" altLang="ja-JP" sz="1100" b="1" dirty="0">
              <a:ln/>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ln/>
                <a:solidFill>
                  <a:schemeClr val="tx1"/>
                </a:solidFill>
                <a:latin typeface="Meiryo UI" panose="020B0604030504040204" pitchFamily="50" charset="-128"/>
                <a:ea typeface="Meiryo UI" panose="020B0604030504040204" pitchFamily="50" charset="-128"/>
              </a:rPr>
              <a:t>平成２９年度</a:t>
            </a:r>
            <a:endParaRPr kumimoji="1" lang="en-US" altLang="ja-JP" sz="1100" b="1" dirty="0">
              <a:ln/>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ln/>
                <a:solidFill>
                  <a:schemeClr val="tx1"/>
                </a:solidFill>
                <a:latin typeface="Meiryo UI" panose="020B0604030504040204" pitchFamily="50" charset="-128"/>
                <a:ea typeface="Meiryo UI" panose="020B0604030504040204" pitchFamily="50" charset="-128"/>
              </a:rPr>
              <a:t>介護福祉士資格取得者</a:t>
            </a:r>
            <a:endParaRPr kumimoji="1" lang="en-US" altLang="ja-JP" sz="1100" b="1" dirty="0">
              <a:ln/>
              <a:solidFill>
                <a:schemeClr val="tx1"/>
              </a:solidFill>
              <a:latin typeface="Meiryo UI" panose="020B0604030504040204" pitchFamily="50" charset="-128"/>
              <a:ea typeface="Meiryo UI" panose="020B0604030504040204" pitchFamily="50" charset="-128"/>
            </a:endParaRPr>
          </a:p>
          <a:p>
            <a:endParaRPr kumimoji="1" lang="ja-JP" altLang="en-US" sz="1100" b="1" dirty="0">
              <a:ln/>
              <a:solidFill>
                <a:schemeClr val="accent3"/>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7478793" y="6445048"/>
            <a:ext cx="2228850" cy="365125"/>
          </a:xfrm>
        </p:spPr>
        <p:txBody>
          <a:bodyPr/>
          <a:lstStyle/>
          <a:p>
            <a:fld id="{296A86AB-889E-4DAC-9504-C27B7112E1B6}" type="slidenum">
              <a:rPr kumimoji="1" lang="ja-JP" altLang="en-US" smtClean="0"/>
              <a:t>28</a:t>
            </a:fld>
            <a:endParaRPr kumimoji="1" lang="ja-JP" altLang="en-US" dirty="0"/>
          </a:p>
        </p:txBody>
      </p:sp>
    </p:spTree>
    <p:extLst>
      <p:ext uri="{BB962C8B-B14F-4D97-AF65-F5344CB8AC3E}">
        <p14:creationId xmlns:p14="http://schemas.microsoft.com/office/powerpoint/2010/main" val="363603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313" y="336553"/>
            <a:ext cx="8543925" cy="311148"/>
          </a:xfrm>
        </p:spPr>
        <p:txBody>
          <a:bodyPr>
            <a:normAutofit fontScale="90000"/>
          </a:bodyPr>
          <a:lstStyle/>
          <a:p>
            <a:r>
              <a:rPr kumimoji="1" lang="ja-JP" altLang="en-US" sz="2400" dirty="0" smtClean="0">
                <a:latin typeface="Meiryo UI" panose="020B0604030504040204" pitchFamily="50" charset="-128"/>
                <a:ea typeface="Meiryo UI" panose="020B0604030504040204" pitchFamily="50" charset="-128"/>
              </a:rPr>
              <a:t>　　目　　次</a:t>
            </a:r>
            <a:endParaRPr kumimoji="1" lang="ja-JP" altLang="en-US" sz="24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1276349" y="647701"/>
            <a:ext cx="8029575" cy="5962649"/>
          </a:xfrm>
        </p:spPr>
        <p:txBody>
          <a:bodyPr>
            <a:normAutofit fontScale="77500" lnSpcReduction="20000"/>
          </a:bodyPr>
          <a:lstStyle/>
          <a:p>
            <a:pPr marL="0" indent="0">
              <a:buNone/>
            </a:pP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はじめに　　　　　　　　　　　　　　　　　 　　　　　　　　　  ・・・・・・・・・・・・・・・・・・・・・・・・・・・・・・・・・・・・・・・・・・・・・・・・・・・・１</a:t>
            </a:r>
            <a:endParaRPr lang="en-US" altLang="ja-JP" sz="1600" dirty="0" smtClean="0">
              <a:latin typeface="Meiryo UI" panose="020B0604030504040204" pitchFamily="50" charset="-128"/>
              <a:ea typeface="Meiryo UI" panose="020B0604030504040204" pitchFamily="50" charset="-128"/>
            </a:endParaRPr>
          </a:p>
          <a:p>
            <a:pPr marL="0" indent="0">
              <a:buNone/>
            </a:pPr>
            <a:r>
              <a:rPr kumimoji="1" lang="ja-JP" altLang="en-US" sz="1600" dirty="0" smtClean="0">
                <a:latin typeface="Meiryo UI" panose="020B0604030504040204" pitchFamily="50" charset="-128"/>
                <a:ea typeface="Meiryo UI" panose="020B0604030504040204" pitchFamily="50" charset="-128"/>
              </a:rPr>
              <a:t>２０２５</a:t>
            </a:r>
            <a:r>
              <a:rPr kumimoji="1" lang="ja-JP" altLang="en-US" sz="1600" dirty="0">
                <a:latin typeface="Meiryo UI" panose="020B0604030504040204" pitchFamily="50" charset="-128"/>
                <a:ea typeface="Meiryo UI" panose="020B0604030504040204" pitchFamily="50" charset="-128"/>
              </a:rPr>
              <a:t>年</a:t>
            </a:r>
            <a:r>
              <a:rPr kumimoji="1" lang="ja-JP" altLang="en-US" sz="1600" dirty="0" smtClean="0">
                <a:latin typeface="Meiryo UI" panose="020B0604030504040204" pitchFamily="50" charset="-128"/>
                <a:ea typeface="Meiryo UI" panose="020B0604030504040204" pitchFamily="50" charset="-128"/>
              </a:rPr>
              <a:t>に向けた介護人材にかかる需給推計について</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など         </a:t>
            </a:r>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３</a:t>
            </a:r>
            <a:endParaRPr kumimoji="1" lang="en-US" altLang="ja-JP" sz="1600" dirty="0" smtClean="0">
              <a:latin typeface="Meiryo UI" panose="020B0604030504040204" pitchFamily="50" charset="-128"/>
              <a:ea typeface="Meiryo UI" panose="020B0604030504040204" pitchFamily="50" charset="-128"/>
            </a:endParaRPr>
          </a:p>
          <a:p>
            <a:pPr marL="0" indent="0">
              <a:buNone/>
            </a:pPr>
            <a:r>
              <a:rPr lang="en-US" altLang="ja-JP" sz="1600" i="1" dirty="0" smtClean="0">
                <a:latin typeface="Meiryo UI" panose="020B0604030504040204" pitchFamily="50" charset="-128"/>
                <a:ea typeface="Meiryo UI" panose="020B0604030504040204" pitchFamily="50" charset="-128"/>
              </a:rPr>
              <a:t>【</a:t>
            </a:r>
            <a:r>
              <a:rPr lang="ja-JP" altLang="en-US" sz="1600" i="1" dirty="0" smtClean="0">
                <a:latin typeface="Meiryo UI" panose="020B0604030504040204" pitchFamily="50" charset="-128"/>
                <a:ea typeface="Meiryo UI" panose="020B0604030504040204" pitchFamily="50" charset="-128"/>
              </a:rPr>
              <a:t>外国人留学生を受入れている施設の事例</a:t>
            </a:r>
            <a:r>
              <a:rPr lang="en-US" altLang="ja-JP" sz="1600" i="1" dirty="0" smtClean="0">
                <a:latin typeface="Meiryo UI" panose="020B0604030504040204" pitchFamily="50" charset="-128"/>
                <a:ea typeface="Meiryo UI" panose="020B0604030504040204" pitchFamily="50" charset="-128"/>
              </a:rPr>
              <a:t>】</a:t>
            </a:r>
            <a:r>
              <a:rPr lang="ja-JP" altLang="en-US" sz="1600" i="1" dirty="0" smtClean="0">
                <a:latin typeface="Meiryo UI" panose="020B0604030504040204" pitchFamily="50" charset="-128"/>
                <a:ea typeface="Meiryo UI" panose="020B0604030504040204" pitchFamily="50" charset="-128"/>
              </a:rPr>
              <a:t>　　　　　　　　　　　　　　　　・・・・・・・・・・・・・・・・・・・・・・・・・・・・・・・・・・・・・・７</a:t>
            </a:r>
            <a:endParaRPr lang="en-US" altLang="ja-JP" sz="1600" i="1" dirty="0" smtClean="0">
              <a:latin typeface="Meiryo UI" panose="020B0604030504040204" pitchFamily="50" charset="-128"/>
              <a:ea typeface="Meiryo UI" panose="020B0604030504040204" pitchFamily="50" charset="-128"/>
            </a:endParaRPr>
          </a:p>
          <a:p>
            <a:pPr marL="0" indent="0">
              <a:buNone/>
            </a:pPr>
            <a:r>
              <a:rPr lang="ja-JP" altLang="en-US" sz="1600" b="1" i="1" dirty="0" smtClean="0">
                <a:latin typeface="Meiryo UI" panose="020B0604030504040204" pitchFamily="50" charset="-128"/>
                <a:ea typeface="Meiryo UI" panose="020B0604030504040204" pitchFamily="50" charset="-128"/>
              </a:rPr>
              <a:t>１　介護福祉士養成施設との連携による受入れ事例</a:t>
            </a:r>
            <a:endParaRPr lang="en-US" altLang="ja-JP" sz="1600" b="1" i="1"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①社会</a:t>
            </a:r>
            <a:r>
              <a:rPr lang="ja-JP" altLang="en-US" sz="1600" dirty="0">
                <a:latin typeface="Meiryo UI" panose="020B0604030504040204" pitchFamily="50" charset="-128"/>
                <a:ea typeface="Meiryo UI" panose="020B0604030504040204" pitchFamily="50" charset="-128"/>
              </a:rPr>
              <a:t>福祉法人成光苑　　</a:t>
            </a:r>
            <a:r>
              <a:rPr lang="ja-JP" altLang="en-US" sz="1600" dirty="0" smtClean="0">
                <a:latin typeface="Meiryo UI" panose="020B0604030504040204" pitchFamily="50" charset="-128"/>
                <a:ea typeface="Meiryo UI" panose="020B0604030504040204" pitchFamily="50" charset="-128"/>
              </a:rPr>
              <a:t>特別</a:t>
            </a:r>
            <a:r>
              <a:rPr lang="ja-JP" altLang="en-US" sz="1600" dirty="0">
                <a:latin typeface="Meiryo UI" panose="020B0604030504040204" pitchFamily="50" charset="-128"/>
                <a:ea typeface="Meiryo UI" panose="020B0604030504040204" pitchFamily="50" charset="-128"/>
              </a:rPr>
              <a:t>養護老人ホームせっつ桜</a:t>
            </a:r>
            <a:r>
              <a:rPr lang="ja-JP" altLang="en-US" sz="1600" dirty="0" smtClean="0">
                <a:latin typeface="Meiryo UI" panose="020B0604030504040204" pitchFamily="50" charset="-128"/>
                <a:ea typeface="Meiryo UI" panose="020B0604030504040204" pitchFamily="50" charset="-128"/>
              </a:rPr>
              <a:t>苑　　・</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・・・・・・・・・・・・・・・・・・・・・・・・・・・・・・・・・・・・・・・・・９</a:t>
            </a:r>
            <a:endParaRPr kumimoji="1" lang="en-US" altLang="ja-JP" sz="1600" i="1" dirty="0" smtClean="0">
              <a:latin typeface="Meiryo UI" panose="020B0604030504040204" pitchFamily="50" charset="-128"/>
              <a:ea typeface="Meiryo UI" panose="020B0604030504040204" pitchFamily="50" charset="-128"/>
            </a:endParaRPr>
          </a:p>
          <a:p>
            <a:pPr marL="0" indent="0">
              <a:buNone/>
            </a:pPr>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特別</a:t>
            </a:r>
            <a:r>
              <a:rPr lang="ja-JP" altLang="en-US" sz="1600" dirty="0">
                <a:latin typeface="Meiryo UI" panose="020B0604030504040204" pitchFamily="50" charset="-128"/>
                <a:ea typeface="Meiryo UI" panose="020B0604030504040204" pitchFamily="50" charset="-128"/>
              </a:rPr>
              <a:t>養護老人ホーム吹田竜ヶ池</a:t>
            </a:r>
            <a:r>
              <a:rPr lang="ja-JP" altLang="en-US" sz="1600" dirty="0" smtClean="0">
                <a:latin typeface="Meiryo UI" panose="020B0604030504040204" pitchFamily="50" charset="-128"/>
                <a:ea typeface="Meiryo UI" panose="020B0604030504040204" pitchFamily="50" charset="-128"/>
              </a:rPr>
              <a:t>ホーム</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b="1" dirty="0" smtClean="0">
                <a:latin typeface="Meiryo UI" panose="020B0604030504040204" pitchFamily="50" charset="-128"/>
                <a:ea typeface="Meiryo UI" panose="020B0604030504040204" pitchFamily="50" charset="-128"/>
              </a:rPr>
              <a:t>２　日本語学校及び介護福祉士養成施設との連携による受入れ事例</a:t>
            </a:r>
            <a:endParaRPr lang="en-US" altLang="ja-JP" sz="1600" b="1"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②社会</a:t>
            </a:r>
            <a:r>
              <a:rPr lang="ja-JP" altLang="en-US" sz="1600" dirty="0">
                <a:latin typeface="Meiryo UI" panose="020B0604030504040204" pitchFamily="50" charset="-128"/>
                <a:ea typeface="Meiryo UI" panose="020B0604030504040204" pitchFamily="50" charset="-128"/>
              </a:rPr>
              <a:t>福祉法人親光会　　</a:t>
            </a:r>
            <a:r>
              <a:rPr lang="ja-JP" altLang="en-US" sz="1600" dirty="0" smtClean="0">
                <a:latin typeface="Meiryo UI" panose="020B0604030504040204" pitchFamily="50" charset="-128"/>
                <a:ea typeface="Meiryo UI" panose="020B0604030504040204" pitchFamily="50" charset="-128"/>
              </a:rPr>
              <a:t>特別</a:t>
            </a:r>
            <a:r>
              <a:rPr lang="ja-JP" altLang="en-US" sz="1600" dirty="0">
                <a:latin typeface="Meiryo UI" panose="020B0604030504040204" pitchFamily="50" charset="-128"/>
                <a:ea typeface="Meiryo UI" panose="020B0604030504040204" pitchFamily="50" charset="-128"/>
              </a:rPr>
              <a:t>養護老人ホーム淡輪</a:t>
            </a:r>
            <a:r>
              <a:rPr lang="ja-JP" altLang="en-US" sz="1600" dirty="0" smtClean="0">
                <a:latin typeface="Meiryo UI" panose="020B0604030504040204" pitchFamily="50" charset="-128"/>
                <a:ea typeface="Meiryo UI" panose="020B0604030504040204" pitchFamily="50" charset="-128"/>
              </a:rPr>
              <a:t>園</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・・・・・・・・・・・・・・・・・・・・・・・・・・・・・・・・・・・・・・・・・・１１</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介護</a:t>
            </a:r>
            <a:r>
              <a:rPr lang="ja-JP" altLang="en-US" sz="1600" dirty="0">
                <a:latin typeface="Meiryo UI" panose="020B0604030504040204" pitchFamily="50" charset="-128"/>
                <a:ea typeface="Meiryo UI" panose="020B0604030504040204" pitchFamily="50" charset="-128"/>
              </a:rPr>
              <a:t>老人保健施設</a:t>
            </a:r>
            <a:r>
              <a:rPr lang="ja-JP" altLang="en-US" sz="1600" dirty="0" smtClean="0">
                <a:latin typeface="Meiryo UI" panose="020B0604030504040204" pitchFamily="50" charset="-128"/>
                <a:ea typeface="Meiryo UI" panose="020B0604030504040204" pitchFamily="50" charset="-128"/>
              </a:rPr>
              <a:t>みさき</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他</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b="1" dirty="0" smtClean="0">
                <a:latin typeface="Meiryo UI" panose="020B0604030504040204" pitchFamily="50" charset="-128"/>
                <a:ea typeface="Meiryo UI" panose="020B0604030504040204" pitchFamily="50" charset="-128"/>
              </a:rPr>
              <a:t>３　日本の人材派遣会社等からの紹介による受入れ事例</a:t>
            </a:r>
            <a:endParaRPr lang="en-US" altLang="ja-JP" sz="1600" b="1"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③社会</a:t>
            </a:r>
            <a:r>
              <a:rPr lang="ja-JP" altLang="en-US" sz="1600" dirty="0">
                <a:latin typeface="Meiryo UI" panose="020B0604030504040204" pitchFamily="50" charset="-128"/>
                <a:ea typeface="Meiryo UI" panose="020B0604030504040204" pitchFamily="50" charset="-128"/>
              </a:rPr>
              <a:t>福祉</a:t>
            </a:r>
            <a:r>
              <a:rPr lang="ja-JP" altLang="en-US" sz="1600" dirty="0" smtClean="0">
                <a:latin typeface="Meiryo UI" panose="020B0604030504040204" pitchFamily="50" charset="-128"/>
                <a:ea typeface="Meiryo UI" panose="020B0604030504040204" pitchFamily="50" charset="-128"/>
              </a:rPr>
              <a:t>法人みな</a:t>
            </a:r>
            <a:r>
              <a:rPr lang="ja-JP" altLang="en-US" sz="1600" dirty="0">
                <a:latin typeface="Meiryo UI" panose="020B0604030504040204" pitchFamily="50" charset="-128"/>
                <a:ea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rPr>
              <a:t>寮</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rPr>
              <a:t>市立弘済院第１特別養護老人</a:t>
            </a:r>
            <a:r>
              <a:rPr lang="ja-JP" altLang="en-US" sz="1600" dirty="0" smtClean="0">
                <a:latin typeface="Meiryo UI" panose="020B0604030504040204" pitchFamily="50" charset="-128"/>
                <a:ea typeface="Meiryo UI" panose="020B0604030504040204" pitchFamily="50" charset="-128"/>
              </a:rPr>
              <a:t>ホーム　・・・・・・・・・・・・・・・・・・・・・・・・・・・・・・１３</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④社会</a:t>
            </a:r>
            <a:r>
              <a:rPr lang="ja-JP" altLang="en-US" sz="1600" dirty="0">
                <a:latin typeface="Meiryo UI" panose="020B0604030504040204" pitchFamily="50" charset="-128"/>
                <a:ea typeface="Meiryo UI" panose="020B0604030504040204" pitchFamily="50" charset="-128"/>
              </a:rPr>
              <a:t>福祉</a:t>
            </a:r>
            <a:r>
              <a:rPr lang="ja-JP" altLang="en-US" sz="1600" dirty="0" smtClean="0">
                <a:latin typeface="Meiryo UI" panose="020B0604030504040204" pitchFamily="50" charset="-128"/>
                <a:ea typeface="Meiryo UI" panose="020B0604030504040204" pitchFamily="50" charset="-128"/>
              </a:rPr>
              <a:t>法人八尾隣保館　</a:t>
            </a:r>
            <a:r>
              <a:rPr lang="ja-JP" altLang="en-US" sz="1600" dirty="0">
                <a:latin typeface="Meiryo UI" panose="020B0604030504040204" pitchFamily="50" charset="-128"/>
                <a:ea typeface="Meiryo UI" panose="020B0604030504040204" pitchFamily="50" charset="-128"/>
              </a:rPr>
              <a:t>特別養護老人ホーム　成法</a:t>
            </a:r>
            <a:r>
              <a:rPr lang="ja-JP" altLang="en-US" sz="1600" dirty="0" smtClean="0">
                <a:latin typeface="Meiryo UI" panose="020B0604030504040204" pitchFamily="50" charset="-128"/>
                <a:ea typeface="Meiryo UI" panose="020B0604030504040204" pitchFamily="50" charset="-128"/>
              </a:rPr>
              <a:t>苑　　　・・・・・・・・・・・・・・・・・・・・・・・・・・・・・・・・・・・・・・１５</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特別</a:t>
            </a:r>
            <a:r>
              <a:rPr lang="ja-JP" altLang="en-US" sz="1600" dirty="0">
                <a:latin typeface="Meiryo UI" panose="020B0604030504040204" pitchFamily="50" charset="-128"/>
                <a:ea typeface="Meiryo UI" panose="020B0604030504040204" pitchFamily="50" charset="-128"/>
              </a:rPr>
              <a:t>養護老人ホーム　第二成法</a:t>
            </a:r>
            <a:r>
              <a:rPr lang="ja-JP" altLang="en-US" sz="1600" dirty="0" smtClean="0">
                <a:latin typeface="Meiryo UI" panose="020B0604030504040204" pitchFamily="50" charset="-128"/>
                <a:ea typeface="Meiryo UI" panose="020B0604030504040204" pitchFamily="50" charset="-128"/>
              </a:rPr>
              <a:t>苑つむぎ</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⑤社会</a:t>
            </a:r>
            <a:r>
              <a:rPr lang="ja-JP" altLang="en-US" sz="1600" dirty="0">
                <a:latin typeface="Meiryo UI" panose="020B0604030504040204" pitchFamily="50" charset="-128"/>
                <a:ea typeface="Meiryo UI" panose="020B0604030504040204" pitchFamily="50" charset="-128"/>
              </a:rPr>
              <a:t>福祉法人　芳</a:t>
            </a:r>
            <a:r>
              <a:rPr lang="ja-JP" altLang="en-US" sz="1600" dirty="0" smtClean="0">
                <a:latin typeface="Meiryo UI" panose="020B0604030504040204" pitchFamily="50" charset="-128"/>
                <a:ea typeface="Meiryo UI" panose="020B0604030504040204" pitchFamily="50" charset="-128"/>
              </a:rPr>
              <a:t>春会</a:t>
            </a:r>
            <a:r>
              <a:rPr lang="ja-JP" altLang="en-US" sz="1600" b="1"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特別養護老人ホーム　ビオラ</a:t>
            </a:r>
            <a:r>
              <a:rPr lang="ja-JP" altLang="en-US" sz="1600" dirty="0" smtClean="0">
                <a:latin typeface="Meiryo UI" panose="020B0604030504040204" pitchFamily="50" charset="-128"/>
                <a:ea typeface="Meiryo UI" panose="020B0604030504040204" pitchFamily="50" charset="-128"/>
              </a:rPr>
              <a:t>和泉　　　　　・・・・・・・・・・・・・・・・・・・・・・・・・・・・・・・・・１７</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b="1" dirty="0" smtClean="0">
                <a:latin typeface="Meiryo UI" panose="020B0604030504040204" pitchFamily="50" charset="-128"/>
                <a:ea typeface="Meiryo UI" panose="020B0604030504040204" pitchFamily="50" charset="-128"/>
              </a:rPr>
              <a:t>４　日本語学校、介護福祉士養成施設及び法人自ら現地の教育機関等との連携による受入れ事例</a:t>
            </a:r>
            <a:endParaRPr lang="en-US" altLang="ja-JP" sz="1600" b="1"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⑥医療</a:t>
            </a:r>
            <a:r>
              <a:rPr lang="ja-JP" altLang="en-US" sz="1600" dirty="0">
                <a:latin typeface="Meiryo UI" panose="020B0604030504040204" pitchFamily="50" charset="-128"/>
                <a:ea typeface="Meiryo UI" panose="020B0604030504040204" pitchFamily="50" charset="-128"/>
              </a:rPr>
              <a:t>法人　敬</a:t>
            </a:r>
            <a:r>
              <a:rPr lang="ja-JP" altLang="en-US" sz="1600" dirty="0" smtClean="0">
                <a:latin typeface="Meiryo UI" panose="020B0604030504040204" pitchFamily="50" charset="-128"/>
                <a:ea typeface="Meiryo UI" panose="020B0604030504040204" pitchFamily="50" charset="-128"/>
              </a:rPr>
              <a:t>英会　　　　　　介護老人保健施設　さくらがわ</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・・・・・・・・・・・・・・・・・・・・・・・・・・・・・・・・・・・・・２３</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介護老人保健施設　つるまち　他</a:t>
            </a:r>
            <a:endParaRPr lang="en-US" altLang="ja-JP" sz="1600" dirty="0" smtClean="0">
              <a:latin typeface="Meiryo UI" panose="020B0604030504040204" pitchFamily="50" charset="-128"/>
              <a:ea typeface="Meiryo UI" panose="020B0604030504040204" pitchFamily="50" charset="-128"/>
            </a:endParaRPr>
          </a:p>
          <a:p>
            <a:pPr marL="0" indent="0">
              <a:buNone/>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ＥＰＡ</a:t>
            </a:r>
            <a:r>
              <a:rPr lang="ja-JP" altLang="en-US" sz="1600" dirty="0">
                <a:latin typeface="Meiryo UI" panose="020B0604030504040204" pitchFamily="50" charset="-128"/>
                <a:ea typeface="Meiryo UI" panose="020B0604030504040204" pitchFamily="50" charset="-128"/>
              </a:rPr>
              <a:t>制度に</a:t>
            </a:r>
            <a:r>
              <a:rPr lang="ja-JP" altLang="en-US" sz="1600" dirty="0" smtClean="0">
                <a:latin typeface="Meiryo UI" panose="020B0604030504040204" pitchFamily="50" charset="-128"/>
                <a:ea typeface="Meiryo UI" panose="020B0604030504040204" pitchFamily="50" charset="-128"/>
              </a:rPr>
              <a:t>より介護</a:t>
            </a:r>
            <a:r>
              <a:rPr lang="ja-JP" altLang="en-US" sz="1600" dirty="0">
                <a:latin typeface="Meiryo UI" panose="020B0604030504040204" pitchFamily="50" charset="-128"/>
                <a:ea typeface="Meiryo UI" panose="020B0604030504040204" pitchFamily="50" charset="-128"/>
              </a:rPr>
              <a:t>福祉士</a:t>
            </a:r>
            <a:r>
              <a:rPr lang="ja-JP" altLang="en-US" sz="1600" dirty="0" smtClean="0">
                <a:latin typeface="Meiryo UI" panose="020B0604030504040204" pitchFamily="50" charset="-128"/>
                <a:ea typeface="Meiryo UI" panose="020B0604030504040204" pitchFamily="50" charset="-128"/>
              </a:rPr>
              <a:t>候補者を受入れている施設の事例</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・・・・・・・・・・・・・・・・・・・・・・・・・・・・・・・・・・・・・２５</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①社会福祉法人たちばな会　　特別</a:t>
            </a:r>
            <a:r>
              <a:rPr lang="ja-JP" altLang="en-US" sz="1600" dirty="0">
                <a:latin typeface="Meiryo UI" panose="020B0604030504040204" pitchFamily="50" charset="-128"/>
                <a:ea typeface="Meiryo UI" panose="020B0604030504040204" pitchFamily="50" charset="-128"/>
              </a:rPr>
              <a:t>養護老人ホーム　寝屋川石津</a:t>
            </a:r>
            <a:r>
              <a:rPr lang="ja-JP" altLang="en-US" sz="1600" dirty="0" smtClean="0">
                <a:latin typeface="Meiryo UI" panose="020B0604030504040204" pitchFamily="50" charset="-128"/>
                <a:ea typeface="Meiryo UI" panose="020B0604030504040204" pitchFamily="50" charset="-128"/>
              </a:rPr>
              <a:t>園　・・・・・・・・・・・・・・・・・・・・・・・・・・・・・・・・・・・２７</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　②社会福祉法人池田さつき会　特別養護老人ホーム　ポプラ　　　　　 ・・・・・・・・・・・・・・・・・・・・・・・・・・・・・・・・・・・・３１</a:t>
            </a:r>
            <a:endParaRPr lang="en-US" altLang="ja-JP" sz="1600" dirty="0" smtClean="0">
              <a:latin typeface="Meiryo UI" panose="020B0604030504040204" pitchFamily="50" charset="-128"/>
              <a:ea typeface="Meiryo UI" panose="020B0604030504040204" pitchFamily="50" charset="-128"/>
            </a:endParaRPr>
          </a:p>
          <a:p>
            <a:pPr marL="0" indent="0">
              <a:buNone/>
            </a:pPr>
            <a:r>
              <a:rPr lang="ja-JP" altLang="en-US" sz="1600" dirty="0" smtClean="0">
                <a:latin typeface="Meiryo UI" panose="020B0604030504040204" pitchFamily="50" charset="-128"/>
                <a:ea typeface="Meiryo UI" panose="020B0604030504040204" pitchFamily="50" charset="-128"/>
              </a:rPr>
              <a:t>参考資料　　　　　　　　　 　　　　　　　　　　　　　　　　　　　　 　　　　</a:t>
            </a:r>
            <a:r>
              <a:rPr lang="ja-JP" altLang="en-US" sz="1600" dirty="0" smtClean="0">
                <a:ln w="0"/>
                <a:latin typeface="Meiryo UI" panose="020B0604030504040204" pitchFamily="50" charset="-128"/>
                <a:ea typeface="Meiryo UI" panose="020B0604030504040204" pitchFamily="50" charset="-128"/>
              </a:rPr>
              <a:t>・・・・・・・・・・・・・・・・・・・・・・・・・・・・・・・・・・・・・・・・３５</a:t>
            </a:r>
            <a:endParaRPr lang="en-US" altLang="ja-JP" sz="1600" dirty="0" smtClean="0">
              <a:latin typeface="Meiryo UI" panose="020B0604030504040204" pitchFamily="50" charset="-128"/>
              <a:ea typeface="Meiryo UI" panose="020B0604030504040204" pitchFamily="50" charset="-128"/>
            </a:endParaRPr>
          </a:p>
          <a:p>
            <a:pPr marL="0" indent="0">
              <a:buNone/>
            </a:pPr>
            <a:endParaRPr lang="en-US" altLang="ja-JP" sz="1600" dirty="0" smtClean="0">
              <a:latin typeface="Meiryo UI" panose="020B0604030504040204" pitchFamily="50" charset="-128"/>
              <a:ea typeface="Meiryo UI" panose="020B0604030504040204" pitchFamily="50" charset="-128"/>
            </a:endParaRPr>
          </a:p>
          <a:p>
            <a:pPr marL="0" indent="0">
              <a:buNone/>
            </a:pPr>
            <a:endParaRPr lang="en-US" altLang="ja-JP" sz="2000" dirty="0" smtClean="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smtClean="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smtClean="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b="1"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kumimoji="1"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878686" y="6448426"/>
            <a:ext cx="2805112" cy="365126"/>
          </a:xfrm>
        </p:spPr>
        <p:txBody>
          <a:bodyPr/>
          <a:lstStyle/>
          <a:p>
            <a:fld id="{296A86AB-889E-4DAC-9504-C27B7112E1B6}" type="slidenum">
              <a:rPr kumimoji="1" lang="ja-JP" altLang="en-US" smtClean="0"/>
              <a:t>2</a:t>
            </a:fld>
            <a:endParaRPr kumimoji="1" lang="ja-JP" altLang="en-US" dirty="0"/>
          </a:p>
        </p:txBody>
      </p:sp>
    </p:spTree>
    <p:extLst>
      <p:ext uri="{BB962C8B-B14F-4D97-AF65-F5344CB8AC3E}">
        <p14:creationId xmlns:p14="http://schemas.microsoft.com/office/powerpoint/2010/main" val="4076542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9BCFACB-0664-451C-AC90-8BC35EB4DA99}"/>
              </a:ext>
            </a:extLst>
          </p:cNvPr>
          <p:cNvSpPr>
            <a:spLocks noGrp="1"/>
          </p:cNvSpPr>
          <p:nvPr>
            <p:ph type="sldNum" sz="quarter" idx="12"/>
          </p:nvPr>
        </p:nvSpPr>
        <p:spPr>
          <a:xfrm>
            <a:off x="7539038" y="6356351"/>
            <a:ext cx="2228850" cy="365125"/>
          </a:xfrm>
        </p:spPr>
        <p:txBody>
          <a:bodyPr/>
          <a:lstStyle/>
          <a:p>
            <a:fld id="{296A86AB-889E-4DAC-9504-C27B7112E1B6}" type="slidenum">
              <a:rPr kumimoji="1" lang="ja-JP" altLang="en-US" smtClean="0"/>
              <a:t>29</a:t>
            </a:fld>
            <a:endParaRPr kumimoji="1" lang="ja-JP" altLang="en-US" dirty="0"/>
          </a:p>
        </p:txBody>
      </p:sp>
      <p:pic>
        <p:nvPicPr>
          <p:cNvPr id="6" name="図 5">
            <a:extLst>
              <a:ext uri="{FF2B5EF4-FFF2-40B4-BE49-F238E27FC236}">
                <a16:creationId xmlns:a16="http://schemas.microsoft.com/office/drawing/2014/main" id="{20BDE5D0-9D00-4149-9059-AF919C26CD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872" y="780228"/>
            <a:ext cx="3861661" cy="2458128"/>
          </a:xfrm>
          <a:prstGeom prst="rect">
            <a:avLst/>
          </a:prstGeom>
        </p:spPr>
      </p:pic>
      <p:pic>
        <p:nvPicPr>
          <p:cNvPr id="8" name="図 7">
            <a:extLst>
              <a:ext uri="{FF2B5EF4-FFF2-40B4-BE49-F238E27FC236}">
                <a16:creationId xmlns:a16="http://schemas.microsoft.com/office/drawing/2014/main" id="{D51EC92A-A123-4407-BF98-23AE6327D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31" y="790575"/>
            <a:ext cx="3861661" cy="2437435"/>
          </a:xfrm>
          <a:prstGeom prst="rect">
            <a:avLst/>
          </a:prstGeom>
        </p:spPr>
      </p:pic>
      <p:pic>
        <p:nvPicPr>
          <p:cNvPr id="10" name="図 9">
            <a:extLst>
              <a:ext uri="{FF2B5EF4-FFF2-40B4-BE49-F238E27FC236}">
                <a16:creationId xmlns:a16="http://schemas.microsoft.com/office/drawing/2014/main" id="{53ED2013-19BB-4D76-9E0F-5966A2849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30" y="3762925"/>
            <a:ext cx="3861661" cy="2609576"/>
          </a:xfrm>
          <a:prstGeom prst="rect">
            <a:avLst/>
          </a:prstGeom>
        </p:spPr>
      </p:pic>
      <p:pic>
        <p:nvPicPr>
          <p:cNvPr id="16" name="図 15">
            <a:extLst>
              <a:ext uri="{FF2B5EF4-FFF2-40B4-BE49-F238E27FC236}">
                <a16:creationId xmlns:a16="http://schemas.microsoft.com/office/drawing/2014/main" id="{87D2CD22-EC5A-43B3-B9F3-781FD4B960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871" y="3762925"/>
            <a:ext cx="3861661" cy="2609576"/>
          </a:xfrm>
          <a:prstGeom prst="rect">
            <a:avLst/>
          </a:prstGeom>
        </p:spPr>
      </p:pic>
      <p:sp>
        <p:nvSpPr>
          <p:cNvPr id="7" name="正方形/長方形 6"/>
          <p:cNvSpPr/>
          <p:nvPr/>
        </p:nvSpPr>
        <p:spPr>
          <a:xfrm>
            <a:off x="0" y="-1"/>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①　社会福祉法人　たちばな</a:t>
            </a:r>
            <a:r>
              <a:rPr kumimoji="1" lang="ja-JP" altLang="en-US" sz="2400" b="1" dirty="0" smtClean="0">
                <a:latin typeface="Meiryo UI" panose="020B0604030504040204" pitchFamily="50" charset="-128"/>
                <a:ea typeface="Meiryo UI" panose="020B0604030504040204" pitchFamily="50" charset="-128"/>
              </a:rPr>
              <a:t>会（Ｐ３）</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747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96A86AB-889E-4DAC-9504-C27B7112E1B6}" type="slidenum">
              <a:rPr kumimoji="1" lang="ja-JP" altLang="en-US" smtClean="0"/>
              <a:t>30</a:t>
            </a:fld>
            <a:endParaRPr kumimoji="1" lang="ja-JP" altLang="en-US"/>
          </a:p>
        </p:txBody>
      </p:sp>
    </p:spTree>
    <p:extLst>
      <p:ext uri="{BB962C8B-B14F-4D97-AF65-F5344CB8AC3E}">
        <p14:creationId xmlns:p14="http://schemas.microsoft.com/office/powerpoint/2010/main" val="127449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7197" y="475206"/>
            <a:ext cx="2762250" cy="174453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675"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　社会</a:t>
            </a:r>
            <a:r>
              <a:rPr lang="ja-JP" altLang="en-US" sz="1200" b="1" dirty="0">
                <a:latin typeface="Meiryo UI" panose="020B0604030504040204" pitchFamily="50" charset="-128"/>
                <a:ea typeface="Meiryo UI" panose="020B0604030504040204" pitchFamily="50" charset="-128"/>
              </a:rPr>
              <a:t>福祉法人　池田さつき会</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○代表者　理事長　伊丹谷　五郎</a:t>
            </a:r>
            <a:endParaRPr lang="en-US" altLang="ja-JP" sz="1100" dirty="0">
              <a:latin typeface="Meiryo UI" panose="020B0604030504040204" pitchFamily="50" charset="-128"/>
              <a:ea typeface="Meiryo UI" panose="020B0604030504040204" pitchFamily="50" charset="-128"/>
            </a:endParaRPr>
          </a:p>
          <a:p>
            <a:r>
              <a:rPr lang="ja-JP" altLang="en-US" sz="1100" dirty="0"/>
              <a:t>   </a:t>
            </a:r>
            <a:r>
              <a:rPr lang="ja-JP" altLang="en-US" sz="1100" dirty="0">
                <a:latin typeface="Meiryo UI" panose="020B0604030504040204" pitchFamily="50" charset="-128"/>
                <a:ea typeface="Meiryo UI" panose="020B0604030504040204" pitchFamily="50" charset="-128"/>
              </a:rPr>
              <a:t>○所在地  池田市東山町</a:t>
            </a:r>
            <a:r>
              <a:rPr lang="en-US" altLang="ja-JP" sz="1100" dirty="0">
                <a:latin typeface="Meiryo UI" panose="020B0604030504040204" pitchFamily="50" charset="-128"/>
                <a:ea typeface="Meiryo UI" panose="020B0604030504040204" pitchFamily="50" charset="-128"/>
              </a:rPr>
              <a:t>555-1</a:t>
            </a:r>
            <a:endParaRPr lang="en-US" altLang="ja-JP" sz="1100" dirty="0"/>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○受入れ施設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・特別養護老人ホーム　ポプラ</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（定員</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名）</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池田市東山町５５５－１</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（平成</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月１日開設）　　　</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675" dirty="0"/>
          </a:p>
          <a:p>
            <a:pPr algn="ctr"/>
            <a:endParaRPr lang="en-US" altLang="ja-JP" sz="675" dirty="0"/>
          </a:p>
          <a:p>
            <a:pPr algn="ctr"/>
            <a:endParaRPr lang="en-US" altLang="ja-JP" sz="675" dirty="0"/>
          </a:p>
          <a:p>
            <a:pPr algn="ctr"/>
            <a:endParaRPr lang="en-US" altLang="ja-JP" sz="675" dirty="0"/>
          </a:p>
          <a:p>
            <a:pPr algn="ctr"/>
            <a:endParaRPr lang="ja-JP" altLang="en-US" sz="675" dirty="0"/>
          </a:p>
        </p:txBody>
      </p:sp>
      <p:sp>
        <p:nvSpPr>
          <p:cNvPr id="11" name="テキスト ボックス 10"/>
          <p:cNvSpPr txBox="1"/>
          <p:nvPr/>
        </p:nvSpPr>
        <p:spPr>
          <a:xfrm>
            <a:off x="191972" y="4838069"/>
            <a:ext cx="9233624" cy="19697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○プロジェクトの設置、受入れマニュアル作成等</a:t>
            </a:r>
            <a:endParaRPr lang="en-US" altLang="ja-JP" sz="1100" dirty="0">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・平成２１年度受入れの介護福祉士が中心となり指導をしてもらっている。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・受け入れ初日よりスタート研修を実施（</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週間）。その後は</a:t>
            </a:r>
            <a:r>
              <a:rPr lang="en-US" altLang="ja-JP" sz="1100" dirty="0">
                <a:solidFill>
                  <a:schemeClr val="tx1"/>
                </a:solidFill>
                <a:latin typeface="Meiryo UI" panose="020B0604030504040204" pitchFamily="50" charset="-128"/>
                <a:ea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rPr>
              <a:t>か月のＯＪＴを経て到達目標チェックを実施中。本人・介護現場・管理者が候補生の</a:t>
            </a:r>
            <a:r>
              <a:rPr lang="ja-JP" altLang="en-US" sz="1100" dirty="0" smtClean="0">
                <a:solidFill>
                  <a:schemeClr val="tx1"/>
                </a:solidFill>
                <a:latin typeface="Meiryo UI" panose="020B0604030504040204" pitchFamily="50" charset="-128"/>
                <a:ea typeface="Meiryo UI" panose="020B0604030504040204" pitchFamily="50" charset="-128"/>
              </a:rPr>
              <a:t>現状の課題</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を</a:t>
            </a:r>
            <a:r>
              <a:rPr lang="ja-JP" altLang="en-US" sz="1100" dirty="0">
                <a:solidFill>
                  <a:schemeClr val="tx1"/>
                </a:solidFill>
                <a:latin typeface="Meiryo UI" panose="020B0604030504040204" pitchFamily="50" charset="-128"/>
                <a:ea typeface="Meiryo UI" panose="020B0604030504040204" pitchFamily="50" charset="-128"/>
              </a:rPr>
              <a:t>共有、今後のＯＪＴを修正、実施する。（継続して</a:t>
            </a:r>
            <a:r>
              <a:rPr lang="en-US" altLang="ja-JP" sz="1100" dirty="0">
                <a:solidFill>
                  <a:schemeClr val="tx1"/>
                </a:solidFill>
                <a:latin typeface="Meiryo UI" panose="020B0604030504040204" pitchFamily="50" charset="-128"/>
                <a:ea typeface="Meiryo UI" panose="020B0604030504040204" pitchFamily="50" charset="-128"/>
              </a:rPr>
              <a:t>9</a:t>
            </a:r>
            <a:r>
              <a:rPr lang="ja-JP" altLang="en-US" sz="1100" dirty="0">
                <a:solidFill>
                  <a:schemeClr val="tx1"/>
                </a:solidFill>
                <a:latin typeface="Meiryo UI" panose="020B0604030504040204" pitchFamily="50" charset="-128"/>
                <a:ea typeface="Meiryo UI" panose="020B0604030504040204" pitchFamily="50" charset="-128"/>
              </a:rPr>
              <a:t>か月～</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年後、その先と</a:t>
            </a:r>
            <a:r>
              <a:rPr lang="ja-JP" altLang="en-US" sz="1100" dirty="0" smtClean="0">
                <a:solidFill>
                  <a:schemeClr val="tx1"/>
                </a:solidFill>
                <a:latin typeface="Meiryo UI" panose="020B0604030504040204" pitchFamily="50" charset="-128"/>
                <a:ea typeface="Meiryo UI" panose="020B0604030504040204" pitchFamily="50" charset="-128"/>
              </a:rPr>
              <a:t>ＰＤＣＡ（Ｐ</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計画　Ｄ</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実行 </a:t>
            </a:r>
            <a:r>
              <a:rPr lang="en-US" altLang="ja-JP" sz="1100" dirty="0" smtClean="0">
                <a:solidFill>
                  <a:schemeClr val="tx1"/>
                </a:solidFill>
                <a:latin typeface="Meiryo UI" panose="020B0604030504040204" pitchFamily="50" charset="-128"/>
                <a:ea typeface="Meiryo UI" panose="020B0604030504040204" pitchFamily="50" charset="-128"/>
              </a:rPr>
              <a:t>C:</a:t>
            </a:r>
            <a:r>
              <a:rPr lang="ja-JP" altLang="en-US" sz="1100" dirty="0" smtClean="0">
                <a:solidFill>
                  <a:schemeClr val="tx1"/>
                </a:solidFill>
                <a:latin typeface="Meiryo UI" panose="020B0604030504040204" pitchFamily="50" charset="-128"/>
                <a:ea typeface="Meiryo UI" panose="020B0604030504040204" pitchFamily="50" charset="-128"/>
              </a:rPr>
              <a:t>評価 </a:t>
            </a:r>
            <a:r>
              <a:rPr lang="en-US" altLang="ja-JP" sz="1100" dirty="0" smtClean="0">
                <a:solidFill>
                  <a:schemeClr val="tx1"/>
                </a:solidFill>
                <a:latin typeface="Meiryo UI" panose="020B0604030504040204" pitchFamily="50" charset="-128"/>
                <a:ea typeface="Meiryo UI" panose="020B0604030504040204" pitchFamily="50" charset="-128"/>
              </a:rPr>
              <a:t>A:</a:t>
            </a:r>
            <a:r>
              <a:rPr lang="ja-JP" altLang="en-US" sz="1100" dirty="0" smtClean="0">
                <a:solidFill>
                  <a:schemeClr val="tx1"/>
                </a:solidFill>
                <a:latin typeface="Meiryo UI" panose="020B0604030504040204" pitchFamily="50" charset="-128"/>
                <a:ea typeface="Meiryo UI" panose="020B0604030504040204" pitchFamily="50" charset="-128"/>
              </a:rPr>
              <a:t>改善）を積み上げた仕組みを作成</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○寮の確保、生活必需品への対応</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・最初は、施設の家族部屋を用意。その後、近隣のアパート、そして、外国人用の寮と変わっている。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寮は、特別養護老人ホーム隣接に法人で確保（</a:t>
            </a:r>
            <a:r>
              <a:rPr lang="en-US" altLang="ja-JP" sz="1100" dirty="0">
                <a:solidFill>
                  <a:schemeClr val="tx1"/>
                </a:solidFill>
                <a:latin typeface="Meiryo UI" panose="020B0604030504040204" pitchFamily="50" charset="-128"/>
                <a:ea typeface="Meiryo UI" panose="020B0604030504040204" pitchFamily="50" charset="-128"/>
              </a:rPr>
              <a:t>2</a:t>
            </a:r>
            <a:r>
              <a:rPr lang="ja-JP" altLang="en-US" sz="1100" dirty="0">
                <a:solidFill>
                  <a:schemeClr val="tx1"/>
                </a:solidFill>
                <a:latin typeface="Meiryo UI" panose="020B0604030504040204" pitchFamily="50" charset="-128"/>
                <a:ea typeface="Meiryo UI" panose="020B0604030504040204" pitchFamily="50" charset="-128"/>
              </a:rPr>
              <a:t>階建てで、現在</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人が生活している。また、ワンフロアーに個室に加えてリビングを確保）</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男子</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名は別の男子寮にネパール・日本の職員とシェアハウス形式の寮にて生活。他</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名男子は自身で賃貸マンションを借り一人住まい。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・平成３０年度には、国家試験受験者用（３名）に更に一つ寮を確保。</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・生活必需品も法人にて用意。</a:t>
            </a:r>
            <a:endParaRPr lang="en-US" altLang="ja-JP" sz="11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27717810"/>
              </p:ext>
            </p:extLst>
          </p:nvPr>
        </p:nvGraphicFramePr>
        <p:xfrm>
          <a:off x="191972" y="3213108"/>
          <a:ext cx="9637830" cy="1310130"/>
        </p:xfrm>
        <a:graphic>
          <a:graphicData uri="http://schemas.openxmlformats.org/drawingml/2006/table">
            <a:tbl>
              <a:tblPr firstRow="1" bandRow="1">
                <a:tableStyleId>{93296810-A885-4BE3-A3E7-6D5BEEA58F35}</a:tableStyleId>
              </a:tblPr>
              <a:tblGrid>
                <a:gridCol w="1571702">
                  <a:extLst>
                    <a:ext uri="{9D8B030D-6E8A-4147-A177-3AD203B41FA5}">
                      <a16:colId xmlns:a16="http://schemas.microsoft.com/office/drawing/2014/main" val="2319702552"/>
                    </a:ext>
                  </a:extLst>
                </a:gridCol>
                <a:gridCol w="685028">
                  <a:extLst>
                    <a:ext uri="{9D8B030D-6E8A-4147-A177-3AD203B41FA5}">
                      <a16:colId xmlns:a16="http://schemas.microsoft.com/office/drawing/2014/main" val="1144046647"/>
                    </a:ext>
                  </a:extLst>
                </a:gridCol>
                <a:gridCol w="608823">
                  <a:extLst>
                    <a:ext uri="{9D8B030D-6E8A-4147-A177-3AD203B41FA5}">
                      <a16:colId xmlns:a16="http://schemas.microsoft.com/office/drawing/2014/main" val="3523728075"/>
                    </a:ext>
                  </a:extLst>
                </a:gridCol>
                <a:gridCol w="619125">
                  <a:extLst>
                    <a:ext uri="{9D8B030D-6E8A-4147-A177-3AD203B41FA5}">
                      <a16:colId xmlns:a16="http://schemas.microsoft.com/office/drawing/2014/main" val="1302033709"/>
                    </a:ext>
                  </a:extLst>
                </a:gridCol>
                <a:gridCol w="704850">
                  <a:extLst>
                    <a:ext uri="{9D8B030D-6E8A-4147-A177-3AD203B41FA5}">
                      <a16:colId xmlns:a16="http://schemas.microsoft.com/office/drawing/2014/main" val="2696107594"/>
                    </a:ext>
                  </a:extLst>
                </a:gridCol>
                <a:gridCol w="676275">
                  <a:extLst>
                    <a:ext uri="{9D8B030D-6E8A-4147-A177-3AD203B41FA5}">
                      <a16:colId xmlns:a16="http://schemas.microsoft.com/office/drawing/2014/main" val="2066054928"/>
                    </a:ext>
                  </a:extLst>
                </a:gridCol>
                <a:gridCol w="647700">
                  <a:extLst>
                    <a:ext uri="{9D8B030D-6E8A-4147-A177-3AD203B41FA5}">
                      <a16:colId xmlns:a16="http://schemas.microsoft.com/office/drawing/2014/main" val="323923586"/>
                    </a:ext>
                  </a:extLst>
                </a:gridCol>
                <a:gridCol w="771525">
                  <a:extLst>
                    <a:ext uri="{9D8B030D-6E8A-4147-A177-3AD203B41FA5}">
                      <a16:colId xmlns:a16="http://schemas.microsoft.com/office/drawing/2014/main" val="3130245066"/>
                    </a:ext>
                  </a:extLst>
                </a:gridCol>
                <a:gridCol w="628650">
                  <a:extLst>
                    <a:ext uri="{9D8B030D-6E8A-4147-A177-3AD203B41FA5}">
                      <a16:colId xmlns:a16="http://schemas.microsoft.com/office/drawing/2014/main" val="2266144579"/>
                    </a:ext>
                  </a:extLst>
                </a:gridCol>
                <a:gridCol w="647700">
                  <a:extLst>
                    <a:ext uri="{9D8B030D-6E8A-4147-A177-3AD203B41FA5}">
                      <a16:colId xmlns:a16="http://schemas.microsoft.com/office/drawing/2014/main" val="2334748428"/>
                    </a:ext>
                  </a:extLst>
                </a:gridCol>
                <a:gridCol w="571500">
                  <a:extLst>
                    <a:ext uri="{9D8B030D-6E8A-4147-A177-3AD203B41FA5}">
                      <a16:colId xmlns:a16="http://schemas.microsoft.com/office/drawing/2014/main" val="970019187"/>
                    </a:ext>
                  </a:extLst>
                </a:gridCol>
                <a:gridCol w="1504952">
                  <a:extLst>
                    <a:ext uri="{9D8B030D-6E8A-4147-A177-3AD203B41FA5}">
                      <a16:colId xmlns:a16="http://schemas.microsoft.com/office/drawing/2014/main" val="842788378"/>
                    </a:ext>
                  </a:extLst>
                </a:gridCol>
              </a:tblGrid>
              <a:tr h="277167">
                <a:tc>
                  <a:txBody>
                    <a:bodyPr/>
                    <a:lstStyle/>
                    <a:p>
                      <a:pPr algn="ctr"/>
                      <a:r>
                        <a:rPr kumimoji="1" lang="ja-JP" altLang="en-US" sz="1100" dirty="0">
                          <a:latin typeface="Meiryo UI" panose="020B0604030504040204" pitchFamily="50" charset="-128"/>
                          <a:ea typeface="Meiryo UI" panose="020B0604030504040204" pitchFamily="50" charset="-128"/>
                        </a:rPr>
                        <a:t>年度</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ja-JP" altLang="en-US" sz="1100" dirty="0">
                          <a:latin typeface="Meiryo UI" panose="020B0604030504040204" pitchFamily="50" charset="-128"/>
                          <a:ea typeface="Meiryo UI" panose="020B0604030504040204" pitchFamily="50" charset="-128"/>
                        </a:rPr>
                        <a:t>２</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22</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23</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25</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26</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27</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28</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29</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en-US" altLang="ja-JP" sz="1100" dirty="0">
                          <a:latin typeface="Meiryo UI" panose="020B0604030504040204" pitchFamily="50" charset="-128"/>
                          <a:ea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rPr>
                        <a:t>年</a:t>
                      </a:r>
                    </a:p>
                  </a:txBody>
                  <a:tcPr marL="51435" marR="51435" marT="25718" marB="25718" anchor="ctr"/>
                </a:tc>
                <a:tc>
                  <a:txBody>
                    <a:bodyPr/>
                    <a:lstStyle/>
                    <a:p>
                      <a:pPr algn="ctr"/>
                      <a:r>
                        <a:rPr kumimoji="1" lang="ja-JP" altLang="en-US" sz="1100" dirty="0">
                          <a:latin typeface="Meiryo UI" panose="020B0604030504040204" pitchFamily="50" charset="-128"/>
                          <a:ea typeface="Meiryo UI" panose="020B0604030504040204" pitchFamily="50" charset="-128"/>
                        </a:rPr>
                        <a:t>合計</a:t>
                      </a:r>
                    </a:p>
                  </a:txBody>
                  <a:tcPr marL="51435" marR="51435" marT="25718" marB="25718" anchor="ctr"/>
                </a:tc>
                <a:extLst>
                  <a:ext uri="{0D108BD9-81ED-4DB2-BD59-A6C34878D82A}">
                    <a16:rowId xmlns:a16="http://schemas.microsoft.com/office/drawing/2014/main" val="3037248691"/>
                  </a:ext>
                </a:extLst>
              </a:tr>
              <a:tr h="293365">
                <a:tc>
                  <a:txBody>
                    <a:bodyPr/>
                    <a:lstStyle/>
                    <a:p>
                      <a:pPr algn="ctr"/>
                      <a:r>
                        <a:rPr kumimoji="1" lang="ja-JP" altLang="en-US" sz="1000" dirty="0">
                          <a:latin typeface="Meiryo UI" panose="020B0604030504040204" pitchFamily="50" charset="-128"/>
                          <a:ea typeface="Meiryo UI" panose="020B0604030504040204" pitchFamily="50" charset="-128"/>
                        </a:rPr>
                        <a:t>受入れ人数</a:t>
                      </a:r>
                      <a:endParaRPr kumimoji="1" lang="ja-JP" altLang="en-US" sz="1000" dirty="0">
                        <a:solidFill>
                          <a:schemeClr val="tx2"/>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１名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３名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１名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１名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１名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１名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２名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４名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４名</a:t>
                      </a: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３名</a:t>
                      </a: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21</a:t>
                      </a:r>
                      <a:r>
                        <a:rPr kumimoji="1" lang="ja-JP" altLang="en-US" sz="1100" dirty="0">
                          <a:solidFill>
                            <a:schemeClr val="tx1"/>
                          </a:solidFill>
                          <a:latin typeface="Meiryo UI" panose="020B0604030504040204" pitchFamily="50" charset="-128"/>
                          <a:ea typeface="Meiryo UI" panose="020B0604030504040204" pitchFamily="50" charset="-128"/>
                        </a:rPr>
                        <a:t>名</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うち</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名帰国</a:t>
                      </a:r>
                    </a:p>
                  </a:txBody>
                  <a:tcPr marL="51435" marR="51435" marT="25718" marB="25718" anchor="ctr"/>
                </a:tc>
                <a:extLst>
                  <a:ext uri="{0D108BD9-81ED-4DB2-BD59-A6C34878D82A}">
                    <a16:rowId xmlns:a16="http://schemas.microsoft.com/office/drawing/2014/main" val="1294406727"/>
                  </a:ext>
                </a:extLst>
              </a:tr>
              <a:tr h="230962">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国家試験合格者（人数）</a:t>
                      </a: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名</a:t>
                      </a: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名</a:t>
                      </a: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名</a:t>
                      </a: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１名</a:t>
                      </a: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４名</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119682582"/>
                  </a:ext>
                </a:extLst>
              </a:tr>
              <a:tr h="230962">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就労状況（資格・人数）</a:t>
                      </a:r>
                    </a:p>
                  </a:txBody>
                  <a:tcPr marL="51435" marR="51435" marT="25718" marB="25718"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介護福祉士１名</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51435" marR="51435" marT="25718" marB="25718"/>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介護福祉士１名</a:t>
                      </a:r>
                    </a:p>
                  </a:txBody>
                  <a:tcPr marL="51435" marR="51435" marT="25718" marB="25718"/>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介護福祉士</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名</a:t>
                      </a:r>
                    </a:p>
                  </a:txBody>
                  <a:tcPr marL="51435" marR="51435" marT="25718" marB="25718"/>
                </a:tc>
                <a:tc>
                  <a:txBody>
                    <a:bodyPr/>
                    <a:lstStyle/>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rPr>
                        <a:t>名</a:t>
                      </a:r>
                      <a:r>
                        <a:rPr kumimoji="1" lang="en-US" altLang="ja-JP" sz="1000" dirty="0" smtClean="0">
                          <a:solidFill>
                            <a:schemeClr val="tx1"/>
                          </a:solidFill>
                          <a:latin typeface="Meiryo UI" panose="020B0604030504040204" pitchFamily="50" charset="-128"/>
                          <a:ea typeface="Meiryo UI" panose="020B0604030504040204" pitchFamily="50" charset="-128"/>
                        </a:rPr>
                        <a:t>※2</a:t>
                      </a:r>
                      <a:r>
                        <a:rPr kumimoji="1" lang="ja-JP" altLang="en-US" sz="1000" dirty="0" smtClean="0">
                          <a:solidFill>
                            <a:schemeClr val="tx1"/>
                          </a:solidFill>
                          <a:latin typeface="Meiryo UI" panose="020B0604030504040204" pitchFamily="50" charset="-128"/>
                          <a:ea typeface="Meiryo UI" panose="020B0604030504040204" pitchFamily="50" charset="-128"/>
                        </a:rPr>
                        <a:t>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介護福祉士</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名</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候補者</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名</a:t>
                      </a:r>
                    </a:p>
                  </a:txBody>
                  <a:tcPr marL="51435" marR="51435" marT="25718" marB="25718"/>
                </a:tc>
                <a:tc>
                  <a:txBody>
                    <a:bodyPr/>
                    <a:lstStyle/>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候補者</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４名</a:t>
                      </a:r>
                    </a:p>
                  </a:txBody>
                  <a:tcPr marL="51435" marR="51435" marT="25718" marB="25718"/>
                </a:tc>
                <a:tc>
                  <a:txBody>
                    <a:bodyPr/>
                    <a:lstStyle/>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候補者</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４名</a:t>
                      </a:r>
                    </a:p>
                  </a:txBody>
                  <a:tcPr marL="51435" marR="51435" marT="25718" marB="25718"/>
                </a:tc>
                <a:tc>
                  <a:txBody>
                    <a:bodyPr/>
                    <a:lstStyle/>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候補者</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３名</a:t>
                      </a:r>
                    </a:p>
                  </a:txBody>
                  <a:tcPr marL="51435" marR="51435" marT="25718" marB="25718"/>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介護福祉士</a:t>
                      </a: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名</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候補者</a:t>
                      </a: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smtClean="0">
                          <a:solidFill>
                            <a:schemeClr val="tx1"/>
                          </a:solidFill>
                          <a:latin typeface="Meiryo UI" panose="020B0604030504040204" pitchFamily="50" charset="-128"/>
                          <a:ea typeface="Meiryo UI" panose="020B0604030504040204" pitchFamily="50" charset="-128"/>
                        </a:rPr>
                        <a:t>名</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rPr>
                        <a:t>特定技能</a:t>
                      </a:r>
                      <a:r>
                        <a:rPr kumimoji="1" lang="en-US" altLang="ja-JP" sz="1000" dirty="0" smtClean="0">
                          <a:solidFill>
                            <a:schemeClr val="tx1"/>
                          </a:solidFill>
                          <a:latin typeface="Meiryo UI" panose="020B0604030504040204" pitchFamily="50" charset="-128"/>
                          <a:ea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rPr>
                        <a:t>名手続き中</a:t>
                      </a:r>
                      <a:r>
                        <a:rPr kumimoji="1" lang="en-US" altLang="ja-JP" sz="1000" dirty="0" smtClean="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51435" marR="51435" marT="25718" marB="25718"/>
                </a:tc>
                <a:extLst>
                  <a:ext uri="{0D108BD9-81ED-4DB2-BD59-A6C34878D82A}">
                    <a16:rowId xmlns:a16="http://schemas.microsoft.com/office/drawing/2014/main" val="2785237916"/>
                  </a:ext>
                </a:extLst>
              </a:tr>
            </a:tbl>
          </a:graphicData>
        </a:graphic>
      </p:graphicFrame>
      <p:sp>
        <p:nvSpPr>
          <p:cNvPr id="10" name="テキスト ボックス 9"/>
          <p:cNvSpPr txBox="1"/>
          <p:nvPr/>
        </p:nvSpPr>
        <p:spPr>
          <a:xfrm>
            <a:off x="2962275" y="449329"/>
            <a:ext cx="6867525" cy="24929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i="1" dirty="0">
                <a:latin typeface="Meiryo UI" panose="020B0604030504040204" pitchFamily="50" charset="-128"/>
                <a:ea typeface="Meiryo UI" panose="020B0604030504040204" pitchFamily="50" charset="-128"/>
              </a:rPr>
              <a:t>◇受入れの概要等について </a:t>
            </a:r>
            <a:r>
              <a:rPr lang="ja-JP" altLang="en-US" sz="1200" b="1" i="1" dirty="0">
                <a:solidFill>
                  <a:schemeClr val="accent1"/>
                </a:solidFill>
                <a:latin typeface="Meiryo UI" panose="020B0604030504040204" pitchFamily="50" charset="-128"/>
                <a:ea typeface="Meiryo UI" panose="020B0604030504040204" pitchFamily="50" charset="-128"/>
              </a:rPr>
              <a:t>　</a:t>
            </a:r>
            <a:endParaRPr lang="en-US" altLang="ja-JP" sz="1200" b="1" i="1" dirty="0">
              <a:solidFill>
                <a:schemeClr val="accent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・世界に先駆けた高齢化社会を迎えた介護先進国としての受入れによる国際交流、国際貢献。</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・少子高齢化による介護人材不足の中で医療従事者であった国際人材を受け入れることでの質の高い人材育成を目的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とする。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・大家族制度の中で、高齢者を敬う文化が残っているアジア地域からの候補生の高いホスピタリティによる介護サービスに</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期待。日本人介護士にも学んでもらいたい。</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・いろんな文化・背景を持つご利用者を介護するには「他者理解」の精神が不可欠。</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同じ介護従事者として海外から異なる文化をもつ仲間を受入れることで「多文化共生」の精神が育まれることに期待。</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◇今後の</a:t>
            </a:r>
            <a:r>
              <a:rPr lang="ja-JP" altLang="en-US" sz="1200" b="1" dirty="0" smtClean="0">
                <a:latin typeface="Meiryo UI" panose="020B0604030504040204" pitchFamily="50" charset="-128"/>
                <a:ea typeface="Meiryo UI" panose="020B0604030504040204" pitchFamily="50" charset="-128"/>
              </a:rPr>
              <a:t>外国人介護人材の</a:t>
            </a:r>
            <a:r>
              <a:rPr lang="ja-JP" altLang="en-US" sz="1200" b="1" dirty="0">
                <a:latin typeface="Meiryo UI" panose="020B0604030504040204" pitchFamily="50" charset="-128"/>
                <a:ea typeface="Meiryo UI" panose="020B0604030504040204" pitchFamily="50" charset="-128"/>
              </a:rPr>
              <a:t>活用方針</a:t>
            </a:r>
            <a:endParaRPr lang="en-US" altLang="ja-JP" sz="120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・候補者の受入れを開始してから、</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年が経過。</a:t>
            </a:r>
            <a:r>
              <a:rPr lang="en-US" altLang="ja-JP" sz="1100" dirty="0">
                <a:latin typeface="Meiryo UI" panose="020B0604030504040204" pitchFamily="50" charset="-128"/>
                <a:ea typeface="Meiryo UI" panose="020B0604030504040204" pitchFamily="50" charset="-128"/>
              </a:rPr>
              <a:t>21</a:t>
            </a:r>
            <a:r>
              <a:rPr lang="ja-JP" altLang="en-US" sz="1100" dirty="0">
                <a:latin typeface="Meiryo UI" panose="020B0604030504040204" pitchFamily="50" charset="-128"/>
                <a:ea typeface="Meiryo UI" panose="020B0604030504040204" pitchFamily="50" charset="-128"/>
              </a:rPr>
              <a:t>名の候補者を受入れしており、候補者は、すでに必要</a:t>
            </a:r>
            <a:r>
              <a:rPr lang="ja-JP" altLang="en-US" sz="1100" dirty="0" smtClean="0">
                <a:latin typeface="Meiryo UI" panose="020B0604030504040204" pitchFamily="50" charset="-128"/>
                <a:ea typeface="Meiryo UI" panose="020B0604030504040204" pitchFamily="50" charset="-128"/>
              </a:rPr>
              <a:t>不可欠</a:t>
            </a:r>
            <a:r>
              <a:rPr lang="ja-JP" altLang="en-US" sz="1100" dirty="0">
                <a:latin typeface="Meiryo UI" panose="020B0604030504040204" pitchFamily="50" charset="-128"/>
                <a:ea typeface="Meiryo UI" panose="020B0604030504040204" pitchFamily="50" charset="-128"/>
              </a:rPr>
              <a:t>な</a:t>
            </a:r>
            <a:r>
              <a:rPr lang="ja-JP" altLang="en-US" sz="1100" dirty="0" smtClean="0">
                <a:latin typeface="Meiryo UI" panose="020B0604030504040204" pitchFamily="50" charset="-128"/>
                <a:ea typeface="Meiryo UI" panose="020B0604030504040204" pitchFamily="50" charset="-128"/>
              </a:rPr>
              <a:t>存</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在</a:t>
            </a:r>
            <a:r>
              <a:rPr lang="ja-JP" altLang="en-US" sz="1100" dirty="0">
                <a:latin typeface="Meiryo UI" panose="020B0604030504040204" pitchFamily="50" charset="-128"/>
                <a:ea typeface="Meiryo UI" panose="020B0604030504040204" pitchFamily="50" charset="-128"/>
              </a:rPr>
              <a:t>になっている。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・また、日本語学校の留学生も受入れており、今後も、引続き、受入れを進めていき、法人内の職員の</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割程度の外国</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人材を確保したいと考えている。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・更に、本法人の受入れ事例を池田市内の施設に紹介し、必要な施設に受入れのノウハウを紹介したいと考えている。</a:t>
            </a:r>
            <a:endParaRPr lang="en-US" altLang="ja-JP"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87197" y="4666094"/>
            <a:ext cx="2247900" cy="2411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♦受入れ準備等について</a:t>
            </a:r>
          </a:p>
        </p:txBody>
      </p:sp>
      <p:sp>
        <p:nvSpPr>
          <p:cNvPr id="16" name="正方形/長方形 15"/>
          <p:cNvSpPr/>
          <p:nvPr/>
        </p:nvSpPr>
        <p:spPr>
          <a:xfrm>
            <a:off x="47625" y="2996479"/>
            <a:ext cx="7916269" cy="26537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♦受入れ状況</a:t>
            </a:r>
            <a:r>
              <a:rPr kumimoji="1" lang="ja-JP" altLang="en-US" sz="1200" dirty="0">
                <a:latin typeface="Meiryo UI" panose="020B0604030504040204" pitchFamily="50" charset="-128"/>
                <a:ea typeface="Meiryo UI" panose="020B0604030504040204" pitchFamily="50" charset="-128"/>
              </a:rPr>
              <a:t>（フィリピンから受入れ）</a:t>
            </a:r>
            <a:r>
              <a:rPr kumimoji="1" lang="en-US" altLang="ja-JP" sz="1000" dirty="0">
                <a:solidFill>
                  <a:schemeClr val="tx1"/>
                </a:solidFill>
                <a:latin typeface="Meiryo UI" panose="020B0604030504040204" pitchFamily="50" charset="-128"/>
                <a:ea typeface="Meiryo UI" panose="020B0604030504040204" pitchFamily="50" charset="-128"/>
              </a:rPr>
              <a:t>※22</a:t>
            </a:r>
            <a:r>
              <a:rPr kumimoji="1" lang="ja-JP" altLang="en-US" sz="1000" dirty="0">
                <a:solidFill>
                  <a:schemeClr val="tx1"/>
                </a:solidFill>
                <a:latin typeface="Meiryo UI" panose="020B0604030504040204" pitchFamily="50" charset="-128"/>
                <a:ea typeface="Meiryo UI" panose="020B0604030504040204" pitchFamily="50" charset="-128"/>
              </a:rPr>
              <a:t>年度、</a:t>
            </a:r>
            <a:r>
              <a:rPr kumimoji="1" lang="en-US" altLang="ja-JP" sz="1000" dirty="0">
                <a:solidFill>
                  <a:schemeClr val="tx1"/>
                </a:solidFill>
                <a:latin typeface="Meiryo UI" panose="020B0604030504040204" pitchFamily="50" charset="-128"/>
                <a:ea typeface="Meiryo UI" panose="020B0604030504040204" pitchFamily="50" charset="-128"/>
              </a:rPr>
              <a:t>23</a:t>
            </a:r>
            <a:r>
              <a:rPr kumimoji="1" lang="ja-JP" altLang="en-US" sz="1000" dirty="0">
                <a:solidFill>
                  <a:schemeClr val="tx1"/>
                </a:solidFill>
                <a:latin typeface="Meiryo UI" panose="020B0604030504040204" pitchFamily="50" charset="-128"/>
                <a:ea typeface="Meiryo UI" panose="020B0604030504040204" pitchFamily="50" charset="-128"/>
              </a:rPr>
              <a:t>年度は、男子のみの受入れ。それ以外の年度は、女子のみの受入れ</a:t>
            </a:r>
          </a:p>
        </p:txBody>
      </p:sp>
      <p:sp>
        <p:nvSpPr>
          <p:cNvPr id="6" name="スライド番号プレースホルダー 5"/>
          <p:cNvSpPr>
            <a:spLocks noGrp="1"/>
          </p:cNvSpPr>
          <p:nvPr>
            <p:ph type="sldNum" sz="quarter" idx="12"/>
          </p:nvPr>
        </p:nvSpPr>
        <p:spPr>
          <a:xfrm>
            <a:off x="7541944" y="6492875"/>
            <a:ext cx="2228850" cy="365125"/>
          </a:xfrm>
        </p:spPr>
        <p:txBody>
          <a:bodyPr/>
          <a:lstStyle/>
          <a:p>
            <a:fld id="{45ED7FCE-CA1C-4545-B6BF-EDB06FF7CE66}" type="slidenum">
              <a:rPr kumimoji="1" lang="ja-JP" altLang="en-US" smtClean="0"/>
              <a:t>31</a:t>
            </a:fld>
            <a:endParaRPr kumimoji="1" lang="ja-JP" altLang="en-US" dirty="0"/>
          </a:p>
        </p:txBody>
      </p:sp>
      <p:sp>
        <p:nvSpPr>
          <p:cNvPr id="12" name="正方形/長方形 11"/>
          <p:cNvSpPr/>
          <p:nvPr/>
        </p:nvSpPr>
        <p:spPr>
          <a:xfrm>
            <a:off x="0" y="-1"/>
            <a:ext cx="9906000" cy="36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②　</a:t>
            </a:r>
            <a:r>
              <a:rPr kumimoji="1" lang="ja-JP" altLang="en-US" sz="2400" b="1" dirty="0" smtClean="0">
                <a:latin typeface="Meiryo UI" panose="020B0604030504040204" pitchFamily="50" charset="-128"/>
                <a:ea typeface="Meiryo UI" panose="020B0604030504040204" pitchFamily="50" charset="-128"/>
              </a:rPr>
              <a:t>社会福祉法人　池田さつき会（Ｐ１</a:t>
            </a:r>
            <a:r>
              <a:rPr kumimoji="1" lang="ja-JP" altLang="en-US" sz="2400" b="1"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860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2551" y="1839435"/>
            <a:ext cx="4696319" cy="33239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◇学習への支援等</a:t>
            </a:r>
            <a:endParaRPr lang="en-US" altLang="ja-JP" sz="12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○日本語及び介護福祉士試験</a:t>
            </a:r>
            <a:endParaRPr lang="en-US" altLang="ja-JP" sz="11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・週に</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時間）日本語による国家試験受験対策講座の受講支援。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年目：日本語能力の徹底向上と介護の基本的理解を図る。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年目：本格的な介護の理解と知識の拡充を図る。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年目：国家試験に向けて、知識の定着と問題形式に慣れる。</a:t>
            </a:r>
            <a:endParaRPr lang="en-US" altLang="ja-JP" sz="1100" dirty="0">
              <a:latin typeface="Meiryo UI" panose="020B0604030504040204" pitchFamily="50" charset="-128"/>
              <a:ea typeface="Meiryo UI" panose="020B0604030504040204" pitchFamily="50" charset="-128"/>
            </a:endParaRPr>
          </a:p>
          <a:p>
            <a:r>
              <a:rPr lang="ja-JP" altLang="en-US" sz="900" dirty="0">
                <a:solidFill>
                  <a:schemeClr val="accent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○介護実技及び日本語のトレーニングをＯＪＴにて、実施。</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900" b="1" dirty="0">
                <a:solidFill>
                  <a:srgbClr val="FF0000"/>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〇ＩＣＷ（Ｉｎｔｅｒｎａｔｉｏｎａｌ　Ｃａｒｅ　Ｗｏｒｋｅｒｓ）</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対象の介護研修を月</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回１</a:t>
            </a:r>
            <a:r>
              <a:rPr lang="en-US" altLang="ja-JP" sz="1100" dirty="0">
                <a:solidFill>
                  <a:schemeClr val="tx1"/>
                </a:solidFill>
                <a:latin typeface="Meiryo UI" panose="020B0604030504040204" pitchFamily="50" charset="-128"/>
                <a:ea typeface="Meiryo UI" panose="020B0604030504040204" pitchFamily="50" charset="-128"/>
              </a:rPr>
              <a:t>.5</a:t>
            </a:r>
            <a:r>
              <a:rPr lang="ja-JP" altLang="en-US" sz="1100" dirty="0">
                <a:solidFill>
                  <a:schemeClr val="tx1"/>
                </a:solidFill>
                <a:latin typeface="Meiryo UI" panose="020B0604030504040204" pitchFamily="50" charset="-128"/>
                <a:ea typeface="Meiryo UI" panose="020B0604030504040204" pitchFamily="50" charset="-128"/>
              </a:rPr>
              <a:t>Ｈ実施。介助技術講習（実技）、申し送り・</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記録の仕方、身体の各部位の専門用語、栄養士によるご利用者様の栄養管</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理に関する講習、看護師による医療的ケアに関する講習など。</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毎月のユニット会議、リーダー会議で出た課題に対応して研修内容を修正・実</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施している。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accent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○日本語能力試験について</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・Ｎ３までは、受験するよう指導はしているが、その後は個人の考えに任せている。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accent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○国際厚生事業団</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・教材の活用はあまりできていない。候補者に渡しているが、その後は本人に任</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せている。集合研修に関しても、現在は、あまり行きたがらない状況。</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・学習支援メニューは、基本的に</a:t>
            </a:r>
            <a:r>
              <a:rPr lang="ja-JP" altLang="en-US" sz="1100" dirty="0" smtClean="0">
                <a:solidFill>
                  <a:schemeClr val="tx1"/>
                </a:solidFill>
                <a:latin typeface="Meiryo UI" panose="020B0604030504040204" pitchFamily="50" charset="-128"/>
                <a:ea typeface="Meiryo UI" panose="020B0604030504040204" pitchFamily="50" charset="-128"/>
              </a:rPr>
              <a:t>使いづらい</a:t>
            </a:r>
            <a:r>
              <a:rPr lang="ja-JP" altLang="en-US" sz="1100" dirty="0">
                <a:solidFill>
                  <a:schemeClr val="tx1"/>
                </a:solidFill>
                <a:latin typeface="Meiryo UI" panose="020B0604030504040204" pitchFamily="50" charset="-128"/>
                <a:ea typeface="Meiryo UI" panose="020B0604030504040204" pitchFamily="50" charset="-128"/>
              </a:rPr>
              <a:t>。（模擬試験のみ利用）</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29250" y="713541"/>
            <a:ext cx="4696318"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◇候補者への指導者等</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・研修責任者（管理本部人事課職員）</a:t>
            </a:r>
            <a:r>
              <a:rPr lang="ja-JP" altLang="en-US" sz="1100" dirty="0" smtClean="0">
                <a:latin typeface="Meiryo UI" panose="020B0604030504040204" pitchFamily="50" charset="-128"/>
                <a:ea typeface="Meiryo UI" panose="020B0604030504040204" pitchFamily="50" charset="-128"/>
              </a:rPr>
              <a:t>と研修支援者（</a:t>
            </a:r>
            <a:r>
              <a:rPr lang="ja-JP" altLang="en-US" sz="1100" dirty="0" smtClean="0">
                <a:solidFill>
                  <a:schemeClr val="tx1"/>
                </a:solidFill>
                <a:latin typeface="Meiryo UI" panose="020B0604030504040204" pitchFamily="50" charset="-128"/>
                <a:ea typeface="Meiryo UI" panose="020B0604030504040204" pitchFamily="50" charset="-128"/>
              </a:rPr>
              <a:t>平成</a:t>
            </a:r>
            <a:r>
              <a:rPr lang="en-US" altLang="ja-JP" sz="1100" dirty="0">
                <a:solidFill>
                  <a:schemeClr val="tx1"/>
                </a:solidFill>
                <a:latin typeface="Meiryo UI" panose="020B0604030504040204" pitchFamily="50" charset="-128"/>
                <a:ea typeface="Meiryo UI" panose="020B0604030504040204" pitchFamily="50" charset="-128"/>
              </a:rPr>
              <a:t>21</a:t>
            </a:r>
            <a:r>
              <a:rPr lang="ja-JP" altLang="en-US" sz="1100" dirty="0">
                <a:solidFill>
                  <a:schemeClr val="tx1"/>
                </a:solidFill>
                <a:latin typeface="Meiryo UI" panose="020B0604030504040204" pitchFamily="50" charset="-128"/>
                <a:ea typeface="Meiryo UI" panose="020B0604030504040204" pitchFamily="50" charset="-128"/>
              </a:rPr>
              <a:t>年度に</a:t>
            </a:r>
            <a:r>
              <a:rPr lang="ja-JP" altLang="en-US" sz="1100" dirty="0" smtClean="0">
                <a:solidFill>
                  <a:schemeClr val="tx1"/>
                </a:solidFill>
                <a:latin typeface="Meiryo UI" panose="020B0604030504040204" pitchFamily="50" charset="-128"/>
                <a:ea typeface="Meiryo UI" panose="020B0604030504040204" pitchFamily="50" charset="-128"/>
              </a:rPr>
              <a:t>入国</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して</a:t>
            </a:r>
            <a:r>
              <a:rPr lang="ja-JP" altLang="en-US" sz="1100" dirty="0">
                <a:solidFill>
                  <a:schemeClr val="tx1"/>
                </a:solidFill>
                <a:latin typeface="Meiryo UI" panose="020B0604030504040204" pitchFamily="50" charset="-128"/>
                <a:ea typeface="Meiryo UI" panose="020B0604030504040204" pitchFamily="50" charset="-128"/>
              </a:rPr>
              <a:t>、介護</a:t>
            </a:r>
            <a:r>
              <a:rPr lang="ja-JP" altLang="en-US" sz="1100" dirty="0" smtClean="0">
                <a:solidFill>
                  <a:schemeClr val="tx1"/>
                </a:solidFill>
                <a:latin typeface="Meiryo UI" panose="020B0604030504040204" pitchFamily="50" charset="-128"/>
                <a:ea typeface="Meiryo UI" panose="020B0604030504040204" pitchFamily="50" charset="-128"/>
              </a:rPr>
              <a:t>福祉士</a:t>
            </a:r>
            <a:r>
              <a:rPr lang="ja-JP" altLang="en-US" sz="1100" dirty="0">
                <a:solidFill>
                  <a:schemeClr val="tx1"/>
                </a:solidFill>
                <a:latin typeface="Meiryo UI" panose="020B0604030504040204" pitchFamily="50" charset="-128"/>
                <a:ea typeface="Meiryo UI" panose="020B0604030504040204" pitchFamily="50" charset="-128"/>
              </a:rPr>
              <a:t>資格を持つ</a:t>
            </a:r>
            <a:r>
              <a:rPr lang="ja-JP" altLang="en-US" sz="1100" dirty="0" smtClean="0">
                <a:solidFill>
                  <a:schemeClr val="tx1"/>
                </a:solidFill>
                <a:latin typeface="Meiryo UI" panose="020B0604030504040204" pitchFamily="50" charset="-128"/>
                <a:ea typeface="Meiryo UI" panose="020B0604030504040204" pitchFamily="50" charset="-128"/>
              </a:rPr>
              <a:t>人材）の２名。</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・ユニットのリーダー会議（月に</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回）において、出てきた問題を共有し、解決する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ようにしている。</a:t>
            </a:r>
            <a:endParaRPr lang="en-US" altLang="ja-JP" sz="1100" dirty="0">
              <a:solidFill>
                <a:schemeClr val="tx1"/>
              </a:solidFill>
            </a:endParaRPr>
          </a:p>
        </p:txBody>
      </p:sp>
      <p:sp>
        <p:nvSpPr>
          <p:cNvPr id="14" name="テキスト ボックス 13"/>
          <p:cNvSpPr txBox="1"/>
          <p:nvPr/>
        </p:nvSpPr>
        <p:spPr>
          <a:xfrm>
            <a:off x="4916718" y="3002385"/>
            <a:ext cx="4878181" cy="213904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◇その他</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○施設のコストについて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・ＥＰＡ制度：国際厚生事業団への支払額（</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人</a:t>
            </a:r>
            <a:r>
              <a:rPr lang="en-US" altLang="ja-JP" sz="1100" dirty="0">
                <a:solidFill>
                  <a:schemeClr val="tx1"/>
                </a:solidFill>
                <a:latin typeface="Meiryo UI" panose="020B0604030504040204" pitchFamily="50" charset="-128"/>
                <a:ea typeface="Meiryo UI" panose="020B0604030504040204" pitchFamily="50" charset="-128"/>
              </a:rPr>
              <a:t>60</a:t>
            </a:r>
            <a:r>
              <a:rPr lang="ja-JP" altLang="en-US" sz="1100" dirty="0">
                <a:solidFill>
                  <a:schemeClr val="tx1"/>
                </a:solidFill>
                <a:latin typeface="Meiryo UI" panose="020B0604030504040204" pitchFamily="50" charset="-128"/>
                <a:ea typeface="Meiryo UI" panose="020B0604030504040204" pitchFamily="50" charset="-128"/>
              </a:rPr>
              <a:t>万円から</a:t>
            </a:r>
            <a:r>
              <a:rPr lang="en-US" altLang="ja-JP" sz="1100" dirty="0">
                <a:solidFill>
                  <a:schemeClr val="tx1"/>
                </a:solidFill>
                <a:latin typeface="Meiryo UI" panose="020B0604030504040204" pitchFamily="50" charset="-128"/>
                <a:ea typeface="Meiryo UI" panose="020B0604030504040204" pitchFamily="50" charset="-128"/>
              </a:rPr>
              <a:t>70</a:t>
            </a:r>
            <a:r>
              <a:rPr lang="ja-JP" altLang="en-US" sz="1100" dirty="0">
                <a:solidFill>
                  <a:schemeClr val="tx1"/>
                </a:solidFill>
                <a:latin typeface="Meiryo UI" panose="020B0604030504040204" pitchFamily="50" charset="-128"/>
                <a:ea typeface="Meiryo UI" panose="020B0604030504040204" pitchFamily="50" charset="-128"/>
              </a:rPr>
              <a:t>万円）</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・学習サポート費用：サポート費</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人</a:t>
            </a:r>
            <a:r>
              <a:rPr lang="en-US" altLang="ja-JP" sz="1100" dirty="0">
                <a:solidFill>
                  <a:schemeClr val="tx1"/>
                </a:solidFill>
                <a:latin typeface="Meiryo UI" panose="020B0604030504040204" pitchFamily="50" charset="-128"/>
                <a:ea typeface="Meiryo UI" panose="020B0604030504040204" pitchFamily="50" charset="-128"/>
              </a:rPr>
              <a:t>2</a:t>
            </a:r>
            <a:r>
              <a:rPr lang="ja-JP" altLang="en-US" sz="1100" dirty="0">
                <a:solidFill>
                  <a:schemeClr val="tx1"/>
                </a:solidFill>
                <a:latin typeface="Meiryo UI" panose="020B0604030504040204" pitchFamily="50" charset="-128"/>
                <a:ea typeface="Meiryo UI" panose="020B0604030504040204" pitchFamily="50" charset="-128"/>
              </a:rPr>
              <a:t>万円</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月　授業料</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人</a:t>
            </a:r>
            <a:r>
              <a:rPr lang="en-US" altLang="ja-JP" sz="1100" dirty="0">
                <a:solidFill>
                  <a:schemeClr val="tx1"/>
                </a:solidFill>
                <a:latin typeface="Meiryo UI" panose="020B0604030504040204" pitchFamily="50" charset="-128"/>
                <a:ea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rPr>
              <a:t>万円</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月</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人</a:t>
            </a:r>
            <a:r>
              <a:rPr lang="en-US" altLang="ja-JP" sz="1100" dirty="0">
                <a:solidFill>
                  <a:schemeClr val="tx1"/>
                </a:solidFill>
                <a:latin typeface="Meiryo UI" panose="020B0604030504040204" pitchFamily="50" charset="-128"/>
                <a:ea typeface="Meiryo UI" panose="020B0604030504040204" pitchFamily="50" charset="-128"/>
              </a:rPr>
              <a:t>60</a:t>
            </a:r>
            <a:r>
              <a:rPr lang="ja-JP" altLang="en-US" sz="1100" dirty="0">
                <a:solidFill>
                  <a:schemeClr val="tx1"/>
                </a:solidFill>
                <a:latin typeface="Meiryo UI" panose="020B0604030504040204" pitchFamily="50" charset="-128"/>
                <a:ea typeface="Meiryo UI" panose="020B0604030504040204" pitchFamily="50" charset="-128"/>
              </a:rPr>
              <a:t>万円</a:t>
            </a:r>
            <a:r>
              <a:rPr lang="en-US" altLang="ja-JP" sz="1100" dirty="0">
                <a:solidFill>
                  <a:schemeClr val="tx1"/>
                </a:solidFill>
                <a:latin typeface="Meiryo UI" panose="020B0604030504040204" pitchFamily="50" charset="-128"/>
                <a:ea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rPr>
              <a:t>年間）</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質の高い人材が来てくれているので、必要経費は、高いとは思わない。</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accent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&lt;</a:t>
            </a:r>
            <a:r>
              <a:rPr lang="ja-JP" altLang="en-US" sz="1100" dirty="0">
                <a:solidFill>
                  <a:schemeClr val="tx1"/>
                </a:solidFill>
                <a:latin typeface="Meiryo UI" panose="020B0604030504040204" pitchFamily="50" charset="-128"/>
                <a:ea typeface="Meiryo UI" panose="020B0604030504040204" pitchFamily="50" charset="-128"/>
              </a:rPr>
              <a:t>賃金等</a:t>
            </a:r>
            <a:r>
              <a:rPr lang="en-US" altLang="ja-JP" sz="1100" dirty="0">
                <a:solidFill>
                  <a:schemeClr val="tx1"/>
                </a:solidFill>
                <a:latin typeface="Meiryo UI" panose="020B0604030504040204" pitchFamily="50" charset="-128"/>
                <a:ea typeface="Meiryo UI" panose="020B0604030504040204" pitchFamily="50" charset="-128"/>
              </a:rPr>
              <a:t>&gt;</a:t>
            </a:r>
          </a:p>
          <a:p>
            <a:r>
              <a:rPr lang="ja-JP" altLang="en-US" sz="1100" dirty="0">
                <a:solidFill>
                  <a:schemeClr val="tx1"/>
                </a:solidFill>
                <a:latin typeface="Meiryo UI" panose="020B0604030504040204" pitchFamily="50" charset="-128"/>
                <a:ea typeface="Meiryo UI" panose="020B0604030504040204" pitchFamily="50" charset="-128"/>
              </a:rPr>
              <a:t>　　・介護福祉試験合格までは、非常勤職員として雇用。</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・介護福祉士試験合格後は、日本人正職員と同様の雇用、賃金。</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○介護福祉士試験不合格の場合のサポート</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2019</a:t>
            </a:r>
            <a:r>
              <a:rPr lang="ja-JP" altLang="en-US" sz="1100" dirty="0">
                <a:solidFill>
                  <a:schemeClr val="tx1"/>
                </a:solidFill>
                <a:latin typeface="Meiryo UI" panose="020B0604030504040204" pitchFamily="50" charset="-128"/>
                <a:ea typeface="Meiryo UI" panose="020B0604030504040204" pitchFamily="50" charset="-128"/>
              </a:rPr>
              <a:t>年より、特定技能への変更申請が認められたのを受け、申請手続きのサポート</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を希望者には実施、継続就労に繋げる。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916718" y="594693"/>
            <a:ext cx="4868218" cy="61555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◇受入れ後の感想</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・有能な人が、リーダーとなってくれている。この</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年間で、外国人材が入ってきたこと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により、他者を受入れるという「多文化共生」の理解が進んでいるのではないか。</a:t>
            </a:r>
            <a:endParaRPr lang="en-US" altLang="ja-JP" sz="11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901449" y="1299179"/>
            <a:ext cx="4868218"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◇途中リタイアへの対応・孤立させない支援</a:t>
            </a:r>
            <a:endParaRPr lang="en-US" altLang="ja-JP" sz="1200" b="1"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・まずは、話を聞くことを重視している。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・また、人事評価のための年</a:t>
            </a:r>
            <a:r>
              <a:rPr lang="en-US" altLang="ja-JP" sz="1100" dirty="0">
                <a:solidFill>
                  <a:schemeClr val="tx1"/>
                </a:solidFill>
                <a:latin typeface="Meiryo UI" panose="020B0604030504040204" pitchFamily="50" charset="-128"/>
                <a:ea typeface="Meiryo UI" panose="020B0604030504040204" pitchFamily="50" charset="-128"/>
              </a:rPr>
              <a:t>2</a:t>
            </a:r>
            <a:r>
              <a:rPr lang="ja-JP" altLang="en-US" sz="1100" dirty="0">
                <a:solidFill>
                  <a:schemeClr val="tx1"/>
                </a:solidFill>
                <a:latin typeface="Meiryo UI" panose="020B0604030504040204" pitchFamily="50" charset="-128"/>
                <a:ea typeface="Meiryo UI" panose="020B0604030504040204" pitchFamily="50" charset="-128"/>
              </a:rPr>
              <a:t>回のヒアリング等も参考にしている。</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・法人の一員であることを認識してもらうなどのため、懇親会を開催して参加してもらう。</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・母国に帰省する際には、地理的なことも考慮して、十分な休暇を付与している。　　</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b="1" i="1" dirty="0">
                <a:solidFill>
                  <a:srgbClr val="FF0000"/>
                </a:solidFill>
                <a:latin typeface="Meiryo UI" panose="020B0604030504040204" pitchFamily="50" charset="-128"/>
                <a:ea typeface="Meiryo UI" panose="020B0604030504040204" pitchFamily="50" charset="-128"/>
              </a:rPr>
              <a:t>　</a:t>
            </a:r>
            <a:r>
              <a:rPr lang="ja-JP" altLang="en-US" sz="1100" i="1" dirty="0">
                <a:solidFill>
                  <a:schemeClr val="tx1"/>
                </a:solidFill>
                <a:latin typeface="Meiryo UI" panose="020B0604030504040204" pitchFamily="50" charset="-128"/>
                <a:ea typeface="Meiryo UI" panose="020B0604030504040204" pitchFamily="50" charset="-128"/>
              </a:rPr>
              <a:t>・法人の一員として大切にされていることを実感してもらうために、何をしたらよいのかを</a:t>
            </a:r>
            <a:endParaRPr lang="en-US" altLang="ja-JP" sz="1100" i="1" dirty="0">
              <a:solidFill>
                <a:schemeClr val="tx1"/>
              </a:solidFill>
              <a:latin typeface="Meiryo UI" panose="020B0604030504040204" pitchFamily="50" charset="-128"/>
              <a:ea typeface="Meiryo UI" panose="020B0604030504040204" pitchFamily="50" charset="-128"/>
            </a:endParaRPr>
          </a:p>
          <a:p>
            <a:r>
              <a:rPr lang="ja-JP" altLang="en-US" sz="1100" i="1" dirty="0">
                <a:solidFill>
                  <a:schemeClr val="tx1"/>
                </a:solidFill>
                <a:latin typeface="Meiryo UI" panose="020B0604030504040204" pitchFamily="50" charset="-128"/>
                <a:ea typeface="Meiryo UI" panose="020B0604030504040204" pitchFamily="50" charset="-128"/>
              </a:rPr>
              <a:t>　　形であらわすことが前提。そのうえでポプラが大切にしているお客様本位の介護サー</a:t>
            </a:r>
            <a:endParaRPr lang="en-US" altLang="ja-JP" sz="1100" i="1" dirty="0">
              <a:solidFill>
                <a:schemeClr val="tx1"/>
              </a:solidFill>
              <a:latin typeface="Meiryo UI" panose="020B0604030504040204" pitchFamily="50" charset="-128"/>
              <a:ea typeface="Meiryo UI" panose="020B0604030504040204" pitchFamily="50" charset="-128"/>
            </a:endParaRPr>
          </a:p>
          <a:p>
            <a:r>
              <a:rPr lang="ja-JP" altLang="en-US" sz="1100" i="1" dirty="0">
                <a:solidFill>
                  <a:schemeClr val="tx1"/>
                </a:solidFill>
                <a:latin typeface="Meiryo UI" panose="020B0604030504040204" pitchFamily="50" charset="-128"/>
                <a:ea typeface="Meiryo UI" panose="020B0604030504040204" pitchFamily="50" charset="-128"/>
              </a:rPr>
              <a:t>　　ビスの提供を研修・ＯＪＴを通じて理解してもらえるよう努め、法人理念への理解</a:t>
            </a:r>
            <a:endParaRPr lang="en-US" altLang="ja-JP" sz="1100" i="1" dirty="0">
              <a:solidFill>
                <a:schemeClr val="tx1"/>
              </a:solidFill>
              <a:latin typeface="Meiryo UI" panose="020B0604030504040204" pitchFamily="50" charset="-128"/>
              <a:ea typeface="Meiryo UI" panose="020B0604030504040204" pitchFamily="50" charset="-128"/>
            </a:endParaRPr>
          </a:p>
          <a:p>
            <a:r>
              <a:rPr lang="ja-JP" altLang="en-US" sz="1100" i="1" dirty="0">
                <a:solidFill>
                  <a:schemeClr val="tx1"/>
                </a:solidFill>
                <a:latin typeface="Meiryo UI" panose="020B0604030504040204" pitchFamily="50" charset="-128"/>
                <a:ea typeface="Meiryo UI" panose="020B0604030504040204" pitchFamily="50" charset="-128"/>
              </a:rPr>
              <a:t>　　に帰結させていきたいと考えている。</a:t>
            </a:r>
            <a:r>
              <a:rPr lang="ja-JP" altLang="en-US" sz="1100" b="1" i="1" dirty="0">
                <a:solidFill>
                  <a:schemeClr val="tx1"/>
                </a:solidFill>
                <a:latin typeface="Meiryo UI" panose="020B0604030504040204" pitchFamily="50" charset="-128"/>
                <a:ea typeface="Meiryo UI" panose="020B0604030504040204" pitchFamily="50" charset="-128"/>
              </a:rPr>
              <a:t>　</a:t>
            </a:r>
            <a:endParaRPr lang="en-US" altLang="ja-JP" sz="1100" b="1" i="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38100" y="543270"/>
            <a:ext cx="9810750" cy="466395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38100" y="446006"/>
            <a:ext cx="1861654" cy="2248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♦受入れ後の状況</a:t>
            </a:r>
          </a:p>
        </p:txBody>
      </p:sp>
      <p:sp>
        <p:nvSpPr>
          <p:cNvPr id="4" name="角丸四角形 3"/>
          <p:cNvSpPr/>
          <p:nvPr/>
        </p:nvSpPr>
        <p:spPr>
          <a:xfrm>
            <a:off x="263663" y="5400675"/>
            <a:ext cx="9521273" cy="1401192"/>
          </a:xfrm>
          <a:prstGeom prst="round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1100" dirty="0">
              <a:solidFill>
                <a:schemeClr val="accent3">
                  <a:lumMod val="20000"/>
                  <a:lumOff val="80000"/>
                </a:schemeClr>
              </a:solidFill>
              <a:latin typeface="Meiryo UI" panose="020B0604030504040204" pitchFamily="50" charset="-128"/>
              <a:ea typeface="Meiryo UI" panose="020B0604030504040204" pitchFamily="50" charset="-128"/>
            </a:endParaRPr>
          </a:p>
          <a:p>
            <a:endParaRPr kumimoji="1" lang="ja-JP" altLang="en-US" sz="1100" dirty="0">
              <a:solidFill>
                <a:schemeClr val="accent3">
                  <a:lumMod val="20000"/>
                  <a:lumOff val="80000"/>
                </a:scheme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36775" y="5293956"/>
            <a:ext cx="1861654" cy="2690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a:latin typeface="Meiryo UI" panose="020B0604030504040204" pitchFamily="50" charset="-128"/>
                <a:ea typeface="Meiryo UI" panose="020B0604030504040204" pitchFamily="50" charset="-128"/>
              </a:rPr>
              <a:t>♦候補者からのヒアリング</a:t>
            </a:r>
          </a:p>
        </p:txBody>
      </p:sp>
      <p:sp>
        <p:nvSpPr>
          <p:cNvPr id="5" name="1 つの角を切り取った四角形 4"/>
          <p:cNvSpPr/>
          <p:nvPr/>
        </p:nvSpPr>
        <p:spPr>
          <a:xfrm>
            <a:off x="2381250" y="5524499"/>
            <a:ext cx="3409431" cy="1175225"/>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○来日理由及びメリット等</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・看護学校</a:t>
            </a:r>
            <a:r>
              <a:rPr kumimoji="1" lang="ja-JP" altLang="en-US" sz="1100" dirty="0">
                <a:solidFill>
                  <a:schemeClr val="tx1"/>
                </a:solidFill>
                <a:latin typeface="Meiryo UI" panose="020B0604030504040204" pitchFamily="50" charset="-128"/>
                <a:ea typeface="Meiryo UI" panose="020B0604030504040204" pitchFamily="50" charset="-128"/>
              </a:rPr>
              <a:t>を卒業したが、看護師の仕事が</a:t>
            </a:r>
            <a:r>
              <a:rPr kumimoji="1" lang="ja-JP" altLang="en-US" sz="1100" dirty="0" smtClean="0">
                <a:solidFill>
                  <a:schemeClr val="tx1"/>
                </a:solidFill>
                <a:latin typeface="Meiryo UI" panose="020B0604030504040204" pitchFamily="50" charset="-128"/>
                <a:ea typeface="Meiryo UI" panose="020B0604030504040204" pitchFamily="50" charset="-128"/>
              </a:rPr>
              <a:t>見つけられ</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　ない中</a:t>
            </a:r>
            <a:r>
              <a:rPr kumimoji="1" lang="ja-JP" altLang="en-US" sz="1100" dirty="0">
                <a:solidFill>
                  <a:schemeClr val="tx1"/>
                </a:solidFill>
                <a:latin typeface="Meiryo UI" panose="020B0604030504040204" pitchFamily="50" charset="-128"/>
                <a:ea typeface="Meiryo UI" panose="020B0604030504040204" pitchFamily="50" charset="-128"/>
              </a:rPr>
              <a:t>で、新聞を見て本制度に応募した。</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・日本では、コミュニケーションのこと、四季があることに</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不安を覚えていたが、先輩が後輩をきっちりとフォーロし</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てくれ、みんな仲が良いので、少しずつ慣れている。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18" name="1 つの角を切り取った四角形 17"/>
          <p:cNvSpPr/>
          <p:nvPr/>
        </p:nvSpPr>
        <p:spPr>
          <a:xfrm>
            <a:off x="5915092" y="5445426"/>
            <a:ext cx="3655740" cy="1298274"/>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b="1" dirty="0">
                <a:latin typeface="Meiryo UI" panose="020B0604030504040204" pitchFamily="50" charset="-128"/>
                <a:ea typeface="Meiryo UI" panose="020B0604030504040204" pitchFamily="50" charset="-128"/>
              </a:rPr>
              <a:t>○日本での生活・就労等</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・勉強は、大変。休暇は、普段が忙しいので、寝て過ごして</a:t>
            </a:r>
            <a:r>
              <a:rPr kumimoji="1" lang="ja-JP" altLang="en-US" sz="1100" dirty="0" err="1">
                <a:solidFill>
                  <a:schemeClr val="tx1"/>
                </a:solidFill>
                <a:latin typeface="Meiryo UI" panose="020B0604030504040204" pitchFamily="50" charset="-128"/>
                <a:ea typeface="Meiryo UI" panose="020B0604030504040204" pitchFamily="50" charset="-128"/>
              </a:rPr>
              <a:t>い</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err="1">
                <a:solidFill>
                  <a:schemeClr val="tx1"/>
                </a:solidFill>
                <a:latin typeface="Meiryo UI" panose="020B0604030504040204" pitchFamily="50" charset="-128"/>
                <a:ea typeface="Meiryo UI" panose="020B0604030504040204" pitchFamily="50" charset="-128"/>
              </a:rPr>
              <a:t>る</a:t>
            </a:r>
            <a:r>
              <a:rPr kumimoji="1" lang="ja-JP" altLang="en-US" sz="1100" dirty="0">
                <a:solidFill>
                  <a:schemeClr val="tx1"/>
                </a:solidFill>
                <a:latin typeface="Meiryo UI" panose="020B0604030504040204" pitchFamily="50" charset="-128"/>
                <a:ea typeface="Meiryo UI" panose="020B0604030504040204" pitchFamily="50" charset="-128"/>
              </a:rPr>
              <a:t>状況。最近は、プライベートでは、出かけていない。</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・ユニット内（</a:t>
            </a:r>
            <a:r>
              <a:rPr kumimoji="1" lang="en-US" altLang="ja-JP" sz="1100" dirty="0">
                <a:solidFill>
                  <a:schemeClr val="tx1"/>
                </a:solidFill>
                <a:latin typeface="Meiryo UI" panose="020B0604030504040204" pitchFamily="50" charset="-128"/>
                <a:ea typeface="Meiryo UI" panose="020B0604030504040204" pitchFamily="50" charset="-128"/>
              </a:rPr>
              <a:t>60</a:t>
            </a:r>
            <a:r>
              <a:rPr kumimoji="1" lang="ja-JP" altLang="en-US" sz="1100" dirty="0">
                <a:solidFill>
                  <a:schemeClr val="tx1"/>
                </a:solidFill>
                <a:latin typeface="Meiryo UI" panose="020B0604030504040204" pitchFamily="50" charset="-128"/>
                <a:ea typeface="Meiryo UI" panose="020B0604030504040204" pitchFamily="50" charset="-128"/>
              </a:rPr>
              <a:t>人）では、１</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３が外国人。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・日本人スタッフは、優しくて、困ったことがあれば、助けてくれる。</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・母国では、日本の食事は、おいしいと思ったが、来日してから</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は、生モノもあり、少し違った感じ。</a:t>
            </a:r>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7" name="対角する 2 つの角を切り取った四角形 6"/>
          <p:cNvSpPr/>
          <p:nvPr/>
        </p:nvSpPr>
        <p:spPr>
          <a:xfrm>
            <a:off x="391889" y="5791370"/>
            <a:ext cx="1775257" cy="676434"/>
          </a:xfrm>
          <a:prstGeom prst="snip2DiagRect">
            <a:avLst/>
          </a:prstGeom>
          <a:solidFill>
            <a:srgbClr val="FFC0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endParaRPr kumimoji="1" lang="en-US" altLang="ja-JP" sz="1100" b="1" dirty="0">
              <a:ln/>
              <a:solidFill>
                <a:schemeClr val="accent3"/>
              </a:solidFill>
              <a:latin typeface="Meiryo UI" panose="020B0604030504040204" pitchFamily="50" charset="-128"/>
              <a:ea typeface="Meiryo UI" panose="020B0604030504040204" pitchFamily="50" charset="-128"/>
            </a:endParaRPr>
          </a:p>
          <a:p>
            <a:pPr algn="ctr"/>
            <a:r>
              <a:rPr kumimoji="1" lang="ja-JP" altLang="en-US" sz="1100" b="1" dirty="0">
                <a:ln/>
                <a:solidFill>
                  <a:schemeClr val="tx1"/>
                </a:solidFill>
                <a:latin typeface="Meiryo UI" panose="020B0604030504040204" pitchFamily="50" charset="-128"/>
                <a:ea typeface="Meiryo UI" panose="020B0604030504040204" pitchFamily="50" charset="-128"/>
              </a:rPr>
              <a:t>平成２８年度入国</a:t>
            </a:r>
            <a:endParaRPr kumimoji="1" lang="en-US" altLang="ja-JP" sz="1100" b="1" dirty="0">
              <a:ln/>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ln/>
                <a:solidFill>
                  <a:schemeClr val="tx1"/>
                </a:solidFill>
                <a:latin typeface="Meiryo UI" panose="020B0604030504040204" pitchFamily="50" charset="-128"/>
                <a:ea typeface="Meiryo UI" panose="020B0604030504040204" pitchFamily="50" charset="-128"/>
              </a:rPr>
              <a:t>介護福祉士候補者</a:t>
            </a:r>
            <a:endParaRPr kumimoji="1" lang="en-US" altLang="ja-JP" sz="1100" b="1" dirty="0">
              <a:ln/>
              <a:solidFill>
                <a:schemeClr val="tx1"/>
              </a:solidFill>
              <a:latin typeface="Meiryo UI" panose="020B0604030504040204" pitchFamily="50" charset="-128"/>
              <a:ea typeface="Meiryo UI" panose="020B0604030504040204" pitchFamily="50" charset="-128"/>
            </a:endParaRPr>
          </a:p>
          <a:p>
            <a:endParaRPr kumimoji="1" lang="ja-JP" altLang="en-US" sz="1100" b="1" dirty="0">
              <a:ln/>
              <a:solidFill>
                <a:schemeClr val="accent3"/>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7478793" y="6445048"/>
            <a:ext cx="2228850" cy="365125"/>
          </a:xfrm>
        </p:spPr>
        <p:txBody>
          <a:bodyPr/>
          <a:lstStyle/>
          <a:p>
            <a:fld id="{296A86AB-889E-4DAC-9504-C27B7112E1B6}" type="slidenum">
              <a:rPr kumimoji="1" lang="ja-JP" altLang="en-US" smtClean="0"/>
              <a:t>32</a:t>
            </a:fld>
            <a:endParaRPr kumimoji="1" lang="ja-JP" altLang="en-US" dirty="0"/>
          </a:p>
        </p:txBody>
      </p:sp>
      <p:sp>
        <p:nvSpPr>
          <p:cNvPr id="19" name="正方形/長方形 18"/>
          <p:cNvSpPr/>
          <p:nvPr/>
        </p:nvSpPr>
        <p:spPr>
          <a:xfrm>
            <a:off x="-9525" y="-19263"/>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②　社会</a:t>
            </a:r>
            <a:r>
              <a:rPr kumimoji="1" lang="ja-JP" altLang="en-US" sz="2400" b="1" dirty="0">
                <a:latin typeface="Meiryo UI" panose="020B0604030504040204" pitchFamily="50" charset="-128"/>
                <a:ea typeface="Meiryo UI" panose="020B0604030504040204" pitchFamily="50" charset="-128"/>
              </a:rPr>
              <a:t>福祉法人　池田さつき会</a:t>
            </a:r>
            <a:r>
              <a:rPr kumimoji="1" lang="ja-JP" altLang="en-US" sz="2400" b="1" dirty="0" smtClean="0">
                <a:latin typeface="Meiryo UI" panose="020B0604030504040204" pitchFamily="50" charset="-128"/>
                <a:ea typeface="Meiryo UI" panose="020B0604030504040204" pitchFamily="50" charset="-128"/>
              </a:rPr>
              <a:t>（Ｐ２</a:t>
            </a:r>
            <a:r>
              <a:rPr kumimoji="1" lang="ja-JP" altLang="en-US" sz="2400" b="1"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6490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525" y="-19263"/>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　社会福祉法人　池田さつき</a:t>
            </a:r>
            <a:r>
              <a:rPr kumimoji="1" lang="ja-JP" altLang="en-US" sz="2400" b="1" dirty="0" smtClean="0">
                <a:latin typeface="Meiryo UI" panose="020B0604030504040204" pitchFamily="50" charset="-128"/>
                <a:ea typeface="Meiryo UI" panose="020B0604030504040204" pitchFamily="50" charset="-128"/>
              </a:rPr>
              <a:t>会（Ｐ３）</a:t>
            </a:r>
            <a:endParaRPr kumimoji="1" lang="ja-JP" altLang="en-US" sz="24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4724400" y="590550"/>
            <a:ext cx="5038724" cy="5902326"/>
          </a:xfrm>
          <a:prstGeom prst="rect">
            <a:avLst/>
          </a:prstGeom>
        </p:spPr>
      </p:pic>
      <p:sp>
        <p:nvSpPr>
          <p:cNvPr id="4" name="スライド番号プレースホルダー 3"/>
          <p:cNvSpPr>
            <a:spLocks noGrp="1"/>
          </p:cNvSpPr>
          <p:nvPr>
            <p:ph type="sldNum" sz="quarter" idx="12"/>
          </p:nvPr>
        </p:nvSpPr>
        <p:spPr>
          <a:xfrm>
            <a:off x="7534274" y="6492875"/>
            <a:ext cx="2228850" cy="365125"/>
          </a:xfrm>
        </p:spPr>
        <p:txBody>
          <a:bodyPr/>
          <a:lstStyle/>
          <a:p>
            <a:fld id="{296A86AB-889E-4DAC-9504-C27B7112E1B6}" type="slidenum">
              <a:rPr kumimoji="1" lang="ja-JP" altLang="en-US" smtClean="0"/>
              <a:t>33</a:t>
            </a:fld>
            <a:endParaRPr kumimoji="1" lang="ja-JP" altLang="en-US" dirty="0"/>
          </a:p>
        </p:txBody>
      </p:sp>
      <p:sp>
        <p:nvSpPr>
          <p:cNvPr id="16" name="正方形/長方形 15"/>
          <p:cNvSpPr/>
          <p:nvPr/>
        </p:nvSpPr>
        <p:spPr>
          <a:xfrm>
            <a:off x="47624" y="669633"/>
            <a:ext cx="4800601" cy="604260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924425" y="669633"/>
            <a:ext cx="4800600" cy="604260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133973" y="6434850"/>
            <a:ext cx="4476749" cy="261610"/>
          </a:xfrm>
          <a:prstGeom prst="rect">
            <a:avLst/>
          </a:prstGeom>
          <a:noFill/>
          <a:ln>
            <a:solidFill>
              <a:schemeClr val="accent1"/>
            </a:solidFill>
            <a:prstDash val="sysDot"/>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この他に、期間ごとの到達目標チェックシート等を作成して支援している</a:t>
            </a:r>
          </a:p>
        </p:txBody>
      </p:sp>
      <p:graphicFrame>
        <p:nvGraphicFramePr>
          <p:cNvPr id="6" name="表 5"/>
          <p:cNvGraphicFramePr>
            <a:graphicFrameLocks noGrp="1"/>
          </p:cNvGraphicFramePr>
          <p:nvPr/>
        </p:nvGraphicFramePr>
        <p:xfrm>
          <a:off x="232011" y="790571"/>
          <a:ext cx="4462820" cy="5801297"/>
        </p:xfrm>
        <a:graphic>
          <a:graphicData uri="http://schemas.openxmlformats.org/drawingml/2006/table">
            <a:tbl>
              <a:tblPr/>
              <a:tblGrid>
                <a:gridCol w="805757">
                  <a:extLst>
                    <a:ext uri="{9D8B030D-6E8A-4147-A177-3AD203B41FA5}">
                      <a16:colId xmlns:a16="http://schemas.microsoft.com/office/drawing/2014/main" val="3150143212"/>
                    </a:ext>
                  </a:extLst>
                </a:gridCol>
                <a:gridCol w="805757">
                  <a:extLst>
                    <a:ext uri="{9D8B030D-6E8A-4147-A177-3AD203B41FA5}">
                      <a16:colId xmlns:a16="http://schemas.microsoft.com/office/drawing/2014/main" val="1790384093"/>
                    </a:ext>
                  </a:extLst>
                </a:gridCol>
                <a:gridCol w="747743">
                  <a:extLst>
                    <a:ext uri="{9D8B030D-6E8A-4147-A177-3AD203B41FA5}">
                      <a16:colId xmlns:a16="http://schemas.microsoft.com/office/drawing/2014/main" val="1169482140"/>
                    </a:ext>
                  </a:extLst>
                </a:gridCol>
                <a:gridCol w="599483">
                  <a:extLst>
                    <a:ext uri="{9D8B030D-6E8A-4147-A177-3AD203B41FA5}">
                      <a16:colId xmlns:a16="http://schemas.microsoft.com/office/drawing/2014/main" val="2925168760"/>
                    </a:ext>
                  </a:extLst>
                </a:gridCol>
                <a:gridCol w="1504080">
                  <a:extLst>
                    <a:ext uri="{9D8B030D-6E8A-4147-A177-3AD203B41FA5}">
                      <a16:colId xmlns:a16="http://schemas.microsoft.com/office/drawing/2014/main" val="3351863270"/>
                    </a:ext>
                  </a:extLst>
                </a:gridCol>
              </a:tblGrid>
              <a:tr h="238980">
                <a:tc gridSpan="5">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EPA</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介護福祉士候補者　タイムスケジュール</a:t>
                      </a:r>
                    </a:p>
                  </a:txBody>
                  <a:tcPr marL="6020" marR="6020" marT="602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65048060"/>
                  </a:ext>
                </a:extLst>
              </a:tr>
              <a:tr h="150129">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0" marR="6020" marT="60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0" marR="6020" marT="60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0" marR="6020" marT="60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0" marR="6020" marT="60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0" marR="6020" marT="602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129998"/>
                  </a:ext>
                </a:extLst>
              </a:tr>
              <a:tr h="240583">
                <a:tc>
                  <a:txBody>
                    <a:bodyPr/>
                    <a:lstStyle/>
                    <a:p>
                      <a:pPr algn="ctr" fontAlgn="ctr"/>
                      <a:r>
                        <a:rPr lang="ja-JP" altLang="en-US" sz="800" b="1" i="0" u="none" strike="noStrike">
                          <a:solidFill>
                            <a:srgbClr val="000000"/>
                          </a:solidFill>
                          <a:effectLst/>
                          <a:latin typeface="ＭＳ Ｐゴシック" panose="020B0600070205080204" pitchFamily="50" charset="-128"/>
                          <a:ea typeface="ＭＳ Ｐゴシック" panose="020B0600070205080204" pitchFamily="50" charset="-128"/>
                        </a:rPr>
                        <a:t>日程</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800" b="1"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gridSpan="2">
                  <a:txBody>
                    <a:bodyPr/>
                    <a:lstStyle/>
                    <a:p>
                      <a:pPr algn="ctr" fontAlgn="ctr"/>
                      <a:r>
                        <a:rPr lang="ja-JP" altLang="en-US" sz="800" b="1" i="0" u="none" strike="noStrike">
                          <a:solidFill>
                            <a:srgbClr val="000000"/>
                          </a:solidFill>
                          <a:effectLst/>
                          <a:latin typeface="ＭＳ Ｐゴシック" panose="020B0600070205080204" pitchFamily="50" charset="-128"/>
                          <a:ea typeface="ＭＳ Ｐゴシック" panose="020B0600070205080204" pitchFamily="50" charset="-128"/>
                        </a:rPr>
                        <a:t>内容</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hMerge="1">
                  <a:txBody>
                    <a:bodyPr/>
                    <a:lstStyle/>
                    <a:p>
                      <a:endParaRPr kumimoji="1" lang="ja-JP" altLang="en-US"/>
                    </a:p>
                  </a:txBody>
                  <a:tcPr/>
                </a:tc>
                <a:tc>
                  <a:txBody>
                    <a:bodyPr/>
                    <a:lstStyle/>
                    <a:p>
                      <a:pPr algn="ctr" fontAlgn="ctr"/>
                      <a:r>
                        <a:rPr lang="ja-JP" altLang="en-US" sz="800" b="1" i="0" u="none" strike="noStrike">
                          <a:solidFill>
                            <a:srgbClr val="000000"/>
                          </a:solidFill>
                          <a:effectLst/>
                          <a:latin typeface="ＭＳ Ｐゴシック" panose="020B0600070205080204" pitchFamily="50" charset="-128"/>
                          <a:ea typeface="ＭＳ Ｐゴシック" panose="020B0600070205080204" pitchFamily="50" charset="-128"/>
                        </a:rPr>
                        <a:t>会場</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917979919"/>
                  </a:ext>
                </a:extLst>
              </a:tr>
              <a:tr h="408993">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　</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日</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火</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横浜から東山へ移動。寮案内</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55241"/>
                  </a:ext>
                </a:extLst>
              </a:tr>
              <a:tr h="576457">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　</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水</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9:30</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挨拶・市役所で手続き・池田周辺の案内</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日常品買い物等　　　　　　　　　　　　　　　◎本部にて理事長に挨拶</a:t>
                      </a:r>
                      <a:b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時間確認必要</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本部・特養事務・ユニット</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挨拶</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b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と</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1F</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面談室</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小</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762385"/>
                  </a:ext>
                </a:extLst>
              </a:tr>
              <a:tr h="433051">
                <a:tc rowSpan="2">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　</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木</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9:30</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他ポプラ施設案内</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634451"/>
                  </a:ext>
                </a:extLst>
              </a:tr>
              <a:tr h="400973">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時～</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新</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入職の手続き</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本部</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293528"/>
                  </a:ext>
                </a:extLst>
              </a:tr>
              <a:tr h="368895">
                <a:tc rowSpan="9">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月　</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日</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金</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９</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３０～１０</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００</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オリエンテーション</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3">
                  <a:txBody>
                    <a:bodyPr/>
                    <a:lstStyle/>
                    <a:p>
                      <a:pPr algn="ctr" fontAlgn="ct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特養</a:t>
                      </a:r>
                      <a:r>
                        <a:rPr lang="en-US" altLang="zh-TW" sz="7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階会議室</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309312"/>
                  </a:ext>
                </a:extLst>
              </a:tr>
              <a:tr h="31275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１０</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００～１０</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４５</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接遇　</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56902204"/>
                  </a:ext>
                </a:extLst>
              </a:tr>
              <a:tr h="36087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１１</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００～１２</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００</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介護の基本</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79629585"/>
                  </a:ext>
                </a:extLst>
              </a:tr>
              <a:tr h="32879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１２</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００～１３</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００</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昼休憩</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655668"/>
                  </a:ext>
                </a:extLst>
              </a:tr>
              <a:tr h="320779">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１３</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００～１４</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３０</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申し送り・記録について</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kumimoji="1" lang="ja-JP" altLang="en-US"/>
                    </a:p>
                  </a:txBody>
                  <a:tcPr/>
                </a:tc>
                <a:tc rowSpan="5">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階介護長室</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574326"/>
                  </a:ext>
                </a:extLst>
              </a:tr>
              <a:tr h="352856">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１４：４５～１６：１５</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食事・服薬介助</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9160817"/>
                  </a:ext>
                </a:extLst>
              </a:tr>
              <a:tr h="352856">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１６：１５～１７：４５</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排泄</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13268865"/>
                  </a:ext>
                </a:extLst>
              </a:tr>
              <a:tr h="296719">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１７：４５～１８</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１５</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ＭＳ Ｐゴシック" panose="020B0600070205080204" pitchFamily="50" charset="-128"/>
                          <a:ea typeface="ＭＳ Ｐゴシック" panose="020B0600070205080204" pitchFamily="50" charset="-128"/>
                        </a:rPr>
                        <a:t>Q＆A</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04667233"/>
                  </a:ext>
                </a:extLst>
              </a:tr>
              <a:tr h="28870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１８</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１５～１８</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３０</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方付け</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31300982"/>
                  </a:ext>
                </a:extLst>
              </a:tr>
              <a:tr h="368895">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ユニット勤務開始</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020" marR="6020" marT="60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96936"/>
                  </a:ext>
                </a:extLst>
              </a:tr>
            </a:tbl>
          </a:graphicData>
        </a:graphic>
      </p:graphicFrame>
      <p:sp>
        <p:nvSpPr>
          <p:cNvPr id="13" name="正方形/長方形 12"/>
          <p:cNvSpPr/>
          <p:nvPr/>
        </p:nvSpPr>
        <p:spPr>
          <a:xfrm>
            <a:off x="47625" y="483618"/>
            <a:ext cx="4800600" cy="2464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ＥＰＡ介護福祉士候補者入職当初のオリエンテーション状況</a:t>
            </a:r>
          </a:p>
        </p:txBody>
      </p:sp>
      <p:sp>
        <p:nvSpPr>
          <p:cNvPr id="15" name="正方形/長方形 14"/>
          <p:cNvSpPr/>
          <p:nvPr/>
        </p:nvSpPr>
        <p:spPr>
          <a:xfrm>
            <a:off x="4924424" y="467308"/>
            <a:ext cx="4829176" cy="2464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rPr>
              <a:t>ＩＣＷ（Ｉｎｔｅｒｎａｔｉｏｎａｌ　Ｃａｒｅ　Ｗｏｒｋｅｒｓ）実施状況</a:t>
            </a:r>
            <a:endParaRPr kumimoji="1" lang="ja-JP" altLang="en-US"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8882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769" y="1021152"/>
            <a:ext cx="4147956" cy="3855649"/>
          </a:xfrm>
        </p:spPr>
      </p:pic>
      <p:sp>
        <p:nvSpPr>
          <p:cNvPr id="4" name="スライド番号プレースホルダー 3"/>
          <p:cNvSpPr>
            <a:spLocks noGrp="1"/>
          </p:cNvSpPr>
          <p:nvPr>
            <p:ph type="sldNum" sz="quarter" idx="12"/>
          </p:nvPr>
        </p:nvSpPr>
        <p:spPr/>
        <p:txBody>
          <a:bodyPr/>
          <a:lstStyle/>
          <a:p>
            <a:fld id="{296A86AB-889E-4DAC-9504-C27B7112E1B6}" type="slidenum">
              <a:rPr kumimoji="1" lang="ja-JP" altLang="en-US" smtClean="0"/>
              <a:t>34</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452" y="1021153"/>
            <a:ext cx="3834098" cy="3855648"/>
          </a:xfrm>
          <a:prstGeom prst="rect">
            <a:avLst/>
          </a:prstGeom>
        </p:spPr>
      </p:pic>
      <p:sp>
        <p:nvSpPr>
          <p:cNvPr id="9" name="正方形/長方形 8"/>
          <p:cNvSpPr/>
          <p:nvPr/>
        </p:nvSpPr>
        <p:spPr>
          <a:xfrm>
            <a:off x="-9525" y="-19263"/>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　社会福祉法人　池田さつき会</a:t>
            </a:r>
            <a:r>
              <a:rPr kumimoji="1" lang="ja-JP" altLang="en-US" sz="2400" b="1" dirty="0" smtClean="0">
                <a:latin typeface="Meiryo UI" panose="020B0604030504040204" pitchFamily="50" charset="-128"/>
                <a:ea typeface="Meiryo UI" panose="020B0604030504040204" pitchFamily="50" charset="-128"/>
              </a:rPr>
              <a:t>（Ｐ４）</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3804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337307" y="6301761"/>
            <a:ext cx="2228850" cy="365125"/>
          </a:xfrm>
        </p:spPr>
        <p:txBody>
          <a:bodyPr/>
          <a:lstStyle/>
          <a:p>
            <a:fld id="{296A86AB-889E-4DAC-9504-C27B7112E1B6}" type="slidenum">
              <a:rPr kumimoji="1" lang="ja-JP" altLang="en-US" smtClean="0"/>
              <a:t>35</a:t>
            </a:fld>
            <a:endParaRPr kumimoji="1" lang="ja-JP" altLang="en-US" dirty="0"/>
          </a:p>
        </p:txBody>
      </p:sp>
      <p:sp>
        <p:nvSpPr>
          <p:cNvPr id="5" name="正方形/長方形 4"/>
          <p:cNvSpPr/>
          <p:nvPr/>
        </p:nvSpPr>
        <p:spPr>
          <a:xfrm>
            <a:off x="1214651" y="1542197"/>
            <a:ext cx="7547212" cy="22382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latin typeface="Meiryo UI" panose="020B0604030504040204" pitchFamily="50" charset="-128"/>
                <a:ea typeface="Meiryo UI" panose="020B0604030504040204" pitchFamily="50" charset="-128"/>
              </a:rPr>
              <a:t>参考資料</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974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633"/>
            <a:ext cx="9936000" cy="4320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外国人留学生</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職員受入れ状況アンケート結果（抜粋）</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85178" y="569467"/>
            <a:ext cx="9433048" cy="31801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Wingdings" panose="05000000000000000000" pitchFamily="2" charset="2"/>
              <a:buChar char="Ø"/>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調査目的：在留資格「介護」の新設に伴い、外国人介護留学生の適正な受入れ体制の確保を図る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ことを目的と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して実施</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調査方法：各施設にメールにて回答依頼し大阪府におけるインターネット上の専用ページにより回答</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調査対象：大阪府内の介護老人福祉施設及び介護老人保健施設（６６２施設）</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・介護老人福祉施設（４３２施設）</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・介護老人保健施設（２３０施設）</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期間</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平成３０年７月２０日（金）～平成３０年８月３日（金）</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回答数　 </a:t>
            </a:r>
            <a:r>
              <a:rPr lang="zh-CN"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１９０施設（２８．７％）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＜本調査における外国人留学生の介護職員とは＞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「出入国管理及び難民認定法」において、在留資格「介護」を取得している方や在留資格「留学」で来日している方を対象と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しています。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EPA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の制度や技能実習制度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で受入れて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いる方、また在留資格「日本人の配偶者等」や「永住者の配偶者等」に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おける配偶者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の在留資格をお持ちの方は含みません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p:cNvGrpSpPr/>
          <p:nvPr/>
        </p:nvGrpSpPr>
        <p:grpSpPr>
          <a:xfrm>
            <a:off x="285178" y="4065152"/>
            <a:ext cx="3920240" cy="1512168"/>
            <a:chOff x="272480" y="4293095"/>
            <a:chExt cx="4824537" cy="1366820"/>
          </a:xfrm>
          <a:solidFill>
            <a:schemeClr val="accent2">
              <a:lumMod val="40000"/>
              <a:lumOff val="60000"/>
            </a:schemeClr>
          </a:solidFill>
        </p:grpSpPr>
        <p:sp>
          <p:nvSpPr>
            <p:cNvPr id="44" name="正方形/長方形 43"/>
            <p:cNvSpPr/>
            <p:nvPr/>
          </p:nvSpPr>
          <p:spPr>
            <a:xfrm>
              <a:off x="360111" y="4531893"/>
              <a:ext cx="4736906" cy="1128022"/>
            </a:xfrm>
            <a:prstGeom prst="rect">
              <a:avLst/>
            </a:prstGeom>
            <a:grpFill/>
          </p:spPr>
          <p:style>
            <a:lnRef idx="1">
              <a:schemeClr val="accent1"/>
            </a:lnRef>
            <a:fillRef idx="2">
              <a:schemeClr val="accent1"/>
            </a:fillRef>
            <a:effectRef idx="1">
              <a:schemeClr val="accent1"/>
            </a:effectRef>
            <a:fontRef idx="minor">
              <a:schemeClr val="dk1"/>
            </a:fontRef>
          </p:style>
          <p:txBody>
            <a:bodyPr rtlCol="0" anchor="ctr"/>
            <a:lstStyle/>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72480" y="4293095"/>
              <a:ext cx="4248472" cy="2720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質問１　外国人留学生の受入れ状況（施設数）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 name="グラフ 2"/>
          <p:cNvGraphicFramePr/>
          <p:nvPr>
            <p:extLst>
              <p:ext uri="{D42A27DB-BD31-4B8C-83A1-F6EECF244321}">
                <p14:modId xmlns:p14="http://schemas.microsoft.com/office/powerpoint/2010/main" val="1654589752"/>
              </p:ext>
            </p:extLst>
          </p:nvPr>
        </p:nvGraphicFramePr>
        <p:xfrm>
          <a:off x="3427367" y="4681707"/>
          <a:ext cx="3051266" cy="2016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 8"/>
          <p:cNvGraphicFramePr>
            <a:graphicFrameLocks noGrp="1"/>
          </p:cNvGraphicFramePr>
          <p:nvPr>
            <p:extLst/>
          </p:nvPr>
        </p:nvGraphicFramePr>
        <p:xfrm>
          <a:off x="560512" y="4455476"/>
          <a:ext cx="2520279" cy="731520"/>
        </p:xfrm>
        <a:graphic>
          <a:graphicData uri="http://schemas.openxmlformats.org/drawingml/2006/table">
            <a:tbl>
              <a:tblPr firstRow="1" bandRow="1">
                <a:tableStyleId>{5C22544A-7EE6-4342-B048-85BDC9FD1C3A}</a:tableStyleId>
              </a:tblPr>
              <a:tblGrid>
                <a:gridCol w="840093">
                  <a:extLst>
                    <a:ext uri="{9D8B030D-6E8A-4147-A177-3AD203B41FA5}">
                      <a16:colId xmlns:a16="http://schemas.microsoft.com/office/drawing/2014/main" val="20000"/>
                    </a:ext>
                  </a:extLst>
                </a:gridCol>
                <a:gridCol w="840093">
                  <a:extLst>
                    <a:ext uri="{9D8B030D-6E8A-4147-A177-3AD203B41FA5}">
                      <a16:colId xmlns:a16="http://schemas.microsoft.com/office/drawing/2014/main" val="20001"/>
                    </a:ext>
                  </a:extLst>
                </a:gridCol>
                <a:gridCol w="840093">
                  <a:extLst>
                    <a:ext uri="{9D8B030D-6E8A-4147-A177-3AD203B41FA5}">
                      <a16:colId xmlns:a16="http://schemas.microsoft.com/office/drawing/2014/main" val="20002"/>
                    </a:ext>
                  </a:extLst>
                </a:gridCol>
              </a:tblGrid>
              <a:tr h="252000">
                <a:tc>
                  <a:txBody>
                    <a:bodyPr/>
                    <a:lstStyle/>
                    <a:p>
                      <a:pPr algn="ct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受入れて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受入れて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いない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合計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25200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１６７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１９０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7" name="スライド番号プレースホルダー 16"/>
          <p:cNvSpPr>
            <a:spLocks noGrp="1"/>
          </p:cNvSpPr>
          <p:nvPr>
            <p:ph type="sldNum" sz="quarter" idx="12"/>
          </p:nvPr>
        </p:nvSpPr>
        <p:spPr>
          <a:xfrm>
            <a:off x="7489376" y="6441851"/>
            <a:ext cx="2228850" cy="365125"/>
          </a:xfrm>
        </p:spPr>
        <p:txBody>
          <a:bodyPr/>
          <a:lstStyle/>
          <a:p>
            <a:fld id="{49CCCD13-D0AE-4FE9-8772-35F85946D699}" type="slidenum">
              <a:rPr lang="ja-JP" altLang="en-US" smtClean="0"/>
              <a:pPr/>
              <a:t>36</a:t>
            </a:fld>
            <a:endParaRPr lang="ja-JP" altLang="en-US" dirty="0"/>
          </a:p>
        </p:txBody>
      </p:sp>
      <p:sp>
        <p:nvSpPr>
          <p:cNvPr id="11" name="正方形/長方形 10"/>
          <p:cNvSpPr/>
          <p:nvPr/>
        </p:nvSpPr>
        <p:spPr>
          <a:xfrm>
            <a:off x="6634374" y="4142880"/>
            <a:ext cx="2952328" cy="20882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indent="-171450">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留学生を受入れて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いる施設は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２３施設。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回答のあった１９０施設の１２％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を占め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外国人</a:t>
            </a: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留学生を受入れて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いない施設は、１６７施設。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回答のあった１９０施設の８８％を占め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ている。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2228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418257" y="6325548"/>
            <a:ext cx="2228850" cy="365125"/>
          </a:xfrm>
        </p:spPr>
        <p:txBody>
          <a:bodyPr/>
          <a:lstStyle/>
          <a:p>
            <a:fld id="{49CCCD13-D0AE-4FE9-8772-35F85946D699}" type="slidenum">
              <a:rPr lang="ja-JP" altLang="en-US" smtClean="0"/>
              <a:pPr/>
              <a:t>37</a:t>
            </a:fld>
            <a:endParaRPr lang="ja-JP" altLang="en-US" dirty="0"/>
          </a:p>
        </p:txBody>
      </p:sp>
      <p:grpSp>
        <p:nvGrpSpPr>
          <p:cNvPr id="11" name="グループ化 10"/>
          <p:cNvGrpSpPr/>
          <p:nvPr/>
        </p:nvGrpSpPr>
        <p:grpSpPr>
          <a:xfrm>
            <a:off x="269986" y="728366"/>
            <a:ext cx="6195182" cy="4356818"/>
            <a:chOff x="272480" y="4338656"/>
            <a:chExt cx="4562684" cy="1549063"/>
          </a:xfrm>
        </p:grpSpPr>
        <p:sp>
          <p:nvSpPr>
            <p:cNvPr id="12" name="正方形/長方形 11"/>
            <p:cNvSpPr/>
            <p:nvPr/>
          </p:nvSpPr>
          <p:spPr>
            <a:xfrm>
              <a:off x="360111" y="4459452"/>
              <a:ext cx="4475053" cy="14282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272480" y="4338656"/>
              <a:ext cx="4402166" cy="1932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質問４</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質問３において、「ア　受入れる意向はあるが、現在受入れていない」と回答した理由</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（８１施設が回答、複数（１８６）回答）</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14" name="表 13"/>
          <p:cNvGraphicFramePr>
            <a:graphicFrameLocks noGrp="1"/>
          </p:cNvGraphicFramePr>
          <p:nvPr>
            <p:extLst/>
          </p:nvPr>
        </p:nvGraphicFramePr>
        <p:xfrm>
          <a:off x="670627" y="1435788"/>
          <a:ext cx="5434501" cy="2468880"/>
        </p:xfrm>
        <a:graphic>
          <a:graphicData uri="http://schemas.openxmlformats.org/drawingml/2006/table">
            <a:tbl>
              <a:tblPr firstRow="1" bandRow="1">
                <a:tableStyleId>{5C22544A-7EE6-4342-B048-85BDC9FD1C3A}</a:tableStyleId>
              </a:tblPr>
              <a:tblGrid>
                <a:gridCol w="299719">
                  <a:extLst>
                    <a:ext uri="{9D8B030D-6E8A-4147-A177-3AD203B41FA5}">
                      <a16:colId xmlns:a16="http://schemas.microsoft.com/office/drawing/2014/main" val="20000"/>
                    </a:ext>
                  </a:extLst>
                </a:gridCol>
                <a:gridCol w="383863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252000">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25200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受入れの方法が分からない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25200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受入れ</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制度が分かりにくいので、現在勉強しているところ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３５</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25200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日本語学校など関係機関との連携がない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25200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受入れる</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際の対応に不安がある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25200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施設単独</a:t>
                      </a: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での受入れ</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が</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難しい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25200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受入れ</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向けて、準備を進めているところ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r h="25200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経費負担が大きいと考えられる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7"/>
                  </a:ext>
                </a:extLst>
              </a:tr>
              <a:tr h="25200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8"/>
                  </a:ext>
                </a:extLst>
              </a:tr>
            </a:tbl>
          </a:graphicData>
        </a:graphic>
      </p:graphicFrame>
      <p:sp>
        <p:nvSpPr>
          <p:cNvPr id="2" name="正方形/長方形 1"/>
          <p:cNvSpPr/>
          <p:nvPr/>
        </p:nvSpPr>
        <p:spPr>
          <a:xfrm>
            <a:off x="1065190" y="3861048"/>
            <a:ext cx="5256584" cy="1008112"/>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法人全体</a:t>
            </a:r>
            <a:r>
              <a:rPr kumimoji="1" lang="ja-JP" altLang="en-US" sz="1050" smtClean="0">
                <a:latin typeface="Meiryo UI" panose="020B0604030504040204" pitchFamily="50" charset="-128"/>
                <a:ea typeface="Meiryo UI" panose="020B0604030504040204" pitchFamily="50" charset="-128"/>
                <a:cs typeface="Meiryo UI" panose="020B0604030504040204" pitchFamily="50" charset="-128"/>
              </a:rPr>
              <a:t>では受入れて</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いるが、当事業所</a:t>
            </a:r>
            <a:r>
              <a:rPr kumimoji="1" lang="ja-JP" altLang="en-US" sz="1050" smtClean="0">
                <a:latin typeface="Meiryo UI" panose="020B0604030504040204" pitchFamily="50" charset="-128"/>
                <a:ea typeface="Meiryo UI" panose="020B0604030504040204" pitchFamily="50" charset="-128"/>
                <a:cs typeface="Meiryo UI" panose="020B0604030504040204" pitchFamily="50" charset="-128"/>
              </a:rPr>
              <a:t>では受入れて</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いない。</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・開設して間もないため、しばらくは現状のスタッフで基盤固めをしたいと考えている。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・欠員状態であるため、一定のケアレベルを求めることになり、言葉の壁が生じることを懸念。</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smtClean="0">
                <a:latin typeface="Meiryo UI" panose="020B0604030504040204" pitchFamily="50" charset="-128"/>
                <a:ea typeface="Meiryo UI" panose="020B0604030504040204" pitchFamily="50" charset="-128"/>
                <a:cs typeface="Meiryo UI" panose="020B0604030504040204" pitchFamily="50" charset="-128"/>
              </a:rPr>
              <a:t>・受入れ</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あたって、粗悪な送り出し</a:t>
            </a:r>
            <a:r>
              <a:rPr lang="ja-JP" altLang="en-US" sz="1050" smtClean="0">
                <a:latin typeface="Meiryo UI" panose="020B0604030504040204" pitchFamily="50" charset="-128"/>
                <a:ea typeface="Meiryo UI" panose="020B0604030504040204" pitchFamily="50" charset="-128"/>
                <a:cs typeface="Meiryo UI" panose="020B0604030504040204" pitchFamily="50" charset="-128"/>
              </a:rPr>
              <a:t>機関や受入れ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機関の見分けがつかないこと等様々な状況が</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想定される。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smtClean="0">
                <a:latin typeface="Meiryo UI" panose="020B0604030504040204" pitchFamily="50" charset="-128"/>
                <a:ea typeface="Meiryo UI" panose="020B0604030504040204" pitchFamily="50" charset="-128"/>
                <a:cs typeface="Meiryo UI" panose="020B0604030504040204" pitchFamily="50" charset="-128"/>
              </a:rPr>
              <a:t>将来的に受入れ</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予定</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636738" y="1435788"/>
            <a:ext cx="3015659" cy="33162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Wingdings" panose="05000000000000000000" pitchFamily="2" charset="2"/>
              <a:buChar char="ü"/>
            </a:pP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「受入れ</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向けて、準備を進めているところ」が、</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施設と最多となって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今年度中に受入れ</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予定の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も複数ある。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続いて</a:t>
            </a: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、「受入れ</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制度が分からないので現在勉強しているところ」が３５施設となっており、「とにかく早急に知識等を深めたい」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や「ここ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年の深刻な求人難から前向きに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考えている」等の意見があった。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「受入れる</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際の対応に不安がある」が３３施設と続いて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、「担当者の業務負担への懸念」や「長期的な見通しがつかない」等の意見もあった。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グラフ 4"/>
          <p:cNvGraphicFramePr/>
          <p:nvPr>
            <p:extLst>
              <p:ext uri="{D42A27DB-BD31-4B8C-83A1-F6EECF244321}">
                <p14:modId xmlns:p14="http://schemas.microsoft.com/office/powerpoint/2010/main" val="3620805859"/>
              </p:ext>
            </p:extLst>
          </p:nvPr>
        </p:nvGraphicFramePr>
        <p:xfrm>
          <a:off x="269385" y="5213171"/>
          <a:ext cx="9187209" cy="1591394"/>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423398" y="6305952"/>
            <a:ext cx="1872208" cy="384721"/>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　受入れの方法が分からない</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702750" y="6369761"/>
            <a:ext cx="2160240" cy="384721"/>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ウ　日本語学校など関係</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機関との連携がない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853100" y="5213171"/>
            <a:ext cx="1800200" cy="384721"/>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カ　受入れに向けて、準備を進め</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いるところ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施設１</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957186" y="6363570"/>
            <a:ext cx="1584176" cy="384721"/>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オ　施設単独での受入れ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が難しい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049806" y="5208194"/>
            <a:ext cx="1800200" cy="384721"/>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エ</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受入れる際の対応に不安</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がある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施設１</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948506" y="6387992"/>
            <a:ext cx="1584176"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キ</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経費負担が大きいと考</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えられる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7743055" y="5252108"/>
            <a:ext cx="1422736" cy="246221"/>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ク</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その他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p:nvPr/>
        </p:nvCxnSpPr>
        <p:spPr>
          <a:xfrm flipV="1">
            <a:off x="1373251" y="6139473"/>
            <a:ext cx="144016" cy="182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3693482" y="6230717"/>
            <a:ext cx="0" cy="210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705350" y="5572125"/>
            <a:ext cx="12577" cy="2306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5529064" y="6159088"/>
            <a:ext cx="0" cy="220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6465168" y="5560227"/>
            <a:ext cx="0" cy="180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タイトル 1"/>
          <p:cNvSpPr>
            <a:spLocks noGrp="1"/>
          </p:cNvSpPr>
          <p:nvPr>
            <p:ph type="title"/>
          </p:nvPr>
        </p:nvSpPr>
        <p:spPr>
          <a:xfrm>
            <a:off x="-5475" y="-13943"/>
            <a:ext cx="9936000" cy="4320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外国人留学生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介護</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職員受入れ状況アンケート結果（抜粋）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38372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36000" cy="432000"/>
          </a:xfr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a:normAutofit/>
          </a:bodyPr>
          <a:lstStyle/>
          <a:p>
            <a:pPr algn="ctr"/>
            <a:r>
              <a:rPr lang="ja-JP" altLang="en-US" sz="1500" b="1" dirty="0" smtClean="0">
                <a:ea typeface="Meiryo UI" panose="020B0604030504040204" pitchFamily="50" charset="-128"/>
              </a:rPr>
              <a:t>平成</a:t>
            </a:r>
            <a:r>
              <a:rPr lang="en-US" altLang="ja-JP" sz="1500" b="1" dirty="0" smtClean="0">
                <a:ea typeface="Meiryo UI" panose="020B0604030504040204" pitchFamily="50" charset="-128"/>
              </a:rPr>
              <a:t>30</a:t>
            </a:r>
            <a:r>
              <a:rPr lang="ja-JP" altLang="en-US" sz="1500" b="1" dirty="0" smtClean="0">
                <a:ea typeface="Meiryo UI" panose="020B0604030504040204" pitchFamily="50" charset="-128"/>
              </a:rPr>
              <a:t>年度在留</a:t>
            </a:r>
            <a:r>
              <a:rPr lang="ja-JP" altLang="en-US" sz="1500" b="1" dirty="0">
                <a:ea typeface="Meiryo UI" panose="020B0604030504040204" pitchFamily="50" charset="-128"/>
              </a:rPr>
              <a:t>資格「介護」による外国人留学生受入れ等外国人人材の活用に関する</a:t>
            </a:r>
            <a:r>
              <a:rPr lang="ja-JP" altLang="en-US" sz="1500" b="1" dirty="0" smtClean="0">
                <a:ea typeface="Meiryo UI" panose="020B0604030504040204" pitchFamily="50" charset="-128"/>
              </a:rPr>
              <a:t>研修アンケート結果（抜粋）</a:t>
            </a:r>
            <a:endParaRPr lang="ja-JP" altLang="en-US" sz="1500" b="1" dirty="0">
              <a:ea typeface="Meiryo UI" panose="020B0604030504040204" pitchFamily="50" charset="-128"/>
            </a:endParaRPr>
          </a:p>
        </p:txBody>
      </p:sp>
      <p:sp>
        <p:nvSpPr>
          <p:cNvPr id="8" name="スライド番号プレースホルダー 7"/>
          <p:cNvSpPr>
            <a:spLocks noGrp="1"/>
          </p:cNvSpPr>
          <p:nvPr>
            <p:ph type="sldNum" sz="quarter" idx="12"/>
          </p:nvPr>
        </p:nvSpPr>
        <p:spPr>
          <a:xfrm>
            <a:off x="7443788" y="6356080"/>
            <a:ext cx="2228850" cy="365125"/>
          </a:xfrm>
        </p:spPr>
        <p:txBody>
          <a:bodyPr/>
          <a:lstStyle/>
          <a:p>
            <a:fld id="{F36B2DFC-8453-4610-99AA-4B71B3ECCBB2}" type="slidenum">
              <a:rPr kumimoji="1" lang="ja-JP" altLang="en-US" smtClean="0">
                <a:latin typeface="+mn-ea"/>
              </a:rPr>
              <a:t>38</a:t>
            </a:fld>
            <a:endParaRPr kumimoji="1" lang="ja-JP" altLang="en-US" dirty="0">
              <a:latin typeface="+mn-ea"/>
            </a:endParaRPr>
          </a:p>
        </p:txBody>
      </p:sp>
      <p:graphicFrame>
        <p:nvGraphicFramePr>
          <p:cNvPr id="4" name="コンテンツ プレースホルダー 3"/>
          <p:cNvGraphicFramePr>
            <a:graphicFrameLocks noGrp="1"/>
          </p:cNvGraphicFramePr>
          <p:nvPr>
            <p:ph idx="1"/>
            <p:extLst/>
          </p:nvPr>
        </p:nvGraphicFramePr>
        <p:xfrm>
          <a:off x="334851" y="889000"/>
          <a:ext cx="9105363" cy="5375205"/>
        </p:xfrm>
        <a:graphic>
          <a:graphicData uri="http://schemas.openxmlformats.org/drawingml/2006/table">
            <a:tbl>
              <a:tblPr firstRow="1" bandRow="1">
                <a:tableStyleId>{93296810-A885-4BE3-A3E7-6D5BEEA58F35}</a:tableStyleId>
              </a:tblPr>
              <a:tblGrid>
                <a:gridCol w="472935">
                  <a:extLst>
                    <a:ext uri="{9D8B030D-6E8A-4147-A177-3AD203B41FA5}">
                      <a16:colId xmlns:a16="http://schemas.microsoft.com/office/drawing/2014/main" val="1426918613"/>
                    </a:ext>
                  </a:extLst>
                </a:gridCol>
                <a:gridCol w="8632428">
                  <a:extLst>
                    <a:ext uri="{9D8B030D-6E8A-4147-A177-3AD203B41FA5}">
                      <a16:colId xmlns:a16="http://schemas.microsoft.com/office/drawing/2014/main" val="1196060801"/>
                    </a:ext>
                  </a:extLst>
                </a:gridCol>
              </a:tblGrid>
              <a:tr h="448319">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意　見　等（抜粋）</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solidFill>
                      <a:schemeClr val="accent6"/>
                    </a:solidFill>
                  </a:tcPr>
                </a:tc>
                <a:extLst>
                  <a:ext uri="{0D108BD9-81ED-4DB2-BD59-A6C34878D82A}">
                    <a16:rowId xmlns:a16="http://schemas.microsoft.com/office/drawing/2014/main" val="825605798"/>
                  </a:ext>
                </a:extLst>
              </a:tr>
              <a:tr h="368481">
                <a:tc gridSpan="2">
                  <a:txBody>
                    <a:bodyPr/>
                    <a:lstStyle/>
                    <a:p>
                      <a:r>
                        <a:rPr kumimoji="1" lang="ja-JP" altLang="en-US" sz="1400" dirty="0" smtClean="0">
                          <a:latin typeface="Meiryo UI" panose="020B0604030504040204" pitchFamily="50" charset="-128"/>
                          <a:ea typeface="Meiryo UI" panose="020B0604030504040204" pitchFamily="50" charset="-128"/>
                        </a:rPr>
                        <a:t>○具体的な内容、事例報告等について　</a:t>
                      </a:r>
                      <a:endParaRPr kumimoji="1" lang="en-US" altLang="ja-JP" sz="1400" dirty="0" smtClean="0">
                        <a:latin typeface="Meiryo UI" panose="020B0604030504040204" pitchFamily="50" charset="-128"/>
                        <a:ea typeface="Meiryo UI" panose="020B0604030504040204" pitchFamily="50" charset="-128"/>
                      </a:endParaRPr>
                    </a:p>
                  </a:txBody>
                  <a:tcPr anchor="ctr"/>
                </a:tc>
                <a:tc hMerge="1">
                  <a:txBody>
                    <a:bodyPr/>
                    <a:lstStyle/>
                    <a:p>
                      <a:endParaRPr kumimoji="1" lang="en-US" altLang="ja-JP" sz="14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54611510"/>
                  </a:ext>
                </a:extLst>
              </a:tr>
              <a:tr h="1881664">
                <a:tc gridSpan="2">
                  <a:txBody>
                    <a:bodyPr/>
                    <a:lstStyle/>
                    <a:p>
                      <a:r>
                        <a:rPr kumimoji="1" lang="ja-JP" altLang="en-US" sz="1400" dirty="0" smtClean="0">
                          <a:latin typeface="Meiryo UI" panose="020B0604030504040204" pitchFamily="50" charset="-128"/>
                          <a:ea typeface="Meiryo UI" panose="020B0604030504040204" pitchFamily="50" charset="-128"/>
                        </a:rPr>
                        <a:t>　　・外国人を採用している施設の生の声を聞きたい。（コスト面等も含めて）</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・受入れが順調な事業所の事例を聞きたい。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・受入れに至った経過、実施にあたっての課題、対応等を教えてほしい。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・「外国人職員の対応例について」、「外国人ならではのトラブル」について、職員の場合や、留学生、アルバイトなどの実際に</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あったトラブルも紹介していただき、対応方法などの研修をしてほしい。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・「外国人人材」を雇用するための入門等の研修について</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・具体的な課題やその対応など、受入れ事例集の報告会を希望。</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・今後も引き続き、このような研修をしてほしい。</a:t>
                      </a:r>
                      <a:endParaRPr kumimoji="1" lang="en-US" altLang="ja-JP" sz="1400" dirty="0" smtClean="0">
                        <a:latin typeface="Meiryo UI" panose="020B0604030504040204" pitchFamily="50" charset="-128"/>
                        <a:ea typeface="Meiryo UI" panose="020B0604030504040204" pitchFamily="50" charset="-128"/>
                      </a:endParaRPr>
                    </a:p>
                  </a:txBody>
                  <a:tcPr/>
                </a:tc>
                <a:tc hMerge="1">
                  <a:txBody>
                    <a:bodyPr/>
                    <a:lstStyle/>
                    <a:p>
                      <a:endParaRPr kumimoji="1" lang="en-US" altLang="ja-JP" sz="14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20731187"/>
                  </a:ext>
                </a:extLst>
              </a:tr>
              <a:tr h="368481">
                <a:tc gridSpan="2">
                  <a:txBody>
                    <a:bodyPr/>
                    <a:lstStyle/>
                    <a:p>
                      <a:r>
                        <a:rPr kumimoji="1" lang="ja-JP" altLang="en-US" sz="1400" dirty="0" smtClean="0">
                          <a:latin typeface="Meiryo UI" panose="020B0604030504040204" pitchFamily="50" charset="-128"/>
                          <a:ea typeface="Meiryo UI" panose="020B0604030504040204" pitchFamily="50" charset="-128"/>
                        </a:rPr>
                        <a:t>○在留資格の制度について</a:t>
                      </a:r>
                      <a:endParaRPr kumimoji="1" lang="ja-JP" altLang="en-US" sz="14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8736834"/>
                  </a:ext>
                </a:extLst>
              </a:tr>
              <a:tr h="875412">
                <a:tc gridSpan="2">
                  <a:txBody>
                    <a:bodyPr/>
                    <a:lstStyle/>
                    <a:p>
                      <a:r>
                        <a:rPr kumimoji="1" lang="ja-JP" altLang="en-US" sz="1400" dirty="0" smtClean="0">
                          <a:latin typeface="Meiryo UI" panose="020B0604030504040204" pitchFamily="50" charset="-128"/>
                          <a:ea typeface="Meiryo UI" panose="020B0604030504040204" pitchFamily="50" charset="-128"/>
                        </a:rPr>
                        <a:t>　　・「特定技能」について、制度の詳細と受入側（施設）の流れの詳細について知りたいです。</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・制度の違いは、ある程度理解できたが、技能実習制度、在留資格「介護」、特定技能の在留資格のつながり（移行できる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のかどうか）について理解できてない。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・技能実習生について、詳しく知りたい。</a:t>
                      </a:r>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72855203"/>
                  </a:ext>
                </a:extLst>
              </a:tr>
              <a:tr h="368481">
                <a:tc gridSpan="2">
                  <a:txBody>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その他</a:t>
                      </a:r>
                      <a:endParaRPr kumimoji="1" lang="ja-JP" altLang="en-US" sz="14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60809587"/>
                  </a:ext>
                </a:extLst>
              </a:tr>
              <a:tr h="994899">
                <a:tc gridSpan="2">
                  <a:txBody>
                    <a:bodyPr/>
                    <a:lstStyle/>
                    <a:p>
                      <a:r>
                        <a:rPr kumimoji="1" lang="ja-JP" altLang="en-US" sz="1400" dirty="0" smtClean="0">
                          <a:latin typeface="Meiryo UI" panose="020B0604030504040204" pitchFamily="50" charset="-128"/>
                          <a:ea typeface="Meiryo UI" panose="020B0604030504040204" pitchFamily="50" charset="-128"/>
                        </a:rPr>
                        <a:t>　　・日本人同士でも難しいニュアンスもある中、認知症の方のうまく伝えられない言葉をどこまで理解できるのかが、不安。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もっと検討が必要。</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・外国人人材の活用にあたり、マニュアル作成のノウハウ。</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・学校と施設をつなぐ場があると良い。</a:t>
                      </a:r>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39280173"/>
                  </a:ext>
                </a:extLst>
              </a:tr>
            </a:tbl>
          </a:graphicData>
        </a:graphic>
      </p:graphicFrame>
      <p:sp>
        <p:nvSpPr>
          <p:cNvPr id="6" name="正方形/長方形 5"/>
          <p:cNvSpPr/>
          <p:nvPr/>
        </p:nvSpPr>
        <p:spPr>
          <a:xfrm>
            <a:off x="164407" y="621053"/>
            <a:ext cx="7594309" cy="3516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ja-JP" altLang="en-US" sz="1400" dirty="0">
                <a:latin typeface="Meiryo UI" panose="020B0604030504040204" pitchFamily="50" charset="-128"/>
                <a:ea typeface="Meiryo UI" panose="020B0604030504040204" pitchFamily="50" charset="-128"/>
              </a:rPr>
              <a:t>　５</a:t>
            </a:r>
            <a:r>
              <a:rPr lang="ja-JP" altLang="en-US" sz="1400" dirty="0" smtClean="0">
                <a:latin typeface="Meiryo UI" panose="020B0604030504040204" pitchFamily="50" charset="-128"/>
                <a:ea typeface="Meiryo UI" panose="020B0604030504040204" pitchFamily="50" charset="-128"/>
              </a:rPr>
              <a:t>　今後、外国人人材の活用に関して開催を希望する研修会等について</a:t>
            </a:r>
            <a:r>
              <a:rPr lang="ja-JP" altLang="en-US" sz="1463" dirty="0"/>
              <a:t>　</a:t>
            </a:r>
          </a:p>
        </p:txBody>
      </p:sp>
    </p:spTree>
    <p:extLst>
      <p:ext uri="{BB962C8B-B14F-4D97-AF65-F5344CB8AC3E}">
        <p14:creationId xmlns:p14="http://schemas.microsoft.com/office/powerpoint/2010/main" val="159671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6313"/>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vert="horz" lIns="89311" tIns="44656" rIns="89311" bIns="4465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b="1" dirty="0" smtClean="0">
                <a:ln w="0"/>
                <a:latin typeface="Meiryo UI" panose="020B0604030504040204" pitchFamily="50" charset="-128"/>
                <a:ea typeface="Meiryo UI" panose="020B0604030504040204" pitchFamily="50" charset="-128"/>
              </a:rPr>
              <a:t>2025</a:t>
            </a:r>
            <a:r>
              <a:rPr lang="ja-JP" altLang="en-US" sz="2400" b="1" dirty="0" smtClean="0">
                <a:ln w="0"/>
                <a:latin typeface="Meiryo UI" panose="020B0604030504040204" pitchFamily="50" charset="-128"/>
                <a:ea typeface="Meiryo UI" panose="020B0604030504040204" pitchFamily="50" charset="-128"/>
              </a:rPr>
              <a:t>年に向けた介護人材にかかる需給推計について</a:t>
            </a:r>
            <a:endParaRPr lang="ja-JP" altLang="en-US" sz="2400" b="1" dirty="0">
              <a:ln w="0"/>
              <a:latin typeface="Meiryo UI" panose="020B0604030504040204" pitchFamily="50" charset="-128"/>
              <a:ea typeface="Meiryo UI" panose="020B0604030504040204" pitchFamily="50" charset="-128"/>
            </a:endParaRPr>
          </a:p>
        </p:txBody>
      </p:sp>
      <p:sp>
        <p:nvSpPr>
          <p:cNvPr id="13" name="正方形/長方形 12"/>
          <p:cNvSpPr/>
          <p:nvPr/>
        </p:nvSpPr>
        <p:spPr>
          <a:xfrm>
            <a:off x="308756" y="710285"/>
            <a:ext cx="9290911" cy="8998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○高齢化率の上昇や生産年齢人口が減少していく中、介護職員数は、ここ</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年間において増加している。</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○一方、</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には、全国で約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245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万人の介護職員が必要となるが、約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万人が不足すると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見込まれている。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また、大阪府</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おいては、約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万人の介護職員が必要とされており、現況のまま推移すると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万人が不足すると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見込</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れて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3"/>
          <p:cNvSpPr txBox="1">
            <a:spLocks/>
          </p:cNvSpPr>
          <p:nvPr/>
        </p:nvSpPr>
        <p:spPr>
          <a:xfrm>
            <a:off x="7014785" y="6356353"/>
            <a:ext cx="2220384" cy="365125"/>
          </a:xfrm>
          <a:prstGeom prst="rect">
            <a:avLst/>
          </a:prstGeom>
        </p:spPr>
        <p:txBody>
          <a:bodyPr vert="horz" lIns="91440" tIns="45720" rIns="91440" bIns="45720" rtlCol="0" anchor="ctr"/>
          <a:lstStyle>
            <a:defPPr>
              <a:defRPr lang="ja-JP"/>
            </a:defPPr>
            <a:lvl1pPr marL="0" algn="r" defTabSz="1280160" rtl="0" eaLnBrk="1" latinLnBrk="0" hangingPunct="1">
              <a:defRPr kumimoji="1" sz="1700" kern="1200">
                <a:solidFill>
                  <a:schemeClr val="tx1">
                    <a:tint val="75000"/>
                  </a:schemeClr>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endParaRPr lang="ja-JP" altLang="en-US" sz="1214" dirty="0"/>
          </a:p>
        </p:txBody>
      </p:sp>
      <p:graphicFrame>
        <p:nvGraphicFramePr>
          <p:cNvPr id="2" name="表 1"/>
          <p:cNvGraphicFramePr>
            <a:graphicFrameLocks noGrp="1"/>
          </p:cNvGraphicFramePr>
          <p:nvPr>
            <p:extLst/>
          </p:nvPr>
        </p:nvGraphicFramePr>
        <p:xfrm>
          <a:off x="464024" y="4639612"/>
          <a:ext cx="8652681" cy="1429416"/>
        </p:xfrm>
        <a:graphic>
          <a:graphicData uri="http://schemas.openxmlformats.org/drawingml/2006/table">
            <a:tbl>
              <a:tblPr firstRow="1" bandRow="1">
                <a:tableStyleId>{93296810-A885-4BE3-A3E7-6D5BEEA58F35}</a:tableStyleId>
              </a:tblPr>
              <a:tblGrid>
                <a:gridCol w="1330980">
                  <a:extLst>
                    <a:ext uri="{9D8B030D-6E8A-4147-A177-3AD203B41FA5}">
                      <a16:colId xmlns:a16="http://schemas.microsoft.com/office/drawing/2014/main" val="20000"/>
                    </a:ext>
                  </a:extLst>
                </a:gridCol>
                <a:gridCol w="2732183">
                  <a:extLst>
                    <a:ext uri="{9D8B030D-6E8A-4147-A177-3AD203B41FA5}">
                      <a16:colId xmlns:a16="http://schemas.microsoft.com/office/drawing/2014/main" val="20001"/>
                    </a:ext>
                  </a:extLst>
                </a:gridCol>
                <a:gridCol w="2373406">
                  <a:extLst>
                    <a:ext uri="{9D8B030D-6E8A-4147-A177-3AD203B41FA5}">
                      <a16:colId xmlns:a16="http://schemas.microsoft.com/office/drawing/2014/main" val="20002"/>
                    </a:ext>
                  </a:extLst>
                </a:gridCol>
                <a:gridCol w="2216112">
                  <a:extLst>
                    <a:ext uri="{9D8B030D-6E8A-4147-A177-3AD203B41FA5}">
                      <a16:colId xmlns:a16="http://schemas.microsoft.com/office/drawing/2014/main" val="20003"/>
                    </a:ext>
                  </a:extLst>
                </a:gridCol>
              </a:tblGrid>
              <a:tr h="476472">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需要見込み</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供給見込み</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extLst>
                  <a:ext uri="{0D108BD9-81ED-4DB2-BD59-A6C34878D82A}">
                    <a16:rowId xmlns:a16="http://schemas.microsoft.com/office/drawing/2014/main" val="10000"/>
                  </a:ext>
                </a:extLst>
              </a:tr>
              <a:tr h="476472">
                <a:tc>
                  <a:txBody>
                    <a:bodyPr/>
                    <a:lstStyle/>
                    <a:p>
                      <a:pPr algn="ctr"/>
                      <a:r>
                        <a:rPr kumimoji="1" lang="ja-JP" altLang="en-US" sz="1400" dirty="0" smtClean="0">
                          <a:latin typeface="Meiryo UI" panose="020B0604030504040204" pitchFamily="50" charset="-128"/>
                          <a:ea typeface="Meiryo UI" panose="020B0604030504040204" pitchFamily="50" charset="-128"/>
                        </a:rPr>
                        <a:t>大阪府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208,042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173,547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34,495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extLst>
                  <a:ext uri="{0D108BD9-81ED-4DB2-BD59-A6C34878D82A}">
                    <a16:rowId xmlns:a16="http://schemas.microsoft.com/office/drawing/2014/main" val="10001"/>
                  </a:ext>
                </a:extLst>
              </a:tr>
              <a:tr h="476472">
                <a:tc>
                  <a:txBody>
                    <a:bodyPr/>
                    <a:lstStyle/>
                    <a:p>
                      <a:pPr algn="ctr"/>
                      <a:r>
                        <a:rPr kumimoji="1" lang="ja-JP" altLang="en-US" sz="1400" dirty="0" smtClean="0">
                          <a:latin typeface="Meiryo UI" panose="020B0604030504040204" pitchFamily="50" charset="-128"/>
                          <a:ea typeface="Meiryo UI" panose="020B0604030504040204" pitchFamily="50" charset="-128"/>
                          <a:cs typeface="+mn-cs"/>
                        </a:rPr>
                        <a:t>全国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2,446,562</a:t>
                      </a:r>
                    </a:p>
                  </a:txBody>
                  <a:tcPr marL="65314" marR="65314" marT="32657" marB="32657" anchor="ct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2,109,956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tc>
                  <a:txBody>
                    <a:bodyPr/>
                    <a:lstStyle/>
                    <a:p>
                      <a:pPr algn="ctr"/>
                      <a:r>
                        <a:rPr kumimoji="1" lang="en-US" altLang="ja-JP" sz="1400" dirty="0" smtClean="0">
                          <a:latin typeface="Meiryo UI" panose="020B0604030504040204" pitchFamily="50" charset="-128"/>
                          <a:ea typeface="Meiryo UI" panose="020B0604030504040204" pitchFamily="50" charset="-128"/>
                          <a:cs typeface="+mn-cs"/>
                        </a:rPr>
                        <a:t>336,606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extLst>
                  <a:ext uri="{0D108BD9-81ED-4DB2-BD59-A6C34878D82A}">
                    <a16:rowId xmlns:a16="http://schemas.microsoft.com/office/drawing/2014/main" val="10002"/>
                  </a:ext>
                </a:extLst>
              </a:tr>
            </a:tbl>
          </a:graphicData>
        </a:graphic>
      </p:graphicFrame>
      <p:sp>
        <p:nvSpPr>
          <p:cNvPr id="18" name="正方形/長方形 17"/>
          <p:cNvSpPr/>
          <p:nvPr/>
        </p:nvSpPr>
        <p:spPr>
          <a:xfrm>
            <a:off x="1555845" y="6314120"/>
            <a:ext cx="7451677" cy="40735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期介護保険事業計画に基づく介護人材の必要数について」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　社会・援護局　福祉基盤課福祉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確保対策室</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報道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提供資料より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283046546"/>
              </p:ext>
            </p:extLst>
          </p:nvPr>
        </p:nvGraphicFramePr>
        <p:xfrm>
          <a:off x="308756" y="2249392"/>
          <a:ext cx="5976001" cy="1259840"/>
        </p:xfrm>
        <a:graphic>
          <a:graphicData uri="http://schemas.openxmlformats.org/drawingml/2006/table">
            <a:tbl>
              <a:tblPr firstRow="1" bandRow="1">
                <a:tableStyleId>{00A15C55-8517-42AA-B614-E9B94910E393}</a:tableStyleId>
              </a:tblPr>
              <a:tblGrid>
                <a:gridCol w="792469">
                  <a:extLst>
                    <a:ext uri="{9D8B030D-6E8A-4147-A177-3AD203B41FA5}">
                      <a16:colId xmlns:a16="http://schemas.microsoft.com/office/drawing/2014/main" val="4231334687"/>
                    </a:ext>
                  </a:extLst>
                </a:gridCol>
                <a:gridCol w="1295883">
                  <a:extLst>
                    <a:ext uri="{9D8B030D-6E8A-4147-A177-3AD203B41FA5}">
                      <a16:colId xmlns:a16="http://schemas.microsoft.com/office/drawing/2014/main" val="1726926197"/>
                    </a:ext>
                  </a:extLst>
                </a:gridCol>
                <a:gridCol w="1295883">
                  <a:extLst>
                    <a:ext uri="{9D8B030D-6E8A-4147-A177-3AD203B41FA5}">
                      <a16:colId xmlns:a16="http://schemas.microsoft.com/office/drawing/2014/main" val="2069417228"/>
                    </a:ext>
                  </a:extLst>
                </a:gridCol>
                <a:gridCol w="1295883">
                  <a:extLst>
                    <a:ext uri="{9D8B030D-6E8A-4147-A177-3AD203B41FA5}">
                      <a16:colId xmlns:a16="http://schemas.microsoft.com/office/drawing/2014/main" val="94010942"/>
                    </a:ext>
                  </a:extLst>
                </a:gridCol>
                <a:gridCol w="1295883">
                  <a:extLst>
                    <a:ext uri="{9D8B030D-6E8A-4147-A177-3AD203B41FA5}">
                      <a16:colId xmlns:a16="http://schemas.microsoft.com/office/drawing/2014/main" val="2128386984"/>
                    </a:ext>
                  </a:extLst>
                </a:gridCol>
              </a:tblGrid>
              <a:tr h="278308">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2014</a:t>
                      </a:r>
                      <a:r>
                        <a:rPr kumimoji="1" lang="ja-JP" altLang="en-US" sz="1400" dirty="0" smtClean="0">
                          <a:latin typeface="Meiryo UI" panose="020B0604030504040204" pitchFamily="50" charset="-128"/>
                          <a:ea typeface="Meiryo UI" panose="020B0604030504040204" pitchFamily="50" charset="-128"/>
                        </a:rPr>
                        <a:t>年度（</a:t>
                      </a:r>
                      <a:r>
                        <a:rPr kumimoji="1" lang="en-US" altLang="ja-JP" sz="1400" dirty="0" smtClean="0">
                          <a:latin typeface="Meiryo UI" panose="020B0604030504040204" pitchFamily="50" charset="-128"/>
                          <a:ea typeface="Meiryo UI" panose="020B0604030504040204" pitchFamily="50" charset="-128"/>
                        </a:rPr>
                        <a:t>H26)</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2015</a:t>
                      </a:r>
                      <a:r>
                        <a:rPr kumimoji="1" lang="ja-JP" altLang="en-US" sz="1400" dirty="0" smtClean="0">
                          <a:latin typeface="Meiryo UI" panose="020B0604030504040204" pitchFamily="50" charset="-128"/>
                          <a:ea typeface="Meiryo UI" panose="020B0604030504040204" pitchFamily="50" charset="-128"/>
                        </a:rPr>
                        <a:t>年度（</a:t>
                      </a:r>
                      <a:r>
                        <a:rPr kumimoji="1" lang="en-US" altLang="ja-JP" sz="1400" dirty="0" smtClean="0">
                          <a:latin typeface="Meiryo UI" panose="020B0604030504040204" pitchFamily="50" charset="-128"/>
                          <a:ea typeface="Meiryo UI" panose="020B0604030504040204" pitchFamily="50" charset="-128"/>
                        </a:rPr>
                        <a:t>H27)</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2016</a:t>
                      </a:r>
                      <a:r>
                        <a:rPr kumimoji="1" lang="ja-JP" altLang="en-US" sz="1400" dirty="0" smtClean="0">
                          <a:latin typeface="Meiryo UI" panose="020B0604030504040204" pitchFamily="50" charset="-128"/>
                          <a:ea typeface="Meiryo UI" panose="020B0604030504040204" pitchFamily="50" charset="-128"/>
                        </a:rPr>
                        <a:t>年度（</a:t>
                      </a:r>
                      <a:r>
                        <a:rPr kumimoji="1" lang="en-US" altLang="ja-JP" sz="1400" dirty="0" smtClean="0">
                          <a:latin typeface="Meiryo UI" panose="020B0604030504040204" pitchFamily="50" charset="-128"/>
                          <a:ea typeface="Meiryo UI" panose="020B0604030504040204" pitchFamily="50" charset="-128"/>
                        </a:rPr>
                        <a:t>H28)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2017</a:t>
                      </a:r>
                      <a:r>
                        <a:rPr kumimoji="1" lang="ja-JP" altLang="en-US" sz="1400" dirty="0" smtClean="0">
                          <a:latin typeface="Meiryo UI" panose="020B0604030504040204" pitchFamily="50" charset="-128"/>
                          <a:ea typeface="Meiryo UI" panose="020B0604030504040204" pitchFamily="50" charset="-128"/>
                        </a:rPr>
                        <a:t>年度（</a:t>
                      </a:r>
                      <a:r>
                        <a:rPr kumimoji="1" lang="en-US" altLang="ja-JP" sz="1400" dirty="0" smtClean="0">
                          <a:latin typeface="Meiryo UI" panose="020B0604030504040204" pitchFamily="50" charset="-128"/>
                          <a:ea typeface="Meiryo UI" panose="020B0604030504040204" pitchFamily="50" charset="-128"/>
                        </a:rPr>
                        <a:t>H29)</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20854285"/>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大阪府</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143,543</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149,774</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150,981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155,111</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01869803"/>
                  </a:ext>
                </a:extLst>
              </a:tr>
              <a:tr h="370840">
                <a:tc>
                  <a:txBody>
                    <a:bodyPr/>
                    <a:lstStyle/>
                    <a:p>
                      <a:pPr algn="ctr"/>
                      <a:r>
                        <a:rPr kumimoji="1" lang="ja-JP" altLang="en-US" sz="1400" dirty="0" smtClean="0">
                          <a:latin typeface="Meiryo UI" panose="020B0604030504040204" pitchFamily="50" charset="-128"/>
                          <a:ea typeface="Meiryo UI" panose="020B0604030504040204" pitchFamily="50" charset="-128"/>
                        </a:rPr>
                        <a:t>全国</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1,765,111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1,838,955</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1,898,760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1,951,030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07832559"/>
                  </a:ext>
                </a:extLst>
              </a:tr>
            </a:tbl>
          </a:graphicData>
        </a:graphic>
      </p:graphicFrame>
      <p:sp>
        <p:nvSpPr>
          <p:cNvPr id="5" name="正方形/長方形 4"/>
          <p:cNvSpPr/>
          <p:nvPr/>
        </p:nvSpPr>
        <p:spPr>
          <a:xfrm>
            <a:off x="308756" y="4207154"/>
            <a:ext cx="3976642" cy="4178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2025</a:t>
            </a:r>
            <a:r>
              <a:rPr kumimoji="1" lang="ja-JP" altLang="en-US" sz="1400" b="1" dirty="0" smtClean="0">
                <a:latin typeface="Meiryo UI" panose="020B0604030504040204" pitchFamily="50" charset="-128"/>
                <a:ea typeface="Meiryo UI" panose="020B0604030504040204" pitchFamily="50" charset="-128"/>
              </a:rPr>
              <a:t>年に向けた介護人材にかかる受給推計</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9" name="グラフ 8"/>
          <p:cNvGraphicFramePr/>
          <p:nvPr>
            <p:extLst/>
          </p:nvPr>
        </p:nvGraphicFramePr>
        <p:xfrm>
          <a:off x="6467522" y="1966226"/>
          <a:ext cx="3314910" cy="265227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192348" y="1851892"/>
            <a:ext cx="3976642" cy="4178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■介護職員数</a:t>
            </a:r>
            <a:endParaRPr kumimoji="1" lang="ja-JP" altLang="en-US" sz="14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476886" y="3758383"/>
            <a:ext cx="4313478" cy="40735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厚生労働省「都道府県別介護職員数の情報提供について」より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矢印コネクタ 10"/>
          <p:cNvCxnSpPr/>
          <p:nvPr/>
        </p:nvCxnSpPr>
        <p:spPr>
          <a:xfrm flipV="1">
            <a:off x="7555201" y="2917648"/>
            <a:ext cx="755425" cy="374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8711451" y="3002541"/>
            <a:ext cx="1070981" cy="461665"/>
          </a:xfrm>
          <a:prstGeom prst="rect">
            <a:avLst/>
          </a:prstGeom>
          <a:noFill/>
          <a:ln>
            <a:solidFill>
              <a:schemeClr val="tx1"/>
            </a:solidFill>
            <a:prstDash val="sysDash"/>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全国</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1.11</a:t>
            </a:r>
            <a:r>
              <a:rPr kumimoji="1" lang="ja-JP" altLang="en-US" sz="1200" dirty="0" smtClean="0">
                <a:latin typeface="Meiryo UI" panose="020B0604030504040204" pitchFamily="50" charset="-128"/>
                <a:ea typeface="Meiryo UI" panose="020B0604030504040204" pitchFamily="50" charset="-128"/>
              </a:rPr>
              <a:t>倍増加</a:t>
            </a:r>
            <a:endParaRPr kumimoji="1" lang="ja-JP" altLang="en-US" sz="1200" dirty="0">
              <a:latin typeface="Meiryo UI" panose="020B0604030504040204" pitchFamily="50" charset="-128"/>
              <a:ea typeface="Meiryo UI" panose="020B0604030504040204" pitchFamily="50" charset="-128"/>
            </a:endParaRPr>
          </a:p>
        </p:txBody>
      </p:sp>
      <p:sp>
        <p:nvSpPr>
          <p:cNvPr id="16" name="スライド番号プレースホルダー 3"/>
          <p:cNvSpPr txBox="1">
            <a:spLocks/>
          </p:cNvSpPr>
          <p:nvPr/>
        </p:nvSpPr>
        <p:spPr>
          <a:xfrm>
            <a:off x="7594600" y="6494272"/>
            <a:ext cx="2311400" cy="365125"/>
          </a:xfrm>
          <a:prstGeom prst="rect">
            <a:avLst/>
          </a:prstGeom>
        </p:spPr>
        <p:txBody>
          <a:bodyPr vert="horz" lIns="91247" tIns="45624" rIns="91247" bIns="45624" rtlCol="0" anchor="ctr"/>
          <a:lstStyle>
            <a:defPPr>
              <a:defRPr lang="ja-JP"/>
            </a:defPPr>
            <a:lvl1pPr marL="0" algn="r" defTabSz="904985" rtl="0" eaLnBrk="1" latinLnBrk="0" hangingPunct="1">
              <a:defRPr kumimoji="1" sz="2000" kern="1200">
                <a:solidFill>
                  <a:schemeClr val="tx1"/>
                </a:solidFill>
                <a:latin typeface="+mn-lt"/>
                <a:ea typeface="+mn-ea"/>
                <a:cs typeface="+mn-cs"/>
              </a:defRPr>
            </a:lvl1pPr>
            <a:lvl2pPr marL="452489" algn="l" defTabSz="904985" rtl="0" eaLnBrk="1" latinLnBrk="0" hangingPunct="1">
              <a:defRPr kumimoji="1" sz="1800" kern="1200">
                <a:solidFill>
                  <a:schemeClr val="tx1"/>
                </a:solidFill>
                <a:latin typeface="+mn-lt"/>
                <a:ea typeface="+mn-ea"/>
                <a:cs typeface="+mn-cs"/>
              </a:defRPr>
            </a:lvl2pPr>
            <a:lvl3pPr marL="904985" algn="l" defTabSz="904985" rtl="0" eaLnBrk="1" latinLnBrk="0" hangingPunct="1">
              <a:defRPr kumimoji="1" sz="1800" kern="1200">
                <a:solidFill>
                  <a:schemeClr val="tx1"/>
                </a:solidFill>
                <a:latin typeface="+mn-lt"/>
                <a:ea typeface="+mn-ea"/>
                <a:cs typeface="+mn-cs"/>
              </a:defRPr>
            </a:lvl3pPr>
            <a:lvl4pPr marL="1357480" algn="l" defTabSz="904985" rtl="0" eaLnBrk="1" latinLnBrk="0" hangingPunct="1">
              <a:defRPr kumimoji="1" sz="1800" kern="1200">
                <a:solidFill>
                  <a:schemeClr val="tx1"/>
                </a:solidFill>
                <a:latin typeface="+mn-lt"/>
                <a:ea typeface="+mn-ea"/>
                <a:cs typeface="+mn-cs"/>
              </a:defRPr>
            </a:lvl4pPr>
            <a:lvl5pPr marL="1809974" algn="l" defTabSz="904985" rtl="0" eaLnBrk="1" latinLnBrk="0" hangingPunct="1">
              <a:defRPr kumimoji="1" sz="1800" kern="1200">
                <a:solidFill>
                  <a:schemeClr val="tx1"/>
                </a:solidFill>
                <a:latin typeface="+mn-lt"/>
                <a:ea typeface="+mn-ea"/>
                <a:cs typeface="+mn-cs"/>
              </a:defRPr>
            </a:lvl5pPr>
            <a:lvl6pPr marL="2262463" algn="l" defTabSz="904985" rtl="0" eaLnBrk="1" latinLnBrk="0" hangingPunct="1">
              <a:defRPr kumimoji="1" sz="1800" kern="1200">
                <a:solidFill>
                  <a:schemeClr val="tx1"/>
                </a:solidFill>
                <a:latin typeface="+mn-lt"/>
                <a:ea typeface="+mn-ea"/>
                <a:cs typeface="+mn-cs"/>
              </a:defRPr>
            </a:lvl6pPr>
            <a:lvl7pPr marL="2714956" algn="l" defTabSz="904985" rtl="0" eaLnBrk="1" latinLnBrk="0" hangingPunct="1">
              <a:defRPr kumimoji="1" sz="1800" kern="1200">
                <a:solidFill>
                  <a:schemeClr val="tx1"/>
                </a:solidFill>
                <a:latin typeface="+mn-lt"/>
                <a:ea typeface="+mn-ea"/>
                <a:cs typeface="+mn-cs"/>
              </a:defRPr>
            </a:lvl7pPr>
            <a:lvl8pPr marL="3167454" algn="l" defTabSz="904985" rtl="0" eaLnBrk="1" latinLnBrk="0" hangingPunct="1">
              <a:defRPr kumimoji="1" sz="1800" kern="1200">
                <a:solidFill>
                  <a:schemeClr val="tx1"/>
                </a:solidFill>
                <a:latin typeface="+mn-lt"/>
                <a:ea typeface="+mn-ea"/>
                <a:cs typeface="+mn-cs"/>
              </a:defRPr>
            </a:lvl8pPr>
            <a:lvl9pPr marL="3619940" algn="l" defTabSz="904985" rtl="0" eaLnBrk="1" latinLnBrk="0" hangingPunct="1">
              <a:defRPr kumimoji="1" sz="1800" kern="1200">
                <a:solidFill>
                  <a:schemeClr val="tx1"/>
                </a:solidFill>
                <a:latin typeface="+mn-lt"/>
                <a:ea typeface="+mn-ea"/>
                <a:cs typeface="+mn-cs"/>
              </a:defRPr>
            </a:lvl9pPr>
          </a:lstStyle>
          <a:p>
            <a:pPr>
              <a:defRPr/>
            </a:pPr>
            <a:endParaRPr lang="ja-JP" altLang="en-US" dirty="0">
              <a:solidFill>
                <a:prstClr val="black"/>
              </a:solidFill>
            </a:endParaRPr>
          </a:p>
        </p:txBody>
      </p:sp>
      <p:sp>
        <p:nvSpPr>
          <p:cNvPr id="6" name="スライド番号プレースホルダー 5"/>
          <p:cNvSpPr>
            <a:spLocks noGrp="1"/>
          </p:cNvSpPr>
          <p:nvPr>
            <p:ph type="sldNum" sz="quarter" idx="12"/>
          </p:nvPr>
        </p:nvSpPr>
        <p:spPr>
          <a:xfrm>
            <a:off x="7435381" y="6448428"/>
            <a:ext cx="2311399" cy="365125"/>
          </a:xfrm>
        </p:spPr>
        <p:txBody>
          <a:bodyPr/>
          <a:lstStyle/>
          <a:p>
            <a:fld id="{32927FFD-3D24-4EC2-AEC8-E83A8D96C0AC}" type="slidenum">
              <a:rPr lang="ja-JP" altLang="en-US" smtClean="0">
                <a:solidFill>
                  <a:prstClr val="black">
                    <a:tint val="75000"/>
                  </a:prstClr>
                </a:solidFill>
              </a:rPr>
              <a:pPr/>
              <a:t>3</a:t>
            </a:fld>
            <a:endParaRPr lang="ja-JP" altLang="en-US" dirty="0">
              <a:solidFill>
                <a:prstClr val="black">
                  <a:tint val="75000"/>
                </a:prstClr>
              </a:solidFill>
            </a:endParaRPr>
          </a:p>
        </p:txBody>
      </p:sp>
    </p:spTree>
    <p:extLst>
      <p:ext uri="{BB962C8B-B14F-4D97-AF65-F5344CB8AC3E}">
        <p14:creationId xmlns:p14="http://schemas.microsoft.com/office/powerpoint/2010/main" val="1373929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30000" y="0"/>
            <a:ext cx="9936000" cy="4320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外国人留学生の介護</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職員受入れ状況アンケート結果（抜粋）</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305909" y="733162"/>
            <a:ext cx="5725013" cy="2520175"/>
            <a:chOff x="105201" y="3577034"/>
            <a:chExt cx="5032185" cy="2747334"/>
          </a:xfrm>
          <a:solidFill>
            <a:schemeClr val="accent2">
              <a:lumMod val="40000"/>
              <a:lumOff val="60000"/>
            </a:schemeClr>
          </a:solidFill>
        </p:grpSpPr>
        <p:sp>
          <p:nvSpPr>
            <p:cNvPr id="13" name="正方形/長方形 12"/>
            <p:cNvSpPr/>
            <p:nvPr/>
          </p:nvSpPr>
          <p:spPr>
            <a:xfrm>
              <a:off x="252126" y="3789040"/>
              <a:ext cx="4885260" cy="2535328"/>
            </a:xfrm>
            <a:prstGeom prst="rect">
              <a:avLst/>
            </a:prstGeom>
            <a:grpFill/>
          </p:spPr>
          <p:style>
            <a:lnRef idx="1">
              <a:schemeClr val="accent1"/>
            </a:lnRef>
            <a:fillRef idx="2">
              <a:schemeClr val="accent1"/>
            </a:fillRef>
            <a:effectRef idx="1">
              <a:schemeClr val="accent1"/>
            </a:effectRef>
            <a:fontRef idx="minor">
              <a:schemeClr val="dk1"/>
            </a:fontRef>
          </p:style>
          <p:txBody>
            <a:bodyPr rtlCol="0" anchor="ctr"/>
            <a:lstStyle/>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05201" y="3577034"/>
              <a:ext cx="4614955" cy="4240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質問２（２）　外国人留学生の受入れ方法（２３施設より回答あり）</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6" name="表 5"/>
          <p:cNvGraphicFramePr>
            <a:graphicFrameLocks noGrp="1"/>
          </p:cNvGraphicFramePr>
          <p:nvPr>
            <p:extLst>
              <p:ext uri="{D42A27DB-BD31-4B8C-83A1-F6EECF244321}">
                <p14:modId xmlns:p14="http://schemas.microsoft.com/office/powerpoint/2010/main" val="884511470"/>
              </p:ext>
            </p:extLst>
          </p:nvPr>
        </p:nvGraphicFramePr>
        <p:xfrm>
          <a:off x="947736" y="1209482"/>
          <a:ext cx="4608512" cy="1828800"/>
        </p:xfrm>
        <a:graphic>
          <a:graphicData uri="http://schemas.openxmlformats.org/drawingml/2006/table">
            <a:tbl>
              <a:tblPr firstRow="1" bandRow="1">
                <a:tableStyleId>{5C22544A-7EE6-4342-B048-85BDC9FD1C3A}</a:tableStyleId>
              </a:tblPr>
              <a:tblGrid>
                <a:gridCol w="349672">
                  <a:extLst>
                    <a:ext uri="{9D8B030D-6E8A-4147-A177-3AD203B41FA5}">
                      <a16:colId xmlns:a16="http://schemas.microsoft.com/office/drawing/2014/main" val="20000"/>
                    </a:ext>
                  </a:extLst>
                </a:gridCol>
                <a:gridCol w="274667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252000">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25200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日本語学校との連携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25200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イ</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介護福祉士養成施設との連携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25200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ウ</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日本の人材会社からの紹介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25200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エ</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法人自ら現地の教育機関等と連携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25200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その他（近隣大学</a:t>
                      </a:r>
                      <a:r>
                        <a:rPr kumimoji="1" lang="ja-JP" altLang="en-US" sz="1100" smtClean="0">
                          <a:latin typeface="Meiryo UI" panose="020B0604030504040204" pitchFamily="50" charset="-128"/>
                          <a:ea typeface="Meiryo UI" panose="020B0604030504040204" pitchFamily="50" charset="-128"/>
                          <a:cs typeface="Meiryo UI" panose="020B0604030504040204" pitchFamily="50" charset="-128"/>
                        </a:rPr>
                        <a:t>からの受入れ</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252000">
                <a:tc grid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合　　　　　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7" name="スライド番号プレースホルダー 6"/>
          <p:cNvSpPr>
            <a:spLocks noGrp="1"/>
          </p:cNvSpPr>
          <p:nvPr>
            <p:ph type="sldNum" sz="quarter" idx="12"/>
          </p:nvPr>
        </p:nvSpPr>
        <p:spPr>
          <a:xfrm>
            <a:off x="7476678" y="6354313"/>
            <a:ext cx="2228850" cy="365125"/>
          </a:xfrm>
        </p:spPr>
        <p:txBody>
          <a:bodyPr/>
          <a:lstStyle/>
          <a:p>
            <a:fld id="{49CCCD13-D0AE-4FE9-8772-35F85946D699}" type="slidenum">
              <a:rPr lang="ja-JP" altLang="en-US" smtClean="0"/>
              <a:pPr/>
              <a:t>39</a:t>
            </a:fld>
            <a:endParaRPr lang="ja-JP" altLang="en-US" dirty="0"/>
          </a:p>
        </p:txBody>
      </p:sp>
      <p:graphicFrame>
        <p:nvGraphicFramePr>
          <p:cNvPr id="3" name="グラフ 2"/>
          <p:cNvGraphicFramePr/>
          <p:nvPr>
            <p:extLst/>
          </p:nvPr>
        </p:nvGraphicFramePr>
        <p:xfrm>
          <a:off x="414298" y="3672664"/>
          <a:ext cx="8640960" cy="299669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9"/>
          <p:cNvGrpSpPr/>
          <p:nvPr/>
        </p:nvGrpSpPr>
        <p:grpSpPr>
          <a:xfrm>
            <a:off x="3512840" y="3406562"/>
            <a:ext cx="1584176" cy="415321"/>
            <a:chOff x="5785898" y="4129277"/>
            <a:chExt cx="1584176" cy="415321"/>
          </a:xfrm>
        </p:grpSpPr>
        <p:sp>
          <p:nvSpPr>
            <p:cNvPr id="22" name="テキスト ボックス 1"/>
            <p:cNvSpPr txBox="1"/>
            <p:nvPr/>
          </p:nvSpPr>
          <p:spPr>
            <a:xfrm>
              <a:off x="5785898" y="4129277"/>
              <a:ext cx="158417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オ  その他　１施設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矢印コネクタ 15"/>
            <p:cNvCxnSpPr>
              <a:stCxn id="22" idx="2"/>
            </p:cNvCxnSpPr>
            <p:nvPr/>
          </p:nvCxnSpPr>
          <p:spPr>
            <a:xfrm>
              <a:off x="6577986" y="4345301"/>
              <a:ext cx="0" cy="199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 name="正方形/長方形 10"/>
          <p:cNvSpPr/>
          <p:nvPr/>
        </p:nvSpPr>
        <p:spPr>
          <a:xfrm>
            <a:off x="6609184" y="754470"/>
            <a:ext cx="3096344" cy="23144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indent="-171450">
              <a:buFont typeface="Wingdings" panose="05000000000000000000" pitchFamily="2" charset="2"/>
              <a:buChar char="ü"/>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日本の人材会社からの紹介が、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施設と最多であった。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日本語学校及び介護福祉士養成施設との連携、日本の人材会社からの紹介と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項目の受入れ</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方法を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取っていた施設は、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施設であった。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日本語学校との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連携、法人自ら現地の教育機関等と</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連携して受入れて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いた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施設であった。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121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419194" y="6296618"/>
            <a:ext cx="2228850" cy="365125"/>
          </a:xfrm>
        </p:spPr>
        <p:txBody>
          <a:bodyPr/>
          <a:lstStyle/>
          <a:p>
            <a:fld id="{296A86AB-889E-4DAC-9504-C27B7112E1B6}" type="slidenum">
              <a:rPr kumimoji="1" lang="ja-JP" altLang="en-US" smtClean="0"/>
              <a:t>40</a:t>
            </a:fld>
            <a:endParaRPr kumimoji="1" lang="ja-JP" altLang="en-US" dirty="0"/>
          </a:p>
        </p:txBody>
      </p:sp>
      <p:pic>
        <p:nvPicPr>
          <p:cNvPr id="7" name="コンテンツ プレースホルダー 6"/>
          <p:cNvPicPr>
            <a:picLocks noGrp="1" noChangeAspect="1"/>
          </p:cNvPicPr>
          <p:nvPr>
            <p:ph idx="1"/>
          </p:nvPr>
        </p:nvPicPr>
        <p:blipFill>
          <a:blip r:embed="rId2"/>
          <a:stretch>
            <a:fillRect/>
          </a:stretch>
        </p:blipFill>
        <p:spPr>
          <a:xfrm>
            <a:off x="382137" y="641445"/>
            <a:ext cx="9048466" cy="5104262"/>
          </a:xfrm>
          <a:prstGeom prst="rect">
            <a:avLst/>
          </a:prstGeom>
        </p:spPr>
      </p:pic>
      <p:sp>
        <p:nvSpPr>
          <p:cNvPr id="8" name="タイトル 1"/>
          <p:cNvSpPr txBox="1">
            <a:spLocks/>
          </p:cNvSpPr>
          <p:nvPr/>
        </p:nvSpPr>
        <p:spPr>
          <a:xfrm>
            <a:off x="0" y="0"/>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vert="horz" lIns="89311" tIns="44656" rIns="89311" bIns="4465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ＥＰＡ（経済連携協定）に基づく受入れの枠組み</a:t>
            </a:r>
            <a:endParaRPr lang="ja-JP" altLang="en-US" sz="24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stretch>
            <a:fillRect/>
          </a:stretch>
        </p:blipFill>
        <p:spPr>
          <a:xfrm>
            <a:off x="648694" y="5868537"/>
            <a:ext cx="8358827" cy="487814"/>
          </a:xfrm>
          <a:prstGeom prst="rect">
            <a:avLst/>
          </a:prstGeom>
        </p:spPr>
      </p:pic>
    </p:spTree>
    <p:extLst>
      <p:ext uri="{BB962C8B-B14F-4D97-AF65-F5344CB8AC3E}">
        <p14:creationId xmlns:p14="http://schemas.microsoft.com/office/powerpoint/2010/main" val="70503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06627978"/>
              </p:ext>
            </p:extLst>
          </p:nvPr>
        </p:nvGraphicFramePr>
        <p:xfrm>
          <a:off x="157162" y="797253"/>
          <a:ext cx="9610725" cy="5522525"/>
        </p:xfrm>
        <a:graphic>
          <a:graphicData uri="http://schemas.openxmlformats.org/drawingml/2006/table">
            <a:tbl>
              <a:tblPr firstRow="1" bandRow="1">
                <a:tableStyleId>{5940675A-B579-460E-94D1-54222C63F5DA}</a:tableStyleId>
              </a:tblPr>
              <a:tblGrid>
                <a:gridCol w="1001439">
                  <a:extLst>
                    <a:ext uri="{9D8B030D-6E8A-4147-A177-3AD203B41FA5}">
                      <a16:colId xmlns:a16="http://schemas.microsoft.com/office/drawing/2014/main" val="20000"/>
                    </a:ext>
                  </a:extLst>
                </a:gridCol>
                <a:gridCol w="2165624">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200275">
                  <a:extLst>
                    <a:ext uri="{9D8B030D-6E8A-4147-A177-3AD203B41FA5}">
                      <a16:colId xmlns:a16="http://schemas.microsoft.com/office/drawing/2014/main" val="20003"/>
                    </a:ext>
                  </a:extLst>
                </a:gridCol>
                <a:gridCol w="2128837">
                  <a:extLst>
                    <a:ext uri="{9D8B030D-6E8A-4147-A177-3AD203B41FA5}">
                      <a16:colId xmlns:a16="http://schemas.microsoft.com/office/drawing/2014/main" val="3622679257"/>
                    </a:ext>
                  </a:extLst>
                </a:gridCol>
              </a:tblGrid>
              <a:tr h="318675">
                <a:tc>
                  <a:txBody>
                    <a:bodyPr/>
                    <a:lstStyle/>
                    <a:p>
                      <a:endParaRPr kumimoji="1" lang="ja-JP" altLang="en-US" sz="800" dirty="0">
                        <a:latin typeface="Meiryo UI" panose="020B0604030504040204" pitchFamily="50" charset="-128"/>
                        <a:ea typeface="Meiryo UI" panose="020B0604030504040204" pitchFamily="50" charset="-128"/>
                      </a:endParaRPr>
                    </a:p>
                  </a:txBody>
                  <a:tcPr marL="87839" marR="87839" marT="43920" marB="43920">
                    <a:solidFill>
                      <a:schemeClr val="accent5">
                        <a:lumMod val="20000"/>
                        <a:lumOff val="8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ＥＰＡによる受入れ</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（経済連携協定）</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solidFill>
                      <a:schemeClr val="accent5">
                        <a:lumMod val="20000"/>
                        <a:lumOff val="8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在留資格「介護」</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平成２９年９月１日施行</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solidFill>
                      <a:schemeClr val="accent5">
                        <a:lumMod val="20000"/>
                        <a:lumOff val="8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外国人技能実習制度</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平成２９年１１月１日施行</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solidFill>
                      <a:schemeClr val="accent5">
                        <a:lumMod val="20000"/>
                        <a:lumOff val="80000"/>
                      </a:schemeClr>
                    </a:solidFill>
                  </a:tcPr>
                </a:tc>
                <a:tc>
                  <a:txBody>
                    <a:bodyPr/>
                    <a:lstStyle/>
                    <a:p>
                      <a:pPr algn="ctr"/>
                      <a:r>
                        <a:rPr kumimoji="1" lang="ja-JP" altLang="en-US" sz="800" dirty="0" smtClean="0">
                          <a:latin typeface="Meiryo UI" panose="020B0604030504040204" pitchFamily="50" charset="-128"/>
                          <a:ea typeface="Meiryo UI" panose="020B0604030504040204" pitchFamily="50" charset="-128"/>
                        </a:rPr>
                        <a:t>特定技能１号</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平成３１年４月１日施行</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solidFill>
                      <a:schemeClr val="accent5">
                        <a:lumMod val="20000"/>
                        <a:lumOff val="80000"/>
                      </a:schemeClr>
                    </a:solidFill>
                  </a:tcPr>
                </a:tc>
                <a:extLst>
                  <a:ext uri="{0D108BD9-81ED-4DB2-BD59-A6C34878D82A}">
                    <a16:rowId xmlns:a16="http://schemas.microsoft.com/office/drawing/2014/main" val="10000"/>
                  </a:ext>
                </a:extLst>
              </a:tr>
              <a:tr h="342845">
                <a:tc>
                  <a:txBody>
                    <a:bodyPr/>
                    <a:lstStyle/>
                    <a:p>
                      <a:r>
                        <a:rPr kumimoji="1" lang="ja-JP" altLang="en-US" sz="800" dirty="0" smtClean="0">
                          <a:latin typeface="Meiryo UI" panose="020B0604030504040204" pitchFamily="50" charset="-128"/>
                          <a:ea typeface="Meiryo UI" panose="020B0604030504040204" pitchFamily="50" charset="-128"/>
                        </a:rPr>
                        <a:t>制度の目的</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dirty="0" smtClean="0">
                          <a:latin typeface="Meiryo UI" panose="020B0604030504040204" pitchFamily="50" charset="-128"/>
                          <a:ea typeface="Meiryo UI" panose="020B0604030504040204" pitchFamily="50" charset="-128"/>
                        </a:rPr>
                        <a:t>日本と相手国の経済活動の連携強化を目的とした特例的な受入れ</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外国人留学生が介護福祉士を取得した場合、引き続き国内で活躍できるように就労を認める</a:t>
                      </a:r>
                      <a:endParaRPr kumimoji="1" lang="en-US" altLang="ja-JP" sz="800" dirty="0" smtClean="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日本から相手国への技能移転</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人手不足対応のための一定の専門性・技能を有する外国人の受入れ</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extLst>
                  <a:ext uri="{0D108BD9-81ED-4DB2-BD59-A6C34878D82A}">
                    <a16:rowId xmlns:a16="http://schemas.microsoft.com/office/drawing/2014/main" val="10001"/>
                  </a:ext>
                </a:extLst>
              </a:tr>
              <a:tr h="674260">
                <a:tc>
                  <a:txBody>
                    <a:bodyPr/>
                    <a:lstStyle/>
                    <a:p>
                      <a:r>
                        <a:rPr kumimoji="1" lang="ja-JP" altLang="en-US" sz="800" spc="-100" baseline="0" dirty="0" smtClean="0">
                          <a:latin typeface="Meiryo UI" panose="020B0604030504040204" pitchFamily="50" charset="-128"/>
                          <a:ea typeface="Meiryo UI" panose="020B0604030504040204" pitchFamily="50" charset="-128"/>
                        </a:rPr>
                        <a:t>送出し国</a:t>
                      </a:r>
                      <a:endParaRPr kumimoji="1" lang="ja-JP" altLang="en-US" sz="800" spc="-100" baseline="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dirty="0" smtClean="0">
                          <a:latin typeface="Meiryo UI" panose="020B0604030504040204" pitchFamily="50" charset="-128"/>
                          <a:ea typeface="Meiryo UI" panose="020B0604030504040204" pitchFamily="50" charset="-128"/>
                        </a:rPr>
                        <a:t>３カ国：インドネシア（</a:t>
                      </a:r>
                      <a:r>
                        <a:rPr kumimoji="1" lang="en-US" altLang="ja-JP" sz="800" dirty="0" smtClean="0">
                          <a:latin typeface="Meiryo UI" panose="020B0604030504040204" pitchFamily="50" charset="-128"/>
                          <a:ea typeface="Meiryo UI" panose="020B0604030504040204" pitchFamily="50" charset="-128"/>
                        </a:rPr>
                        <a:t>2008</a:t>
                      </a:r>
                      <a:r>
                        <a:rPr kumimoji="1" lang="ja-JP" altLang="en-US" sz="800" dirty="0" smtClean="0">
                          <a:latin typeface="Meiryo UI" panose="020B0604030504040204" pitchFamily="50" charset="-128"/>
                          <a:ea typeface="Meiryo UI" panose="020B0604030504040204" pitchFamily="50" charset="-128"/>
                        </a:rPr>
                        <a:t>年度～）</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フィリピン（</a:t>
                      </a:r>
                      <a:r>
                        <a:rPr kumimoji="1" lang="en-US" altLang="ja-JP" sz="800" dirty="0" smtClean="0">
                          <a:latin typeface="Meiryo UI" panose="020B0604030504040204" pitchFamily="50" charset="-128"/>
                          <a:ea typeface="Meiryo UI" panose="020B0604030504040204" pitchFamily="50" charset="-128"/>
                        </a:rPr>
                        <a:t>2009</a:t>
                      </a:r>
                      <a:r>
                        <a:rPr kumimoji="1" lang="ja-JP" altLang="en-US" sz="800" dirty="0" smtClean="0">
                          <a:latin typeface="Meiryo UI" panose="020B0604030504040204" pitchFamily="50" charset="-128"/>
                          <a:ea typeface="Meiryo UI" panose="020B0604030504040204" pitchFamily="50" charset="-128"/>
                        </a:rPr>
                        <a:t>年度～）</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ベトナム（</a:t>
                      </a:r>
                      <a:r>
                        <a:rPr kumimoji="1" lang="en-US" altLang="ja-JP" sz="800" dirty="0" smtClean="0">
                          <a:latin typeface="Meiryo UI" panose="020B0604030504040204" pitchFamily="50" charset="-128"/>
                          <a:ea typeface="Meiryo UI" panose="020B0604030504040204" pitchFamily="50" charset="-128"/>
                        </a:rPr>
                        <a:t>2014</a:t>
                      </a:r>
                      <a:r>
                        <a:rPr kumimoji="1" lang="ja-JP" altLang="en-US" sz="800" dirty="0" smtClean="0">
                          <a:latin typeface="Meiryo UI" panose="020B0604030504040204" pitchFamily="50" charset="-128"/>
                          <a:ea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制限なし</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制限なし</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我が国政府と送出国政府との間で二国間取決めを順次作成することとし、各送出国政府において自国の送出機関の適格性を個別に審査し、適正なもののみを認定する仕組みを構築</a:t>
                      </a:r>
                      <a:endParaRPr kumimoji="1" lang="ja-JP" altLang="en-US" sz="800" dirty="0" smtClean="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制限なし</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悪質なあっせん機関を排除するため、二国間で事前に協定を結ぶ（９か国）</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フィリピン、</a:t>
                      </a:r>
                      <a:r>
                        <a:rPr kumimoji="1" lang="ja-JP" altLang="ja-JP" sz="800" kern="1200" dirty="0" smtClean="0">
                          <a:solidFill>
                            <a:schemeClr val="tx1"/>
                          </a:solidFill>
                          <a:effectLst/>
                          <a:latin typeface="Meiryo UI" panose="020B0604030504040204" pitchFamily="50" charset="-128"/>
                          <a:ea typeface="Meiryo UI" panose="020B0604030504040204" pitchFamily="50" charset="-128"/>
                          <a:cs typeface="+mn-cs"/>
                        </a:rPr>
                        <a:t>ベトナム、カンボジア、中国、インドネシア、タイ、ミャンマー、ネパール、モンゴル</a:t>
                      </a:r>
                      <a:endParaRPr kumimoji="1" lang="en-US" altLang="ja-JP" sz="800" dirty="0" smtClean="0">
                        <a:latin typeface="Meiryo UI" panose="020B0604030504040204" pitchFamily="50" charset="-128"/>
                        <a:ea typeface="Meiryo UI" panose="020B0604030504040204" pitchFamily="50" charset="-128"/>
                      </a:endParaRPr>
                    </a:p>
                  </a:txBody>
                  <a:tcPr marL="87839" marR="87839" marT="43920" marB="43920"/>
                </a:tc>
                <a:extLst>
                  <a:ext uri="{0D108BD9-81ED-4DB2-BD59-A6C34878D82A}">
                    <a16:rowId xmlns:a16="http://schemas.microsoft.com/office/drawing/2014/main" val="10002"/>
                  </a:ext>
                </a:extLst>
              </a:tr>
              <a:tr h="315638">
                <a:tc>
                  <a:txBody>
                    <a:bodyPr/>
                    <a:lstStyle/>
                    <a:p>
                      <a:r>
                        <a:rPr kumimoji="1" lang="ja-JP" altLang="en-US" sz="800" dirty="0" smtClean="0">
                          <a:latin typeface="Meiryo UI" panose="020B0604030504040204" pitchFamily="50" charset="-128"/>
                          <a:ea typeface="Meiryo UI" panose="020B0604030504040204" pitchFamily="50" charset="-128"/>
                        </a:rPr>
                        <a:t>在留資格</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dirty="0" smtClean="0">
                          <a:latin typeface="Meiryo UI" panose="020B0604030504040204" pitchFamily="50" charset="-128"/>
                          <a:ea typeface="Meiryo UI" panose="020B0604030504040204" pitchFamily="50" charset="-128"/>
                        </a:rPr>
                        <a:t>「特定活動（介護福祉士候補者）」</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「特定活動（介護福祉士）」</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「留学」（資格取得前）</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「介護」（介護福祉士の資格取得後）</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「技能実習」</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在留資格「特定技能」</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extLst>
                  <a:ext uri="{0D108BD9-81ED-4DB2-BD59-A6C34878D82A}">
                    <a16:rowId xmlns:a16="http://schemas.microsoft.com/office/drawing/2014/main" val="10003"/>
                  </a:ext>
                </a:extLst>
              </a:tr>
              <a:tr h="793800">
                <a:tc>
                  <a:txBody>
                    <a:bodyPr/>
                    <a:lstStyle/>
                    <a:p>
                      <a:r>
                        <a:rPr kumimoji="1" lang="ja-JP" altLang="en-US" sz="800" dirty="0" smtClean="0">
                          <a:latin typeface="Meiryo UI" panose="020B0604030504040204" pitchFamily="50" charset="-128"/>
                          <a:ea typeface="Meiryo UI" panose="020B0604030504040204" pitchFamily="50" charset="-128"/>
                        </a:rPr>
                        <a:t>求められる日本語</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能力試験のレベル等</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spc="-100" baseline="0" dirty="0" smtClean="0">
                          <a:latin typeface="Meiryo UI" panose="020B0604030504040204" pitchFamily="50" charset="-128"/>
                          <a:ea typeface="Meiryo UI" panose="020B0604030504040204" pitchFamily="50" charset="-128"/>
                        </a:rPr>
                        <a:t>フィリピン、インドネシア：現地で６か月、来日後６か月の日本語研修を受けたのち施設で就労開始。</a:t>
                      </a:r>
                      <a:endParaRPr kumimoji="1" lang="en-US" altLang="ja-JP" sz="800" spc="-100" baseline="0" dirty="0" smtClean="0">
                        <a:latin typeface="Meiryo UI" panose="020B0604030504040204" pitchFamily="50" charset="-128"/>
                        <a:ea typeface="Meiryo UI" panose="020B0604030504040204" pitchFamily="50" charset="-128"/>
                      </a:endParaRPr>
                    </a:p>
                    <a:p>
                      <a:r>
                        <a:rPr kumimoji="1" lang="ja-JP" altLang="en-US" sz="800" spc="-100" baseline="0" dirty="0" smtClean="0">
                          <a:latin typeface="Meiryo UI" panose="020B0604030504040204" pitchFamily="50" charset="-128"/>
                          <a:ea typeface="Meiryo UI" panose="020B0604030504040204" pitchFamily="50" charset="-128"/>
                        </a:rPr>
                        <a:t>ベトナム：現地で１２か月研修後、Ｎ３合格者のみが来日。訪日後２か月ほど日本語等研修を受けたのち施設で就労開始。</a:t>
                      </a:r>
                      <a:endParaRPr kumimoji="1" lang="ja-JP" altLang="en-US" sz="800" spc="-100" baseline="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Ｎ２以上又は日本での日本語学校学習歴</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6</a:t>
                      </a:r>
                      <a:r>
                        <a:rPr kumimoji="1" lang="ja-JP" altLang="en-US" sz="800" dirty="0" smtClean="0">
                          <a:latin typeface="Meiryo UI" panose="020B0604030504040204" pitchFamily="50" charset="-128"/>
                          <a:ea typeface="Meiryo UI" panose="020B0604030504040204" pitchFamily="50" charset="-128"/>
                        </a:rPr>
                        <a:t>か月以上（在留資格「留学」で一般に求められるレベル）</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入国時：Ｎ３程度が望ましい水準</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Ｎ４程度が要件</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２年目：Ｎ３程度が要件</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rPr>
                        <a:t>号技能実習を良好に終了した者は、</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試験等免除で特定技能１号に移行可能</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spc="-100" baseline="0" dirty="0" smtClean="0">
                          <a:latin typeface="Meiryo UI" panose="020B0604030504040204" pitchFamily="50" charset="-128"/>
                          <a:ea typeface="Meiryo UI" panose="020B0604030504040204" pitchFamily="50" charset="-128"/>
                        </a:rPr>
                        <a:t>以下、①～③の試験に合格することが必要</a:t>
                      </a:r>
                      <a:endParaRPr kumimoji="1" lang="en-US" altLang="ja-JP" sz="800" spc="-100" baseline="0" dirty="0" smtClean="0">
                        <a:latin typeface="Meiryo UI" panose="020B0604030504040204" pitchFamily="50" charset="-128"/>
                        <a:ea typeface="Meiryo UI" panose="020B0604030504040204" pitchFamily="50" charset="-128"/>
                      </a:endParaRPr>
                    </a:p>
                    <a:p>
                      <a:r>
                        <a:rPr kumimoji="1" lang="ja-JP" altLang="en-US" sz="800" spc="-100" baseline="0" dirty="0" smtClean="0">
                          <a:latin typeface="Meiryo UI" panose="020B0604030504040204" pitchFamily="50" charset="-128"/>
                          <a:ea typeface="Meiryo UI" panose="020B0604030504040204" pitchFamily="50" charset="-128"/>
                        </a:rPr>
                        <a:t>①介護技能評価試験　</a:t>
                      </a:r>
                      <a:endParaRPr kumimoji="1" lang="en-US" altLang="ja-JP" sz="800" spc="-100" baseline="0" dirty="0" smtClean="0">
                        <a:latin typeface="Meiryo UI" panose="020B0604030504040204" pitchFamily="50" charset="-128"/>
                        <a:ea typeface="Meiryo UI" panose="020B0604030504040204" pitchFamily="50" charset="-128"/>
                      </a:endParaRPr>
                    </a:p>
                    <a:p>
                      <a:r>
                        <a:rPr kumimoji="1" lang="ja-JP" altLang="en-US" sz="800" spc="-100" baseline="0" dirty="0" smtClean="0">
                          <a:latin typeface="Meiryo UI" panose="020B0604030504040204" pitchFamily="50" charset="-128"/>
                          <a:ea typeface="Meiryo UI" panose="020B0604030504040204" pitchFamily="50" charset="-128"/>
                        </a:rPr>
                        <a:t>②日本語試験（国際交流基金日本語基礎テスト又　</a:t>
                      </a:r>
                      <a:endParaRPr kumimoji="1" lang="en-US" altLang="ja-JP" sz="800" spc="-100" baseline="0" dirty="0" smtClean="0">
                        <a:latin typeface="Meiryo UI" panose="020B0604030504040204" pitchFamily="50" charset="-128"/>
                        <a:ea typeface="Meiryo UI" panose="020B0604030504040204" pitchFamily="50" charset="-128"/>
                      </a:endParaRPr>
                    </a:p>
                    <a:p>
                      <a:r>
                        <a:rPr kumimoji="1" lang="ja-JP" altLang="en-US" sz="800" spc="-100" baseline="0" dirty="0" smtClean="0">
                          <a:latin typeface="Meiryo UI" panose="020B0604030504040204" pitchFamily="50" charset="-128"/>
                          <a:ea typeface="Meiryo UI" panose="020B0604030504040204" pitchFamily="50" charset="-128"/>
                        </a:rPr>
                        <a:t>　　は日本語能力試験</a:t>
                      </a:r>
                      <a:r>
                        <a:rPr kumimoji="1" lang="en-US" altLang="ja-JP" sz="800" spc="-100" baseline="0" dirty="0" smtClean="0">
                          <a:latin typeface="Meiryo UI" panose="020B0604030504040204" pitchFamily="50" charset="-128"/>
                          <a:ea typeface="Meiryo UI" panose="020B0604030504040204" pitchFamily="50" charset="-128"/>
                        </a:rPr>
                        <a:t>N4</a:t>
                      </a:r>
                      <a:r>
                        <a:rPr kumimoji="1" lang="ja-JP" altLang="en-US" sz="800" spc="-100" baseline="0" dirty="0" smtClean="0">
                          <a:latin typeface="Meiryo UI" panose="020B0604030504040204" pitchFamily="50" charset="-128"/>
                          <a:ea typeface="Meiryo UI" panose="020B0604030504040204" pitchFamily="50" charset="-128"/>
                        </a:rPr>
                        <a:t>以上）</a:t>
                      </a:r>
                      <a:endParaRPr kumimoji="1" lang="en-US" altLang="ja-JP" sz="800" spc="-100" baseline="0" dirty="0" smtClean="0">
                        <a:latin typeface="Meiryo UI" panose="020B0604030504040204" pitchFamily="50" charset="-128"/>
                        <a:ea typeface="Meiryo UI" panose="020B0604030504040204" pitchFamily="50" charset="-128"/>
                      </a:endParaRPr>
                    </a:p>
                    <a:p>
                      <a:r>
                        <a:rPr kumimoji="1" lang="ja-JP" altLang="en-US" sz="800" spc="-100" baseline="0" dirty="0" smtClean="0">
                          <a:latin typeface="Meiryo UI" panose="020B0604030504040204" pitchFamily="50" charset="-128"/>
                          <a:ea typeface="Meiryo UI" panose="020B0604030504040204" pitchFamily="50" charset="-128"/>
                        </a:rPr>
                        <a:t>③介護日本語評価試験</a:t>
                      </a:r>
                      <a:endParaRPr kumimoji="1" lang="en-US" altLang="ja-JP" sz="800" spc="-100" baseline="0" dirty="0" smtClean="0">
                        <a:latin typeface="Meiryo UI" panose="020B0604030504040204" pitchFamily="50" charset="-128"/>
                        <a:ea typeface="Meiryo UI" panose="020B0604030504040204" pitchFamily="50" charset="-128"/>
                      </a:endParaRPr>
                    </a:p>
                    <a:p>
                      <a:r>
                        <a:rPr kumimoji="1" lang="ja-JP" altLang="en-US" sz="800" spc="-100" baseline="0" dirty="0" smtClean="0">
                          <a:latin typeface="Meiryo UI" panose="020B0604030504040204" pitchFamily="50" charset="-128"/>
                          <a:ea typeface="Meiryo UI" panose="020B0604030504040204" pitchFamily="50" charset="-128"/>
                        </a:rPr>
                        <a:t>　　　国外：</a:t>
                      </a:r>
                      <a:r>
                        <a:rPr kumimoji="1" lang="en-US" altLang="ja-JP" sz="800" spc="-100" baseline="0" dirty="0" smtClean="0">
                          <a:latin typeface="Meiryo UI" panose="020B0604030504040204" pitchFamily="50" charset="-128"/>
                          <a:ea typeface="Meiryo UI" panose="020B0604030504040204" pitchFamily="50" charset="-128"/>
                        </a:rPr>
                        <a:t>6</a:t>
                      </a:r>
                      <a:r>
                        <a:rPr kumimoji="1" lang="ja-JP" altLang="en-US" sz="800" spc="-100" baseline="0" dirty="0" smtClean="0">
                          <a:latin typeface="Meiryo UI" panose="020B0604030504040204" pitchFamily="50" charset="-128"/>
                          <a:ea typeface="Meiryo UI" panose="020B0604030504040204" pitchFamily="50" charset="-128"/>
                        </a:rPr>
                        <a:t>回実施予定　　国内：未定</a:t>
                      </a:r>
                      <a:endParaRPr kumimoji="1" lang="en-US" altLang="ja-JP" sz="800" spc="-100" baseline="0" dirty="0" smtClean="0">
                        <a:latin typeface="Meiryo UI" panose="020B0604030504040204" pitchFamily="50" charset="-128"/>
                        <a:ea typeface="Meiryo UI" panose="020B0604030504040204" pitchFamily="50" charset="-128"/>
                      </a:endParaRPr>
                    </a:p>
                  </a:txBody>
                  <a:tcPr marL="87839" marR="87839" marT="43920" marB="43920"/>
                </a:tc>
                <a:extLst>
                  <a:ext uri="{0D108BD9-81ED-4DB2-BD59-A6C34878D82A}">
                    <a16:rowId xmlns:a16="http://schemas.microsoft.com/office/drawing/2014/main" val="10004"/>
                  </a:ext>
                </a:extLst>
              </a:tr>
              <a:tr h="554720">
                <a:tc>
                  <a:txBody>
                    <a:bodyPr/>
                    <a:lstStyle/>
                    <a:p>
                      <a:r>
                        <a:rPr kumimoji="1" lang="ja-JP" altLang="en-US" sz="800" dirty="0" smtClean="0">
                          <a:latin typeface="Meiryo UI" panose="020B0604030504040204" pitchFamily="50" charset="-128"/>
                          <a:ea typeface="Meiryo UI" panose="020B0604030504040204" pitchFamily="50" charset="-128"/>
                        </a:rPr>
                        <a:t>就労期間</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dirty="0" smtClean="0">
                          <a:latin typeface="Meiryo UI" panose="020B0604030504040204" pitchFamily="50" charset="-128"/>
                          <a:ea typeface="Meiryo UI" panose="020B0604030504040204" pitchFamily="50" charset="-128"/>
                        </a:rPr>
                        <a:t>「候補者」は原則として</a:t>
                      </a:r>
                      <a:r>
                        <a:rPr kumimoji="1" lang="en-US" altLang="ja-JP" sz="800" dirty="0" smtClean="0">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年（最長</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（介護福祉士の国家試験に合格すれば永続的に働き続けることが可能）</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最長</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年間（更新可能）</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（介護福祉士資格の取得者は、更新し続けることで働き続けることが可能）</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en-US" altLang="ja-JP" sz="800" dirty="0" smtClean="0">
                          <a:latin typeface="Meiryo UI" panose="020B0604030504040204" pitchFamily="50" charset="-128"/>
                          <a:ea typeface="Meiryo UI" panose="020B0604030504040204" pitchFamily="50" charset="-128"/>
                        </a:rPr>
                        <a:t>3</a:t>
                      </a:r>
                      <a:r>
                        <a:rPr kumimoji="1" lang="ja-JP" altLang="en-US" sz="800" dirty="0" smtClean="0">
                          <a:latin typeface="Meiryo UI" panose="020B0604030504040204" pitchFamily="50" charset="-128"/>
                          <a:ea typeface="Meiryo UI" panose="020B0604030504040204" pitchFamily="50" charset="-128"/>
                        </a:rPr>
                        <a:t>年（一定条件のクリアで５年）</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年目（技能実習</a:t>
                      </a:r>
                      <a:r>
                        <a:rPr kumimoji="1" lang="en-US" altLang="ja-JP" sz="800" dirty="0" smtClean="0">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号）から</a:t>
                      </a:r>
                      <a:r>
                        <a:rPr kumimoji="1" lang="en-US" altLang="ja-JP" sz="800" dirty="0" smtClean="0">
                          <a:latin typeface="Meiryo UI" panose="020B0604030504040204" pitchFamily="50" charset="-128"/>
                          <a:ea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rPr>
                        <a:t>年目（技能実習</a:t>
                      </a:r>
                      <a:r>
                        <a:rPr kumimoji="1" lang="en-US" altLang="ja-JP" sz="800" dirty="0" smtClean="0">
                          <a:latin typeface="Meiryo UI" panose="020B0604030504040204" pitchFamily="50" charset="-128"/>
                          <a:ea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rPr>
                        <a:t>号）にも日本語及び技能評価試験の要件あり）</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通算５年　</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a:t>
                      </a:r>
                      <a:r>
                        <a:rPr lang="ja-JP" altLang="ja-JP" sz="800" kern="100" dirty="0" smtClean="0">
                          <a:effectLst/>
                          <a:latin typeface="Meiryo UI" panose="020B0604030504040204" pitchFamily="50" charset="-128"/>
                          <a:ea typeface="Meiryo UI" panose="020B0604030504040204" pitchFamily="50" charset="-128"/>
                        </a:rPr>
                        <a:t>試験等を通じて「熟練した技能」が認められると</a:t>
                      </a:r>
                      <a:r>
                        <a:rPr lang="ja-JP" altLang="en-US" sz="800" kern="100" dirty="0" smtClean="0">
                          <a:effectLst/>
                          <a:latin typeface="Meiryo UI" panose="020B0604030504040204" pitchFamily="50" charset="-128"/>
                          <a:ea typeface="Meiryo UI" panose="020B0604030504040204" pitchFamily="50" charset="-128"/>
                        </a:rPr>
                        <a:t>特定技能</a:t>
                      </a:r>
                      <a:r>
                        <a:rPr lang="ja-JP" altLang="ja-JP" sz="800" kern="100" dirty="0" smtClean="0">
                          <a:effectLst/>
                          <a:latin typeface="Meiryo UI" panose="020B0604030504040204" pitchFamily="50" charset="-128"/>
                          <a:ea typeface="Meiryo UI" panose="020B0604030504040204" pitchFamily="50" charset="-128"/>
                        </a:rPr>
                        <a:t>２号に移行できる。</a:t>
                      </a:r>
                      <a:r>
                        <a:rPr lang="ja-JP" altLang="en-US" sz="800" kern="100" dirty="0" smtClean="0">
                          <a:effectLst/>
                          <a:latin typeface="Meiryo UI" panose="020B0604030504040204" pitchFamily="50" charset="-128"/>
                          <a:ea typeface="Meiryo UI" panose="020B0604030504040204" pitchFamily="50" charset="-128"/>
                        </a:rPr>
                        <a:t>）</a:t>
                      </a:r>
                      <a:endParaRPr lang="en-US" altLang="ja-JP" sz="800" kern="100" dirty="0" smtClean="0">
                        <a:effectLst/>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介護は、在留資格「介護」があるので、</a:t>
                      </a:r>
                      <a:r>
                        <a:rPr kumimoji="1" lang="en-US" altLang="ja-JP" sz="800" dirty="0" smtClean="0">
                          <a:solidFill>
                            <a:schemeClr val="tx1"/>
                          </a:solidFill>
                          <a:latin typeface="Meiryo UI" panose="020B0604030504040204" pitchFamily="50" charset="-128"/>
                          <a:ea typeface="Meiryo UI" panose="020B0604030504040204" pitchFamily="50" charset="-128"/>
                        </a:rPr>
                        <a:t>2</a:t>
                      </a:r>
                      <a:r>
                        <a:rPr kumimoji="1" lang="ja-JP" altLang="en-US" sz="800" dirty="0" smtClean="0">
                          <a:solidFill>
                            <a:schemeClr val="tx1"/>
                          </a:solidFill>
                          <a:latin typeface="Meiryo UI" panose="020B0604030504040204" pitchFamily="50" charset="-128"/>
                          <a:ea typeface="Meiryo UI" panose="020B0604030504040204" pitchFamily="50" charset="-128"/>
                        </a:rPr>
                        <a:t>号の</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対象外となる見込み</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87839" marR="87839" marT="43920" marB="43920"/>
                </a:tc>
                <a:extLst>
                  <a:ext uri="{0D108BD9-81ED-4DB2-BD59-A6C34878D82A}">
                    <a16:rowId xmlns:a16="http://schemas.microsoft.com/office/drawing/2014/main" val="10005"/>
                  </a:ext>
                </a:extLst>
              </a:tr>
              <a:tr h="554720">
                <a:tc>
                  <a:txBody>
                    <a:bodyPr/>
                    <a:lstStyle/>
                    <a:p>
                      <a:r>
                        <a:rPr kumimoji="1" lang="ja-JP" altLang="en-US" sz="800" dirty="0" smtClean="0">
                          <a:latin typeface="Meiryo UI" panose="020B0604030504040204" pitchFamily="50" charset="-128"/>
                          <a:ea typeface="Meiryo UI" panose="020B0604030504040204" pitchFamily="50" charset="-128"/>
                        </a:rPr>
                        <a:t>国家試験の受験</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義務</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u="none" dirty="0" smtClean="0">
                          <a:latin typeface="Meiryo UI" panose="020B0604030504040204" pitchFamily="50" charset="-128"/>
                          <a:ea typeface="Meiryo UI" panose="020B0604030504040204" pitchFamily="50" charset="-128"/>
                        </a:rPr>
                        <a:t>国家試験の受験が必須</a:t>
                      </a:r>
                      <a:endParaRPr kumimoji="1" lang="en-US" altLang="ja-JP" sz="800" u="none"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（不合格でも一定点数以上を取得できていれば　</a:t>
                      </a:r>
                      <a:r>
                        <a:rPr kumimoji="1" lang="en-US" altLang="ja-JP" sz="800" dirty="0" smtClean="0">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年間の滞在延長後の再受験が可能）</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　二度目も不合格なら帰国</a:t>
                      </a:r>
                    </a:p>
                  </a:txBody>
                  <a:tcPr marL="87839" marR="87839" marT="43920" marB="43920"/>
                </a:tc>
                <a:tc>
                  <a:txBody>
                    <a:bodyPr/>
                    <a:lstStyle/>
                    <a:p>
                      <a:r>
                        <a:rPr kumimoji="1" lang="en-US" altLang="ja-JP" sz="800" spc="-100" baseline="0" dirty="0" smtClean="0">
                          <a:latin typeface="Meiryo UI" panose="020B0604030504040204" pitchFamily="50" charset="-128"/>
                          <a:ea typeface="Meiryo UI" panose="020B0604030504040204" pitchFamily="50" charset="-128"/>
                        </a:rPr>
                        <a:t>2017</a:t>
                      </a:r>
                      <a:r>
                        <a:rPr kumimoji="1" lang="ja-JP" altLang="en-US" sz="800" spc="-100" baseline="0" dirty="0" smtClean="0">
                          <a:latin typeface="Meiryo UI" panose="020B0604030504040204" pitchFamily="50" charset="-128"/>
                          <a:ea typeface="Meiryo UI" panose="020B0604030504040204" pitchFamily="50" charset="-128"/>
                        </a:rPr>
                        <a:t>～</a:t>
                      </a:r>
                      <a:r>
                        <a:rPr kumimoji="1" lang="en-US" altLang="ja-JP" sz="800" spc="-100" baseline="0" dirty="0" smtClean="0">
                          <a:latin typeface="Meiryo UI" panose="020B0604030504040204" pitchFamily="50" charset="-128"/>
                          <a:ea typeface="Meiryo UI" panose="020B0604030504040204" pitchFamily="50" charset="-128"/>
                        </a:rPr>
                        <a:t>2021</a:t>
                      </a:r>
                      <a:r>
                        <a:rPr kumimoji="1" lang="ja-JP" altLang="en-US" sz="800" spc="-100" baseline="0" dirty="0" smtClean="0">
                          <a:latin typeface="Meiryo UI" panose="020B0604030504040204" pitchFamily="50" charset="-128"/>
                          <a:ea typeface="Meiryo UI" panose="020B0604030504040204" pitchFamily="50" charset="-128"/>
                        </a:rPr>
                        <a:t>年度の養成施設卒業者は</a:t>
                      </a:r>
                      <a:r>
                        <a:rPr kumimoji="1" lang="ja-JP" altLang="en-US" sz="800" u="none" spc="-100" baseline="0" dirty="0" smtClean="0">
                          <a:latin typeface="Meiryo UI" panose="020B0604030504040204" pitchFamily="50" charset="-128"/>
                          <a:ea typeface="Meiryo UI" panose="020B0604030504040204" pitchFamily="50" charset="-128"/>
                        </a:rPr>
                        <a:t>卒業後</a:t>
                      </a:r>
                      <a:r>
                        <a:rPr kumimoji="1" lang="en-US" altLang="ja-JP" sz="800" u="none" spc="-100" baseline="0" dirty="0" smtClean="0">
                          <a:latin typeface="Meiryo UI" panose="020B0604030504040204" pitchFamily="50" charset="-128"/>
                          <a:ea typeface="Meiryo UI" panose="020B0604030504040204" pitchFamily="50" charset="-128"/>
                        </a:rPr>
                        <a:t>5</a:t>
                      </a:r>
                      <a:r>
                        <a:rPr kumimoji="1" lang="ja-JP" altLang="en-US" sz="800" u="none" spc="-100" baseline="0" dirty="0" smtClean="0">
                          <a:latin typeface="Meiryo UI" panose="020B0604030504040204" pitchFamily="50" charset="-128"/>
                          <a:ea typeface="Meiryo UI" panose="020B0604030504040204" pitchFamily="50" charset="-128"/>
                        </a:rPr>
                        <a:t>年間介護業務に従事するか、国家試験に合格すれば介護福祉士の登録を継続できる。　</a:t>
                      </a:r>
                      <a:endParaRPr kumimoji="1" lang="en-US" altLang="ja-JP" sz="800" u="none" spc="-100" baseline="0" dirty="0" smtClean="0">
                        <a:latin typeface="Meiryo UI" panose="020B0604030504040204" pitchFamily="50" charset="-128"/>
                        <a:ea typeface="Meiryo UI" panose="020B0604030504040204" pitchFamily="50" charset="-128"/>
                      </a:endParaRPr>
                    </a:p>
                    <a:p>
                      <a:r>
                        <a:rPr kumimoji="1" lang="en-US" altLang="ja-JP" sz="800" u="none" spc="-100" baseline="0" dirty="0" smtClean="0">
                          <a:latin typeface="Meiryo UI" panose="020B0604030504040204" pitchFamily="50" charset="-128"/>
                          <a:ea typeface="Meiryo UI" panose="020B0604030504040204" pitchFamily="50" charset="-128"/>
                        </a:rPr>
                        <a:t>2022</a:t>
                      </a:r>
                      <a:r>
                        <a:rPr kumimoji="1" lang="ja-JP" altLang="en-US" sz="800" u="none" spc="-100" baseline="0" dirty="0" smtClean="0">
                          <a:latin typeface="Meiryo UI" panose="020B0604030504040204" pitchFamily="50" charset="-128"/>
                          <a:ea typeface="Meiryo UI" panose="020B0604030504040204" pitchFamily="50" charset="-128"/>
                        </a:rPr>
                        <a:t>年度以降の卒業者は国家試験受験が必要。</a:t>
                      </a:r>
                      <a:endParaRPr kumimoji="1" lang="ja-JP" altLang="en-US" sz="800" u="none" spc="-100" baseline="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なし（任意）</a:t>
                      </a:r>
                      <a:endParaRPr kumimoji="1" lang="en-US" altLang="ja-JP" sz="800" dirty="0" smtClean="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なし（任意）</a:t>
                      </a:r>
                    </a:p>
                  </a:txBody>
                  <a:tcPr marL="87839" marR="87839" marT="43920" marB="43920"/>
                </a:tc>
                <a:extLst>
                  <a:ext uri="{0D108BD9-81ED-4DB2-BD59-A6C34878D82A}">
                    <a16:rowId xmlns:a16="http://schemas.microsoft.com/office/drawing/2014/main" val="10006"/>
                  </a:ext>
                </a:extLst>
              </a:tr>
              <a:tr h="554720">
                <a:tc>
                  <a:txBody>
                    <a:bodyPr/>
                    <a:lstStyle/>
                    <a:p>
                      <a:r>
                        <a:rPr kumimoji="1" lang="ja-JP" altLang="en-US" sz="800" spc="-100" baseline="0" dirty="0" smtClean="0">
                          <a:latin typeface="Meiryo UI" panose="020B0604030504040204" pitchFamily="50" charset="-128"/>
                          <a:ea typeface="Meiryo UI" panose="020B0604030504040204" pitchFamily="50" charset="-128"/>
                        </a:rPr>
                        <a:t>勤務できるサービスの</a:t>
                      </a:r>
                      <a:endParaRPr kumimoji="1" lang="en-US" altLang="ja-JP" sz="800" spc="-100" baseline="0" dirty="0" smtClean="0">
                        <a:latin typeface="Meiryo UI" panose="020B0604030504040204" pitchFamily="50" charset="-128"/>
                        <a:ea typeface="Meiryo UI" panose="020B0604030504040204" pitchFamily="50" charset="-128"/>
                      </a:endParaRPr>
                    </a:p>
                    <a:p>
                      <a:r>
                        <a:rPr kumimoji="1" lang="ja-JP" altLang="en-US" sz="800" spc="-100" baseline="0" dirty="0" smtClean="0">
                          <a:latin typeface="Meiryo UI" panose="020B0604030504040204" pitchFamily="50" charset="-128"/>
                          <a:ea typeface="Meiryo UI" panose="020B0604030504040204" pitchFamily="50" charset="-128"/>
                        </a:rPr>
                        <a:t>種類</a:t>
                      </a:r>
                      <a:endParaRPr kumimoji="1" lang="ja-JP" altLang="en-US" sz="800" spc="-100" baseline="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dirty="0" smtClean="0">
                          <a:latin typeface="Meiryo UI" panose="020B0604030504040204" pitchFamily="50" charset="-128"/>
                          <a:ea typeface="Meiryo UI" panose="020B0604030504040204" pitchFamily="50" charset="-128"/>
                        </a:rPr>
                        <a:t>「候補者」：介護保険３施設、特定施設入居者生活介護、通所介護</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「介護福祉士」：上記の他</a:t>
                      </a:r>
                      <a:r>
                        <a:rPr kumimoji="1" lang="ja-JP" altLang="en-US" sz="800" u="none" dirty="0" smtClean="0">
                          <a:latin typeface="Meiryo UI" panose="020B0604030504040204" pitchFamily="50" charset="-128"/>
                          <a:ea typeface="Meiryo UI" panose="020B0604030504040204" pitchFamily="50" charset="-128"/>
                        </a:rPr>
                        <a:t>、訪問系サービス（</a:t>
                      </a:r>
                      <a:r>
                        <a:rPr kumimoji="1" lang="en-US" altLang="ja-JP" sz="800" u="none" dirty="0" smtClean="0">
                          <a:latin typeface="Meiryo UI" panose="020B0604030504040204" pitchFamily="50" charset="-128"/>
                          <a:ea typeface="Meiryo UI" panose="020B0604030504040204" pitchFamily="50" charset="-128"/>
                        </a:rPr>
                        <a:t>2017</a:t>
                      </a:r>
                      <a:r>
                        <a:rPr kumimoji="1" lang="ja-JP" altLang="en-US" sz="800" u="none" dirty="0" smtClean="0">
                          <a:latin typeface="Meiryo UI" panose="020B0604030504040204" pitchFamily="50" charset="-128"/>
                          <a:ea typeface="Meiryo UI" panose="020B0604030504040204" pitchFamily="50" charset="-128"/>
                        </a:rPr>
                        <a:t>年度より）が実施可能</a:t>
                      </a:r>
                      <a:endParaRPr kumimoji="1" lang="ja-JP" altLang="en-US" sz="800" u="none"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制限なし</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訪問系サービスは対象としない</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開設後、３年以上経過していること　など　　　　　　　　　　　　</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訪問系サービスは対象としない</a:t>
                      </a:r>
                      <a:endParaRPr kumimoji="1" lang="en-US" altLang="ja-JP" sz="800" dirty="0" smtClean="0">
                        <a:latin typeface="Meiryo UI" panose="020B0604030504040204" pitchFamily="50" charset="-128"/>
                        <a:ea typeface="Meiryo UI" panose="020B0604030504040204" pitchFamily="50" charset="-128"/>
                      </a:endParaRPr>
                    </a:p>
                    <a:p>
                      <a:endParaRPr kumimoji="1" lang="ja-JP" altLang="en-US" sz="800" u="sng" dirty="0">
                        <a:latin typeface="Meiryo UI" panose="020B0604030504040204" pitchFamily="50" charset="-128"/>
                        <a:ea typeface="Meiryo UI" panose="020B0604030504040204" pitchFamily="50" charset="-128"/>
                      </a:endParaRPr>
                    </a:p>
                  </a:txBody>
                  <a:tcPr marL="87839" marR="87839" marT="43920" marB="43920"/>
                </a:tc>
                <a:extLst>
                  <a:ext uri="{0D108BD9-81ED-4DB2-BD59-A6C34878D82A}">
                    <a16:rowId xmlns:a16="http://schemas.microsoft.com/office/drawing/2014/main" val="10007"/>
                  </a:ext>
                </a:extLst>
              </a:tr>
              <a:tr h="435179">
                <a:tc>
                  <a:txBody>
                    <a:bodyPr/>
                    <a:lstStyle/>
                    <a:p>
                      <a:r>
                        <a:rPr kumimoji="1" lang="ja-JP" altLang="en-US" sz="800" dirty="0" smtClean="0">
                          <a:latin typeface="Meiryo UI" panose="020B0604030504040204" pitchFamily="50" charset="-128"/>
                          <a:ea typeface="Meiryo UI" panose="020B0604030504040204" pitchFamily="50" charset="-128"/>
                        </a:rPr>
                        <a:t>処遇・受入れ人数</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dirty="0" smtClean="0">
                          <a:latin typeface="Meiryo UI" panose="020B0604030504040204" pitchFamily="50" charset="-128"/>
                          <a:ea typeface="Meiryo UI" panose="020B0604030504040204" pitchFamily="50" charset="-128"/>
                        </a:rPr>
                        <a:t>「候補者」：日本人と同等額以上の報酬</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「介護福祉士」：日本人と同等額以上の報酬</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「留学」：アルバイトと同程度</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「介護」：日本人と同等額以上の報酬</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日本人と同等額以上の報酬</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事業所の常勤職員の総数に応じた人数枠あり</a:t>
                      </a:r>
                      <a:endParaRPr kumimoji="1" lang="en-US" altLang="ja-JP" sz="800" dirty="0" smtClean="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日本人と同等額以上の報酬</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事業所単位で日本人等の常勤介護職員の総数を上限とする</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tc>
                <a:extLst>
                  <a:ext uri="{0D108BD9-81ED-4DB2-BD59-A6C34878D82A}">
                    <a16:rowId xmlns:a16="http://schemas.microsoft.com/office/drawing/2014/main" val="10008"/>
                  </a:ext>
                </a:extLst>
              </a:tr>
              <a:tr h="674260">
                <a:tc>
                  <a:txBody>
                    <a:bodyPr/>
                    <a:lstStyle/>
                    <a:p>
                      <a:r>
                        <a:rPr kumimoji="1" lang="ja-JP" altLang="en-US" sz="800" dirty="0" smtClean="0">
                          <a:latin typeface="Meiryo UI" panose="020B0604030504040204" pitchFamily="50" charset="-128"/>
                          <a:ea typeface="Meiryo UI" panose="020B0604030504040204" pitchFamily="50" charset="-128"/>
                        </a:rPr>
                        <a:t>受入れ調整機関</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nchor="ctr">
                    <a:solidFill>
                      <a:schemeClr val="accent6">
                        <a:lumMod val="20000"/>
                        <a:lumOff val="80000"/>
                      </a:schemeClr>
                    </a:solidFill>
                  </a:tcPr>
                </a:tc>
                <a:tc>
                  <a:txBody>
                    <a:bodyPr/>
                    <a:lstStyle/>
                    <a:p>
                      <a:r>
                        <a:rPr kumimoji="1" lang="ja-JP" altLang="en-US" sz="800" dirty="0" smtClean="0">
                          <a:latin typeface="Meiryo UI" panose="020B0604030504040204" pitchFamily="50" charset="-128"/>
                          <a:ea typeface="Meiryo UI" panose="020B0604030504040204" pitchFamily="50" charset="-128"/>
                        </a:rPr>
                        <a:t>国際厚生事業団（ＪＩＣＷＥＬＳ）</a:t>
                      </a:r>
                      <a:endParaRPr kumimoji="1" lang="ja-JP" altLang="en-US" sz="800" dirty="0">
                        <a:latin typeface="Meiryo UI" panose="020B0604030504040204" pitchFamily="50" charset="-128"/>
                        <a:ea typeface="Meiryo UI" panose="020B0604030504040204" pitchFamily="50" charset="-128"/>
                      </a:endParaRPr>
                    </a:p>
                  </a:txBody>
                  <a:tcPr marL="87839" marR="87839" marT="43920" marB="43920">
                    <a:noFill/>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公的な受入れ調整機関がない</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endParaRPr>
                    </a:p>
                  </a:txBody>
                  <a:tcPr marL="87839" marR="87839" marT="43920" marB="43920"/>
                </a:tc>
                <a:tc>
                  <a:txBody>
                    <a:bodyPr/>
                    <a:lstStyle/>
                    <a:p>
                      <a:r>
                        <a:rPr kumimoji="1" lang="ja-JP" altLang="en-US" sz="800" b="0" dirty="0" smtClean="0">
                          <a:latin typeface="Meiryo UI" panose="020B0604030504040204" pitchFamily="50" charset="-128"/>
                          <a:ea typeface="Meiryo UI" panose="020B0604030504040204" pitchFamily="50" charset="-128"/>
                        </a:rPr>
                        <a:t>各監理団体（団体監理型）⇒介護</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各企業（企業単独型）</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b="0" dirty="0" smtClean="0">
                          <a:latin typeface="Meiryo UI" panose="020B0604030504040204" pitchFamily="50" charset="-128"/>
                          <a:ea typeface="Meiryo UI" panose="020B0604030504040204" pitchFamily="50" charset="-128"/>
                        </a:rPr>
                        <a:t>※</a:t>
                      </a:r>
                      <a:r>
                        <a:rPr kumimoji="1" lang="ja-JP" altLang="en-US" sz="800" b="0" dirty="0" smtClean="0">
                          <a:latin typeface="Meiryo UI" panose="020B0604030504040204" pitchFamily="50" charset="-128"/>
                          <a:ea typeface="Meiryo UI" panose="020B0604030504040204" pitchFamily="50" charset="-128"/>
                        </a:rPr>
                        <a:t>外国人技能実習機構</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b="0" dirty="0" smtClean="0">
                          <a:latin typeface="Meiryo UI" panose="020B0604030504040204" pitchFamily="50" charset="-128"/>
                          <a:ea typeface="Meiryo UI" panose="020B0604030504040204" pitchFamily="50" charset="-128"/>
                        </a:rPr>
                        <a:t>監理団体の許可、技能実習計画の認定、</a:t>
                      </a:r>
                      <a:r>
                        <a:rPr kumimoji="1" lang="ja-JP" altLang="en-US" sz="800" b="0" dirty="0" smtClean="0">
                          <a:latin typeface="+mn-lt"/>
                          <a:ea typeface="+mn-ea"/>
                        </a:rPr>
                        <a:t>実習　</a:t>
                      </a:r>
                      <a:endParaRPr kumimoji="1" lang="en-US" altLang="ja-JP" sz="800" b="0" dirty="0" smtClean="0">
                        <a:latin typeface="+mn-lt"/>
                        <a:ea typeface="+mn-ea"/>
                      </a:endParaRPr>
                    </a:p>
                    <a:p>
                      <a:r>
                        <a:rPr lang="ja-JP" altLang="en-US" sz="800" dirty="0" smtClean="0">
                          <a:latin typeface="Meiryo UI" panose="020B0604030504040204" pitchFamily="50" charset="-128"/>
                          <a:ea typeface="Meiryo UI" panose="020B0604030504040204" pitchFamily="50" charset="-128"/>
                        </a:rPr>
                        <a:t>実施者・監理団体への報告要求、実地検査等</a:t>
                      </a:r>
                      <a:endParaRPr kumimoji="1" lang="ja-JP" altLang="en-US" sz="800" b="1" dirty="0">
                        <a:latin typeface="Meiryo UI" panose="020B0604030504040204" pitchFamily="50" charset="-128"/>
                        <a:ea typeface="Meiryo UI" panose="020B0604030504040204" pitchFamily="50" charset="-128"/>
                      </a:endParaRPr>
                    </a:p>
                  </a:txBody>
                  <a:tcPr marL="87839" marR="87839" marT="43920" marB="43920"/>
                </a:tc>
                <a:tc>
                  <a:txBody>
                    <a:bodyPr/>
                    <a:lstStyle/>
                    <a:p>
                      <a:r>
                        <a:rPr kumimoji="1" lang="ja-JP" altLang="en-US" sz="800" dirty="0" smtClean="0">
                          <a:latin typeface="Meiryo UI" panose="020B0604030504040204" pitchFamily="50" charset="-128"/>
                          <a:ea typeface="Meiryo UI" panose="020B0604030504040204" pitchFamily="50" charset="-128"/>
                        </a:rPr>
                        <a:t>外国人に対する支援を登録支援機関に委託することが可能</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受入れ機関が直接海外で採用活動を行い又</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は国内外のあっせん機関等を通じて採用する</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ことが可能</a:t>
                      </a:r>
                      <a:endParaRPr kumimoji="1" lang="en-US" altLang="ja-JP" sz="800" dirty="0" smtClean="0">
                        <a:latin typeface="Meiryo UI" panose="020B0604030504040204" pitchFamily="50" charset="-128"/>
                        <a:ea typeface="Meiryo UI" panose="020B0604030504040204" pitchFamily="50" charset="-128"/>
                      </a:endParaRPr>
                    </a:p>
                  </a:txBody>
                  <a:tcPr marL="87839" marR="87839" marT="43920" marB="43920"/>
                </a:tc>
                <a:extLst>
                  <a:ext uri="{0D108BD9-81ED-4DB2-BD59-A6C34878D82A}">
                    <a16:rowId xmlns:a16="http://schemas.microsoft.com/office/drawing/2014/main" val="10009"/>
                  </a:ext>
                </a:extLst>
              </a:tr>
            </a:tbl>
          </a:graphicData>
        </a:graphic>
      </p:graphicFrame>
      <p:sp>
        <p:nvSpPr>
          <p:cNvPr id="4" name="テキスト ボックス 3"/>
          <p:cNvSpPr txBox="1"/>
          <p:nvPr/>
        </p:nvSpPr>
        <p:spPr>
          <a:xfrm>
            <a:off x="0" y="0"/>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2400" b="1" dirty="0" smtClean="0">
                <a:ln w="0"/>
                <a:solidFill>
                  <a:schemeClr val="tx1"/>
                </a:solidFill>
                <a:latin typeface="Meiryo UI" panose="020B0604030504040204" pitchFamily="50" charset="-128"/>
                <a:ea typeface="Meiryo UI" panose="020B0604030504040204" pitchFamily="50" charset="-128"/>
              </a:rPr>
              <a:t>外国人介護人材を雇用できる制度の概要について</a:t>
            </a:r>
            <a:endParaRPr lang="ja-JP" altLang="en-US" sz="2400" b="1" dirty="0">
              <a:ln w="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455693" y="6433712"/>
            <a:ext cx="2228850" cy="365125"/>
          </a:xfrm>
        </p:spPr>
        <p:txBody>
          <a:bodyPr/>
          <a:lstStyle/>
          <a:p>
            <a:fld id="{296A86AB-889E-4DAC-9504-C27B7112E1B6}" type="slidenum">
              <a:rPr kumimoji="1" lang="ja-JP" altLang="en-US" smtClean="0"/>
              <a:t>4</a:t>
            </a:fld>
            <a:endParaRPr kumimoji="1" lang="ja-JP" altLang="en-US" dirty="0"/>
          </a:p>
        </p:txBody>
      </p:sp>
      <p:sp>
        <p:nvSpPr>
          <p:cNvPr id="5" name="テキスト ボックス 4"/>
          <p:cNvSpPr txBox="1"/>
          <p:nvPr/>
        </p:nvSpPr>
        <p:spPr>
          <a:xfrm>
            <a:off x="7372350" y="437099"/>
            <a:ext cx="2395537"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平成３１年４月１日時点の情報より</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4261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0000" y="-299"/>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vert="horz" lIns="89311" tIns="44656" rIns="89311" bIns="4465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外国人介護人材受入れの仕組み</a:t>
            </a:r>
            <a:endParaRPr lang="ja-JP" altLang="en-US" sz="24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 name="正方形/長方形 1"/>
          <p:cNvSpPr/>
          <p:nvPr/>
        </p:nvSpPr>
        <p:spPr>
          <a:xfrm>
            <a:off x="183402" y="647700"/>
            <a:ext cx="9628632" cy="10286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現在、日本で</a:t>
            </a:r>
            <a:r>
              <a:rPr kumimoji="1" lang="ja-JP" altLang="en-US" sz="1200" dirty="0">
                <a:latin typeface="Meiryo UI" panose="020B0604030504040204" pitchFamily="50" charset="-128"/>
                <a:ea typeface="Meiryo UI" panose="020B0604030504040204" pitchFamily="50" charset="-128"/>
              </a:rPr>
              <a:t>は</a:t>
            </a:r>
            <a:r>
              <a:rPr kumimoji="1" lang="ja-JP" altLang="en-US" sz="1200" dirty="0" smtClean="0">
                <a:latin typeface="Meiryo UI" panose="020B0604030504040204" pitchFamily="50" charset="-128"/>
                <a:ea typeface="Meiryo UI" panose="020B0604030504040204" pitchFamily="50" charset="-128"/>
              </a:rPr>
              <a:t>、外国人介護人材を受入れることができる</a:t>
            </a:r>
            <a:r>
              <a:rPr kumimoji="1" lang="ja-JP" altLang="en-US" sz="1200" dirty="0">
                <a:latin typeface="Meiryo UI" panose="020B0604030504040204" pitchFamily="50" charset="-128"/>
                <a:ea typeface="Meiryo UI" panose="020B0604030504040204" pitchFamily="50" charset="-128"/>
              </a:rPr>
              <a:t>制度</a:t>
            </a:r>
            <a:r>
              <a:rPr kumimoji="1" lang="ja-JP" altLang="en-US" sz="1200" dirty="0" smtClean="0">
                <a:latin typeface="Meiryo UI" panose="020B0604030504040204" pitchFamily="50" charset="-128"/>
                <a:ea typeface="Meiryo UI" panose="020B0604030504040204" pitchFamily="50" charset="-128"/>
              </a:rPr>
              <a:t>は、以下の４つ</a:t>
            </a:r>
            <a:r>
              <a:rPr kumimoji="1" lang="ja-JP" altLang="en-US" sz="1200" dirty="0">
                <a:latin typeface="Meiryo UI" panose="020B0604030504040204" pitchFamily="50" charset="-128"/>
                <a:ea typeface="Meiryo UI" panose="020B0604030504040204" pitchFamily="50" charset="-128"/>
              </a:rPr>
              <a:t>と</a:t>
            </a:r>
            <a:r>
              <a:rPr kumimoji="1" lang="ja-JP" altLang="en-US" sz="1200" dirty="0" smtClean="0">
                <a:latin typeface="Meiryo UI" panose="020B0604030504040204" pitchFamily="50" charset="-128"/>
                <a:ea typeface="Meiryo UI" panose="020B0604030504040204" pitchFamily="50" charset="-128"/>
              </a:rPr>
              <a:t>なっています。</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○「技能実習制度」や「特定技能１号」においては、３年間の実務が終了し、実務者研修を受講後、介護福祉士受験資格を取得することができるよう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ま</a:t>
            </a:r>
            <a:r>
              <a:rPr kumimoji="1" lang="ja-JP" altLang="en-US" sz="1200" dirty="0">
                <a:latin typeface="Meiryo UI" panose="020B0604030504040204" pitchFamily="50" charset="-128"/>
                <a:ea typeface="Meiryo UI" panose="020B0604030504040204" pitchFamily="50" charset="-128"/>
              </a:rPr>
              <a:t>た</a:t>
            </a:r>
            <a:r>
              <a:rPr kumimoji="1" lang="ja-JP" altLang="en-US" sz="1200" dirty="0" smtClean="0">
                <a:latin typeface="Meiryo UI" panose="020B0604030504040204" pitchFamily="50" charset="-128"/>
                <a:ea typeface="Meiryo UI" panose="020B0604030504040204" pitchFamily="50" charset="-128"/>
              </a:rPr>
              <a:t>、試験に合格すると、日本において、介護福祉士としての業務従事が可能となるよう、国において制度を改正中。</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注２</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○ＥＰＡでは、不合格者は原則帰国しなければならないが、一定の条件を満たす</a:t>
            </a:r>
            <a:r>
              <a:rPr kumimoji="1" lang="ja-JP" altLang="en-US" sz="1200" dirty="0">
                <a:solidFill>
                  <a:schemeClr val="tx1"/>
                </a:solidFill>
                <a:latin typeface="Meiryo UI" panose="020B0604030504040204" pitchFamily="50" charset="-128"/>
                <a:ea typeface="Meiryo UI" panose="020B0604030504040204" pitchFamily="50" charset="-128"/>
              </a:rPr>
              <a:t>場合</a:t>
            </a:r>
            <a:r>
              <a:rPr kumimoji="1" lang="ja-JP" altLang="en-US" sz="1200" dirty="0" smtClean="0">
                <a:solidFill>
                  <a:schemeClr val="tx1"/>
                </a:solidFill>
                <a:latin typeface="Meiryo UI" panose="020B0604030504040204" pitchFamily="50" charset="-128"/>
                <a:ea typeface="Meiryo UI" panose="020B0604030504040204" pitchFamily="50" charset="-128"/>
              </a:rPr>
              <a:t>は、特定</a:t>
            </a:r>
            <a:r>
              <a:rPr kumimoji="1" lang="ja-JP" altLang="en-US" sz="1200" dirty="0">
                <a:solidFill>
                  <a:schemeClr val="tx1"/>
                </a:solidFill>
                <a:latin typeface="Meiryo UI" panose="020B0604030504040204" pitchFamily="50" charset="-128"/>
                <a:ea typeface="Meiryo UI" panose="020B0604030504040204" pitchFamily="50" charset="-128"/>
              </a:rPr>
              <a:t>技能</a:t>
            </a:r>
            <a:r>
              <a:rPr kumimoji="1" lang="ja-JP" altLang="en-US" sz="1200" dirty="0" smtClean="0">
                <a:solidFill>
                  <a:schemeClr val="tx1"/>
                </a:solidFill>
                <a:latin typeface="Meiryo UI" panose="020B0604030504040204" pitchFamily="50" charset="-128"/>
                <a:ea typeface="Meiryo UI" panose="020B0604030504040204" pitchFamily="50" charset="-128"/>
              </a:rPr>
              <a:t>１号試験</a:t>
            </a:r>
            <a:r>
              <a:rPr kumimoji="1" lang="ja-JP" altLang="en-US" sz="1200" dirty="0">
                <a:solidFill>
                  <a:schemeClr val="tx1"/>
                </a:solidFill>
                <a:latin typeface="Meiryo UI" panose="020B0604030504040204" pitchFamily="50" charset="-128"/>
                <a:ea typeface="Meiryo UI" panose="020B0604030504040204" pitchFamily="50" charset="-128"/>
              </a:rPr>
              <a:t>が</a:t>
            </a:r>
            <a:r>
              <a:rPr kumimoji="1" lang="ja-JP" altLang="en-US" sz="1200" dirty="0" smtClean="0">
                <a:solidFill>
                  <a:schemeClr val="tx1"/>
                </a:solidFill>
                <a:latin typeface="Meiryo UI" panose="020B0604030504040204" pitchFamily="50" charset="-128"/>
                <a:ea typeface="Meiryo UI" panose="020B0604030504040204" pitchFamily="50" charset="-128"/>
              </a:rPr>
              <a:t>免除され、引続き日本において就労が可能。</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「特定の分野に係る特定技能外国人受入れに関する運用要領」　</a:t>
            </a:r>
            <a:r>
              <a:rPr kumimoji="1" lang="ja-JP" altLang="en-US" sz="1050" dirty="0" err="1" smtClean="0">
                <a:solidFill>
                  <a:schemeClr val="tx1"/>
                </a:solidFill>
                <a:latin typeface="Meiryo UI" panose="020B0604030504040204" pitchFamily="50" charset="-128"/>
                <a:ea typeface="Meiryo UI" panose="020B0604030504040204" pitchFamily="50" charset="-128"/>
              </a:rPr>
              <a:t>ー</a:t>
            </a:r>
            <a:r>
              <a:rPr kumimoji="1" lang="ja-JP" altLang="en-US" sz="1050" dirty="0" smtClean="0">
                <a:solidFill>
                  <a:schemeClr val="tx1"/>
                </a:solidFill>
                <a:latin typeface="Meiryo UI" panose="020B0604030504040204" pitchFamily="50" charset="-128"/>
                <a:ea typeface="Meiryo UI" panose="020B0604030504040204" pitchFamily="50" charset="-128"/>
              </a:rPr>
              <a:t> 介護分野の基準について </a:t>
            </a:r>
            <a:r>
              <a:rPr kumimoji="1" lang="ja-JP" altLang="en-US" sz="1050" dirty="0" err="1" smtClean="0">
                <a:solidFill>
                  <a:schemeClr val="tx1"/>
                </a:solidFill>
                <a:latin typeface="Meiryo UI" panose="020B0604030504040204" pitchFamily="50" charset="-128"/>
                <a:ea typeface="Meiryo UI" panose="020B0604030504040204" pitchFamily="50" charset="-128"/>
              </a:rPr>
              <a:t>ー</a:t>
            </a:r>
            <a:r>
              <a:rPr kumimoji="1" lang="ja-JP" altLang="en-US" sz="1050" dirty="0" smtClean="0">
                <a:solidFill>
                  <a:schemeClr val="tx1"/>
                </a:solidFill>
                <a:latin typeface="Meiryo UI" panose="020B0604030504040204" pitchFamily="50" charset="-128"/>
                <a:ea typeface="Meiryo UI" panose="020B0604030504040204" pitchFamily="50" charset="-128"/>
              </a:rPr>
              <a:t>　令和元年５月１０日一部改正</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273131" y="2037789"/>
            <a:ext cx="9329738" cy="4814431"/>
          </a:xfrm>
          <a:prstGeom prst="rect">
            <a:avLst/>
          </a:prstGeom>
        </p:spPr>
      </p:pic>
      <p:sp>
        <p:nvSpPr>
          <p:cNvPr id="3" name="スライド番号プレースホルダー 2"/>
          <p:cNvSpPr>
            <a:spLocks noGrp="1"/>
          </p:cNvSpPr>
          <p:nvPr>
            <p:ph type="sldNum" sz="quarter" idx="12"/>
          </p:nvPr>
        </p:nvSpPr>
        <p:spPr>
          <a:xfrm>
            <a:off x="7434263" y="6490170"/>
            <a:ext cx="2228850" cy="365125"/>
          </a:xfrm>
        </p:spPr>
        <p:txBody>
          <a:bodyPr/>
          <a:lstStyle/>
          <a:p>
            <a:fld id="{296A86AB-889E-4DAC-9504-C27B7112E1B6}" type="slidenum">
              <a:rPr kumimoji="1" lang="ja-JP" altLang="en-US" smtClean="0"/>
              <a:t>5</a:t>
            </a:fld>
            <a:endParaRPr kumimoji="1" lang="ja-JP" altLang="en-US" dirty="0"/>
          </a:p>
        </p:txBody>
      </p:sp>
      <p:sp>
        <p:nvSpPr>
          <p:cNvPr id="7" name="テキスト ボックス 6"/>
          <p:cNvSpPr txBox="1"/>
          <p:nvPr/>
        </p:nvSpPr>
        <p:spPr>
          <a:xfrm>
            <a:off x="4554619" y="1776982"/>
            <a:ext cx="5048250" cy="230832"/>
          </a:xfrm>
          <a:prstGeom prst="rect">
            <a:avLst/>
          </a:prstGeom>
          <a:noFill/>
          <a:ln>
            <a:solidFill>
              <a:schemeClr val="accent4">
                <a:shade val="95000"/>
                <a:satMod val="105000"/>
              </a:schemeClr>
            </a:solidFill>
            <a:prstDash val="sysDot"/>
          </a:ln>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平成</a:t>
            </a:r>
            <a:r>
              <a:rPr kumimoji="1" lang="ja-JP" altLang="en-US" sz="900" dirty="0" smtClean="0">
                <a:latin typeface="Meiryo UI" panose="020B0604030504040204" pitchFamily="50" charset="-128"/>
                <a:ea typeface="Meiryo UI" panose="020B0604030504040204" pitchFamily="50" charset="-128"/>
              </a:rPr>
              <a:t>３１年３月２７日　厚生労働省「介護分野における特定技能外国人材の受入れについて」より</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4724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6339"/>
            <a:ext cx="9936000" cy="432000"/>
          </a:xfrm>
          <a:prstGeom prst="rect">
            <a:avLst/>
          </a:prstGeom>
        </p:spPr>
        <p:style>
          <a:lnRef idx="1">
            <a:schemeClr val="accent2"/>
          </a:lnRef>
          <a:fillRef idx="2">
            <a:schemeClr val="accent2"/>
          </a:fillRef>
          <a:effectRef idx="1">
            <a:schemeClr val="accent2"/>
          </a:effectRef>
          <a:fontRef idx="minor">
            <a:schemeClr val="dk1"/>
          </a:fontRef>
        </p:style>
        <p:txBody>
          <a:bodyPr vert="horz" lIns="89311" tIns="44656" rIns="89311" bIns="4465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smtClean="0">
                <a:ln w="0"/>
                <a:latin typeface="Meiryo UI" panose="020B0604030504040204" pitchFamily="50" charset="-128"/>
                <a:ea typeface="Meiryo UI" panose="020B0604030504040204" pitchFamily="50" charset="-128"/>
              </a:rPr>
              <a:t>大阪府所管（１５施設）の介護福祉士養成施設（昼間課程）の在籍状況</a:t>
            </a:r>
            <a:endParaRPr lang="ja-JP" altLang="en-US" sz="18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17" name="スライド番号プレースホルダー 3"/>
          <p:cNvSpPr txBox="1">
            <a:spLocks/>
          </p:cNvSpPr>
          <p:nvPr/>
        </p:nvSpPr>
        <p:spPr>
          <a:xfrm>
            <a:off x="7014785" y="6356353"/>
            <a:ext cx="2220384" cy="365125"/>
          </a:xfrm>
          <a:prstGeom prst="rect">
            <a:avLst/>
          </a:prstGeom>
        </p:spPr>
        <p:txBody>
          <a:bodyPr vert="horz" lIns="91440" tIns="45720" rIns="91440" bIns="45720" rtlCol="0" anchor="ctr"/>
          <a:lstStyle>
            <a:defPPr>
              <a:defRPr lang="ja-JP"/>
            </a:defPPr>
            <a:lvl1pPr marL="0" algn="r" defTabSz="1280160" rtl="0" eaLnBrk="1" latinLnBrk="0" hangingPunct="1">
              <a:defRPr kumimoji="1" sz="1700" kern="1200">
                <a:solidFill>
                  <a:schemeClr val="tx1">
                    <a:tint val="75000"/>
                  </a:schemeClr>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endParaRPr lang="ja-JP" altLang="en-US" sz="1214" dirty="0"/>
          </a:p>
        </p:txBody>
      </p:sp>
      <p:sp>
        <p:nvSpPr>
          <p:cNvPr id="5" name="テキスト ボックス 4"/>
          <p:cNvSpPr txBox="1"/>
          <p:nvPr/>
        </p:nvSpPr>
        <p:spPr>
          <a:xfrm>
            <a:off x="0" y="520845"/>
            <a:ext cx="3609407"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rPr>
              <a:t>年</a:t>
            </a:r>
            <a:r>
              <a:rPr kumimoji="1" lang="en-US" altLang="ja-JP" sz="1400" b="1" dirty="0" smtClean="0">
                <a:latin typeface="Meiryo UI" panose="020B0604030504040204" pitchFamily="50" charset="-128"/>
                <a:ea typeface="Meiryo UI" panose="020B0604030504040204" pitchFamily="50" charset="-128"/>
              </a:rPr>
              <a:t>4</a:t>
            </a:r>
            <a:r>
              <a:rPr kumimoji="1" lang="ja-JP" altLang="en-US" sz="1400" b="1" dirty="0" smtClean="0">
                <a:latin typeface="Meiryo UI" panose="020B0604030504040204" pitchFamily="50" charset="-128"/>
                <a:ea typeface="Meiryo UI" panose="020B0604030504040204" pitchFamily="50" charset="-128"/>
              </a:rPr>
              <a:t>月末現在</a:t>
            </a:r>
            <a:endParaRPr kumimoji="1" lang="ja-JP" altLang="en-US"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0" y="3643090"/>
            <a:ext cx="3261815"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rPr>
              <a:t>31</a:t>
            </a:r>
            <a:r>
              <a:rPr kumimoji="1" lang="ja-JP" altLang="en-US" sz="1400" b="1" dirty="0" smtClean="0">
                <a:latin typeface="Meiryo UI" panose="020B0604030504040204" pitchFamily="50" charset="-128"/>
                <a:ea typeface="Meiryo UI" panose="020B0604030504040204" pitchFamily="50" charset="-128"/>
              </a:rPr>
              <a:t>年４月末現在</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752480632"/>
              </p:ext>
            </p:extLst>
          </p:nvPr>
        </p:nvGraphicFramePr>
        <p:xfrm>
          <a:off x="176782" y="3884465"/>
          <a:ext cx="9552436" cy="2809240"/>
        </p:xfrm>
        <a:graphic>
          <a:graphicData uri="http://schemas.openxmlformats.org/drawingml/2006/table">
            <a:tbl>
              <a:tblPr firstRow="1" bandRow="1">
                <a:tableStyleId>{93296810-A885-4BE3-A3E7-6D5BEEA58F35}</a:tableStyleId>
              </a:tblPr>
              <a:tblGrid>
                <a:gridCol w="477622">
                  <a:extLst>
                    <a:ext uri="{9D8B030D-6E8A-4147-A177-3AD203B41FA5}">
                      <a16:colId xmlns:a16="http://schemas.microsoft.com/office/drawing/2014/main" val="156926451"/>
                    </a:ext>
                  </a:extLst>
                </a:gridCol>
                <a:gridCol w="626143">
                  <a:extLst>
                    <a:ext uri="{9D8B030D-6E8A-4147-A177-3AD203B41FA5}">
                      <a16:colId xmlns:a16="http://schemas.microsoft.com/office/drawing/2014/main" val="2058767742"/>
                    </a:ext>
                  </a:extLst>
                </a:gridCol>
                <a:gridCol w="476250">
                  <a:extLst>
                    <a:ext uri="{9D8B030D-6E8A-4147-A177-3AD203B41FA5}">
                      <a16:colId xmlns:a16="http://schemas.microsoft.com/office/drawing/2014/main" val="2473739152"/>
                    </a:ext>
                  </a:extLst>
                </a:gridCol>
                <a:gridCol w="609600">
                  <a:extLst>
                    <a:ext uri="{9D8B030D-6E8A-4147-A177-3AD203B41FA5}">
                      <a16:colId xmlns:a16="http://schemas.microsoft.com/office/drawing/2014/main" val="2630076661"/>
                    </a:ext>
                  </a:extLst>
                </a:gridCol>
                <a:gridCol w="514350">
                  <a:extLst>
                    <a:ext uri="{9D8B030D-6E8A-4147-A177-3AD203B41FA5}">
                      <a16:colId xmlns:a16="http://schemas.microsoft.com/office/drawing/2014/main" val="1255561983"/>
                    </a:ext>
                  </a:extLst>
                </a:gridCol>
                <a:gridCol w="561975">
                  <a:extLst>
                    <a:ext uri="{9D8B030D-6E8A-4147-A177-3AD203B41FA5}">
                      <a16:colId xmlns:a16="http://schemas.microsoft.com/office/drawing/2014/main" val="3702822596"/>
                    </a:ext>
                  </a:extLst>
                </a:gridCol>
                <a:gridCol w="476250">
                  <a:extLst>
                    <a:ext uri="{9D8B030D-6E8A-4147-A177-3AD203B41FA5}">
                      <a16:colId xmlns:a16="http://schemas.microsoft.com/office/drawing/2014/main" val="1460355239"/>
                    </a:ext>
                  </a:extLst>
                </a:gridCol>
                <a:gridCol w="446942">
                  <a:extLst>
                    <a:ext uri="{9D8B030D-6E8A-4147-A177-3AD203B41FA5}">
                      <a16:colId xmlns:a16="http://schemas.microsoft.com/office/drawing/2014/main" val="3252620633"/>
                    </a:ext>
                  </a:extLst>
                </a:gridCol>
                <a:gridCol w="446942">
                  <a:extLst>
                    <a:ext uri="{9D8B030D-6E8A-4147-A177-3AD203B41FA5}">
                      <a16:colId xmlns:a16="http://schemas.microsoft.com/office/drawing/2014/main" val="1724533113"/>
                    </a:ext>
                  </a:extLst>
                </a:gridCol>
                <a:gridCol w="446942">
                  <a:extLst>
                    <a:ext uri="{9D8B030D-6E8A-4147-A177-3AD203B41FA5}">
                      <a16:colId xmlns:a16="http://schemas.microsoft.com/office/drawing/2014/main" val="666577138"/>
                    </a:ext>
                  </a:extLst>
                </a:gridCol>
                <a:gridCol w="446942">
                  <a:extLst>
                    <a:ext uri="{9D8B030D-6E8A-4147-A177-3AD203B41FA5}">
                      <a16:colId xmlns:a16="http://schemas.microsoft.com/office/drawing/2014/main" val="194318399"/>
                    </a:ext>
                  </a:extLst>
                </a:gridCol>
                <a:gridCol w="446942">
                  <a:extLst>
                    <a:ext uri="{9D8B030D-6E8A-4147-A177-3AD203B41FA5}">
                      <a16:colId xmlns:a16="http://schemas.microsoft.com/office/drawing/2014/main" val="1193476444"/>
                    </a:ext>
                  </a:extLst>
                </a:gridCol>
                <a:gridCol w="446942">
                  <a:extLst>
                    <a:ext uri="{9D8B030D-6E8A-4147-A177-3AD203B41FA5}">
                      <a16:colId xmlns:a16="http://schemas.microsoft.com/office/drawing/2014/main" val="2790209335"/>
                    </a:ext>
                  </a:extLst>
                </a:gridCol>
                <a:gridCol w="446942">
                  <a:extLst>
                    <a:ext uri="{9D8B030D-6E8A-4147-A177-3AD203B41FA5}">
                      <a16:colId xmlns:a16="http://schemas.microsoft.com/office/drawing/2014/main" val="2965006707"/>
                    </a:ext>
                  </a:extLst>
                </a:gridCol>
                <a:gridCol w="446942">
                  <a:extLst>
                    <a:ext uri="{9D8B030D-6E8A-4147-A177-3AD203B41FA5}">
                      <a16:colId xmlns:a16="http://schemas.microsoft.com/office/drawing/2014/main" val="1735144917"/>
                    </a:ext>
                  </a:extLst>
                </a:gridCol>
                <a:gridCol w="446942">
                  <a:extLst>
                    <a:ext uri="{9D8B030D-6E8A-4147-A177-3AD203B41FA5}">
                      <a16:colId xmlns:a16="http://schemas.microsoft.com/office/drawing/2014/main" val="2291935401"/>
                    </a:ext>
                  </a:extLst>
                </a:gridCol>
                <a:gridCol w="446942">
                  <a:extLst>
                    <a:ext uri="{9D8B030D-6E8A-4147-A177-3AD203B41FA5}">
                      <a16:colId xmlns:a16="http://schemas.microsoft.com/office/drawing/2014/main" val="2148945993"/>
                    </a:ext>
                  </a:extLst>
                </a:gridCol>
                <a:gridCol w="446942">
                  <a:extLst>
                    <a:ext uri="{9D8B030D-6E8A-4147-A177-3AD203B41FA5}">
                      <a16:colId xmlns:a16="http://schemas.microsoft.com/office/drawing/2014/main" val="1461210512"/>
                    </a:ext>
                  </a:extLst>
                </a:gridCol>
                <a:gridCol w="446942">
                  <a:extLst>
                    <a:ext uri="{9D8B030D-6E8A-4147-A177-3AD203B41FA5}">
                      <a16:colId xmlns:a16="http://schemas.microsoft.com/office/drawing/2014/main" val="181316676"/>
                    </a:ext>
                  </a:extLst>
                </a:gridCol>
                <a:gridCol w="446942">
                  <a:extLst>
                    <a:ext uri="{9D8B030D-6E8A-4147-A177-3AD203B41FA5}">
                      <a16:colId xmlns:a16="http://schemas.microsoft.com/office/drawing/2014/main" val="438186309"/>
                    </a:ext>
                  </a:extLst>
                </a:gridCol>
              </a:tblGrid>
              <a:tr h="370840">
                <a:tc gridSpan="4">
                  <a:txBody>
                    <a:bodyPr/>
                    <a:lstStyle/>
                    <a:p>
                      <a:r>
                        <a:rPr kumimoji="1" lang="ja-JP" altLang="en-US" sz="1000" dirty="0" smtClean="0">
                          <a:latin typeface="Meiryo UI" panose="020B0604030504040204" pitchFamily="50" charset="-128"/>
                          <a:ea typeface="Meiryo UI" panose="020B0604030504040204" pitchFamily="50" charset="-128"/>
                        </a:rPr>
                        <a:t>１　各学年の定員総数と</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在籍者数</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gridSpan="2">
                  <a:txBody>
                    <a:bodyPr/>
                    <a:lstStyle/>
                    <a:p>
                      <a:r>
                        <a:rPr kumimoji="1" lang="ja-JP" altLang="en-US" sz="1000" dirty="0" smtClean="0">
                          <a:latin typeface="Meiryo UI" panose="020B0604030504040204" pitchFamily="50" charset="-128"/>
                          <a:ea typeface="Meiryo UI" panose="020B0604030504040204" pitchFamily="50" charset="-128"/>
                        </a:rPr>
                        <a:t>２　在籍者数の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うち外国人留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学生の人数</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gridSpan="14">
                  <a:txBody>
                    <a:bodyPr/>
                    <a:lstStyle/>
                    <a:p>
                      <a:pPr algn="ctr"/>
                      <a:r>
                        <a:rPr kumimoji="1" lang="ja-JP" altLang="en-US" sz="1000" dirty="0" smtClean="0">
                          <a:latin typeface="Meiryo UI" panose="020B0604030504040204" pitchFamily="50" charset="-128"/>
                          <a:ea typeface="Meiryo UI" panose="020B0604030504040204" pitchFamily="50" charset="-128"/>
                        </a:rPr>
                        <a:t>３　外国人留学生の国籍別内訳（１３ヵ国）</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26522374"/>
                  </a:ext>
                </a:extLst>
              </a:tr>
              <a:tr h="370840">
                <a:tc>
                  <a:txBody>
                    <a:bodyPr/>
                    <a:lstStyle/>
                    <a:p>
                      <a:r>
                        <a:rPr kumimoji="1" lang="ja-JP" altLang="en-US" sz="900" dirty="0" smtClean="0">
                          <a:latin typeface="Meiryo UI" panose="020B0604030504040204" pitchFamily="50" charset="-128"/>
                          <a:ea typeface="Meiryo UI" panose="020B0604030504040204" pitchFamily="50" charset="-128"/>
                        </a:rPr>
                        <a:t>学年</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各学年の定員総数</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在籍者数</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うち大阪府離職者等再就職訓練による受講生</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学年</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外国人留学生の人数</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ベトナム</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フィリピン</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中国</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韓国</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インドネシア</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ネパール</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マレーシア</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ミャンマー</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タイ</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ロシア</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スリランカ</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パキスタン</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ブータン</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5921783"/>
                  </a:ext>
                </a:extLst>
              </a:tr>
              <a:tr h="370840">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773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480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b="1" dirty="0" smtClean="0">
                          <a:latin typeface="Meiryo UI" panose="020B0604030504040204" pitchFamily="50" charset="-128"/>
                          <a:ea typeface="Meiryo UI" panose="020B0604030504040204" pitchFamily="50" charset="-128"/>
                        </a:rPr>
                        <a:t>269</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197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0957783"/>
                  </a:ext>
                </a:extLst>
              </a:tr>
              <a:tr h="370840">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742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375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b="1" dirty="0" smtClean="0">
                          <a:solidFill>
                            <a:schemeClr val="tx1"/>
                          </a:solidFill>
                          <a:latin typeface="Meiryo UI" panose="020B0604030504040204" pitchFamily="50" charset="-128"/>
                          <a:ea typeface="Meiryo UI" panose="020B0604030504040204" pitchFamily="50" charset="-128"/>
                        </a:rPr>
                        <a:t>177</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第</a:t>
                      </a:r>
                      <a:r>
                        <a:rPr kumimoji="1" lang="en-US" altLang="ja-JP" sz="1000" dirty="0" smtClean="0">
                          <a:solidFill>
                            <a:schemeClr val="tx1"/>
                          </a:solidFill>
                          <a:latin typeface="Meiryo UI" panose="020B0604030504040204" pitchFamily="50" charset="-128"/>
                          <a:ea typeface="Meiryo UI" panose="020B0604030504040204" pitchFamily="50" charset="-128"/>
                        </a:rPr>
                        <a:t>2</a:t>
                      </a:r>
                      <a:r>
                        <a:rPr kumimoji="1" lang="ja-JP" altLang="en-US" sz="1000" dirty="0" smtClean="0">
                          <a:solidFill>
                            <a:schemeClr val="tx1"/>
                          </a:solidFill>
                          <a:latin typeface="Meiryo UI" panose="020B0604030504040204" pitchFamily="50" charset="-128"/>
                          <a:ea typeface="Meiryo UI" panose="020B0604030504040204" pitchFamily="50" charset="-128"/>
                        </a:rPr>
                        <a:t>学年</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106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40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68383825"/>
                  </a:ext>
                </a:extLst>
              </a:tr>
              <a:tr h="370840">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b="1" dirty="0" smtClean="0">
                          <a:latin typeface="Meiryo UI" panose="020B0604030504040204" pitchFamily="50" charset="-128"/>
                          <a:ea typeface="Meiryo UI" panose="020B0604030504040204" pitchFamily="50" charset="-128"/>
                        </a:rPr>
                        <a:t>24</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62682474"/>
                  </a:ext>
                </a:extLst>
              </a:tr>
              <a:tr h="370840">
                <a:tc>
                  <a:txBody>
                    <a:bodyPr/>
                    <a:lstStyle/>
                    <a:p>
                      <a:pPr algn="ctr"/>
                      <a:r>
                        <a:rPr kumimoji="1" lang="ja-JP" altLang="en-US" sz="1050" dirty="0" smtClean="0">
                          <a:latin typeface="Meiryo UI" panose="020B0604030504040204" pitchFamily="50" charset="-128"/>
                          <a:ea typeface="Meiryo UI" panose="020B0604030504040204" pitchFamily="50" charset="-128"/>
                        </a:rPr>
                        <a:t>計</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1,587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890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88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1" dirty="0" smtClean="0">
                          <a:latin typeface="Meiryo UI" panose="020B0604030504040204" pitchFamily="50" charset="-128"/>
                          <a:ea typeface="Meiryo UI" panose="020B0604030504040204" pitchFamily="50" charset="-128"/>
                        </a:rPr>
                        <a:t>470</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326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60842770"/>
                  </a:ext>
                </a:extLst>
              </a:tr>
            </a:tbl>
          </a:graphicData>
        </a:graphic>
      </p:graphicFrame>
      <p:graphicFrame>
        <p:nvGraphicFramePr>
          <p:cNvPr id="9" name="表 8"/>
          <p:cNvGraphicFramePr>
            <a:graphicFrameLocks noGrp="1"/>
          </p:cNvGraphicFramePr>
          <p:nvPr>
            <p:extLst/>
          </p:nvPr>
        </p:nvGraphicFramePr>
        <p:xfrm>
          <a:off x="231373" y="824129"/>
          <a:ext cx="8211610" cy="2789385"/>
        </p:xfrm>
        <a:graphic>
          <a:graphicData uri="http://schemas.openxmlformats.org/drawingml/2006/table">
            <a:tbl>
              <a:tblPr firstRow="1" bandRow="1">
                <a:tableStyleId>{93296810-A885-4BE3-A3E7-6D5BEEA58F35}</a:tableStyleId>
              </a:tblPr>
              <a:tblGrid>
                <a:gridCol w="477622">
                  <a:extLst>
                    <a:ext uri="{9D8B030D-6E8A-4147-A177-3AD203B41FA5}">
                      <a16:colId xmlns:a16="http://schemas.microsoft.com/office/drawing/2014/main" val="3422275506"/>
                    </a:ext>
                  </a:extLst>
                </a:gridCol>
                <a:gridCol w="626143">
                  <a:extLst>
                    <a:ext uri="{9D8B030D-6E8A-4147-A177-3AD203B41FA5}">
                      <a16:colId xmlns:a16="http://schemas.microsoft.com/office/drawing/2014/main" val="2329537228"/>
                    </a:ext>
                  </a:extLst>
                </a:gridCol>
                <a:gridCol w="476250">
                  <a:extLst>
                    <a:ext uri="{9D8B030D-6E8A-4147-A177-3AD203B41FA5}">
                      <a16:colId xmlns:a16="http://schemas.microsoft.com/office/drawing/2014/main" val="1351457456"/>
                    </a:ext>
                  </a:extLst>
                </a:gridCol>
                <a:gridCol w="609600">
                  <a:extLst>
                    <a:ext uri="{9D8B030D-6E8A-4147-A177-3AD203B41FA5}">
                      <a16:colId xmlns:a16="http://schemas.microsoft.com/office/drawing/2014/main" val="2882507251"/>
                    </a:ext>
                  </a:extLst>
                </a:gridCol>
                <a:gridCol w="514350">
                  <a:extLst>
                    <a:ext uri="{9D8B030D-6E8A-4147-A177-3AD203B41FA5}">
                      <a16:colId xmlns:a16="http://schemas.microsoft.com/office/drawing/2014/main" val="1220262206"/>
                    </a:ext>
                  </a:extLst>
                </a:gridCol>
                <a:gridCol w="561975">
                  <a:extLst>
                    <a:ext uri="{9D8B030D-6E8A-4147-A177-3AD203B41FA5}">
                      <a16:colId xmlns:a16="http://schemas.microsoft.com/office/drawing/2014/main" val="3244466553"/>
                    </a:ext>
                  </a:extLst>
                </a:gridCol>
                <a:gridCol w="476250">
                  <a:extLst>
                    <a:ext uri="{9D8B030D-6E8A-4147-A177-3AD203B41FA5}">
                      <a16:colId xmlns:a16="http://schemas.microsoft.com/office/drawing/2014/main" val="2553780141"/>
                    </a:ext>
                  </a:extLst>
                </a:gridCol>
                <a:gridCol w="446942">
                  <a:extLst>
                    <a:ext uri="{9D8B030D-6E8A-4147-A177-3AD203B41FA5}">
                      <a16:colId xmlns:a16="http://schemas.microsoft.com/office/drawing/2014/main" val="1112126132"/>
                    </a:ext>
                  </a:extLst>
                </a:gridCol>
                <a:gridCol w="446942">
                  <a:extLst>
                    <a:ext uri="{9D8B030D-6E8A-4147-A177-3AD203B41FA5}">
                      <a16:colId xmlns:a16="http://schemas.microsoft.com/office/drawing/2014/main" val="2677409863"/>
                    </a:ext>
                  </a:extLst>
                </a:gridCol>
                <a:gridCol w="446942">
                  <a:extLst>
                    <a:ext uri="{9D8B030D-6E8A-4147-A177-3AD203B41FA5}">
                      <a16:colId xmlns:a16="http://schemas.microsoft.com/office/drawing/2014/main" val="445904423"/>
                    </a:ext>
                  </a:extLst>
                </a:gridCol>
                <a:gridCol w="446942">
                  <a:extLst>
                    <a:ext uri="{9D8B030D-6E8A-4147-A177-3AD203B41FA5}">
                      <a16:colId xmlns:a16="http://schemas.microsoft.com/office/drawing/2014/main" val="3627124893"/>
                    </a:ext>
                  </a:extLst>
                </a:gridCol>
                <a:gridCol w="446942">
                  <a:extLst>
                    <a:ext uri="{9D8B030D-6E8A-4147-A177-3AD203B41FA5}">
                      <a16:colId xmlns:a16="http://schemas.microsoft.com/office/drawing/2014/main" val="4238544374"/>
                    </a:ext>
                  </a:extLst>
                </a:gridCol>
                <a:gridCol w="446942">
                  <a:extLst>
                    <a:ext uri="{9D8B030D-6E8A-4147-A177-3AD203B41FA5}">
                      <a16:colId xmlns:a16="http://schemas.microsoft.com/office/drawing/2014/main" val="1921719559"/>
                    </a:ext>
                  </a:extLst>
                </a:gridCol>
                <a:gridCol w="446942">
                  <a:extLst>
                    <a:ext uri="{9D8B030D-6E8A-4147-A177-3AD203B41FA5}">
                      <a16:colId xmlns:a16="http://schemas.microsoft.com/office/drawing/2014/main" val="3768791985"/>
                    </a:ext>
                  </a:extLst>
                </a:gridCol>
                <a:gridCol w="446942">
                  <a:extLst>
                    <a:ext uri="{9D8B030D-6E8A-4147-A177-3AD203B41FA5}">
                      <a16:colId xmlns:a16="http://schemas.microsoft.com/office/drawing/2014/main" val="1590032380"/>
                    </a:ext>
                  </a:extLst>
                </a:gridCol>
                <a:gridCol w="446942">
                  <a:extLst>
                    <a:ext uri="{9D8B030D-6E8A-4147-A177-3AD203B41FA5}">
                      <a16:colId xmlns:a16="http://schemas.microsoft.com/office/drawing/2014/main" val="174610330"/>
                    </a:ext>
                  </a:extLst>
                </a:gridCol>
                <a:gridCol w="446942">
                  <a:extLst>
                    <a:ext uri="{9D8B030D-6E8A-4147-A177-3AD203B41FA5}">
                      <a16:colId xmlns:a16="http://schemas.microsoft.com/office/drawing/2014/main" val="2166777114"/>
                    </a:ext>
                  </a:extLst>
                </a:gridCol>
              </a:tblGrid>
              <a:tr h="519266">
                <a:tc gridSpan="4">
                  <a:txBody>
                    <a:bodyPr/>
                    <a:lstStyle/>
                    <a:p>
                      <a:r>
                        <a:rPr kumimoji="1" lang="ja-JP" altLang="en-US" sz="1000" dirty="0" smtClean="0">
                          <a:latin typeface="Meiryo UI" panose="020B0604030504040204" pitchFamily="50" charset="-128"/>
                          <a:ea typeface="Meiryo UI" panose="020B0604030504040204" pitchFamily="50" charset="-128"/>
                        </a:rPr>
                        <a:t>１　各学年の定員総数と</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在籍者数</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gridSpan="2">
                  <a:txBody>
                    <a:bodyPr/>
                    <a:lstStyle/>
                    <a:p>
                      <a:r>
                        <a:rPr kumimoji="1" lang="ja-JP" altLang="en-US" sz="1000" dirty="0" smtClean="0">
                          <a:latin typeface="Meiryo UI" panose="020B0604030504040204" pitchFamily="50" charset="-128"/>
                          <a:ea typeface="Meiryo UI" panose="020B0604030504040204" pitchFamily="50" charset="-128"/>
                        </a:rPr>
                        <a:t>２　在籍者数の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うち外国人留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学生の人数</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gridSpan="11">
                  <a:txBody>
                    <a:bodyPr/>
                    <a:lstStyle/>
                    <a:p>
                      <a:pPr algn="ctr"/>
                      <a:r>
                        <a:rPr kumimoji="1" lang="ja-JP" altLang="en-US" sz="1000" dirty="0" smtClean="0">
                          <a:latin typeface="Meiryo UI" panose="020B0604030504040204" pitchFamily="50" charset="-128"/>
                          <a:ea typeface="Meiryo UI" panose="020B0604030504040204" pitchFamily="50" charset="-128"/>
                        </a:rPr>
                        <a:t>３　外国人留学生の国籍別内訳</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１０ヵ国）</a:t>
                      </a: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tc hMerge="1">
                  <a:txBody>
                    <a:bodyPr/>
                    <a:lstStyle/>
                    <a:p>
                      <a:endParaRPr kumimoji="1" lang="ja-JP" alt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69525645"/>
                  </a:ext>
                </a:extLst>
              </a:tr>
              <a:tr h="663506">
                <a:tc>
                  <a:txBody>
                    <a:bodyPr/>
                    <a:lstStyle/>
                    <a:p>
                      <a:r>
                        <a:rPr kumimoji="1" lang="ja-JP" altLang="en-US" sz="900" dirty="0" smtClean="0">
                          <a:latin typeface="Meiryo UI" panose="020B0604030504040204" pitchFamily="50" charset="-128"/>
                          <a:ea typeface="Meiryo UI" panose="020B0604030504040204" pitchFamily="50" charset="-128"/>
                        </a:rPr>
                        <a:t>学年</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各学年の定員総数</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在籍者数</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うち大阪府離職者等再就職訓練による受講生</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学年</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外国人留学生の人数</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ベトナム</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フィリピン</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中国</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韓国</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インドネシア</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台湾</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ネパール</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マレーシア</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ミャンマー</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タイ</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16024547"/>
                  </a:ext>
                </a:extLst>
              </a:tr>
              <a:tr h="375025">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773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375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b="1" dirty="0" smtClean="0">
                          <a:latin typeface="Meiryo UI" panose="020B0604030504040204" pitchFamily="50" charset="-128"/>
                          <a:ea typeface="Meiryo UI" panose="020B0604030504040204" pitchFamily="50" charset="-128"/>
                        </a:rPr>
                        <a:t>167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０</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48300599"/>
                  </a:ext>
                </a:extLst>
              </a:tr>
              <a:tr h="375025">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698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342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b="1" dirty="0" smtClean="0">
                          <a:latin typeface="Meiryo UI" panose="020B0604030504040204" pitchFamily="50" charset="-128"/>
                          <a:ea typeface="Meiryo UI" panose="020B0604030504040204" pitchFamily="50" charset="-128"/>
                        </a:rPr>
                        <a:t>95</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69609439"/>
                  </a:ext>
                </a:extLst>
              </a:tr>
              <a:tr h="375025">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23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b="1" dirty="0" smtClean="0">
                          <a:latin typeface="Meiryo UI" panose="020B0604030504040204" pitchFamily="50" charset="-128"/>
                          <a:ea typeface="Meiryo UI" panose="020B0604030504040204" pitchFamily="50" charset="-128"/>
                        </a:rPr>
                        <a:t>0</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学年</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0</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290921"/>
                  </a:ext>
                </a:extLst>
              </a:tr>
              <a:tr h="350985">
                <a:tc>
                  <a:txBody>
                    <a:bodyPr/>
                    <a:lstStyle/>
                    <a:p>
                      <a:pPr algn="ctr"/>
                      <a:r>
                        <a:rPr kumimoji="1" lang="ja-JP" altLang="en-US" sz="1050" dirty="0" smtClean="0">
                          <a:latin typeface="Meiryo UI" panose="020B0604030504040204" pitchFamily="50" charset="-128"/>
                          <a:ea typeface="Meiryo UI" panose="020B0604030504040204" pitchFamily="50" charset="-128"/>
                        </a:rPr>
                        <a:t>計</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1,543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740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122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1" dirty="0" smtClean="0">
                          <a:latin typeface="Meiryo UI" panose="020B0604030504040204" pitchFamily="50" charset="-128"/>
                          <a:ea typeface="Meiryo UI" panose="020B0604030504040204" pitchFamily="50" charset="-128"/>
                        </a:rPr>
                        <a:t>262</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188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85479590"/>
                  </a:ext>
                </a:extLst>
              </a:tr>
            </a:tbl>
          </a:graphicData>
        </a:graphic>
      </p:graphicFrame>
      <p:sp>
        <p:nvSpPr>
          <p:cNvPr id="13" name="楕円 12"/>
          <p:cNvSpPr/>
          <p:nvPr/>
        </p:nvSpPr>
        <p:spPr>
          <a:xfrm>
            <a:off x="2912163" y="3240209"/>
            <a:ext cx="581025" cy="43535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p:cNvSpPr/>
          <p:nvPr/>
        </p:nvSpPr>
        <p:spPr>
          <a:xfrm>
            <a:off x="2867024" y="6295833"/>
            <a:ext cx="581025" cy="43535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600878" y="6489416"/>
            <a:ext cx="2228850" cy="365125"/>
          </a:xfrm>
        </p:spPr>
        <p:txBody>
          <a:bodyPr/>
          <a:lstStyle/>
          <a:p>
            <a:fld id="{296A86AB-889E-4DAC-9504-C27B7112E1B6}" type="slidenum">
              <a:rPr kumimoji="1" lang="ja-JP" altLang="en-US" smtClean="0"/>
              <a:t>6</a:t>
            </a:fld>
            <a:endParaRPr kumimoji="1" lang="ja-JP" altLang="en-US" dirty="0"/>
          </a:p>
        </p:txBody>
      </p:sp>
      <p:cxnSp>
        <p:nvCxnSpPr>
          <p:cNvPr id="4" name="直線矢印コネクタ 3"/>
          <p:cNvCxnSpPr>
            <a:stCxn id="13" idx="5"/>
          </p:cNvCxnSpPr>
          <p:nvPr/>
        </p:nvCxnSpPr>
        <p:spPr>
          <a:xfrm flipH="1">
            <a:off x="3362325" y="3611809"/>
            <a:ext cx="45774" cy="28810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8582026" y="547130"/>
            <a:ext cx="1080158" cy="276999"/>
          </a:xfrm>
          <a:prstGeom prst="rect">
            <a:avLst/>
          </a:prstGeom>
          <a:noFill/>
          <a:ln>
            <a:solidFill>
              <a:schemeClr val="accent1"/>
            </a:solid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大阪府調べ</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1874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378251" y="6356352"/>
            <a:ext cx="2228850" cy="365125"/>
          </a:xfrm>
        </p:spPr>
        <p:txBody>
          <a:bodyPr/>
          <a:lstStyle/>
          <a:p>
            <a:fld id="{296A86AB-889E-4DAC-9504-C27B7112E1B6}" type="slidenum">
              <a:rPr kumimoji="1" lang="ja-JP" altLang="en-US" smtClean="0"/>
              <a:t>7</a:t>
            </a:fld>
            <a:endParaRPr kumimoji="1" lang="ja-JP" altLang="en-US" dirty="0"/>
          </a:p>
        </p:txBody>
      </p:sp>
      <p:sp>
        <p:nvSpPr>
          <p:cNvPr id="5" name="角丸四角形 4"/>
          <p:cNvSpPr/>
          <p:nvPr/>
        </p:nvSpPr>
        <p:spPr>
          <a:xfrm>
            <a:off x="846161" y="2000250"/>
            <a:ext cx="8134066" cy="18764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Meiryo UI" panose="020B0604030504040204" pitchFamily="50" charset="-128"/>
                <a:ea typeface="Meiryo UI" panose="020B0604030504040204" pitchFamily="50" charset="-128"/>
              </a:rPr>
              <a:t>外国人留学生を受入れている施設の事例</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299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
            <a:ext cx="9936000" cy="4320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altLang="ja-JP" sz="2400" b="1" dirty="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外国人留学生受入れ施設</a:t>
            </a:r>
            <a:r>
              <a:rPr kumimoji="1" lang="en-US" altLang="ja-JP" sz="2400" b="1" dirty="0" smtClean="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13899" y="628650"/>
            <a:ext cx="9198591" cy="6057899"/>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0" indent="0">
              <a:buNone/>
            </a:pPr>
            <a:endParaRPr kumimoji="1" lang="en-US" altLang="ja-JP" sz="1900" b="1" dirty="0" smtClean="0">
              <a:latin typeface="Meiryo UI" panose="020B0604030504040204" pitchFamily="50" charset="-128"/>
              <a:ea typeface="Meiryo UI" panose="020B0604030504040204" pitchFamily="50" charset="-128"/>
            </a:endParaRPr>
          </a:p>
          <a:p>
            <a:pPr marL="0" indent="0">
              <a:buNone/>
            </a:pPr>
            <a:r>
              <a:rPr kumimoji="1" lang="ja-JP" altLang="en-US" sz="1900" b="1" dirty="0" smtClean="0">
                <a:latin typeface="Meiryo UI" panose="020B0604030504040204" pitchFamily="50" charset="-128"/>
                <a:ea typeface="Meiryo UI" panose="020B0604030504040204" pitchFamily="50" charset="-128"/>
              </a:rPr>
              <a:t>１　介護福祉士養成施設との連携による受入れ事例</a:t>
            </a:r>
            <a:endParaRPr kumimoji="1" lang="en-US" altLang="ja-JP" sz="1900" b="1" dirty="0" smtClean="0">
              <a:latin typeface="Meiryo UI" panose="020B0604030504040204" pitchFamily="50" charset="-128"/>
              <a:ea typeface="Meiryo UI" panose="020B0604030504040204" pitchFamily="50" charset="-128"/>
            </a:endParaRPr>
          </a:p>
          <a:p>
            <a:pPr marL="0" indent="0">
              <a:buNone/>
            </a:pPr>
            <a:r>
              <a:rPr lang="ja-JP" altLang="en-US" sz="1800" dirty="0" smtClean="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日本語学校から介護福祉士養成施設</a:t>
            </a:r>
            <a:r>
              <a:rPr lang="ja-JP" altLang="en-US" sz="1800" b="1" dirty="0" smtClean="0">
                <a:latin typeface="Meiryo UI" panose="020B0604030504040204" pitchFamily="50" charset="-128"/>
                <a:ea typeface="Meiryo UI" panose="020B0604030504040204" pitchFamily="50" charset="-128"/>
              </a:rPr>
              <a:t>卒業まで</a:t>
            </a:r>
            <a:r>
              <a:rPr lang="ja-JP" altLang="en-US" sz="1800" b="1" dirty="0">
                <a:latin typeface="Meiryo UI" panose="020B0604030504040204" pitchFamily="50" charset="-128"/>
                <a:ea typeface="Meiryo UI" panose="020B0604030504040204" pitchFamily="50" charset="-128"/>
              </a:rPr>
              <a:t>をアルバイトとして受入れ</a:t>
            </a:r>
            <a:endParaRPr kumimoji="1"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①社会福祉法人成光苑　　特別養護老人ホーム　せっつ桜苑</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特別養護老人ホーム　吹田竜ヶ池ホーム</a:t>
            </a:r>
            <a:endParaRPr lang="en-US" altLang="ja-JP" sz="1800" b="1" dirty="0" smtClean="0">
              <a:latin typeface="Meiryo UI" panose="020B0604030504040204" pitchFamily="50" charset="-128"/>
              <a:ea typeface="Meiryo UI" panose="020B0604030504040204" pitchFamily="50" charset="-128"/>
            </a:endParaRPr>
          </a:p>
          <a:p>
            <a:pPr marL="0" indent="0">
              <a:buNone/>
            </a:pPr>
            <a:endParaRPr lang="en-US" altLang="ja-JP" sz="1800" dirty="0" smtClean="0">
              <a:latin typeface="Meiryo UI" panose="020B0604030504040204" pitchFamily="50" charset="-128"/>
              <a:ea typeface="Meiryo UI" panose="020B0604030504040204" pitchFamily="50" charset="-128"/>
            </a:endParaRPr>
          </a:p>
          <a:p>
            <a:pPr marL="0" indent="0">
              <a:buNone/>
            </a:pPr>
            <a:r>
              <a:rPr lang="ja-JP" altLang="en-US" sz="1900" b="1" dirty="0" smtClean="0">
                <a:latin typeface="Meiryo UI" panose="020B0604030504040204" pitchFamily="50" charset="-128"/>
                <a:ea typeface="Meiryo UI" panose="020B0604030504040204" pitchFamily="50" charset="-128"/>
              </a:rPr>
              <a:t>２　日本語学校及び介護福祉士養成施設との連携による受入れ事例</a:t>
            </a:r>
            <a:endParaRPr lang="en-US" altLang="ja-JP" sz="1900" b="1" dirty="0" smtClean="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日本語</a:t>
            </a:r>
            <a:r>
              <a:rPr lang="ja-JP" altLang="en-US" sz="1800" b="1" dirty="0" smtClean="0">
                <a:latin typeface="Meiryo UI" panose="020B0604030504040204" pitchFamily="50" charset="-128"/>
                <a:ea typeface="Meiryo UI" panose="020B0604030504040204" pitchFamily="50" charset="-128"/>
              </a:rPr>
              <a:t>学校及び介護</a:t>
            </a:r>
            <a:r>
              <a:rPr lang="ja-JP" altLang="en-US" sz="1800" b="1" dirty="0">
                <a:latin typeface="Meiryo UI" panose="020B0604030504040204" pitchFamily="50" charset="-128"/>
                <a:ea typeface="Meiryo UI" panose="020B0604030504040204" pitchFamily="50" charset="-128"/>
              </a:rPr>
              <a:t>福祉士養成</a:t>
            </a:r>
            <a:r>
              <a:rPr lang="ja-JP" altLang="en-US" sz="1800" b="1" dirty="0" smtClean="0">
                <a:latin typeface="Meiryo UI" panose="020B0604030504040204" pitchFamily="50" charset="-128"/>
                <a:ea typeface="Meiryo UI" panose="020B0604030504040204" pitchFamily="50" charset="-128"/>
              </a:rPr>
              <a:t>施設卒業まで</a:t>
            </a:r>
            <a:r>
              <a:rPr lang="ja-JP" altLang="en-US" sz="1800" b="1" dirty="0">
                <a:latin typeface="Meiryo UI" panose="020B0604030504040204" pitchFamily="50" charset="-128"/>
                <a:ea typeface="Meiryo UI" panose="020B0604030504040204" pitchFamily="50" charset="-128"/>
              </a:rPr>
              <a:t>を</a:t>
            </a:r>
            <a:r>
              <a:rPr lang="ja-JP" altLang="en-US" sz="1800" b="1" dirty="0" smtClean="0">
                <a:latin typeface="Meiryo UI" panose="020B0604030504040204" pitchFamily="50" charset="-128"/>
                <a:ea typeface="Meiryo UI" panose="020B0604030504040204" pitchFamily="50" charset="-128"/>
              </a:rPr>
              <a:t>アルバイト</a:t>
            </a:r>
            <a:r>
              <a:rPr lang="ja-JP" altLang="en-US" sz="1800" b="1" dirty="0">
                <a:latin typeface="Meiryo UI" panose="020B0604030504040204" pitchFamily="50" charset="-128"/>
                <a:ea typeface="Meiryo UI" panose="020B0604030504040204" pitchFamily="50" charset="-128"/>
              </a:rPr>
              <a:t>として</a:t>
            </a:r>
            <a:r>
              <a:rPr lang="ja-JP" altLang="en-US" sz="1800" b="1" dirty="0" smtClean="0">
                <a:latin typeface="Meiryo UI" panose="020B0604030504040204" pitchFamily="50" charset="-128"/>
                <a:ea typeface="Meiryo UI" panose="020B0604030504040204" pitchFamily="50" charset="-128"/>
              </a:rPr>
              <a:t>受入れ</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②社会福祉法人親光会</a:t>
            </a: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特別養護老人ホーム　淡輪園　</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介護老人保健施設　みさき　　他</a:t>
            </a:r>
            <a:endParaRPr lang="en-US" altLang="ja-JP" sz="1800" b="1" dirty="0">
              <a:latin typeface="Meiryo UI" panose="020B0604030504040204" pitchFamily="50" charset="-128"/>
              <a:ea typeface="Meiryo UI" panose="020B0604030504040204" pitchFamily="50" charset="-128"/>
            </a:endParaRPr>
          </a:p>
          <a:p>
            <a:pPr marL="0" indent="0">
              <a:buNone/>
            </a:pPr>
            <a:endParaRPr lang="en-US" altLang="ja-JP" sz="1800" dirty="0" smtClean="0">
              <a:latin typeface="Meiryo UI" panose="020B0604030504040204" pitchFamily="50" charset="-128"/>
              <a:ea typeface="Meiryo UI" panose="020B0604030504040204" pitchFamily="50" charset="-128"/>
            </a:endParaRPr>
          </a:p>
          <a:p>
            <a:pPr marL="0" indent="0">
              <a:buNone/>
            </a:pPr>
            <a:r>
              <a:rPr lang="ja-JP" altLang="en-US" sz="1900" b="1" dirty="0" smtClean="0">
                <a:latin typeface="Meiryo UI" panose="020B0604030504040204" pitchFamily="50" charset="-128"/>
                <a:ea typeface="Meiryo UI" panose="020B0604030504040204" pitchFamily="50" charset="-128"/>
              </a:rPr>
              <a:t>３　日本の人材派遣会社等からの紹介による受入れ事例</a:t>
            </a:r>
            <a:endParaRPr lang="en-US" altLang="ja-JP" sz="1900" b="1" dirty="0" smtClean="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○日本語学校在籍時のみアルバイトとして受入れ</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③社会福祉法人みなと寮　大阪市立弘済院第１特別養護老人ホーム</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smtClean="0">
                <a:latin typeface="Meiryo UI" panose="020B0604030504040204" pitchFamily="50" charset="-128"/>
                <a:ea typeface="Meiryo UI" panose="020B0604030504040204" pitchFamily="50" charset="-128"/>
              </a:rPr>
              <a:t>　　○日本語学校から介護福祉士養成施設卒業までをアルバイトとして受入れ</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④社会福祉法人八尾隣保館　　特別養護老人ホーム　成法苑</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特別養護老人ホーム　第二成法苑つむぎ</a:t>
            </a: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⑤社会福祉法人芳春会　　　　　特別養護老人ホーム　ビオラ和泉　</a:t>
            </a:r>
            <a:r>
              <a:rPr lang="ja-JP" altLang="en-US" sz="1800" dirty="0" smtClean="0">
                <a:latin typeface="Meiryo UI" panose="020B0604030504040204" pitchFamily="50" charset="-128"/>
                <a:ea typeface="Meiryo UI" panose="020B0604030504040204" pitchFamily="50" charset="-128"/>
              </a:rPr>
              <a:t>　</a:t>
            </a:r>
            <a:endParaRPr lang="en-US" altLang="ja-JP" sz="1800" dirty="0" smtClean="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900" b="1" dirty="0" smtClean="0">
                <a:latin typeface="Meiryo UI" panose="020B0604030504040204" pitchFamily="50" charset="-128"/>
                <a:ea typeface="Meiryo UI" panose="020B0604030504040204" pitchFamily="50" charset="-128"/>
              </a:rPr>
              <a:t>４　日本語学校、介護福祉士養成施設及び法人自ら現地の教育機関等との連携による受入れ事例　</a:t>
            </a:r>
            <a:endParaRPr lang="en-US" altLang="ja-JP" sz="1900" b="1" dirty="0" smtClean="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日本語</a:t>
            </a:r>
            <a:r>
              <a:rPr lang="ja-JP" altLang="en-US" sz="1800" b="1" dirty="0" smtClean="0">
                <a:latin typeface="Meiryo UI" panose="020B0604030504040204" pitchFamily="50" charset="-128"/>
                <a:ea typeface="Meiryo UI" panose="020B0604030504040204" pitchFamily="50" charset="-128"/>
              </a:rPr>
              <a:t>学校及び介護</a:t>
            </a:r>
            <a:r>
              <a:rPr lang="ja-JP" altLang="en-US" sz="1800" b="1" dirty="0">
                <a:latin typeface="Meiryo UI" panose="020B0604030504040204" pitchFamily="50" charset="-128"/>
                <a:ea typeface="Meiryo UI" panose="020B0604030504040204" pitchFamily="50" charset="-128"/>
              </a:rPr>
              <a:t>福祉士養成</a:t>
            </a:r>
            <a:r>
              <a:rPr lang="ja-JP" altLang="en-US" sz="1800" b="1" dirty="0" smtClean="0">
                <a:latin typeface="Meiryo UI" panose="020B0604030504040204" pitchFamily="50" charset="-128"/>
                <a:ea typeface="Meiryo UI" panose="020B0604030504040204" pitchFamily="50" charset="-128"/>
              </a:rPr>
              <a:t>施設卒業までを</a:t>
            </a:r>
            <a:r>
              <a:rPr lang="ja-JP" altLang="en-US" sz="1800" b="1" dirty="0">
                <a:latin typeface="Meiryo UI" panose="020B0604030504040204" pitchFamily="50" charset="-128"/>
                <a:ea typeface="Meiryo UI" panose="020B0604030504040204" pitchFamily="50" charset="-128"/>
              </a:rPr>
              <a:t>アルバイトとして</a:t>
            </a:r>
            <a:r>
              <a:rPr lang="ja-JP" altLang="en-US" sz="1800" b="1" dirty="0" smtClean="0">
                <a:latin typeface="Meiryo UI" panose="020B0604030504040204" pitchFamily="50" charset="-128"/>
                <a:ea typeface="Meiryo UI" panose="020B0604030504040204" pitchFamily="50" charset="-128"/>
              </a:rPr>
              <a:t>受入れ</a:t>
            </a:r>
            <a:endParaRPr lang="en-US" altLang="ja-JP" sz="1800" b="1" dirty="0" smtClean="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　　　⑥医療法人敬英会　介護老人保健施設　さくらがわ</a:t>
            </a:r>
            <a:endParaRPr lang="en-US" altLang="ja-JP" sz="1800" b="1" dirty="0" smtClean="0">
              <a:latin typeface="Meiryo UI" panose="020B0604030504040204" pitchFamily="50" charset="-128"/>
              <a:ea typeface="Meiryo UI" panose="020B0604030504040204" pitchFamily="50" charset="-128"/>
            </a:endParaRPr>
          </a:p>
          <a:p>
            <a:pPr marL="0" indent="0">
              <a:buNone/>
            </a:pPr>
            <a:r>
              <a:rPr lang="en-US" altLang="ja-JP" sz="1800" b="1" dirty="0">
                <a:latin typeface="Meiryo UI" panose="020B0604030504040204" pitchFamily="50" charset="-128"/>
                <a:ea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介護老人保健施設　つるまち　　他</a:t>
            </a:r>
            <a:endParaRPr lang="en-US" altLang="ja-JP" sz="1800" b="1" dirty="0" smtClean="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29513" y="6419282"/>
            <a:ext cx="2228850" cy="365125"/>
          </a:xfrm>
        </p:spPr>
        <p:txBody>
          <a:bodyPr/>
          <a:lstStyle/>
          <a:p>
            <a:fld id="{296A86AB-889E-4DAC-9504-C27B7112E1B6}" type="slidenum">
              <a:rPr kumimoji="1" lang="ja-JP" altLang="en-US" smtClean="0"/>
              <a:t>8</a:t>
            </a:fld>
            <a:endParaRPr kumimoji="1" lang="ja-JP" altLang="en-US" dirty="0"/>
          </a:p>
        </p:txBody>
      </p:sp>
    </p:spTree>
    <p:extLst>
      <p:ext uri="{BB962C8B-B14F-4D97-AF65-F5344CB8AC3E}">
        <p14:creationId xmlns:p14="http://schemas.microsoft.com/office/powerpoint/2010/main" val="236476843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19817</Words>
  <Application>Microsoft Office PowerPoint</Application>
  <PresentationFormat>A4 210 x 297 mm</PresentationFormat>
  <Paragraphs>2148</Paragraphs>
  <Slides>41</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41</vt:i4>
      </vt:variant>
    </vt:vector>
  </HeadingPairs>
  <TitlesOfParts>
    <vt:vector size="51" baseType="lpstr">
      <vt:lpstr>Meiryo UI</vt:lpstr>
      <vt:lpstr>ＭＳ Ｐゴシック</vt:lpstr>
      <vt:lpstr>ＭＳ Ｐ明朝</vt:lpstr>
      <vt:lpstr>游ゴシック</vt:lpstr>
      <vt:lpstr>游ゴシック Light</vt:lpstr>
      <vt:lpstr>Arial</vt:lpstr>
      <vt:lpstr>Calibri</vt:lpstr>
      <vt:lpstr>Calibri Light</vt:lpstr>
      <vt:lpstr>Wingdings</vt:lpstr>
      <vt:lpstr>Office Theme</vt:lpstr>
      <vt:lpstr>外国人介護人材 （外国人留学生・EPA介護福祉士候補者） 受入れ事例集 </vt:lpstr>
      <vt:lpstr>　　はじめに</vt:lpstr>
      <vt:lpstr>　　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【外国人留学生受入れ施設】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⑥　医療法人　敬英会（Ｐ２）</vt:lpstr>
      <vt:lpstr>PowerPoint プレゼンテーション</vt:lpstr>
      <vt:lpstr>【ＥＰＡ制度による介護福祉士候補者受入れ施設】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外国人留学生の介護職員受入れ状況アンケート結果（抜粋）</vt:lpstr>
      <vt:lpstr>　外国人留学生の介護職員受入れ状況アンケート結果（抜粋）</vt:lpstr>
      <vt:lpstr>平成30年度在留資格「介護」による外国人留学生受入れ等外国人人材の活用に関する研修アンケート結果（抜粋）</vt:lpstr>
      <vt:lpstr>　　外国人留学生の介護職員受入れ状況アンケート結果（抜粋）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2021-03-08T05:09:04Z</dcterms:created>
  <dcterms:modified xsi:type="dcterms:W3CDTF">2022-08-23T05:46:17Z</dcterms:modified>
</cp:coreProperties>
</file>