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bookmarkIdSeed="2">
  <p:sldMasterIdLst>
    <p:sldMasterId id="2147483818" r:id="rId1"/>
  </p:sldMasterIdLst>
  <p:notesMasterIdLst>
    <p:notesMasterId r:id="rId11"/>
  </p:notesMasterIdLst>
  <p:sldIdLst>
    <p:sldId id="256" r:id="rId2"/>
    <p:sldId id="360" r:id="rId3"/>
    <p:sldId id="327" r:id="rId4"/>
    <p:sldId id="438" r:id="rId5"/>
    <p:sldId id="345" r:id="rId6"/>
    <p:sldId id="284" r:id="rId7"/>
    <p:sldId id="436" r:id="rId8"/>
    <p:sldId id="285" r:id="rId9"/>
    <p:sldId id="437" r:id="rId10"/>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434" autoAdjust="0"/>
  </p:normalViewPr>
  <p:slideViewPr>
    <p:cSldViewPr snapToGrid="0">
      <p:cViewPr varScale="1">
        <p:scale>
          <a:sx n="74" d="100"/>
          <a:sy n="74" d="100"/>
        </p:scale>
        <p:origin x="1134"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E4F7A6-4176-4F8D-9516-A0BF8EF0791E}" type="doc">
      <dgm:prSet loTypeId="urn:microsoft.com/office/officeart/2005/8/layout/chevron2" loCatId="process" qsTypeId="urn:microsoft.com/office/officeart/2005/8/quickstyle/simple1" qsCatId="simple" csTypeId="urn:microsoft.com/office/officeart/2005/8/colors/accent6_2" csCatId="accent6" phldr="1"/>
      <dgm:spPr/>
      <dgm:t>
        <a:bodyPr/>
        <a:lstStyle/>
        <a:p>
          <a:endParaRPr kumimoji="1" lang="ja-JP" altLang="en-US"/>
        </a:p>
      </dgm:t>
    </dgm:pt>
    <dgm:pt modelId="{7AE99C62-9873-473B-84C8-C26266DE2EEB}">
      <dgm:prSet phldrT="[テキスト]"/>
      <dgm:spPr/>
      <dgm:t>
        <a:bodyPr/>
        <a:lstStyle/>
        <a:p>
          <a:r>
            <a:rPr kumimoji="1" lang="ja-JP" altLang="en-US" dirty="0" smtClean="0"/>
            <a:t>７か月前</a:t>
          </a:r>
          <a:endParaRPr kumimoji="1" lang="ja-JP" altLang="en-US" dirty="0"/>
        </a:p>
      </dgm:t>
    </dgm:pt>
    <dgm:pt modelId="{56722355-3C5A-47E1-95DC-BC95CDB2C47F}" type="parTrans" cxnId="{59505180-093A-4706-B2B8-122F0A175702}">
      <dgm:prSet/>
      <dgm:spPr/>
      <dgm:t>
        <a:bodyPr/>
        <a:lstStyle/>
        <a:p>
          <a:endParaRPr kumimoji="1" lang="ja-JP" altLang="en-US"/>
        </a:p>
      </dgm:t>
    </dgm:pt>
    <dgm:pt modelId="{3AC9370F-82BC-4A53-B4CB-41ED88746912}" type="sibTrans" cxnId="{59505180-093A-4706-B2B8-122F0A175702}">
      <dgm:prSet/>
      <dgm:spPr/>
      <dgm:t>
        <a:bodyPr/>
        <a:lstStyle/>
        <a:p>
          <a:endParaRPr kumimoji="1" lang="ja-JP" altLang="en-US"/>
        </a:p>
      </dgm:t>
    </dgm:pt>
    <dgm:pt modelId="{B9686B13-D97C-4FB0-BA56-1232966C54BC}">
      <dgm:prSet phldrT="[テキスト]"/>
      <dgm:spPr/>
      <dgm:t>
        <a:bodyPr/>
        <a:lstStyle/>
        <a:p>
          <a:r>
            <a:rPr lang="ja-JP" altLang="en-US" dirty="0" smtClean="0"/>
            <a:t>法人内で協議し、</a:t>
          </a:r>
          <a:r>
            <a:rPr lang="ja-JP" dirty="0" smtClean="0"/>
            <a:t>受入</a:t>
          </a:r>
          <a:r>
            <a:rPr lang="ja-JP" altLang="en-US" dirty="0" smtClean="0"/>
            <a:t>人数など</a:t>
          </a:r>
          <a:r>
            <a:rPr lang="ja-JP" dirty="0" smtClean="0"/>
            <a:t>を決定</a:t>
          </a:r>
          <a:endParaRPr kumimoji="1" lang="ja-JP" altLang="en-US" dirty="0"/>
        </a:p>
      </dgm:t>
    </dgm:pt>
    <dgm:pt modelId="{D5C41E64-D321-4388-A7E0-9238C7DCCC08}" type="parTrans" cxnId="{60939AE0-D22B-489F-857D-CD5BFE5A99AA}">
      <dgm:prSet/>
      <dgm:spPr/>
      <dgm:t>
        <a:bodyPr/>
        <a:lstStyle/>
        <a:p>
          <a:endParaRPr kumimoji="1" lang="ja-JP" altLang="en-US"/>
        </a:p>
      </dgm:t>
    </dgm:pt>
    <dgm:pt modelId="{FD24BB16-884A-4777-9298-2D53DCEA2E76}" type="sibTrans" cxnId="{60939AE0-D22B-489F-857D-CD5BFE5A99AA}">
      <dgm:prSet/>
      <dgm:spPr/>
      <dgm:t>
        <a:bodyPr/>
        <a:lstStyle/>
        <a:p>
          <a:endParaRPr kumimoji="1" lang="ja-JP" altLang="en-US"/>
        </a:p>
      </dgm:t>
    </dgm:pt>
    <dgm:pt modelId="{7C483D8B-36AD-405F-B5E5-52E911DA6C73}">
      <dgm:prSet phldrT="[テキスト]"/>
      <dgm:spPr/>
      <dgm:t>
        <a:bodyPr/>
        <a:lstStyle/>
        <a:p>
          <a:r>
            <a:rPr kumimoji="1" lang="ja-JP" altLang="en-US" dirty="0" smtClean="0"/>
            <a:t>６か月前</a:t>
          </a:r>
          <a:endParaRPr kumimoji="1" lang="ja-JP" altLang="en-US" dirty="0"/>
        </a:p>
      </dgm:t>
    </dgm:pt>
    <dgm:pt modelId="{2310AEA0-7607-4934-AA1F-4F2978F146B1}" type="parTrans" cxnId="{2CE9159A-E90F-4A4D-8E56-7B9E1AA9B0C7}">
      <dgm:prSet/>
      <dgm:spPr/>
      <dgm:t>
        <a:bodyPr/>
        <a:lstStyle/>
        <a:p>
          <a:endParaRPr kumimoji="1" lang="ja-JP" altLang="en-US"/>
        </a:p>
      </dgm:t>
    </dgm:pt>
    <dgm:pt modelId="{8FED448F-6657-4AF6-BFB2-C7360C85F283}" type="sibTrans" cxnId="{2CE9159A-E90F-4A4D-8E56-7B9E1AA9B0C7}">
      <dgm:prSet/>
      <dgm:spPr/>
      <dgm:t>
        <a:bodyPr/>
        <a:lstStyle/>
        <a:p>
          <a:endParaRPr kumimoji="1" lang="ja-JP" altLang="en-US"/>
        </a:p>
      </dgm:t>
    </dgm:pt>
    <dgm:pt modelId="{67351BF2-D05B-4C03-9393-D4A64BCECC5B}">
      <dgm:prSet phldrT="[テキスト]"/>
      <dgm:spPr/>
      <dgm:t>
        <a:bodyPr/>
        <a:lstStyle/>
        <a:p>
          <a:r>
            <a:rPr lang="ja-JP" dirty="0" smtClean="0"/>
            <a:t>登録支援機関との</a:t>
          </a:r>
          <a:r>
            <a:rPr lang="ja-JP" altLang="en-US" dirty="0" smtClean="0"/>
            <a:t>費用、受入人数、受入れ開始時期など</a:t>
          </a:r>
          <a:r>
            <a:rPr lang="ja-JP" dirty="0" smtClean="0"/>
            <a:t>打ち合</a:t>
          </a:r>
          <a:r>
            <a:rPr lang="ja-JP" altLang="en-US" dirty="0" smtClean="0"/>
            <a:t>わ</a:t>
          </a:r>
          <a:r>
            <a:rPr lang="ja-JP" dirty="0" smtClean="0"/>
            <a:t>せ</a:t>
          </a:r>
          <a:endParaRPr kumimoji="1" lang="ja-JP" altLang="en-US" dirty="0"/>
        </a:p>
      </dgm:t>
    </dgm:pt>
    <dgm:pt modelId="{F99A0221-3A30-47C2-99E1-B31654A55BB1}" type="parTrans" cxnId="{C743F78A-C86D-4632-A061-51296BE2D2CB}">
      <dgm:prSet/>
      <dgm:spPr/>
      <dgm:t>
        <a:bodyPr/>
        <a:lstStyle/>
        <a:p>
          <a:endParaRPr kumimoji="1" lang="ja-JP" altLang="en-US"/>
        </a:p>
      </dgm:t>
    </dgm:pt>
    <dgm:pt modelId="{F8C018FA-6AD1-4093-A1C0-969544543651}" type="sibTrans" cxnId="{C743F78A-C86D-4632-A061-51296BE2D2CB}">
      <dgm:prSet/>
      <dgm:spPr/>
      <dgm:t>
        <a:bodyPr/>
        <a:lstStyle/>
        <a:p>
          <a:endParaRPr kumimoji="1" lang="ja-JP" altLang="en-US"/>
        </a:p>
      </dgm:t>
    </dgm:pt>
    <dgm:pt modelId="{1B25B979-297E-41FE-A95F-55882BB09528}">
      <dgm:prSet phldrT="[テキスト]"/>
      <dgm:spPr/>
      <dgm:t>
        <a:bodyPr/>
        <a:lstStyle/>
        <a:p>
          <a:r>
            <a:rPr kumimoji="1" lang="ja-JP" altLang="en-US" dirty="0" smtClean="0"/>
            <a:t>５か月前</a:t>
          </a:r>
          <a:endParaRPr kumimoji="1" lang="ja-JP" altLang="en-US" dirty="0"/>
        </a:p>
      </dgm:t>
    </dgm:pt>
    <dgm:pt modelId="{8D09F022-5E7B-4190-B868-BABD48DA20EA}" type="parTrans" cxnId="{FF7387E2-CCFF-4AA2-B099-36B791D5466F}">
      <dgm:prSet/>
      <dgm:spPr/>
      <dgm:t>
        <a:bodyPr/>
        <a:lstStyle/>
        <a:p>
          <a:endParaRPr kumimoji="1" lang="ja-JP" altLang="en-US"/>
        </a:p>
      </dgm:t>
    </dgm:pt>
    <dgm:pt modelId="{EE52956D-9D1D-4269-ACCC-6C3890EA4846}" type="sibTrans" cxnId="{FF7387E2-CCFF-4AA2-B099-36B791D5466F}">
      <dgm:prSet/>
      <dgm:spPr/>
      <dgm:t>
        <a:bodyPr/>
        <a:lstStyle/>
        <a:p>
          <a:endParaRPr kumimoji="1" lang="ja-JP" altLang="en-US"/>
        </a:p>
      </dgm:t>
    </dgm:pt>
    <dgm:pt modelId="{FDB834FA-5A66-4C04-9454-E0051C79CA34}">
      <dgm:prSet phldrT="[テキスト]"/>
      <dgm:spPr/>
      <dgm:t>
        <a:bodyPr/>
        <a:lstStyle/>
        <a:p>
          <a:r>
            <a:rPr lang="ja-JP" dirty="0" smtClean="0"/>
            <a:t>受入候補者との面接</a:t>
          </a:r>
          <a:r>
            <a:rPr lang="ja-JP" altLang="en-US" dirty="0" smtClean="0"/>
            <a:t>　　　　　　　　　　　⇒</a:t>
          </a:r>
          <a:r>
            <a:rPr lang="en-US" altLang="ja-JP" dirty="0" smtClean="0"/>
            <a:t>1</a:t>
          </a:r>
          <a:r>
            <a:rPr lang="ja-JP" altLang="en-US" dirty="0" smtClean="0"/>
            <a:t>か月程度で受入候補者決定</a:t>
          </a:r>
          <a:endParaRPr kumimoji="1" lang="ja-JP" altLang="en-US" dirty="0"/>
        </a:p>
      </dgm:t>
    </dgm:pt>
    <dgm:pt modelId="{6C2A94C5-120A-4742-92E8-E43A2D1B12CC}" type="parTrans" cxnId="{3010E98D-DC2F-4FDA-B375-3976A1490931}">
      <dgm:prSet/>
      <dgm:spPr/>
      <dgm:t>
        <a:bodyPr/>
        <a:lstStyle/>
        <a:p>
          <a:endParaRPr kumimoji="1" lang="ja-JP" altLang="en-US"/>
        </a:p>
      </dgm:t>
    </dgm:pt>
    <dgm:pt modelId="{844CCAB8-D568-41FE-B415-7272B3597DC5}" type="sibTrans" cxnId="{3010E98D-DC2F-4FDA-B375-3976A1490931}">
      <dgm:prSet/>
      <dgm:spPr/>
      <dgm:t>
        <a:bodyPr/>
        <a:lstStyle/>
        <a:p>
          <a:endParaRPr kumimoji="1" lang="ja-JP" altLang="en-US"/>
        </a:p>
      </dgm:t>
    </dgm:pt>
    <dgm:pt modelId="{60AB19DB-84A2-46E8-B565-2408FF3411FF}">
      <dgm:prSet/>
      <dgm:spPr/>
      <dgm:t>
        <a:bodyPr/>
        <a:lstStyle/>
        <a:p>
          <a:r>
            <a:rPr kumimoji="1" lang="ja-JP" altLang="en-US" dirty="0" smtClean="0"/>
            <a:t>３か月前</a:t>
          </a:r>
          <a:endParaRPr kumimoji="1" lang="ja-JP" altLang="en-US" dirty="0"/>
        </a:p>
      </dgm:t>
    </dgm:pt>
    <dgm:pt modelId="{5935C667-8ADB-48D9-8E56-1C87E0C7B120}" type="parTrans" cxnId="{41EF3101-2401-400A-B270-2F3CCCDC44A6}">
      <dgm:prSet/>
      <dgm:spPr/>
      <dgm:t>
        <a:bodyPr/>
        <a:lstStyle/>
        <a:p>
          <a:endParaRPr kumimoji="1" lang="ja-JP" altLang="en-US"/>
        </a:p>
      </dgm:t>
    </dgm:pt>
    <dgm:pt modelId="{90822AB0-779F-4D71-A510-36D048ED6F3E}" type="sibTrans" cxnId="{41EF3101-2401-400A-B270-2F3CCCDC44A6}">
      <dgm:prSet/>
      <dgm:spPr/>
      <dgm:t>
        <a:bodyPr/>
        <a:lstStyle/>
        <a:p>
          <a:endParaRPr kumimoji="1" lang="ja-JP" altLang="en-US"/>
        </a:p>
      </dgm:t>
    </dgm:pt>
    <dgm:pt modelId="{5385BE5A-99BD-42AA-ABBE-4A3C286E33E2}">
      <dgm:prSet/>
      <dgm:spPr/>
      <dgm:t>
        <a:bodyPr/>
        <a:lstStyle/>
        <a:p>
          <a:r>
            <a:rPr kumimoji="1" lang="en-US" altLang="ja-JP" dirty="0" smtClean="0"/>
            <a:t>1</a:t>
          </a:r>
          <a:r>
            <a:rPr kumimoji="1" lang="ja-JP" altLang="en-US" dirty="0" smtClean="0"/>
            <a:t>か月前</a:t>
          </a:r>
          <a:endParaRPr kumimoji="1" lang="ja-JP" altLang="en-US" dirty="0"/>
        </a:p>
      </dgm:t>
    </dgm:pt>
    <dgm:pt modelId="{81991362-AE8D-4640-9849-D81C0AA57D7B}" type="parTrans" cxnId="{D54A65CC-A9EB-463D-89A6-E5CBA62FAF0B}">
      <dgm:prSet/>
      <dgm:spPr/>
      <dgm:t>
        <a:bodyPr/>
        <a:lstStyle/>
        <a:p>
          <a:endParaRPr kumimoji="1" lang="ja-JP" altLang="en-US"/>
        </a:p>
      </dgm:t>
    </dgm:pt>
    <dgm:pt modelId="{8A5041CC-F9AF-4D04-BF99-4CB41DA7A634}" type="sibTrans" cxnId="{D54A65CC-A9EB-463D-89A6-E5CBA62FAF0B}">
      <dgm:prSet/>
      <dgm:spPr/>
      <dgm:t>
        <a:bodyPr/>
        <a:lstStyle/>
        <a:p>
          <a:endParaRPr kumimoji="1" lang="ja-JP" altLang="en-US"/>
        </a:p>
      </dgm:t>
    </dgm:pt>
    <dgm:pt modelId="{471CCAD6-1BA0-4C0E-9B7E-7A82AAF10AA0}">
      <dgm:prSet/>
      <dgm:spPr/>
      <dgm:t>
        <a:bodyPr/>
        <a:lstStyle/>
        <a:p>
          <a:r>
            <a:rPr kumimoji="1" lang="ja-JP" altLang="en-US" dirty="0" smtClean="0"/>
            <a:t>雇用契約締結</a:t>
          </a:r>
          <a:endParaRPr kumimoji="1" lang="ja-JP" altLang="en-US" dirty="0"/>
        </a:p>
      </dgm:t>
    </dgm:pt>
    <dgm:pt modelId="{C974239A-7F99-4206-BF9B-EDFC9502643F}" type="parTrans" cxnId="{5109BC83-5035-45A2-B96B-57CA0F22D6FF}">
      <dgm:prSet/>
      <dgm:spPr/>
      <dgm:t>
        <a:bodyPr/>
        <a:lstStyle/>
        <a:p>
          <a:endParaRPr kumimoji="1" lang="ja-JP" altLang="en-US"/>
        </a:p>
      </dgm:t>
    </dgm:pt>
    <dgm:pt modelId="{7870D94E-5E9A-4FDE-952B-F2DFE03355C1}" type="sibTrans" cxnId="{5109BC83-5035-45A2-B96B-57CA0F22D6FF}">
      <dgm:prSet/>
      <dgm:spPr/>
      <dgm:t>
        <a:bodyPr/>
        <a:lstStyle/>
        <a:p>
          <a:endParaRPr kumimoji="1" lang="ja-JP" altLang="en-US"/>
        </a:p>
      </dgm:t>
    </dgm:pt>
    <dgm:pt modelId="{D25616BE-C3E7-4733-BCD6-41BFB07C4F17}">
      <dgm:prSet/>
      <dgm:spPr/>
      <dgm:t>
        <a:bodyPr/>
        <a:lstStyle/>
        <a:p>
          <a:r>
            <a:rPr kumimoji="1" lang="ja-JP" altLang="en-US" dirty="0" smtClean="0"/>
            <a:t>入社前オリエンテーション実施</a:t>
          </a:r>
          <a:endParaRPr kumimoji="1" lang="ja-JP" altLang="en-US" dirty="0"/>
        </a:p>
      </dgm:t>
    </dgm:pt>
    <dgm:pt modelId="{5E441A18-C60C-41DA-9CD9-5E00852C2C3C}" type="parTrans" cxnId="{394784E2-7B4E-4039-90AA-6C0C7AE203FF}">
      <dgm:prSet/>
      <dgm:spPr/>
      <dgm:t>
        <a:bodyPr/>
        <a:lstStyle/>
        <a:p>
          <a:endParaRPr kumimoji="1" lang="ja-JP" altLang="en-US"/>
        </a:p>
      </dgm:t>
    </dgm:pt>
    <dgm:pt modelId="{29616045-0B0D-4706-A146-CFE8CDE1BBDE}" type="sibTrans" cxnId="{394784E2-7B4E-4039-90AA-6C0C7AE203FF}">
      <dgm:prSet/>
      <dgm:spPr/>
      <dgm:t>
        <a:bodyPr/>
        <a:lstStyle/>
        <a:p>
          <a:endParaRPr kumimoji="1" lang="ja-JP" altLang="en-US"/>
        </a:p>
      </dgm:t>
    </dgm:pt>
    <dgm:pt modelId="{5EA24042-7C26-4B0A-98A1-03D68DD9DFC2}">
      <dgm:prSet/>
      <dgm:spPr/>
      <dgm:t>
        <a:bodyPr/>
        <a:lstStyle/>
        <a:p>
          <a:r>
            <a:rPr kumimoji="1" lang="ja-JP" altLang="en-US" dirty="0" smtClean="0"/>
            <a:t>引越し手続き</a:t>
          </a:r>
          <a:endParaRPr kumimoji="1" lang="ja-JP" altLang="en-US" dirty="0"/>
        </a:p>
      </dgm:t>
    </dgm:pt>
    <dgm:pt modelId="{DD9D62D6-B68B-4A5F-AB43-FC8F1DE04E25}" type="parTrans" cxnId="{4360BA9A-3361-401A-8FB5-D5BF81288C64}">
      <dgm:prSet/>
      <dgm:spPr/>
      <dgm:t>
        <a:bodyPr/>
        <a:lstStyle/>
        <a:p>
          <a:endParaRPr kumimoji="1" lang="ja-JP" altLang="en-US"/>
        </a:p>
      </dgm:t>
    </dgm:pt>
    <dgm:pt modelId="{040CB6CB-253F-48DA-9262-B525D4AFFA14}" type="sibTrans" cxnId="{4360BA9A-3361-401A-8FB5-D5BF81288C64}">
      <dgm:prSet/>
      <dgm:spPr/>
      <dgm:t>
        <a:bodyPr/>
        <a:lstStyle/>
        <a:p>
          <a:endParaRPr kumimoji="1" lang="ja-JP" altLang="en-US"/>
        </a:p>
      </dgm:t>
    </dgm:pt>
    <dgm:pt modelId="{068A6875-7666-4CA2-8EAF-795DCD62BAB3}" type="pres">
      <dgm:prSet presAssocID="{1FE4F7A6-4176-4F8D-9516-A0BF8EF0791E}" presName="linearFlow" presStyleCnt="0">
        <dgm:presLayoutVars>
          <dgm:dir/>
          <dgm:animLvl val="lvl"/>
          <dgm:resizeHandles val="exact"/>
        </dgm:presLayoutVars>
      </dgm:prSet>
      <dgm:spPr/>
      <dgm:t>
        <a:bodyPr/>
        <a:lstStyle/>
        <a:p>
          <a:endParaRPr kumimoji="1" lang="ja-JP" altLang="en-US"/>
        </a:p>
      </dgm:t>
    </dgm:pt>
    <dgm:pt modelId="{A015D29A-B328-446E-BC0D-527B42C0A428}" type="pres">
      <dgm:prSet presAssocID="{7AE99C62-9873-473B-84C8-C26266DE2EEB}" presName="composite" presStyleCnt="0"/>
      <dgm:spPr/>
    </dgm:pt>
    <dgm:pt modelId="{A7B5DC91-7BBD-47B0-9B10-A4E308064E52}" type="pres">
      <dgm:prSet presAssocID="{7AE99C62-9873-473B-84C8-C26266DE2EEB}" presName="parentText" presStyleLbl="alignNode1" presStyleIdx="0" presStyleCnt="5">
        <dgm:presLayoutVars>
          <dgm:chMax val="1"/>
          <dgm:bulletEnabled val="1"/>
        </dgm:presLayoutVars>
      </dgm:prSet>
      <dgm:spPr/>
      <dgm:t>
        <a:bodyPr/>
        <a:lstStyle/>
        <a:p>
          <a:endParaRPr kumimoji="1" lang="ja-JP" altLang="en-US"/>
        </a:p>
      </dgm:t>
    </dgm:pt>
    <dgm:pt modelId="{2DF7DEFF-8636-4570-A0D2-83C83F69BD98}" type="pres">
      <dgm:prSet presAssocID="{7AE99C62-9873-473B-84C8-C26266DE2EEB}" presName="descendantText" presStyleLbl="alignAcc1" presStyleIdx="0" presStyleCnt="5">
        <dgm:presLayoutVars>
          <dgm:bulletEnabled val="1"/>
        </dgm:presLayoutVars>
      </dgm:prSet>
      <dgm:spPr/>
      <dgm:t>
        <a:bodyPr/>
        <a:lstStyle/>
        <a:p>
          <a:endParaRPr kumimoji="1" lang="ja-JP" altLang="en-US"/>
        </a:p>
      </dgm:t>
    </dgm:pt>
    <dgm:pt modelId="{2080FF56-AABB-4B18-9B55-901F3452EA79}" type="pres">
      <dgm:prSet presAssocID="{3AC9370F-82BC-4A53-B4CB-41ED88746912}" presName="sp" presStyleCnt="0"/>
      <dgm:spPr/>
    </dgm:pt>
    <dgm:pt modelId="{78062302-8A76-46B2-A3E1-33248B2D2906}" type="pres">
      <dgm:prSet presAssocID="{7C483D8B-36AD-405F-B5E5-52E911DA6C73}" presName="composite" presStyleCnt="0"/>
      <dgm:spPr/>
    </dgm:pt>
    <dgm:pt modelId="{5D927778-F1A1-45BA-903D-24D5950F3A23}" type="pres">
      <dgm:prSet presAssocID="{7C483D8B-36AD-405F-B5E5-52E911DA6C73}" presName="parentText" presStyleLbl="alignNode1" presStyleIdx="1" presStyleCnt="5">
        <dgm:presLayoutVars>
          <dgm:chMax val="1"/>
          <dgm:bulletEnabled val="1"/>
        </dgm:presLayoutVars>
      </dgm:prSet>
      <dgm:spPr/>
      <dgm:t>
        <a:bodyPr/>
        <a:lstStyle/>
        <a:p>
          <a:endParaRPr kumimoji="1" lang="ja-JP" altLang="en-US"/>
        </a:p>
      </dgm:t>
    </dgm:pt>
    <dgm:pt modelId="{A8BD24D0-C09A-4698-B5D6-384DB2A53345}" type="pres">
      <dgm:prSet presAssocID="{7C483D8B-36AD-405F-B5E5-52E911DA6C73}" presName="descendantText" presStyleLbl="alignAcc1" presStyleIdx="1" presStyleCnt="5">
        <dgm:presLayoutVars>
          <dgm:bulletEnabled val="1"/>
        </dgm:presLayoutVars>
      </dgm:prSet>
      <dgm:spPr/>
      <dgm:t>
        <a:bodyPr/>
        <a:lstStyle/>
        <a:p>
          <a:endParaRPr kumimoji="1" lang="ja-JP" altLang="en-US"/>
        </a:p>
      </dgm:t>
    </dgm:pt>
    <dgm:pt modelId="{13513856-2A8E-4DBC-9837-EDD79D6CBA98}" type="pres">
      <dgm:prSet presAssocID="{8FED448F-6657-4AF6-BFB2-C7360C85F283}" presName="sp" presStyleCnt="0"/>
      <dgm:spPr/>
    </dgm:pt>
    <dgm:pt modelId="{95856071-40A6-4236-99AD-C1B196805110}" type="pres">
      <dgm:prSet presAssocID="{1B25B979-297E-41FE-A95F-55882BB09528}" presName="composite" presStyleCnt="0"/>
      <dgm:spPr/>
    </dgm:pt>
    <dgm:pt modelId="{1D6495F8-75A0-432D-B505-6CF8556C725F}" type="pres">
      <dgm:prSet presAssocID="{1B25B979-297E-41FE-A95F-55882BB09528}" presName="parentText" presStyleLbl="alignNode1" presStyleIdx="2" presStyleCnt="5">
        <dgm:presLayoutVars>
          <dgm:chMax val="1"/>
          <dgm:bulletEnabled val="1"/>
        </dgm:presLayoutVars>
      </dgm:prSet>
      <dgm:spPr/>
      <dgm:t>
        <a:bodyPr/>
        <a:lstStyle/>
        <a:p>
          <a:endParaRPr kumimoji="1" lang="ja-JP" altLang="en-US"/>
        </a:p>
      </dgm:t>
    </dgm:pt>
    <dgm:pt modelId="{686E381A-37B8-44DA-86C7-3716A2B53C8F}" type="pres">
      <dgm:prSet presAssocID="{1B25B979-297E-41FE-A95F-55882BB09528}" presName="descendantText" presStyleLbl="alignAcc1" presStyleIdx="2" presStyleCnt="5">
        <dgm:presLayoutVars>
          <dgm:bulletEnabled val="1"/>
        </dgm:presLayoutVars>
      </dgm:prSet>
      <dgm:spPr/>
      <dgm:t>
        <a:bodyPr/>
        <a:lstStyle/>
        <a:p>
          <a:endParaRPr kumimoji="1" lang="ja-JP" altLang="en-US"/>
        </a:p>
      </dgm:t>
    </dgm:pt>
    <dgm:pt modelId="{E5144C5A-99A4-4AE0-A8D3-BC2618D4289E}" type="pres">
      <dgm:prSet presAssocID="{EE52956D-9D1D-4269-ACCC-6C3890EA4846}" presName="sp" presStyleCnt="0"/>
      <dgm:spPr/>
    </dgm:pt>
    <dgm:pt modelId="{2DEF5101-9C75-4CFB-B0E1-87D6AF4A3FE3}" type="pres">
      <dgm:prSet presAssocID="{60AB19DB-84A2-46E8-B565-2408FF3411FF}" presName="composite" presStyleCnt="0"/>
      <dgm:spPr/>
    </dgm:pt>
    <dgm:pt modelId="{4B47EE9A-253C-4EC7-B5AD-63B8BAC07E07}" type="pres">
      <dgm:prSet presAssocID="{60AB19DB-84A2-46E8-B565-2408FF3411FF}" presName="parentText" presStyleLbl="alignNode1" presStyleIdx="3" presStyleCnt="5">
        <dgm:presLayoutVars>
          <dgm:chMax val="1"/>
          <dgm:bulletEnabled val="1"/>
        </dgm:presLayoutVars>
      </dgm:prSet>
      <dgm:spPr/>
      <dgm:t>
        <a:bodyPr/>
        <a:lstStyle/>
        <a:p>
          <a:endParaRPr kumimoji="1" lang="ja-JP" altLang="en-US"/>
        </a:p>
      </dgm:t>
    </dgm:pt>
    <dgm:pt modelId="{3968D8C3-9397-4919-A9CD-D683B09FB85F}" type="pres">
      <dgm:prSet presAssocID="{60AB19DB-84A2-46E8-B565-2408FF3411FF}" presName="descendantText" presStyleLbl="alignAcc1" presStyleIdx="3" presStyleCnt="5">
        <dgm:presLayoutVars>
          <dgm:bulletEnabled val="1"/>
        </dgm:presLayoutVars>
      </dgm:prSet>
      <dgm:spPr/>
      <dgm:t>
        <a:bodyPr/>
        <a:lstStyle/>
        <a:p>
          <a:endParaRPr kumimoji="1" lang="ja-JP" altLang="en-US"/>
        </a:p>
      </dgm:t>
    </dgm:pt>
    <dgm:pt modelId="{757D3122-ABD9-48CA-B414-976469FD1B74}" type="pres">
      <dgm:prSet presAssocID="{90822AB0-779F-4D71-A510-36D048ED6F3E}" presName="sp" presStyleCnt="0"/>
      <dgm:spPr/>
    </dgm:pt>
    <dgm:pt modelId="{37770749-7923-48A4-8148-2B5443760A57}" type="pres">
      <dgm:prSet presAssocID="{5385BE5A-99BD-42AA-ABBE-4A3C286E33E2}" presName="composite" presStyleCnt="0"/>
      <dgm:spPr/>
    </dgm:pt>
    <dgm:pt modelId="{626C1B6D-B230-40E7-A59E-250F098B3004}" type="pres">
      <dgm:prSet presAssocID="{5385BE5A-99BD-42AA-ABBE-4A3C286E33E2}" presName="parentText" presStyleLbl="alignNode1" presStyleIdx="4" presStyleCnt="5" custLinFactNeighborY="-4200">
        <dgm:presLayoutVars>
          <dgm:chMax val="1"/>
          <dgm:bulletEnabled val="1"/>
        </dgm:presLayoutVars>
      </dgm:prSet>
      <dgm:spPr/>
      <dgm:t>
        <a:bodyPr/>
        <a:lstStyle/>
        <a:p>
          <a:endParaRPr kumimoji="1" lang="ja-JP" altLang="en-US"/>
        </a:p>
      </dgm:t>
    </dgm:pt>
    <dgm:pt modelId="{DA482D66-F6C1-4EA4-9201-2127A7732BAA}" type="pres">
      <dgm:prSet presAssocID="{5385BE5A-99BD-42AA-ABBE-4A3C286E33E2}" presName="descendantText" presStyleLbl="alignAcc1" presStyleIdx="4" presStyleCnt="5">
        <dgm:presLayoutVars>
          <dgm:bulletEnabled val="1"/>
        </dgm:presLayoutVars>
      </dgm:prSet>
      <dgm:spPr/>
      <dgm:t>
        <a:bodyPr/>
        <a:lstStyle/>
        <a:p>
          <a:endParaRPr kumimoji="1" lang="ja-JP" altLang="en-US"/>
        </a:p>
      </dgm:t>
    </dgm:pt>
  </dgm:ptLst>
  <dgm:cxnLst>
    <dgm:cxn modelId="{3010E98D-DC2F-4FDA-B375-3976A1490931}" srcId="{1B25B979-297E-41FE-A95F-55882BB09528}" destId="{FDB834FA-5A66-4C04-9454-E0051C79CA34}" srcOrd="0" destOrd="0" parTransId="{6C2A94C5-120A-4742-92E8-E43A2D1B12CC}" sibTransId="{844CCAB8-D568-41FE-B415-7272B3597DC5}"/>
    <dgm:cxn modelId="{E64E00C5-BF37-4E02-BCB3-0BE83D43E2AF}" type="presOf" srcId="{5EA24042-7C26-4B0A-98A1-03D68DD9DFC2}" destId="{3968D8C3-9397-4919-A9CD-D683B09FB85F}" srcOrd="0" destOrd="1" presId="urn:microsoft.com/office/officeart/2005/8/layout/chevron2"/>
    <dgm:cxn modelId="{534FE349-5A1D-4CE3-8E6E-DBBADFF633A4}" type="presOf" srcId="{7C483D8B-36AD-405F-B5E5-52E911DA6C73}" destId="{5D927778-F1A1-45BA-903D-24D5950F3A23}" srcOrd="0" destOrd="0" presId="urn:microsoft.com/office/officeart/2005/8/layout/chevron2"/>
    <dgm:cxn modelId="{2B4E916D-D7D2-4204-9C30-260AFE86EFF9}" type="presOf" srcId="{1B25B979-297E-41FE-A95F-55882BB09528}" destId="{1D6495F8-75A0-432D-B505-6CF8556C725F}" srcOrd="0" destOrd="0" presId="urn:microsoft.com/office/officeart/2005/8/layout/chevron2"/>
    <dgm:cxn modelId="{5109BC83-5035-45A2-B96B-57CA0F22D6FF}" srcId="{60AB19DB-84A2-46E8-B565-2408FF3411FF}" destId="{471CCAD6-1BA0-4C0E-9B7E-7A82AAF10AA0}" srcOrd="0" destOrd="0" parTransId="{C974239A-7F99-4206-BF9B-EDFC9502643F}" sibTransId="{7870D94E-5E9A-4FDE-952B-F2DFE03355C1}"/>
    <dgm:cxn modelId="{59505180-093A-4706-B2B8-122F0A175702}" srcId="{1FE4F7A6-4176-4F8D-9516-A0BF8EF0791E}" destId="{7AE99C62-9873-473B-84C8-C26266DE2EEB}" srcOrd="0" destOrd="0" parTransId="{56722355-3C5A-47E1-95DC-BC95CDB2C47F}" sibTransId="{3AC9370F-82BC-4A53-B4CB-41ED88746912}"/>
    <dgm:cxn modelId="{2CE9159A-E90F-4A4D-8E56-7B9E1AA9B0C7}" srcId="{1FE4F7A6-4176-4F8D-9516-A0BF8EF0791E}" destId="{7C483D8B-36AD-405F-B5E5-52E911DA6C73}" srcOrd="1" destOrd="0" parTransId="{2310AEA0-7607-4934-AA1F-4F2978F146B1}" sibTransId="{8FED448F-6657-4AF6-BFB2-C7360C85F283}"/>
    <dgm:cxn modelId="{394784E2-7B4E-4039-90AA-6C0C7AE203FF}" srcId="{5385BE5A-99BD-42AA-ABBE-4A3C286E33E2}" destId="{D25616BE-C3E7-4733-BCD6-41BFB07C4F17}" srcOrd="0" destOrd="0" parTransId="{5E441A18-C60C-41DA-9CD9-5E00852C2C3C}" sibTransId="{29616045-0B0D-4706-A146-CFE8CDE1BBDE}"/>
    <dgm:cxn modelId="{FF7387E2-CCFF-4AA2-B099-36B791D5466F}" srcId="{1FE4F7A6-4176-4F8D-9516-A0BF8EF0791E}" destId="{1B25B979-297E-41FE-A95F-55882BB09528}" srcOrd="2" destOrd="0" parTransId="{8D09F022-5E7B-4190-B868-BABD48DA20EA}" sibTransId="{EE52956D-9D1D-4269-ACCC-6C3890EA4846}"/>
    <dgm:cxn modelId="{433C053C-4DFD-48CB-9F27-16B67A1D29B1}" type="presOf" srcId="{471CCAD6-1BA0-4C0E-9B7E-7A82AAF10AA0}" destId="{3968D8C3-9397-4919-A9CD-D683B09FB85F}" srcOrd="0" destOrd="0" presId="urn:microsoft.com/office/officeart/2005/8/layout/chevron2"/>
    <dgm:cxn modelId="{D54A65CC-A9EB-463D-89A6-E5CBA62FAF0B}" srcId="{1FE4F7A6-4176-4F8D-9516-A0BF8EF0791E}" destId="{5385BE5A-99BD-42AA-ABBE-4A3C286E33E2}" srcOrd="4" destOrd="0" parTransId="{81991362-AE8D-4640-9849-D81C0AA57D7B}" sibTransId="{8A5041CC-F9AF-4D04-BF99-4CB41DA7A634}"/>
    <dgm:cxn modelId="{4360BA9A-3361-401A-8FB5-D5BF81288C64}" srcId="{60AB19DB-84A2-46E8-B565-2408FF3411FF}" destId="{5EA24042-7C26-4B0A-98A1-03D68DD9DFC2}" srcOrd="1" destOrd="0" parTransId="{DD9D62D6-B68B-4A5F-AB43-FC8F1DE04E25}" sibTransId="{040CB6CB-253F-48DA-9262-B525D4AFFA14}"/>
    <dgm:cxn modelId="{3628F531-769B-4D43-BFE3-BAF6A324E49D}" type="presOf" srcId="{FDB834FA-5A66-4C04-9454-E0051C79CA34}" destId="{686E381A-37B8-44DA-86C7-3716A2B53C8F}" srcOrd="0" destOrd="0" presId="urn:microsoft.com/office/officeart/2005/8/layout/chevron2"/>
    <dgm:cxn modelId="{59F55965-5D9E-49FB-897F-ADD9824A35B7}" type="presOf" srcId="{60AB19DB-84A2-46E8-B565-2408FF3411FF}" destId="{4B47EE9A-253C-4EC7-B5AD-63B8BAC07E07}" srcOrd="0" destOrd="0" presId="urn:microsoft.com/office/officeart/2005/8/layout/chevron2"/>
    <dgm:cxn modelId="{CF01ECFC-6B93-4303-9583-DCC8F1E05697}" type="presOf" srcId="{D25616BE-C3E7-4733-BCD6-41BFB07C4F17}" destId="{DA482D66-F6C1-4EA4-9201-2127A7732BAA}" srcOrd="0" destOrd="0" presId="urn:microsoft.com/office/officeart/2005/8/layout/chevron2"/>
    <dgm:cxn modelId="{F4BF01DF-B5D6-4357-ACB2-D8EDD56EB943}" type="presOf" srcId="{7AE99C62-9873-473B-84C8-C26266DE2EEB}" destId="{A7B5DC91-7BBD-47B0-9B10-A4E308064E52}" srcOrd="0" destOrd="0" presId="urn:microsoft.com/office/officeart/2005/8/layout/chevron2"/>
    <dgm:cxn modelId="{5539A54B-3082-4444-875C-2B5B9F62A94E}" type="presOf" srcId="{B9686B13-D97C-4FB0-BA56-1232966C54BC}" destId="{2DF7DEFF-8636-4570-A0D2-83C83F69BD98}" srcOrd="0" destOrd="0" presId="urn:microsoft.com/office/officeart/2005/8/layout/chevron2"/>
    <dgm:cxn modelId="{FEC9471A-0707-464A-9220-BCACDD2FAD58}" type="presOf" srcId="{67351BF2-D05B-4C03-9393-D4A64BCECC5B}" destId="{A8BD24D0-C09A-4698-B5D6-384DB2A53345}" srcOrd="0" destOrd="0" presId="urn:microsoft.com/office/officeart/2005/8/layout/chevron2"/>
    <dgm:cxn modelId="{60939AE0-D22B-489F-857D-CD5BFE5A99AA}" srcId="{7AE99C62-9873-473B-84C8-C26266DE2EEB}" destId="{B9686B13-D97C-4FB0-BA56-1232966C54BC}" srcOrd="0" destOrd="0" parTransId="{D5C41E64-D321-4388-A7E0-9238C7DCCC08}" sibTransId="{FD24BB16-884A-4777-9298-2D53DCEA2E76}"/>
    <dgm:cxn modelId="{41EF3101-2401-400A-B270-2F3CCCDC44A6}" srcId="{1FE4F7A6-4176-4F8D-9516-A0BF8EF0791E}" destId="{60AB19DB-84A2-46E8-B565-2408FF3411FF}" srcOrd="3" destOrd="0" parTransId="{5935C667-8ADB-48D9-8E56-1C87E0C7B120}" sibTransId="{90822AB0-779F-4D71-A510-36D048ED6F3E}"/>
    <dgm:cxn modelId="{C743F78A-C86D-4632-A061-51296BE2D2CB}" srcId="{7C483D8B-36AD-405F-B5E5-52E911DA6C73}" destId="{67351BF2-D05B-4C03-9393-D4A64BCECC5B}" srcOrd="0" destOrd="0" parTransId="{F99A0221-3A30-47C2-99E1-B31654A55BB1}" sibTransId="{F8C018FA-6AD1-4093-A1C0-969544543651}"/>
    <dgm:cxn modelId="{9660D1F3-426B-4C4C-B781-D5B00BC86592}" type="presOf" srcId="{5385BE5A-99BD-42AA-ABBE-4A3C286E33E2}" destId="{626C1B6D-B230-40E7-A59E-250F098B3004}" srcOrd="0" destOrd="0" presId="urn:microsoft.com/office/officeart/2005/8/layout/chevron2"/>
    <dgm:cxn modelId="{997AF239-71B6-457D-85F1-9E25A6DC4EB4}" type="presOf" srcId="{1FE4F7A6-4176-4F8D-9516-A0BF8EF0791E}" destId="{068A6875-7666-4CA2-8EAF-795DCD62BAB3}" srcOrd="0" destOrd="0" presId="urn:microsoft.com/office/officeart/2005/8/layout/chevron2"/>
    <dgm:cxn modelId="{4B61702E-6E73-454D-AA5B-BD9D1BF4ADF6}" type="presParOf" srcId="{068A6875-7666-4CA2-8EAF-795DCD62BAB3}" destId="{A015D29A-B328-446E-BC0D-527B42C0A428}" srcOrd="0" destOrd="0" presId="urn:microsoft.com/office/officeart/2005/8/layout/chevron2"/>
    <dgm:cxn modelId="{E23785AE-0460-4055-84F6-E3318B6B1C61}" type="presParOf" srcId="{A015D29A-B328-446E-BC0D-527B42C0A428}" destId="{A7B5DC91-7BBD-47B0-9B10-A4E308064E52}" srcOrd="0" destOrd="0" presId="urn:microsoft.com/office/officeart/2005/8/layout/chevron2"/>
    <dgm:cxn modelId="{C62D6F84-B89A-4065-918D-B298A8869D9A}" type="presParOf" srcId="{A015D29A-B328-446E-BC0D-527B42C0A428}" destId="{2DF7DEFF-8636-4570-A0D2-83C83F69BD98}" srcOrd="1" destOrd="0" presId="urn:microsoft.com/office/officeart/2005/8/layout/chevron2"/>
    <dgm:cxn modelId="{7B7B145C-0657-4707-8BFA-AE6DA0E57059}" type="presParOf" srcId="{068A6875-7666-4CA2-8EAF-795DCD62BAB3}" destId="{2080FF56-AABB-4B18-9B55-901F3452EA79}" srcOrd="1" destOrd="0" presId="urn:microsoft.com/office/officeart/2005/8/layout/chevron2"/>
    <dgm:cxn modelId="{534D603A-8F78-4D7E-B7A2-72AB1DA3BC26}" type="presParOf" srcId="{068A6875-7666-4CA2-8EAF-795DCD62BAB3}" destId="{78062302-8A76-46B2-A3E1-33248B2D2906}" srcOrd="2" destOrd="0" presId="urn:microsoft.com/office/officeart/2005/8/layout/chevron2"/>
    <dgm:cxn modelId="{99D91FB4-BFA3-4225-958A-4D3B75E4DAC3}" type="presParOf" srcId="{78062302-8A76-46B2-A3E1-33248B2D2906}" destId="{5D927778-F1A1-45BA-903D-24D5950F3A23}" srcOrd="0" destOrd="0" presId="urn:microsoft.com/office/officeart/2005/8/layout/chevron2"/>
    <dgm:cxn modelId="{15615D47-0066-46EB-BFA7-C1580ADD6E4C}" type="presParOf" srcId="{78062302-8A76-46B2-A3E1-33248B2D2906}" destId="{A8BD24D0-C09A-4698-B5D6-384DB2A53345}" srcOrd="1" destOrd="0" presId="urn:microsoft.com/office/officeart/2005/8/layout/chevron2"/>
    <dgm:cxn modelId="{CE6D9381-09CE-481E-9B04-4671BCA5789C}" type="presParOf" srcId="{068A6875-7666-4CA2-8EAF-795DCD62BAB3}" destId="{13513856-2A8E-4DBC-9837-EDD79D6CBA98}" srcOrd="3" destOrd="0" presId="urn:microsoft.com/office/officeart/2005/8/layout/chevron2"/>
    <dgm:cxn modelId="{22D259C9-0F10-42DE-B903-1D6E228D28D6}" type="presParOf" srcId="{068A6875-7666-4CA2-8EAF-795DCD62BAB3}" destId="{95856071-40A6-4236-99AD-C1B196805110}" srcOrd="4" destOrd="0" presId="urn:microsoft.com/office/officeart/2005/8/layout/chevron2"/>
    <dgm:cxn modelId="{61A80110-48FF-4F92-A7C5-F8855E3E18A5}" type="presParOf" srcId="{95856071-40A6-4236-99AD-C1B196805110}" destId="{1D6495F8-75A0-432D-B505-6CF8556C725F}" srcOrd="0" destOrd="0" presId="urn:microsoft.com/office/officeart/2005/8/layout/chevron2"/>
    <dgm:cxn modelId="{030A1022-5E12-4222-AEAD-4B3E1E41462C}" type="presParOf" srcId="{95856071-40A6-4236-99AD-C1B196805110}" destId="{686E381A-37B8-44DA-86C7-3716A2B53C8F}" srcOrd="1" destOrd="0" presId="urn:microsoft.com/office/officeart/2005/8/layout/chevron2"/>
    <dgm:cxn modelId="{F8D1B5C6-CCA0-456F-9D4B-B5E6AFBB973A}" type="presParOf" srcId="{068A6875-7666-4CA2-8EAF-795DCD62BAB3}" destId="{E5144C5A-99A4-4AE0-A8D3-BC2618D4289E}" srcOrd="5" destOrd="0" presId="urn:microsoft.com/office/officeart/2005/8/layout/chevron2"/>
    <dgm:cxn modelId="{11A33F97-4AFF-4F8B-A7D9-8AEE18A236D2}" type="presParOf" srcId="{068A6875-7666-4CA2-8EAF-795DCD62BAB3}" destId="{2DEF5101-9C75-4CFB-B0E1-87D6AF4A3FE3}" srcOrd="6" destOrd="0" presId="urn:microsoft.com/office/officeart/2005/8/layout/chevron2"/>
    <dgm:cxn modelId="{F18DBC06-2B87-4D5C-9B55-C7F6A4551120}" type="presParOf" srcId="{2DEF5101-9C75-4CFB-B0E1-87D6AF4A3FE3}" destId="{4B47EE9A-253C-4EC7-B5AD-63B8BAC07E07}" srcOrd="0" destOrd="0" presId="urn:microsoft.com/office/officeart/2005/8/layout/chevron2"/>
    <dgm:cxn modelId="{BEF0D1E2-DBB9-445B-BAFB-26731AB21196}" type="presParOf" srcId="{2DEF5101-9C75-4CFB-B0E1-87D6AF4A3FE3}" destId="{3968D8C3-9397-4919-A9CD-D683B09FB85F}" srcOrd="1" destOrd="0" presId="urn:microsoft.com/office/officeart/2005/8/layout/chevron2"/>
    <dgm:cxn modelId="{63393280-F864-4D4F-B426-6BF8ECCCCF55}" type="presParOf" srcId="{068A6875-7666-4CA2-8EAF-795DCD62BAB3}" destId="{757D3122-ABD9-48CA-B414-976469FD1B74}" srcOrd="7" destOrd="0" presId="urn:microsoft.com/office/officeart/2005/8/layout/chevron2"/>
    <dgm:cxn modelId="{3D47A480-9952-4C1A-8055-2A7BA7055920}" type="presParOf" srcId="{068A6875-7666-4CA2-8EAF-795DCD62BAB3}" destId="{37770749-7923-48A4-8148-2B5443760A57}" srcOrd="8" destOrd="0" presId="urn:microsoft.com/office/officeart/2005/8/layout/chevron2"/>
    <dgm:cxn modelId="{85EED9A9-0AE9-47DA-892C-28D8C389FB31}" type="presParOf" srcId="{37770749-7923-48A4-8148-2B5443760A57}" destId="{626C1B6D-B230-40E7-A59E-250F098B3004}" srcOrd="0" destOrd="0" presId="urn:microsoft.com/office/officeart/2005/8/layout/chevron2"/>
    <dgm:cxn modelId="{BD02E86F-ABA3-4C17-AE5B-C85F7A308FBF}" type="presParOf" srcId="{37770749-7923-48A4-8148-2B5443760A57}" destId="{DA482D66-F6C1-4EA4-9201-2127A7732BA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E4F7A6-4176-4F8D-9516-A0BF8EF0791E}" type="doc">
      <dgm:prSet loTypeId="urn:microsoft.com/office/officeart/2005/8/layout/chevron2" loCatId="process" qsTypeId="urn:microsoft.com/office/officeart/2005/8/quickstyle/simple1" qsCatId="simple" csTypeId="urn:microsoft.com/office/officeart/2005/8/colors/accent6_2" csCatId="accent6" phldr="1"/>
      <dgm:spPr/>
      <dgm:t>
        <a:bodyPr/>
        <a:lstStyle/>
        <a:p>
          <a:endParaRPr kumimoji="1" lang="ja-JP" altLang="en-US"/>
        </a:p>
      </dgm:t>
    </dgm:pt>
    <dgm:pt modelId="{7AE99C62-9873-473B-84C8-C26266DE2EEB}">
      <dgm:prSet phldrT="[テキスト]"/>
      <dgm:spPr/>
      <dgm:t>
        <a:bodyPr/>
        <a:lstStyle/>
        <a:p>
          <a:r>
            <a:rPr kumimoji="1" lang="en-US" altLang="ja-JP" dirty="0" smtClean="0"/>
            <a:t>6</a:t>
          </a:r>
          <a:r>
            <a:rPr kumimoji="1" lang="ja-JP" altLang="en-US" dirty="0" smtClean="0"/>
            <a:t>か月前</a:t>
          </a:r>
          <a:endParaRPr kumimoji="1" lang="ja-JP" altLang="en-US" dirty="0"/>
        </a:p>
      </dgm:t>
    </dgm:pt>
    <dgm:pt modelId="{56722355-3C5A-47E1-95DC-BC95CDB2C47F}" type="parTrans" cxnId="{59505180-093A-4706-B2B8-122F0A175702}">
      <dgm:prSet/>
      <dgm:spPr/>
      <dgm:t>
        <a:bodyPr/>
        <a:lstStyle/>
        <a:p>
          <a:endParaRPr kumimoji="1" lang="ja-JP" altLang="en-US"/>
        </a:p>
      </dgm:t>
    </dgm:pt>
    <dgm:pt modelId="{3AC9370F-82BC-4A53-B4CB-41ED88746912}" type="sibTrans" cxnId="{59505180-093A-4706-B2B8-122F0A175702}">
      <dgm:prSet/>
      <dgm:spPr/>
      <dgm:t>
        <a:bodyPr/>
        <a:lstStyle/>
        <a:p>
          <a:endParaRPr kumimoji="1" lang="ja-JP" altLang="en-US"/>
        </a:p>
      </dgm:t>
    </dgm:pt>
    <dgm:pt modelId="{B9686B13-D97C-4FB0-BA56-1232966C54BC}">
      <dgm:prSet phldrT="[テキスト]"/>
      <dgm:spPr/>
      <dgm:t>
        <a:bodyPr/>
        <a:lstStyle/>
        <a:p>
          <a:r>
            <a:rPr lang="ja-JP" dirty="0" smtClean="0"/>
            <a:t>法人内で受入人数及び奨学金制度等の協議</a:t>
          </a:r>
          <a:endParaRPr kumimoji="1" lang="ja-JP" altLang="en-US" dirty="0"/>
        </a:p>
      </dgm:t>
    </dgm:pt>
    <dgm:pt modelId="{D5C41E64-D321-4388-A7E0-9238C7DCCC08}" type="parTrans" cxnId="{60939AE0-D22B-489F-857D-CD5BFE5A99AA}">
      <dgm:prSet/>
      <dgm:spPr/>
      <dgm:t>
        <a:bodyPr/>
        <a:lstStyle/>
        <a:p>
          <a:endParaRPr kumimoji="1" lang="ja-JP" altLang="en-US"/>
        </a:p>
      </dgm:t>
    </dgm:pt>
    <dgm:pt modelId="{FD24BB16-884A-4777-9298-2D53DCEA2E76}" type="sibTrans" cxnId="{60939AE0-D22B-489F-857D-CD5BFE5A99AA}">
      <dgm:prSet/>
      <dgm:spPr/>
      <dgm:t>
        <a:bodyPr/>
        <a:lstStyle/>
        <a:p>
          <a:endParaRPr kumimoji="1" lang="ja-JP" altLang="en-US"/>
        </a:p>
      </dgm:t>
    </dgm:pt>
    <dgm:pt modelId="{C5342876-C62B-4594-A054-7BC498CFEFD6}">
      <dgm:prSet phldrT="[テキスト]"/>
      <dgm:spPr/>
      <dgm:t>
        <a:bodyPr/>
        <a:lstStyle/>
        <a:p>
          <a:r>
            <a:rPr kumimoji="1" lang="ja-JP" altLang="en-US" dirty="0" smtClean="0"/>
            <a:t>集団面接実施（</a:t>
          </a:r>
          <a:r>
            <a:rPr kumimoji="1" lang="en-US" altLang="ja-JP" dirty="0" smtClean="0"/>
            <a:t>1</a:t>
          </a:r>
          <a:r>
            <a:rPr kumimoji="1" lang="ja-JP" altLang="en-US" dirty="0" smtClean="0"/>
            <a:t>週間程度で内々定通知）</a:t>
          </a:r>
          <a:endParaRPr kumimoji="1" lang="ja-JP" altLang="en-US" dirty="0"/>
        </a:p>
      </dgm:t>
    </dgm:pt>
    <dgm:pt modelId="{21A0D40A-CD3E-440E-B8B9-314778EEA094}" type="parTrans" cxnId="{1E6AB34E-0BD7-454D-9486-E5E1474FA521}">
      <dgm:prSet/>
      <dgm:spPr/>
      <dgm:t>
        <a:bodyPr/>
        <a:lstStyle/>
        <a:p>
          <a:endParaRPr kumimoji="1" lang="ja-JP" altLang="en-US"/>
        </a:p>
      </dgm:t>
    </dgm:pt>
    <dgm:pt modelId="{5246394B-EC93-4050-82E4-1084A0C65D7C}" type="sibTrans" cxnId="{1E6AB34E-0BD7-454D-9486-E5E1474FA521}">
      <dgm:prSet/>
      <dgm:spPr/>
      <dgm:t>
        <a:bodyPr/>
        <a:lstStyle/>
        <a:p>
          <a:endParaRPr kumimoji="1" lang="ja-JP" altLang="en-US"/>
        </a:p>
      </dgm:t>
    </dgm:pt>
    <dgm:pt modelId="{7C483D8B-36AD-405F-B5E5-52E911DA6C73}">
      <dgm:prSet phldrT="[テキスト]"/>
      <dgm:spPr/>
      <dgm:t>
        <a:bodyPr/>
        <a:lstStyle/>
        <a:p>
          <a:r>
            <a:rPr kumimoji="1" lang="ja-JP" altLang="en-US" dirty="0" smtClean="0"/>
            <a:t>５か月前</a:t>
          </a:r>
          <a:endParaRPr kumimoji="1" lang="ja-JP" altLang="en-US" dirty="0"/>
        </a:p>
      </dgm:t>
    </dgm:pt>
    <dgm:pt modelId="{2310AEA0-7607-4934-AA1F-4F2978F146B1}" type="parTrans" cxnId="{2CE9159A-E90F-4A4D-8E56-7B9E1AA9B0C7}">
      <dgm:prSet/>
      <dgm:spPr/>
      <dgm:t>
        <a:bodyPr/>
        <a:lstStyle/>
        <a:p>
          <a:endParaRPr kumimoji="1" lang="ja-JP" altLang="en-US"/>
        </a:p>
      </dgm:t>
    </dgm:pt>
    <dgm:pt modelId="{8FED448F-6657-4AF6-BFB2-C7360C85F283}" type="sibTrans" cxnId="{2CE9159A-E90F-4A4D-8E56-7B9E1AA9B0C7}">
      <dgm:prSet/>
      <dgm:spPr/>
      <dgm:t>
        <a:bodyPr/>
        <a:lstStyle/>
        <a:p>
          <a:endParaRPr kumimoji="1" lang="ja-JP" altLang="en-US"/>
        </a:p>
      </dgm:t>
    </dgm:pt>
    <dgm:pt modelId="{67351BF2-D05B-4C03-9393-D4A64BCECC5B}">
      <dgm:prSet phldrT="[テキスト]"/>
      <dgm:spPr/>
      <dgm:t>
        <a:bodyPr/>
        <a:lstStyle/>
        <a:p>
          <a:r>
            <a:rPr lang="ja-JP" dirty="0" smtClean="0"/>
            <a:t>介護福祉士養成</a:t>
          </a:r>
          <a:r>
            <a:rPr lang="ja-JP" altLang="en-US" dirty="0" smtClean="0"/>
            <a:t>施設</a:t>
          </a:r>
          <a:r>
            <a:rPr lang="ja-JP" dirty="0" smtClean="0"/>
            <a:t>を受験</a:t>
          </a:r>
          <a:endParaRPr kumimoji="1" lang="ja-JP" altLang="en-US" dirty="0"/>
        </a:p>
      </dgm:t>
    </dgm:pt>
    <dgm:pt modelId="{F99A0221-3A30-47C2-99E1-B31654A55BB1}" type="parTrans" cxnId="{C743F78A-C86D-4632-A061-51296BE2D2CB}">
      <dgm:prSet/>
      <dgm:spPr/>
      <dgm:t>
        <a:bodyPr/>
        <a:lstStyle/>
        <a:p>
          <a:endParaRPr kumimoji="1" lang="ja-JP" altLang="en-US"/>
        </a:p>
      </dgm:t>
    </dgm:pt>
    <dgm:pt modelId="{F8C018FA-6AD1-4093-A1C0-969544543651}" type="sibTrans" cxnId="{C743F78A-C86D-4632-A061-51296BE2D2CB}">
      <dgm:prSet/>
      <dgm:spPr/>
      <dgm:t>
        <a:bodyPr/>
        <a:lstStyle/>
        <a:p>
          <a:endParaRPr kumimoji="1" lang="ja-JP" altLang="en-US"/>
        </a:p>
      </dgm:t>
    </dgm:pt>
    <dgm:pt modelId="{1B25B979-297E-41FE-A95F-55882BB09528}">
      <dgm:prSet phldrT="[テキスト]"/>
      <dgm:spPr/>
      <dgm:t>
        <a:bodyPr/>
        <a:lstStyle/>
        <a:p>
          <a:r>
            <a:rPr kumimoji="1" lang="en-US" altLang="ja-JP" dirty="0" smtClean="0"/>
            <a:t>4</a:t>
          </a:r>
          <a:r>
            <a:rPr kumimoji="1" lang="ja-JP" altLang="en-US" dirty="0" smtClean="0"/>
            <a:t>か月前</a:t>
          </a:r>
          <a:endParaRPr kumimoji="1" lang="ja-JP" altLang="en-US" dirty="0"/>
        </a:p>
      </dgm:t>
    </dgm:pt>
    <dgm:pt modelId="{8D09F022-5E7B-4190-B868-BABD48DA20EA}" type="parTrans" cxnId="{FF7387E2-CCFF-4AA2-B099-36B791D5466F}">
      <dgm:prSet/>
      <dgm:spPr/>
      <dgm:t>
        <a:bodyPr/>
        <a:lstStyle/>
        <a:p>
          <a:endParaRPr kumimoji="1" lang="ja-JP" altLang="en-US"/>
        </a:p>
      </dgm:t>
    </dgm:pt>
    <dgm:pt modelId="{EE52956D-9D1D-4269-ACCC-6C3890EA4846}" type="sibTrans" cxnId="{FF7387E2-CCFF-4AA2-B099-36B791D5466F}">
      <dgm:prSet/>
      <dgm:spPr/>
      <dgm:t>
        <a:bodyPr/>
        <a:lstStyle/>
        <a:p>
          <a:endParaRPr kumimoji="1" lang="ja-JP" altLang="en-US"/>
        </a:p>
      </dgm:t>
    </dgm:pt>
    <dgm:pt modelId="{FDB834FA-5A66-4C04-9454-E0051C79CA34}">
      <dgm:prSet phldrT="[テキスト]"/>
      <dgm:spPr/>
      <dgm:t>
        <a:bodyPr/>
        <a:lstStyle/>
        <a:p>
          <a:r>
            <a:rPr lang="ja-JP" dirty="0" smtClean="0"/>
            <a:t>養成</a:t>
          </a:r>
          <a:r>
            <a:rPr lang="ja-JP" altLang="en-US" dirty="0" smtClean="0"/>
            <a:t>施設合格発表後</a:t>
          </a:r>
          <a:r>
            <a:rPr lang="ja-JP" dirty="0" smtClean="0"/>
            <a:t>内定</a:t>
          </a:r>
          <a:r>
            <a:rPr lang="ja-JP" altLang="en-US" dirty="0" smtClean="0"/>
            <a:t>通知</a:t>
          </a:r>
          <a:endParaRPr kumimoji="1" lang="ja-JP" altLang="en-US" dirty="0"/>
        </a:p>
      </dgm:t>
    </dgm:pt>
    <dgm:pt modelId="{6C2A94C5-120A-4742-92E8-E43A2D1B12CC}" type="parTrans" cxnId="{3010E98D-DC2F-4FDA-B375-3976A1490931}">
      <dgm:prSet/>
      <dgm:spPr/>
      <dgm:t>
        <a:bodyPr/>
        <a:lstStyle/>
        <a:p>
          <a:endParaRPr kumimoji="1" lang="ja-JP" altLang="en-US"/>
        </a:p>
      </dgm:t>
    </dgm:pt>
    <dgm:pt modelId="{844CCAB8-D568-41FE-B415-7272B3597DC5}" type="sibTrans" cxnId="{3010E98D-DC2F-4FDA-B375-3976A1490931}">
      <dgm:prSet/>
      <dgm:spPr/>
      <dgm:t>
        <a:bodyPr/>
        <a:lstStyle/>
        <a:p>
          <a:endParaRPr kumimoji="1" lang="ja-JP" altLang="en-US"/>
        </a:p>
      </dgm:t>
    </dgm:pt>
    <dgm:pt modelId="{60AB19DB-84A2-46E8-B565-2408FF3411FF}">
      <dgm:prSet/>
      <dgm:spPr/>
      <dgm:t>
        <a:bodyPr/>
        <a:lstStyle/>
        <a:p>
          <a:r>
            <a:rPr kumimoji="1" lang="en-US" altLang="ja-JP" dirty="0" smtClean="0"/>
            <a:t>2</a:t>
          </a:r>
          <a:r>
            <a:rPr kumimoji="1" lang="ja-JP" altLang="en-US" dirty="0" smtClean="0"/>
            <a:t>か月前</a:t>
          </a:r>
          <a:endParaRPr kumimoji="1" lang="ja-JP" altLang="en-US" dirty="0"/>
        </a:p>
      </dgm:t>
    </dgm:pt>
    <dgm:pt modelId="{5935C667-8ADB-48D9-8E56-1C87E0C7B120}" type="parTrans" cxnId="{41EF3101-2401-400A-B270-2F3CCCDC44A6}">
      <dgm:prSet/>
      <dgm:spPr/>
      <dgm:t>
        <a:bodyPr/>
        <a:lstStyle/>
        <a:p>
          <a:endParaRPr kumimoji="1" lang="ja-JP" altLang="en-US"/>
        </a:p>
      </dgm:t>
    </dgm:pt>
    <dgm:pt modelId="{90822AB0-779F-4D71-A510-36D048ED6F3E}" type="sibTrans" cxnId="{41EF3101-2401-400A-B270-2F3CCCDC44A6}">
      <dgm:prSet/>
      <dgm:spPr/>
      <dgm:t>
        <a:bodyPr/>
        <a:lstStyle/>
        <a:p>
          <a:endParaRPr kumimoji="1" lang="ja-JP" altLang="en-US"/>
        </a:p>
      </dgm:t>
    </dgm:pt>
    <dgm:pt modelId="{5385BE5A-99BD-42AA-ABBE-4A3C286E33E2}">
      <dgm:prSet/>
      <dgm:spPr/>
      <dgm:t>
        <a:bodyPr/>
        <a:lstStyle/>
        <a:p>
          <a:r>
            <a:rPr kumimoji="1" lang="en-US" altLang="ja-JP" dirty="0" smtClean="0"/>
            <a:t>1</a:t>
          </a:r>
          <a:r>
            <a:rPr kumimoji="1" lang="ja-JP" altLang="en-US" dirty="0" smtClean="0"/>
            <a:t>週間前</a:t>
          </a:r>
          <a:endParaRPr kumimoji="1" lang="ja-JP" altLang="en-US" dirty="0"/>
        </a:p>
      </dgm:t>
    </dgm:pt>
    <dgm:pt modelId="{81991362-AE8D-4640-9849-D81C0AA57D7B}" type="parTrans" cxnId="{D54A65CC-A9EB-463D-89A6-E5CBA62FAF0B}">
      <dgm:prSet/>
      <dgm:spPr/>
      <dgm:t>
        <a:bodyPr/>
        <a:lstStyle/>
        <a:p>
          <a:endParaRPr kumimoji="1" lang="ja-JP" altLang="en-US"/>
        </a:p>
      </dgm:t>
    </dgm:pt>
    <dgm:pt modelId="{8A5041CC-F9AF-4D04-BF99-4CB41DA7A634}" type="sibTrans" cxnId="{D54A65CC-A9EB-463D-89A6-E5CBA62FAF0B}">
      <dgm:prSet/>
      <dgm:spPr/>
      <dgm:t>
        <a:bodyPr/>
        <a:lstStyle/>
        <a:p>
          <a:endParaRPr kumimoji="1" lang="ja-JP" altLang="en-US"/>
        </a:p>
      </dgm:t>
    </dgm:pt>
    <dgm:pt modelId="{471CCAD6-1BA0-4C0E-9B7E-7A82AAF10AA0}">
      <dgm:prSet/>
      <dgm:spPr/>
      <dgm:t>
        <a:bodyPr/>
        <a:lstStyle/>
        <a:p>
          <a:r>
            <a:rPr lang="ja-JP" dirty="0" smtClean="0"/>
            <a:t>引っ越し</a:t>
          </a:r>
          <a:r>
            <a:rPr lang="ja-JP" altLang="en-US" dirty="0" smtClean="0"/>
            <a:t>等住環境の</a:t>
          </a:r>
          <a:r>
            <a:rPr lang="ja-JP" dirty="0" smtClean="0"/>
            <a:t>打合せ</a:t>
          </a:r>
          <a:endParaRPr kumimoji="1" lang="ja-JP" altLang="en-US" dirty="0"/>
        </a:p>
      </dgm:t>
    </dgm:pt>
    <dgm:pt modelId="{C974239A-7F99-4206-BF9B-EDFC9502643F}" type="parTrans" cxnId="{5109BC83-5035-45A2-B96B-57CA0F22D6FF}">
      <dgm:prSet/>
      <dgm:spPr/>
      <dgm:t>
        <a:bodyPr/>
        <a:lstStyle/>
        <a:p>
          <a:endParaRPr kumimoji="1" lang="ja-JP" altLang="en-US"/>
        </a:p>
      </dgm:t>
    </dgm:pt>
    <dgm:pt modelId="{7870D94E-5E9A-4FDE-952B-F2DFE03355C1}" type="sibTrans" cxnId="{5109BC83-5035-45A2-B96B-57CA0F22D6FF}">
      <dgm:prSet/>
      <dgm:spPr/>
      <dgm:t>
        <a:bodyPr/>
        <a:lstStyle/>
        <a:p>
          <a:endParaRPr kumimoji="1" lang="ja-JP" altLang="en-US"/>
        </a:p>
      </dgm:t>
    </dgm:pt>
    <dgm:pt modelId="{D25616BE-C3E7-4733-BCD6-41BFB07C4F17}">
      <dgm:prSet/>
      <dgm:spPr/>
      <dgm:t>
        <a:bodyPr/>
        <a:lstStyle/>
        <a:p>
          <a:r>
            <a:rPr lang="ja-JP" dirty="0" smtClean="0"/>
            <a:t>行政手続き、入学準備等の支援</a:t>
          </a:r>
          <a:endParaRPr kumimoji="1" lang="ja-JP" altLang="en-US" dirty="0"/>
        </a:p>
      </dgm:t>
    </dgm:pt>
    <dgm:pt modelId="{5E441A18-C60C-41DA-9CD9-5E00852C2C3C}" type="parTrans" cxnId="{394784E2-7B4E-4039-90AA-6C0C7AE203FF}">
      <dgm:prSet/>
      <dgm:spPr/>
      <dgm:t>
        <a:bodyPr/>
        <a:lstStyle/>
        <a:p>
          <a:endParaRPr kumimoji="1" lang="ja-JP" altLang="en-US"/>
        </a:p>
      </dgm:t>
    </dgm:pt>
    <dgm:pt modelId="{29616045-0B0D-4706-A146-CFE8CDE1BBDE}" type="sibTrans" cxnId="{394784E2-7B4E-4039-90AA-6C0C7AE203FF}">
      <dgm:prSet/>
      <dgm:spPr/>
      <dgm:t>
        <a:bodyPr/>
        <a:lstStyle/>
        <a:p>
          <a:endParaRPr kumimoji="1" lang="ja-JP" altLang="en-US"/>
        </a:p>
      </dgm:t>
    </dgm:pt>
    <dgm:pt modelId="{068A6875-7666-4CA2-8EAF-795DCD62BAB3}" type="pres">
      <dgm:prSet presAssocID="{1FE4F7A6-4176-4F8D-9516-A0BF8EF0791E}" presName="linearFlow" presStyleCnt="0">
        <dgm:presLayoutVars>
          <dgm:dir/>
          <dgm:animLvl val="lvl"/>
          <dgm:resizeHandles val="exact"/>
        </dgm:presLayoutVars>
      </dgm:prSet>
      <dgm:spPr/>
      <dgm:t>
        <a:bodyPr/>
        <a:lstStyle/>
        <a:p>
          <a:endParaRPr kumimoji="1" lang="ja-JP" altLang="en-US"/>
        </a:p>
      </dgm:t>
    </dgm:pt>
    <dgm:pt modelId="{A015D29A-B328-446E-BC0D-527B42C0A428}" type="pres">
      <dgm:prSet presAssocID="{7AE99C62-9873-473B-84C8-C26266DE2EEB}" presName="composite" presStyleCnt="0"/>
      <dgm:spPr/>
    </dgm:pt>
    <dgm:pt modelId="{A7B5DC91-7BBD-47B0-9B10-A4E308064E52}" type="pres">
      <dgm:prSet presAssocID="{7AE99C62-9873-473B-84C8-C26266DE2EEB}" presName="parentText" presStyleLbl="alignNode1" presStyleIdx="0" presStyleCnt="5">
        <dgm:presLayoutVars>
          <dgm:chMax val="1"/>
          <dgm:bulletEnabled val="1"/>
        </dgm:presLayoutVars>
      </dgm:prSet>
      <dgm:spPr/>
      <dgm:t>
        <a:bodyPr/>
        <a:lstStyle/>
        <a:p>
          <a:endParaRPr kumimoji="1" lang="ja-JP" altLang="en-US"/>
        </a:p>
      </dgm:t>
    </dgm:pt>
    <dgm:pt modelId="{2DF7DEFF-8636-4570-A0D2-83C83F69BD98}" type="pres">
      <dgm:prSet presAssocID="{7AE99C62-9873-473B-84C8-C26266DE2EEB}" presName="descendantText" presStyleLbl="alignAcc1" presStyleIdx="0" presStyleCnt="5">
        <dgm:presLayoutVars>
          <dgm:bulletEnabled val="1"/>
        </dgm:presLayoutVars>
      </dgm:prSet>
      <dgm:spPr/>
      <dgm:t>
        <a:bodyPr/>
        <a:lstStyle/>
        <a:p>
          <a:endParaRPr kumimoji="1" lang="ja-JP" altLang="en-US"/>
        </a:p>
      </dgm:t>
    </dgm:pt>
    <dgm:pt modelId="{2080FF56-AABB-4B18-9B55-901F3452EA79}" type="pres">
      <dgm:prSet presAssocID="{3AC9370F-82BC-4A53-B4CB-41ED88746912}" presName="sp" presStyleCnt="0"/>
      <dgm:spPr/>
    </dgm:pt>
    <dgm:pt modelId="{78062302-8A76-46B2-A3E1-33248B2D2906}" type="pres">
      <dgm:prSet presAssocID="{7C483D8B-36AD-405F-B5E5-52E911DA6C73}" presName="composite" presStyleCnt="0"/>
      <dgm:spPr/>
    </dgm:pt>
    <dgm:pt modelId="{5D927778-F1A1-45BA-903D-24D5950F3A23}" type="pres">
      <dgm:prSet presAssocID="{7C483D8B-36AD-405F-B5E5-52E911DA6C73}" presName="parentText" presStyleLbl="alignNode1" presStyleIdx="1" presStyleCnt="5">
        <dgm:presLayoutVars>
          <dgm:chMax val="1"/>
          <dgm:bulletEnabled val="1"/>
        </dgm:presLayoutVars>
      </dgm:prSet>
      <dgm:spPr/>
      <dgm:t>
        <a:bodyPr/>
        <a:lstStyle/>
        <a:p>
          <a:endParaRPr kumimoji="1" lang="ja-JP" altLang="en-US"/>
        </a:p>
      </dgm:t>
    </dgm:pt>
    <dgm:pt modelId="{A8BD24D0-C09A-4698-B5D6-384DB2A53345}" type="pres">
      <dgm:prSet presAssocID="{7C483D8B-36AD-405F-B5E5-52E911DA6C73}" presName="descendantText" presStyleLbl="alignAcc1" presStyleIdx="1" presStyleCnt="5">
        <dgm:presLayoutVars>
          <dgm:bulletEnabled val="1"/>
        </dgm:presLayoutVars>
      </dgm:prSet>
      <dgm:spPr/>
      <dgm:t>
        <a:bodyPr/>
        <a:lstStyle/>
        <a:p>
          <a:endParaRPr kumimoji="1" lang="ja-JP" altLang="en-US"/>
        </a:p>
      </dgm:t>
    </dgm:pt>
    <dgm:pt modelId="{13513856-2A8E-4DBC-9837-EDD79D6CBA98}" type="pres">
      <dgm:prSet presAssocID="{8FED448F-6657-4AF6-BFB2-C7360C85F283}" presName="sp" presStyleCnt="0"/>
      <dgm:spPr/>
    </dgm:pt>
    <dgm:pt modelId="{95856071-40A6-4236-99AD-C1B196805110}" type="pres">
      <dgm:prSet presAssocID="{1B25B979-297E-41FE-A95F-55882BB09528}" presName="composite" presStyleCnt="0"/>
      <dgm:spPr/>
    </dgm:pt>
    <dgm:pt modelId="{1D6495F8-75A0-432D-B505-6CF8556C725F}" type="pres">
      <dgm:prSet presAssocID="{1B25B979-297E-41FE-A95F-55882BB09528}" presName="parentText" presStyleLbl="alignNode1" presStyleIdx="2" presStyleCnt="5">
        <dgm:presLayoutVars>
          <dgm:chMax val="1"/>
          <dgm:bulletEnabled val="1"/>
        </dgm:presLayoutVars>
      </dgm:prSet>
      <dgm:spPr/>
      <dgm:t>
        <a:bodyPr/>
        <a:lstStyle/>
        <a:p>
          <a:endParaRPr kumimoji="1" lang="ja-JP" altLang="en-US"/>
        </a:p>
      </dgm:t>
    </dgm:pt>
    <dgm:pt modelId="{686E381A-37B8-44DA-86C7-3716A2B53C8F}" type="pres">
      <dgm:prSet presAssocID="{1B25B979-297E-41FE-A95F-55882BB09528}" presName="descendantText" presStyleLbl="alignAcc1" presStyleIdx="2" presStyleCnt="5">
        <dgm:presLayoutVars>
          <dgm:bulletEnabled val="1"/>
        </dgm:presLayoutVars>
      </dgm:prSet>
      <dgm:spPr/>
      <dgm:t>
        <a:bodyPr/>
        <a:lstStyle/>
        <a:p>
          <a:endParaRPr kumimoji="1" lang="ja-JP" altLang="en-US"/>
        </a:p>
      </dgm:t>
    </dgm:pt>
    <dgm:pt modelId="{E5144C5A-99A4-4AE0-A8D3-BC2618D4289E}" type="pres">
      <dgm:prSet presAssocID="{EE52956D-9D1D-4269-ACCC-6C3890EA4846}" presName="sp" presStyleCnt="0"/>
      <dgm:spPr/>
    </dgm:pt>
    <dgm:pt modelId="{2DEF5101-9C75-4CFB-B0E1-87D6AF4A3FE3}" type="pres">
      <dgm:prSet presAssocID="{60AB19DB-84A2-46E8-B565-2408FF3411FF}" presName="composite" presStyleCnt="0"/>
      <dgm:spPr/>
    </dgm:pt>
    <dgm:pt modelId="{4B47EE9A-253C-4EC7-B5AD-63B8BAC07E07}" type="pres">
      <dgm:prSet presAssocID="{60AB19DB-84A2-46E8-B565-2408FF3411FF}" presName="parentText" presStyleLbl="alignNode1" presStyleIdx="3" presStyleCnt="5">
        <dgm:presLayoutVars>
          <dgm:chMax val="1"/>
          <dgm:bulletEnabled val="1"/>
        </dgm:presLayoutVars>
      </dgm:prSet>
      <dgm:spPr/>
      <dgm:t>
        <a:bodyPr/>
        <a:lstStyle/>
        <a:p>
          <a:endParaRPr kumimoji="1" lang="ja-JP" altLang="en-US"/>
        </a:p>
      </dgm:t>
    </dgm:pt>
    <dgm:pt modelId="{3968D8C3-9397-4919-A9CD-D683B09FB85F}" type="pres">
      <dgm:prSet presAssocID="{60AB19DB-84A2-46E8-B565-2408FF3411FF}" presName="descendantText" presStyleLbl="alignAcc1" presStyleIdx="3" presStyleCnt="5">
        <dgm:presLayoutVars>
          <dgm:bulletEnabled val="1"/>
        </dgm:presLayoutVars>
      </dgm:prSet>
      <dgm:spPr/>
      <dgm:t>
        <a:bodyPr/>
        <a:lstStyle/>
        <a:p>
          <a:endParaRPr kumimoji="1" lang="ja-JP" altLang="en-US"/>
        </a:p>
      </dgm:t>
    </dgm:pt>
    <dgm:pt modelId="{757D3122-ABD9-48CA-B414-976469FD1B74}" type="pres">
      <dgm:prSet presAssocID="{90822AB0-779F-4D71-A510-36D048ED6F3E}" presName="sp" presStyleCnt="0"/>
      <dgm:spPr/>
    </dgm:pt>
    <dgm:pt modelId="{37770749-7923-48A4-8148-2B5443760A57}" type="pres">
      <dgm:prSet presAssocID="{5385BE5A-99BD-42AA-ABBE-4A3C286E33E2}" presName="composite" presStyleCnt="0"/>
      <dgm:spPr/>
    </dgm:pt>
    <dgm:pt modelId="{626C1B6D-B230-40E7-A59E-250F098B3004}" type="pres">
      <dgm:prSet presAssocID="{5385BE5A-99BD-42AA-ABBE-4A3C286E33E2}" presName="parentText" presStyleLbl="alignNode1" presStyleIdx="4" presStyleCnt="5" custLinFactNeighborY="-4200">
        <dgm:presLayoutVars>
          <dgm:chMax val="1"/>
          <dgm:bulletEnabled val="1"/>
        </dgm:presLayoutVars>
      </dgm:prSet>
      <dgm:spPr/>
      <dgm:t>
        <a:bodyPr/>
        <a:lstStyle/>
        <a:p>
          <a:endParaRPr kumimoji="1" lang="ja-JP" altLang="en-US"/>
        </a:p>
      </dgm:t>
    </dgm:pt>
    <dgm:pt modelId="{DA482D66-F6C1-4EA4-9201-2127A7732BAA}" type="pres">
      <dgm:prSet presAssocID="{5385BE5A-99BD-42AA-ABBE-4A3C286E33E2}" presName="descendantText" presStyleLbl="alignAcc1" presStyleIdx="4" presStyleCnt="5">
        <dgm:presLayoutVars>
          <dgm:bulletEnabled val="1"/>
        </dgm:presLayoutVars>
      </dgm:prSet>
      <dgm:spPr/>
      <dgm:t>
        <a:bodyPr/>
        <a:lstStyle/>
        <a:p>
          <a:endParaRPr kumimoji="1" lang="ja-JP" altLang="en-US"/>
        </a:p>
      </dgm:t>
    </dgm:pt>
  </dgm:ptLst>
  <dgm:cxnLst>
    <dgm:cxn modelId="{3010E98D-DC2F-4FDA-B375-3976A1490931}" srcId="{1B25B979-297E-41FE-A95F-55882BB09528}" destId="{FDB834FA-5A66-4C04-9454-E0051C79CA34}" srcOrd="0" destOrd="0" parTransId="{6C2A94C5-120A-4742-92E8-E43A2D1B12CC}" sibTransId="{844CCAB8-D568-41FE-B415-7272B3597DC5}"/>
    <dgm:cxn modelId="{2B4E916D-D7D2-4204-9C30-260AFE86EFF9}" type="presOf" srcId="{1B25B979-297E-41FE-A95F-55882BB09528}" destId="{1D6495F8-75A0-432D-B505-6CF8556C725F}" srcOrd="0" destOrd="0" presId="urn:microsoft.com/office/officeart/2005/8/layout/chevron2"/>
    <dgm:cxn modelId="{534FE349-5A1D-4CE3-8E6E-DBBADFF633A4}" type="presOf" srcId="{7C483D8B-36AD-405F-B5E5-52E911DA6C73}" destId="{5D927778-F1A1-45BA-903D-24D5950F3A23}" srcOrd="0" destOrd="0" presId="urn:microsoft.com/office/officeart/2005/8/layout/chevron2"/>
    <dgm:cxn modelId="{5109BC83-5035-45A2-B96B-57CA0F22D6FF}" srcId="{60AB19DB-84A2-46E8-B565-2408FF3411FF}" destId="{471CCAD6-1BA0-4C0E-9B7E-7A82AAF10AA0}" srcOrd="0" destOrd="0" parTransId="{C974239A-7F99-4206-BF9B-EDFC9502643F}" sibTransId="{7870D94E-5E9A-4FDE-952B-F2DFE03355C1}"/>
    <dgm:cxn modelId="{59505180-093A-4706-B2B8-122F0A175702}" srcId="{1FE4F7A6-4176-4F8D-9516-A0BF8EF0791E}" destId="{7AE99C62-9873-473B-84C8-C26266DE2EEB}" srcOrd="0" destOrd="0" parTransId="{56722355-3C5A-47E1-95DC-BC95CDB2C47F}" sibTransId="{3AC9370F-82BC-4A53-B4CB-41ED88746912}"/>
    <dgm:cxn modelId="{2CE9159A-E90F-4A4D-8E56-7B9E1AA9B0C7}" srcId="{1FE4F7A6-4176-4F8D-9516-A0BF8EF0791E}" destId="{7C483D8B-36AD-405F-B5E5-52E911DA6C73}" srcOrd="1" destOrd="0" parTransId="{2310AEA0-7607-4934-AA1F-4F2978F146B1}" sibTransId="{8FED448F-6657-4AF6-BFB2-C7360C85F283}"/>
    <dgm:cxn modelId="{394784E2-7B4E-4039-90AA-6C0C7AE203FF}" srcId="{5385BE5A-99BD-42AA-ABBE-4A3C286E33E2}" destId="{D25616BE-C3E7-4733-BCD6-41BFB07C4F17}" srcOrd="0" destOrd="0" parTransId="{5E441A18-C60C-41DA-9CD9-5E00852C2C3C}" sibTransId="{29616045-0B0D-4706-A146-CFE8CDE1BBDE}"/>
    <dgm:cxn modelId="{DF26AEB6-1949-4CB4-81AE-5A1A5D7B6081}" type="presOf" srcId="{C5342876-C62B-4594-A054-7BC498CFEFD6}" destId="{2DF7DEFF-8636-4570-A0D2-83C83F69BD98}" srcOrd="0" destOrd="1" presId="urn:microsoft.com/office/officeart/2005/8/layout/chevron2"/>
    <dgm:cxn modelId="{FF7387E2-CCFF-4AA2-B099-36B791D5466F}" srcId="{1FE4F7A6-4176-4F8D-9516-A0BF8EF0791E}" destId="{1B25B979-297E-41FE-A95F-55882BB09528}" srcOrd="2" destOrd="0" parTransId="{8D09F022-5E7B-4190-B868-BABD48DA20EA}" sibTransId="{EE52956D-9D1D-4269-ACCC-6C3890EA4846}"/>
    <dgm:cxn modelId="{433C053C-4DFD-48CB-9F27-16B67A1D29B1}" type="presOf" srcId="{471CCAD6-1BA0-4C0E-9B7E-7A82AAF10AA0}" destId="{3968D8C3-9397-4919-A9CD-D683B09FB85F}" srcOrd="0" destOrd="0" presId="urn:microsoft.com/office/officeart/2005/8/layout/chevron2"/>
    <dgm:cxn modelId="{D54A65CC-A9EB-463D-89A6-E5CBA62FAF0B}" srcId="{1FE4F7A6-4176-4F8D-9516-A0BF8EF0791E}" destId="{5385BE5A-99BD-42AA-ABBE-4A3C286E33E2}" srcOrd="4" destOrd="0" parTransId="{81991362-AE8D-4640-9849-D81C0AA57D7B}" sibTransId="{8A5041CC-F9AF-4D04-BF99-4CB41DA7A634}"/>
    <dgm:cxn modelId="{3628F531-769B-4D43-BFE3-BAF6A324E49D}" type="presOf" srcId="{FDB834FA-5A66-4C04-9454-E0051C79CA34}" destId="{686E381A-37B8-44DA-86C7-3716A2B53C8F}" srcOrd="0" destOrd="0" presId="urn:microsoft.com/office/officeart/2005/8/layout/chevron2"/>
    <dgm:cxn modelId="{59F55965-5D9E-49FB-897F-ADD9824A35B7}" type="presOf" srcId="{60AB19DB-84A2-46E8-B565-2408FF3411FF}" destId="{4B47EE9A-253C-4EC7-B5AD-63B8BAC07E07}" srcOrd="0" destOrd="0" presId="urn:microsoft.com/office/officeart/2005/8/layout/chevron2"/>
    <dgm:cxn modelId="{CF01ECFC-6B93-4303-9583-DCC8F1E05697}" type="presOf" srcId="{D25616BE-C3E7-4733-BCD6-41BFB07C4F17}" destId="{DA482D66-F6C1-4EA4-9201-2127A7732BAA}" srcOrd="0" destOrd="0" presId="urn:microsoft.com/office/officeart/2005/8/layout/chevron2"/>
    <dgm:cxn modelId="{F4BF01DF-B5D6-4357-ACB2-D8EDD56EB943}" type="presOf" srcId="{7AE99C62-9873-473B-84C8-C26266DE2EEB}" destId="{A7B5DC91-7BBD-47B0-9B10-A4E308064E52}" srcOrd="0" destOrd="0" presId="urn:microsoft.com/office/officeart/2005/8/layout/chevron2"/>
    <dgm:cxn modelId="{5539A54B-3082-4444-875C-2B5B9F62A94E}" type="presOf" srcId="{B9686B13-D97C-4FB0-BA56-1232966C54BC}" destId="{2DF7DEFF-8636-4570-A0D2-83C83F69BD98}" srcOrd="0" destOrd="0" presId="urn:microsoft.com/office/officeart/2005/8/layout/chevron2"/>
    <dgm:cxn modelId="{FEC9471A-0707-464A-9220-BCACDD2FAD58}" type="presOf" srcId="{67351BF2-D05B-4C03-9393-D4A64BCECC5B}" destId="{A8BD24D0-C09A-4698-B5D6-384DB2A53345}" srcOrd="0" destOrd="0" presId="urn:microsoft.com/office/officeart/2005/8/layout/chevron2"/>
    <dgm:cxn modelId="{1E6AB34E-0BD7-454D-9486-E5E1474FA521}" srcId="{7AE99C62-9873-473B-84C8-C26266DE2EEB}" destId="{C5342876-C62B-4594-A054-7BC498CFEFD6}" srcOrd="1" destOrd="0" parTransId="{21A0D40A-CD3E-440E-B8B9-314778EEA094}" sibTransId="{5246394B-EC93-4050-82E4-1084A0C65D7C}"/>
    <dgm:cxn modelId="{60939AE0-D22B-489F-857D-CD5BFE5A99AA}" srcId="{7AE99C62-9873-473B-84C8-C26266DE2EEB}" destId="{B9686B13-D97C-4FB0-BA56-1232966C54BC}" srcOrd="0" destOrd="0" parTransId="{D5C41E64-D321-4388-A7E0-9238C7DCCC08}" sibTransId="{FD24BB16-884A-4777-9298-2D53DCEA2E76}"/>
    <dgm:cxn modelId="{41EF3101-2401-400A-B270-2F3CCCDC44A6}" srcId="{1FE4F7A6-4176-4F8D-9516-A0BF8EF0791E}" destId="{60AB19DB-84A2-46E8-B565-2408FF3411FF}" srcOrd="3" destOrd="0" parTransId="{5935C667-8ADB-48D9-8E56-1C87E0C7B120}" sibTransId="{90822AB0-779F-4D71-A510-36D048ED6F3E}"/>
    <dgm:cxn modelId="{C743F78A-C86D-4632-A061-51296BE2D2CB}" srcId="{7C483D8B-36AD-405F-B5E5-52E911DA6C73}" destId="{67351BF2-D05B-4C03-9393-D4A64BCECC5B}" srcOrd="0" destOrd="0" parTransId="{F99A0221-3A30-47C2-99E1-B31654A55BB1}" sibTransId="{F8C018FA-6AD1-4093-A1C0-969544543651}"/>
    <dgm:cxn modelId="{9660D1F3-426B-4C4C-B781-D5B00BC86592}" type="presOf" srcId="{5385BE5A-99BD-42AA-ABBE-4A3C286E33E2}" destId="{626C1B6D-B230-40E7-A59E-250F098B3004}" srcOrd="0" destOrd="0" presId="urn:microsoft.com/office/officeart/2005/8/layout/chevron2"/>
    <dgm:cxn modelId="{997AF239-71B6-457D-85F1-9E25A6DC4EB4}" type="presOf" srcId="{1FE4F7A6-4176-4F8D-9516-A0BF8EF0791E}" destId="{068A6875-7666-4CA2-8EAF-795DCD62BAB3}" srcOrd="0" destOrd="0" presId="urn:microsoft.com/office/officeart/2005/8/layout/chevron2"/>
    <dgm:cxn modelId="{4B61702E-6E73-454D-AA5B-BD9D1BF4ADF6}" type="presParOf" srcId="{068A6875-7666-4CA2-8EAF-795DCD62BAB3}" destId="{A015D29A-B328-446E-BC0D-527B42C0A428}" srcOrd="0" destOrd="0" presId="urn:microsoft.com/office/officeart/2005/8/layout/chevron2"/>
    <dgm:cxn modelId="{E23785AE-0460-4055-84F6-E3318B6B1C61}" type="presParOf" srcId="{A015D29A-B328-446E-BC0D-527B42C0A428}" destId="{A7B5DC91-7BBD-47B0-9B10-A4E308064E52}" srcOrd="0" destOrd="0" presId="urn:microsoft.com/office/officeart/2005/8/layout/chevron2"/>
    <dgm:cxn modelId="{C62D6F84-B89A-4065-918D-B298A8869D9A}" type="presParOf" srcId="{A015D29A-B328-446E-BC0D-527B42C0A428}" destId="{2DF7DEFF-8636-4570-A0D2-83C83F69BD98}" srcOrd="1" destOrd="0" presId="urn:microsoft.com/office/officeart/2005/8/layout/chevron2"/>
    <dgm:cxn modelId="{7B7B145C-0657-4707-8BFA-AE6DA0E57059}" type="presParOf" srcId="{068A6875-7666-4CA2-8EAF-795DCD62BAB3}" destId="{2080FF56-AABB-4B18-9B55-901F3452EA79}" srcOrd="1" destOrd="0" presId="urn:microsoft.com/office/officeart/2005/8/layout/chevron2"/>
    <dgm:cxn modelId="{534D603A-8F78-4D7E-B7A2-72AB1DA3BC26}" type="presParOf" srcId="{068A6875-7666-4CA2-8EAF-795DCD62BAB3}" destId="{78062302-8A76-46B2-A3E1-33248B2D2906}" srcOrd="2" destOrd="0" presId="urn:microsoft.com/office/officeart/2005/8/layout/chevron2"/>
    <dgm:cxn modelId="{99D91FB4-BFA3-4225-958A-4D3B75E4DAC3}" type="presParOf" srcId="{78062302-8A76-46B2-A3E1-33248B2D2906}" destId="{5D927778-F1A1-45BA-903D-24D5950F3A23}" srcOrd="0" destOrd="0" presId="urn:microsoft.com/office/officeart/2005/8/layout/chevron2"/>
    <dgm:cxn modelId="{15615D47-0066-46EB-BFA7-C1580ADD6E4C}" type="presParOf" srcId="{78062302-8A76-46B2-A3E1-33248B2D2906}" destId="{A8BD24D0-C09A-4698-B5D6-384DB2A53345}" srcOrd="1" destOrd="0" presId="urn:microsoft.com/office/officeart/2005/8/layout/chevron2"/>
    <dgm:cxn modelId="{CE6D9381-09CE-481E-9B04-4671BCA5789C}" type="presParOf" srcId="{068A6875-7666-4CA2-8EAF-795DCD62BAB3}" destId="{13513856-2A8E-4DBC-9837-EDD79D6CBA98}" srcOrd="3" destOrd="0" presId="urn:microsoft.com/office/officeart/2005/8/layout/chevron2"/>
    <dgm:cxn modelId="{22D259C9-0F10-42DE-B903-1D6E228D28D6}" type="presParOf" srcId="{068A6875-7666-4CA2-8EAF-795DCD62BAB3}" destId="{95856071-40A6-4236-99AD-C1B196805110}" srcOrd="4" destOrd="0" presId="urn:microsoft.com/office/officeart/2005/8/layout/chevron2"/>
    <dgm:cxn modelId="{61A80110-48FF-4F92-A7C5-F8855E3E18A5}" type="presParOf" srcId="{95856071-40A6-4236-99AD-C1B196805110}" destId="{1D6495F8-75A0-432D-B505-6CF8556C725F}" srcOrd="0" destOrd="0" presId="urn:microsoft.com/office/officeart/2005/8/layout/chevron2"/>
    <dgm:cxn modelId="{030A1022-5E12-4222-AEAD-4B3E1E41462C}" type="presParOf" srcId="{95856071-40A6-4236-99AD-C1B196805110}" destId="{686E381A-37B8-44DA-86C7-3716A2B53C8F}" srcOrd="1" destOrd="0" presId="urn:microsoft.com/office/officeart/2005/8/layout/chevron2"/>
    <dgm:cxn modelId="{F8D1B5C6-CCA0-456F-9D4B-B5E6AFBB973A}" type="presParOf" srcId="{068A6875-7666-4CA2-8EAF-795DCD62BAB3}" destId="{E5144C5A-99A4-4AE0-A8D3-BC2618D4289E}" srcOrd="5" destOrd="0" presId="urn:microsoft.com/office/officeart/2005/8/layout/chevron2"/>
    <dgm:cxn modelId="{11A33F97-4AFF-4F8B-A7D9-8AEE18A236D2}" type="presParOf" srcId="{068A6875-7666-4CA2-8EAF-795DCD62BAB3}" destId="{2DEF5101-9C75-4CFB-B0E1-87D6AF4A3FE3}" srcOrd="6" destOrd="0" presId="urn:microsoft.com/office/officeart/2005/8/layout/chevron2"/>
    <dgm:cxn modelId="{F18DBC06-2B87-4D5C-9B55-C7F6A4551120}" type="presParOf" srcId="{2DEF5101-9C75-4CFB-B0E1-87D6AF4A3FE3}" destId="{4B47EE9A-253C-4EC7-B5AD-63B8BAC07E07}" srcOrd="0" destOrd="0" presId="urn:microsoft.com/office/officeart/2005/8/layout/chevron2"/>
    <dgm:cxn modelId="{BEF0D1E2-DBB9-445B-BAFB-26731AB21196}" type="presParOf" srcId="{2DEF5101-9C75-4CFB-B0E1-87D6AF4A3FE3}" destId="{3968D8C3-9397-4919-A9CD-D683B09FB85F}" srcOrd="1" destOrd="0" presId="urn:microsoft.com/office/officeart/2005/8/layout/chevron2"/>
    <dgm:cxn modelId="{63393280-F864-4D4F-B426-6BF8ECCCCF55}" type="presParOf" srcId="{068A6875-7666-4CA2-8EAF-795DCD62BAB3}" destId="{757D3122-ABD9-48CA-B414-976469FD1B74}" srcOrd="7" destOrd="0" presId="urn:microsoft.com/office/officeart/2005/8/layout/chevron2"/>
    <dgm:cxn modelId="{3D47A480-9952-4C1A-8055-2A7BA7055920}" type="presParOf" srcId="{068A6875-7666-4CA2-8EAF-795DCD62BAB3}" destId="{37770749-7923-48A4-8148-2B5443760A57}" srcOrd="8" destOrd="0" presId="urn:microsoft.com/office/officeart/2005/8/layout/chevron2"/>
    <dgm:cxn modelId="{85EED9A9-0AE9-47DA-892C-28D8C389FB31}" type="presParOf" srcId="{37770749-7923-48A4-8148-2B5443760A57}" destId="{626C1B6D-B230-40E7-A59E-250F098B3004}" srcOrd="0" destOrd="0" presId="urn:microsoft.com/office/officeart/2005/8/layout/chevron2"/>
    <dgm:cxn modelId="{BD02E86F-ABA3-4C17-AE5B-C85F7A308FBF}" type="presParOf" srcId="{37770749-7923-48A4-8148-2B5443760A57}" destId="{DA482D66-F6C1-4EA4-9201-2127A7732BA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B5DC91-7BBD-47B0-9B10-A4E308064E52}">
      <dsp:nvSpPr>
        <dsp:cNvPr id="0" name=""/>
        <dsp:cNvSpPr/>
      </dsp:nvSpPr>
      <dsp:spPr>
        <a:xfrm rot="5400000">
          <a:off x="-146236" y="147539"/>
          <a:ext cx="974906" cy="682434"/>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kumimoji="1" lang="ja-JP" altLang="en-US" sz="1300" kern="1200" dirty="0" smtClean="0"/>
            <a:t>７か月前</a:t>
          </a:r>
          <a:endParaRPr kumimoji="1" lang="ja-JP" altLang="en-US" sz="1300" kern="1200" dirty="0"/>
        </a:p>
      </dsp:txBody>
      <dsp:txXfrm rot="-5400000">
        <a:off x="0" y="342520"/>
        <a:ext cx="682434" cy="292472"/>
      </dsp:txXfrm>
    </dsp:sp>
    <dsp:sp modelId="{2DF7DEFF-8636-4570-A0D2-83C83F69BD98}">
      <dsp:nvSpPr>
        <dsp:cNvPr id="0" name=""/>
        <dsp:cNvSpPr/>
      </dsp:nvSpPr>
      <dsp:spPr>
        <a:xfrm rot="5400000">
          <a:off x="2185297" y="-1501559"/>
          <a:ext cx="633689" cy="3639414"/>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ja-JP" altLang="en-US" sz="1300" kern="1200" dirty="0" smtClean="0"/>
            <a:t>法人内で協議し、</a:t>
          </a:r>
          <a:r>
            <a:rPr lang="ja-JP" sz="1300" kern="1200" dirty="0" smtClean="0"/>
            <a:t>受入</a:t>
          </a:r>
          <a:r>
            <a:rPr lang="ja-JP" altLang="en-US" sz="1300" kern="1200" dirty="0" smtClean="0"/>
            <a:t>人数など</a:t>
          </a:r>
          <a:r>
            <a:rPr lang="ja-JP" sz="1300" kern="1200" dirty="0" smtClean="0"/>
            <a:t>を決定</a:t>
          </a:r>
          <a:endParaRPr kumimoji="1" lang="ja-JP" altLang="en-US" sz="1300" kern="1200" dirty="0"/>
        </a:p>
      </dsp:txBody>
      <dsp:txXfrm rot="-5400000">
        <a:off x="682435" y="32237"/>
        <a:ext cx="3608480" cy="571821"/>
      </dsp:txXfrm>
    </dsp:sp>
    <dsp:sp modelId="{5D927778-F1A1-45BA-903D-24D5950F3A23}">
      <dsp:nvSpPr>
        <dsp:cNvPr id="0" name=""/>
        <dsp:cNvSpPr/>
      </dsp:nvSpPr>
      <dsp:spPr>
        <a:xfrm rot="5400000">
          <a:off x="-146236" y="1003827"/>
          <a:ext cx="974906" cy="682434"/>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kumimoji="1" lang="ja-JP" altLang="en-US" sz="1300" kern="1200" dirty="0" smtClean="0"/>
            <a:t>６か月前</a:t>
          </a:r>
          <a:endParaRPr kumimoji="1" lang="ja-JP" altLang="en-US" sz="1300" kern="1200" dirty="0"/>
        </a:p>
      </dsp:txBody>
      <dsp:txXfrm rot="-5400000">
        <a:off x="0" y="1198808"/>
        <a:ext cx="682434" cy="292472"/>
      </dsp:txXfrm>
    </dsp:sp>
    <dsp:sp modelId="{A8BD24D0-C09A-4698-B5D6-384DB2A53345}">
      <dsp:nvSpPr>
        <dsp:cNvPr id="0" name=""/>
        <dsp:cNvSpPr/>
      </dsp:nvSpPr>
      <dsp:spPr>
        <a:xfrm rot="5400000">
          <a:off x="2185297" y="-645270"/>
          <a:ext cx="633689" cy="3639414"/>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ja-JP" sz="1300" kern="1200" dirty="0" smtClean="0"/>
            <a:t>登録支援機関との</a:t>
          </a:r>
          <a:r>
            <a:rPr lang="ja-JP" altLang="en-US" sz="1300" kern="1200" dirty="0" smtClean="0"/>
            <a:t>費用、受入人数、受入れ開始時期など</a:t>
          </a:r>
          <a:r>
            <a:rPr lang="ja-JP" sz="1300" kern="1200" dirty="0" smtClean="0"/>
            <a:t>打ち合</a:t>
          </a:r>
          <a:r>
            <a:rPr lang="ja-JP" altLang="en-US" sz="1300" kern="1200" dirty="0" smtClean="0"/>
            <a:t>わ</a:t>
          </a:r>
          <a:r>
            <a:rPr lang="ja-JP" sz="1300" kern="1200" dirty="0" smtClean="0"/>
            <a:t>せ</a:t>
          </a:r>
          <a:endParaRPr kumimoji="1" lang="ja-JP" altLang="en-US" sz="1300" kern="1200" dirty="0"/>
        </a:p>
      </dsp:txBody>
      <dsp:txXfrm rot="-5400000">
        <a:off x="682435" y="888526"/>
        <a:ext cx="3608480" cy="571821"/>
      </dsp:txXfrm>
    </dsp:sp>
    <dsp:sp modelId="{1D6495F8-75A0-432D-B505-6CF8556C725F}">
      <dsp:nvSpPr>
        <dsp:cNvPr id="0" name=""/>
        <dsp:cNvSpPr/>
      </dsp:nvSpPr>
      <dsp:spPr>
        <a:xfrm rot="5400000">
          <a:off x="-146236" y="1860116"/>
          <a:ext cx="974906" cy="682434"/>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kumimoji="1" lang="ja-JP" altLang="en-US" sz="1300" kern="1200" dirty="0" smtClean="0"/>
            <a:t>５か月前</a:t>
          </a:r>
          <a:endParaRPr kumimoji="1" lang="ja-JP" altLang="en-US" sz="1300" kern="1200" dirty="0"/>
        </a:p>
      </dsp:txBody>
      <dsp:txXfrm rot="-5400000">
        <a:off x="0" y="2055097"/>
        <a:ext cx="682434" cy="292472"/>
      </dsp:txXfrm>
    </dsp:sp>
    <dsp:sp modelId="{686E381A-37B8-44DA-86C7-3716A2B53C8F}">
      <dsp:nvSpPr>
        <dsp:cNvPr id="0" name=""/>
        <dsp:cNvSpPr/>
      </dsp:nvSpPr>
      <dsp:spPr>
        <a:xfrm rot="5400000">
          <a:off x="2185297" y="211017"/>
          <a:ext cx="633689" cy="3639414"/>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ja-JP" sz="1300" kern="1200" dirty="0" smtClean="0"/>
            <a:t>受入候補者との面接</a:t>
          </a:r>
          <a:r>
            <a:rPr lang="ja-JP" altLang="en-US" sz="1300" kern="1200" dirty="0" smtClean="0"/>
            <a:t>　　　　　　　　　　　⇒</a:t>
          </a:r>
          <a:r>
            <a:rPr lang="en-US" altLang="ja-JP" sz="1300" kern="1200" dirty="0" smtClean="0"/>
            <a:t>1</a:t>
          </a:r>
          <a:r>
            <a:rPr lang="ja-JP" altLang="en-US" sz="1300" kern="1200" dirty="0" smtClean="0"/>
            <a:t>か月程度で受入候補者決定</a:t>
          </a:r>
          <a:endParaRPr kumimoji="1" lang="ja-JP" altLang="en-US" sz="1300" kern="1200" dirty="0"/>
        </a:p>
      </dsp:txBody>
      <dsp:txXfrm rot="-5400000">
        <a:off x="682435" y="1744813"/>
        <a:ext cx="3608480" cy="571821"/>
      </dsp:txXfrm>
    </dsp:sp>
    <dsp:sp modelId="{4B47EE9A-253C-4EC7-B5AD-63B8BAC07E07}">
      <dsp:nvSpPr>
        <dsp:cNvPr id="0" name=""/>
        <dsp:cNvSpPr/>
      </dsp:nvSpPr>
      <dsp:spPr>
        <a:xfrm rot="5400000">
          <a:off x="-146236" y="2716404"/>
          <a:ext cx="974906" cy="682434"/>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kumimoji="1" lang="ja-JP" altLang="en-US" sz="1300" kern="1200" dirty="0" smtClean="0"/>
            <a:t>３か月前</a:t>
          </a:r>
          <a:endParaRPr kumimoji="1" lang="ja-JP" altLang="en-US" sz="1300" kern="1200" dirty="0"/>
        </a:p>
      </dsp:txBody>
      <dsp:txXfrm rot="-5400000">
        <a:off x="0" y="2911385"/>
        <a:ext cx="682434" cy="292472"/>
      </dsp:txXfrm>
    </dsp:sp>
    <dsp:sp modelId="{3968D8C3-9397-4919-A9CD-D683B09FB85F}">
      <dsp:nvSpPr>
        <dsp:cNvPr id="0" name=""/>
        <dsp:cNvSpPr/>
      </dsp:nvSpPr>
      <dsp:spPr>
        <a:xfrm rot="5400000">
          <a:off x="2185297" y="1067306"/>
          <a:ext cx="633689" cy="3639414"/>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kumimoji="1" lang="ja-JP" altLang="en-US" sz="1300" kern="1200" dirty="0" smtClean="0"/>
            <a:t>雇用契約締結</a:t>
          </a:r>
          <a:endParaRPr kumimoji="1" lang="ja-JP" altLang="en-US" sz="1300" kern="1200" dirty="0"/>
        </a:p>
        <a:p>
          <a:pPr marL="114300" lvl="1" indent="-114300" algn="l" defTabSz="577850">
            <a:lnSpc>
              <a:spcPct val="90000"/>
            </a:lnSpc>
            <a:spcBef>
              <a:spcPct val="0"/>
            </a:spcBef>
            <a:spcAft>
              <a:spcPct val="15000"/>
            </a:spcAft>
            <a:buChar char="••"/>
          </a:pPr>
          <a:r>
            <a:rPr kumimoji="1" lang="ja-JP" altLang="en-US" sz="1300" kern="1200" dirty="0" smtClean="0"/>
            <a:t>引越し手続き</a:t>
          </a:r>
          <a:endParaRPr kumimoji="1" lang="ja-JP" altLang="en-US" sz="1300" kern="1200" dirty="0"/>
        </a:p>
      </dsp:txBody>
      <dsp:txXfrm rot="-5400000">
        <a:off x="682435" y="2601102"/>
        <a:ext cx="3608480" cy="571821"/>
      </dsp:txXfrm>
    </dsp:sp>
    <dsp:sp modelId="{626C1B6D-B230-40E7-A59E-250F098B3004}">
      <dsp:nvSpPr>
        <dsp:cNvPr id="0" name=""/>
        <dsp:cNvSpPr/>
      </dsp:nvSpPr>
      <dsp:spPr>
        <a:xfrm rot="5400000">
          <a:off x="-146236" y="3531746"/>
          <a:ext cx="974906" cy="682434"/>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kumimoji="1" lang="en-US" altLang="ja-JP" sz="1300" kern="1200" dirty="0" smtClean="0"/>
            <a:t>1</a:t>
          </a:r>
          <a:r>
            <a:rPr kumimoji="1" lang="ja-JP" altLang="en-US" sz="1300" kern="1200" dirty="0" smtClean="0"/>
            <a:t>か月前</a:t>
          </a:r>
          <a:endParaRPr kumimoji="1" lang="ja-JP" altLang="en-US" sz="1300" kern="1200" dirty="0"/>
        </a:p>
      </dsp:txBody>
      <dsp:txXfrm rot="-5400000">
        <a:off x="0" y="3726727"/>
        <a:ext cx="682434" cy="292472"/>
      </dsp:txXfrm>
    </dsp:sp>
    <dsp:sp modelId="{DA482D66-F6C1-4EA4-9201-2127A7732BAA}">
      <dsp:nvSpPr>
        <dsp:cNvPr id="0" name=""/>
        <dsp:cNvSpPr/>
      </dsp:nvSpPr>
      <dsp:spPr>
        <a:xfrm rot="5400000">
          <a:off x="2185297" y="1923594"/>
          <a:ext cx="633689" cy="3639414"/>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kumimoji="1" lang="ja-JP" altLang="en-US" sz="1300" kern="1200" dirty="0" smtClean="0"/>
            <a:t>入社前オリエンテーション実施</a:t>
          </a:r>
          <a:endParaRPr kumimoji="1" lang="ja-JP" altLang="en-US" sz="1300" kern="1200" dirty="0"/>
        </a:p>
      </dsp:txBody>
      <dsp:txXfrm rot="-5400000">
        <a:off x="682435" y="3457390"/>
        <a:ext cx="3608480" cy="5718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B5DC91-7BBD-47B0-9B10-A4E308064E52}">
      <dsp:nvSpPr>
        <dsp:cNvPr id="0" name=""/>
        <dsp:cNvSpPr/>
      </dsp:nvSpPr>
      <dsp:spPr>
        <a:xfrm rot="5400000">
          <a:off x="-146236" y="147539"/>
          <a:ext cx="974906" cy="682434"/>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kumimoji="1" lang="en-US" altLang="ja-JP" sz="1300" kern="1200" dirty="0" smtClean="0"/>
            <a:t>6</a:t>
          </a:r>
          <a:r>
            <a:rPr kumimoji="1" lang="ja-JP" altLang="en-US" sz="1300" kern="1200" dirty="0" smtClean="0"/>
            <a:t>か月前</a:t>
          </a:r>
          <a:endParaRPr kumimoji="1" lang="ja-JP" altLang="en-US" sz="1300" kern="1200" dirty="0"/>
        </a:p>
      </dsp:txBody>
      <dsp:txXfrm rot="-5400000">
        <a:off x="0" y="342520"/>
        <a:ext cx="682434" cy="292472"/>
      </dsp:txXfrm>
    </dsp:sp>
    <dsp:sp modelId="{2DF7DEFF-8636-4570-A0D2-83C83F69BD98}">
      <dsp:nvSpPr>
        <dsp:cNvPr id="0" name=""/>
        <dsp:cNvSpPr/>
      </dsp:nvSpPr>
      <dsp:spPr>
        <a:xfrm rot="5400000">
          <a:off x="2185297" y="-1501559"/>
          <a:ext cx="633689" cy="3639414"/>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ja-JP" sz="1300" kern="1200" dirty="0" smtClean="0"/>
            <a:t>法人内で受入人数及び奨学金制度等の協議</a:t>
          </a:r>
          <a:endParaRPr kumimoji="1" lang="ja-JP" altLang="en-US" sz="1300" kern="1200" dirty="0"/>
        </a:p>
        <a:p>
          <a:pPr marL="114300" lvl="1" indent="-114300" algn="l" defTabSz="577850">
            <a:lnSpc>
              <a:spcPct val="90000"/>
            </a:lnSpc>
            <a:spcBef>
              <a:spcPct val="0"/>
            </a:spcBef>
            <a:spcAft>
              <a:spcPct val="15000"/>
            </a:spcAft>
            <a:buChar char="••"/>
          </a:pPr>
          <a:r>
            <a:rPr kumimoji="1" lang="ja-JP" altLang="en-US" sz="1300" kern="1200" dirty="0" smtClean="0"/>
            <a:t>集団面接実施（</a:t>
          </a:r>
          <a:r>
            <a:rPr kumimoji="1" lang="en-US" altLang="ja-JP" sz="1300" kern="1200" dirty="0" smtClean="0"/>
            <a:t>1</a:t>
          </a:r>
          <a:r>
            <a:rPr kumimoji="1" lang="ja-JP" altLang="en-US" sz="1300" kern="1200" dirty="0" smtClean="0"/>
            <a:t>週間程度で内々定通知）</a:t>
          </a:r>
          <a:endParaRPr kumimoji="1" lang="ja-JP" altLang="en-US" sz="1300" kern="1200" dirty="0"/>
        </a:p>
      </dsp:txBody>
      <dsp:txXfrm rot="-5400000">
        <a:off x="682435" y="32237"/>
        <a:ext cx="3608480" cy="571821"/>
      </dsp:txXfrm>
    </dsp:sp>
    <dsp:sp modelId="{5D927778-F1A1-45BA-903D-24D5950F3A23}">
      <dsp:nvSpPr>
        <dsp:cNvPr id="0" name=""/>
        <dsp:cNvSpPr/>
      </dsp:nvSpPr>
      <dsp:spPr>
        <a:xfrm rot="5400000">
          <a:off x="-146236" y="1003827"/>
          <a:ext cx="974906" cy="682434"/>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kumimoji="1" lang="ja-JP" altLang="en-US" sz="1300" kern="1200" dirty="0" smtClean="0"/>
            <a:t>５か月前</a:t>
          </a:r>
          <a:endParaRPr kumimoji="1" lang="ja-JP" altLang="en-US" sz="1300" kern="1200" dirty="0"/>
        </a:p>
      </dsp:txBody>
      <dsp:txXfrm rot="-5400000">
        <a:off x="0" y="1198808"/>
        <a:ext cx="682434" cy="292472"/>
      </dsp:txXfrm>
    </dsp:sp>
    <dsp:sp modelId="{A8BD24D0-C09A-4698-B5D6-384DB2A53345}">
      <dsp:nvSpPr>
        <dsp:cNvPr id="0" name=""/>
        <dsp:cNvSpPr/>
      </dsp:nvSpPr>
      <dsp:spPr>
        <a:xfrm rot="5400000">
          <a:off x="2185297" y="-645270"/>
          <a:ext cx="633689" cy="3639414"/>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ja-JP" sz="1300" kern="1200" dirty="0" smtClean="0"/>
            <a:t>介護福祉士養成</a:t>
          </a:r>
          <a:r>
            <a:rPr lang="ja-JP" altLang="en-US" sz="1300" kern="1200" dirty="0" smtClean="0"/>
            <a:t>施設</a:t>
          </a:r>
          <a:r>
            <a:rPr lang="ja-JP" sz="1300" kern="1200" dirty="0" smtClean="0"/>
            <a:t>を受験</a:t>
          </a:r>
          <a:endParaRPr kumimoji="1" lang="ja-JP" altLang="en-US" sz="1300" kern="1200" dirty="0"/>
        </a:p>
      </dsp:txBody>
      <dsp:txXfrm rot="-5400000">
        <a:off x="682435" y="888526"/>
        <a:ext cx="3608480" cy="571821"/>
      </dsp:txXfrm>
    </dsp:sp>
    <dsp:sp modelId="{1D6495F8-75A0-432D-B505-6CF8556C725F}">
      <dsp:nvSpPr>
        <dsp:cNvPr id="0" name=""/>
        <dsp:cNvSpPr/>
      </dsp:nvSpPr>
      <dsp:spPr>
        <a:xfrm rot="5400000">
          <a:off x="-146236" y="1860116"/>
          <a:ext cx="974906" cy="682434"/>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kumimoji="1" lang="en-US" altLang="ja-JP" sz="1300" kern="1200" dirty="0" smtClean="0"/>
            <a:t>4</a:t>
          </a:r>
          <a:r>
            <a:rPr kumimoji="1" lang="ja-JP" altLang="en-US" sz="1300" kern="1200" dirty="0" smtClean="0"/>
            <a:t>か月前</a:t>
          </a:r>
          <a:endParaRPr kumimoji="1" lang="ja-JP" altLang="en-US" sz="1300" kern="1200" dirty="0"/>
        </a:p>
      </dsp:txBody>
      <dsp:txXfrm rot="-5400000">
        <a:off x="0" y="2055097"/>
        <a:ext cx="682434" cy="292472"/>
      </dsp:txXfrm>
    </dsp:sp>
    <dsp:sp modelId="{686E381A-37B8-44DA-86C7-3716A2B53C8F}">
      <dsp:nvSpPr>
        <dsp:cNvPr id="0" name=""/>
        <dsp:cNvSpPr/>
      </dsp:nvSpPr>
      <dsp:spPr>
        <a:xfrm rot="5400000">
          <a:off x="2185297" y="211017"/>
          <a:ext cx="633689" cy="3639414"/>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ja-JP" sz="1300" kern="1200" dirty="0" smtClean="0"/>
            <a:t>養成</a:t>
          </a:r>
          <a:r>
            <a:rPr lang="ja-JP" altLang="en-US" sz="1300" kern="1200" dirty="0" smtClean="0"/>
            <a:t>施設合格発表後</a:t>
          </a:r>
          <a:r>
            <a:rPr lang="ja-JP" sz="1300" kern="1200" dirty="0" smtClean="0"/>
            <a:t>内定</a:t>
          </a:r>
          <a:r>
            <a:rPr lang="ja-JP" altLang="en-US" sz="1300" kern="1200" dirty="0" smtClean="0"/>
            <a:t>通知</a:t>
          </a:r>
          <a:endParaRPr kumimoji="1" lang="ja-JP" altLang="en-US" sz="1300" kern="1200" dirty="0"/>
        </a:p>
      </dsp:txBody>
      <dsp:txXfrm rot="-5400000">
        <a:off x="682435" y="1744813"/>
        <a:ext cx="3608480" cy="571821"/>
      </dsp:txXfrm>
    </dsp:sp>
    <dsp:sp modelId="{4B47EE9A-253C-4EC7-B5AD-63B8BAC07E07}">
      <dsp:nvSpPr>
        <dsp:cNvPr id="0" name=""/>
        <dsp:cNvSpPr/>
      </dsp:nvSpPr>
      <dsp:spPr>
        <a:xfrm rot="5400000">
          <a:off x="-146236" y="2716404"/>
          <a:ext cx="974906" cy="682434"/>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kumimoji="1" lang="en-US" altLang="ja-JP" sz="1300" kern="1200" dirty="0" smtClean="0"/>
            <a:t>2</a:t>
          </a:r>
          <a:r>
            <a:rPr kumimoji="1" lang="ja-JP" altLang="en-US" sz="1300" kern="1200" dirty="0" smtClean="0"/>
            <a:t>か月前</a:t>
          </a:r>
          <a:endParaRPr kumimoji="1" lang="ja-JP" altLang="en-US" sz="1300" kern="1200" dirty="0"/>
        </a:p>
      </dsp:txBody>
      <dsp:txXfrm rot="-5400000">
        <a:off x="0" y="2911385"/>
        <a:ext cx="682434" cy="292472"/>
      </dsp:txXfrm>
    </dsp:sp>
    <dsp:sp modelId="{3968D8C3-9397-4919-A9CD-D683B09FB85F}">
      <dsp:nvSpPr>
        <dsp:cNvPr id="0" name=""/>
        <dsp:cNvSpPr/>
      </dsp:nvSpPr>
      <dsp:spPr>
        <a:xfrm rot="5400000">
          <a:off x="2185297" y="1067306"/>
          <a:ext cx="633689" cy="3639414"/>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ja-JP" sz="1300" kern="1200" dirty="0" smtClean="0"/>
            <a:t>引っ越し</a:t>
          </a:r>
          <a:r>
            <a:rPr lang="ja-JP" altLang="en-US" sz="1300" kern="1200" dirty="0" smtClean="0"/>
            <a:t>等住環境の</a:t>
          </a:r>
          <a:r>
            <a:rPr lang="ja-JP" sz="1300" kern="1200" dirty="0" smtClean="0"/>
            <a:t>打合せ</a:t>
          </a:r>
          <a:endParaRPr kumimoji="1" lang="ja-JP" altLang="en-US" sz="1300" kern="1200" dirty="0"/>
        </a:p>
      </dsp:txBody>
      <dsp:txXfrm rot="-5400000">
        <a:off x="682435" y="2601102"/>
        <a:ext cx="3608480" cy="571821"/>
      </dsp:txXfrm>
    </dsp:sp>
    <dsp:sp modelId="{626C1B6D-B230-40E7-A59E-250F098B3004}">
      <dsp:nvSpPr>
        <dsp:cNvPr id="0" name=""/>
        <dsp:cNvSpPr/>
      </dsp:nvSpPr>
      <dsp:spPr>
        <a:xfrm rot="5400000">
          <a:off x="-146236" y="3531746"/>
          <a:ext cx="974906" cy="682434"/>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kumimoji="1" lang="en-US" altLang="ja-JP" sz="1300" kern="1200" dirty="0" smtClean="0"/>
            <a:t>1</a:t>
          </a:r>
          <a:r>
            <a:rPr kumimoji="1" lang="ja-JP" altLang="en-US" sz="1300" kern="1200" dirty="0" smtClean="0"/>
            <a:t>週間前</a:t>
          </a:r>
          <a:endParaRPr kumimoji="1" lang="ja-JP" altLang="en-US" sz="1300" kern="1200" dirty="0"/>
        </a:p>
      </dsp:txBody>
      <dsp:txXfrm rot="-5400000">
        <a:off x="0" y="3726727"/>
        <a:ext cx="682434" cy="292472"/>
      </dsp:txXfrm>
    </dsp:sp>
    <dsp:sp modelId="{DA482D66-F6C1-4EA4-9201-2127A7732BAA}">
      <dsp:nvSpPr>
        <dsp:cNvPr id="0" name=""/>
        <dsp:cNvSpPr/>
      </dsp:nvSpPr>
      <dsp:spPr>
        <a:xfrm rot="5400000">
          <a:off x="2185297" y="1923594"/>
          <a:ext cx="633689" cy="3639414"/>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ja-JP" sz="1300" kern="1200" dirty="0" smtClean="0"/>
            <a:t>行政手続き、入学準備等の支援</a:t>
          </a:r>
          <a:endParaRPr kumimoji="1" lang="ja-JP" altLang="en-US" sz="1300" kern="1200" dirty="0"/>
        </a:p>
      </dsp:txBody>
      <dsp:txXfrm rot="-5400000">
        <a:off x="682435" y="3457390"/>
        <a:ext cx="3608480" cy="57182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475A30B-00DE-4C2E-B492-A72A511D869D}" type="datetimeFigureOut">
              <a:rPr kumimoji="1" lang="ja-JP" altLang="en-US" smtClean="0"/>
              <a:t>2022/8/31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9D1774F-454C-43FC-9A45-FE9E9A46F04B}" type="slidenum">
              <a:rPr kumimoji="1" lang="ja-JP" altLang="en-US" smtClean="0"/>
              <a:t>‹#›</a:t>
            </a:fld>
            <a:endParaRPr kumimoji="1" lang="ja-JP" altLang="en-US"/>
          </a:p>
        </p:txBody>
      </p:sp>
    </p:spTree>
    <p:extLst>
      <p:ext uri="{BB962C8B-B14F-4D97-AF65-F5344CB8AC3E}">
        <p14:creationId xmlns:p14="http://schemas.microsoft.com/office/powerpoint/2010/main" val="9174445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3A4FDF0-1D53-46F5-89F5-CA80EA5157C3}" type="datetime1">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A86AB-889E-4DAC-9504-C27B7112E1B6}" type="slidenum">
              <a:rPr kumimoji="1" lang="ja-JP" altLang="en-US" smtClean="0"/>
              <a:t>‹#›</a:t>
            </a:fld>
            <a:endParaRPr kumimoji="1" lang="ja-JP" altLang="en-US"/>
          </a:p>
        </p:txBody>
      </p:sp>
    </p:spTree>
    <p:extLst>
      <p:ext uri="{BB962C8B-B14F-4D97-AF65-F5344CB8AC3E}">
        <p14:creationId xmlns:p14="http://schemas.microsoft.com/office/powerpoint/2010/main" val="3029925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20845EA-86E8-4C3C-8632-34172F8279C8}" type="datetime1">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A86AB-889E-4DAC-9504-C27B7112E1B6}" type="slidenum">
              <a:rPr kumimoji="1" lang="ja-JP" altLang="en-US" smtClean="0"/>
              <a:t>‹#›</a:t>
            </a:fld>
            <a:endParaRPr kumimoji="1" lang="ja-JP" altLang="en-US"/>
          </a:p>
        </p:txBody>
      </p:sp>
    </p:spTree>
    <p:extLst>
      <p:ext uri="{BB962C8B-B14F-4D97-AF65-F5344CB8AC3E}">
        <p14:creationId xmlns:p14="http://schemas.microsoft.com/office/powerpoint/2010/main" val="258421356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20845EA-86E8-4C3C-8632-34172F8279C8}" type="datetime1">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A86AB-889E-4DAC-9504-C27B7112E1B6}" type="slidenum">
              <a:rPr kumimoji="1" lang="ja-JP" altLang="en-US" smtClean="0"/>
              <a:t>‹#›</a:t>
            </a:fld>
            <a:endParaRPr kumimoji="1" lang="ja-JP" altLang="en-US"/>
          </a:p>
        </p:txBody>
      </p:sp>
    </p:spTree>
    <p:extLst>
      <p:ext uri="{BB962C8B-B14F-4D97-AF65-F5344CB8AC3E}">
        <p14:creationId xmlns:p14="http://schemas.microsoft.com/office/powerpoint/2010/main" val="396983326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20845EA-86E8-4C3C-8632-34172F8279C8}" type="datetime1">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A86AB-889E-4DAC-9504-C27B7112E1B6}" type="slidenum">
              <a:rPr kumimoji="1" lang="ja-JP" altLang="en-US" smtClean="0"/>
              <a:t>‹#›</a:t>
            </a:fld>
            <a:endParaRPr kumimoji="1" lang="ja-JP" altLang="en-US"/>
          </a:p>
        </p:txBody>
      </p:sp>
    </p:spTree>
    <p:extLst>
      <p:ext uri="{BB962C8B-B14F-4D97-AF65-F5344CB8AC3E}">
        <p14:creationId xmlns:p14="http://schemas.microsoft.com/office/powerpoint/2010/main" val="64333399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4B1AE14-1E57-49C6-8A63-7E395DF666C5}" type="datetime1">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A86AB-889E-4DAC-9504-C27B7112E1B6}" type="slidenum">
              <a:rPr kumimoji="1" lang="ja-JP" altLang="en-US" smtClean="0"/>
              <a:t>‹#›</a:t>
            </a:fld>
            <a:endParaRPr kumimoji="1" lang="ja-JP" altLang="en-US"/>
          </a:p>
        </p:txBody>
      </p:sp>
    </p:spTree>
    <p:extLst>
      <p:ext uri="{BB962C8B-B14F-4D97-AF65-F5344CB8AC3E}">
        <p14:creationId xmlns:p14="http://schemas.microsoft.com/office/powerpoint/2010/main" val="112146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20845EA-86E8-4C3C-8632-34172F8279C8}" type="datetime1">
              <a:rPr kumimoji="1" lang="ja-JP" altLang="en-US" smtClean="0"/>
              <a:t>2022/8/31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6A86AB-889E-4DAC-9504-C27B7112E1B6}" type="slidenum">
              <a:rPr kumimoji="1" lang="ja-JP" altLang="en-US" smtClean="0"/>
              <a:t>‹#›</a:t>
            </a:fld>
            <a:endParaRPr kumimoji="1" lang="ja-JP" altLang="en-US"/>
          </a:p>
        </p:txBody>
      </p:sp>
    </p:spTree>
    <p:extLst>
      <p:ext uri="{BB962C8B-B14F-4D97-AF65-F5344CB8AC3E}">
        <p14:creationId xmlns:p14="http://schemas.microsoft.com/office/powerpoint/2010/main" val="427999484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20845EA-86E8-4C3C-8632-34172F8279C8}" type="datetime1">
              <a:rPr kumimoji="1" lang="ja-JP" altLang="en-US" smtClean="0"/>
              <a:t>2022/8/31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6A86AB-889E-4DAC-9504-C27B7112E1B6}" type="slidenum">
              <a:rPr kumimoji="1" lang="ja-JP" altLang="en-US" smtClean="0"/>
              <a:t>‹#›</a:t>
            </a:fld>
            <a:endParaRPr kumimoji="1" lang="ja-JP" altLang="en-US"/>
          </a:p>
        </p:txBody>
      </p:sp>
    </p:spTree>
    <p:extLst>
      <p:ext uri="{BB962C8B-B14F-4D97-AF65-F5344CB8AC3E}">
        <p14:creationId xmlns:p14="http://schemas.microsoft.com/office/powerpoint/2010/main" val="37973130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983B64C-67AA-45E7-A702-59D66E1AC39A}" type="datetime1">
              <a:rPr kumimoji="1" lang="ja-JP" altLang="en-US" smtClean="0"/>
              <a:t>2022/8/31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6A86AB-889E-4DAC-9504-C27B7112E1B6}" type="slidenum">
              <a:rPr kumimoji="1" lang="ja-JP" altLang="en-US" smtClean="0"/>
              <a:t>‹#›</a:t>
            </a:fld>
            <a:endParaRPr kumimoji="1" lang="ja-JP" altLang="en-US"/>
          </a:p>
        </p:txBody>
      </p:sp>
    </p:spTree>
    <p:extLst>
      <p:ext uri="{BB962C8B-B14F-4D97-AF65-F5344CB8AC3E}">
        <p14:creationId xmlns:p14="http://schemas.microsoft.com/office/powerpoint/2010/main" val="2212041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CEAD5-0778-443E-AEED-FED4F00B4ACE}" type="datetime1">
              <a:rPr kumimoji="1" lang="ja-JP" altLang="en-US" smtClean="0"/>
              <a:t>2022/8/31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6A86AB-889E-4DAC-9504-C27B7112E1B6}" type="slidenum">
              <a:rPr kumimoji="1" lang="ja-JP" altLang="en-US" smtClean="0"/>
              <a:t>‹#›</a:t>
            </a:fld>
            <a:endParaRPr kumimoji="1" lang="ja-JP" altLang="en-US"/>
          </a:p>
        </p:txBody>
      </p:sp>
    </p:spTree>
    <p:extLst>
      <p:ext uri="{BB962C8B-B14F-4D97-AF65-F5344CB8AC3E}">
        <p14:creationId xmlns:p14="http://schemas.microsoft.com/office/powerpoint/2010/main" val="1185921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20845EA-86E8-4C3C-8632-34172F8279C8}" type="datetime1">
              <a:rPr kumimoji="1" lang="ja-JP" altLang="en-US" smtClean="0"/>
              <a:t>2022/8/31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6A86AB-889E-4DAC-9504-C27B7112E1B6}" type="slidenum">
              <a:rPr kumimoji="1" lang="ja-JP" altLang="en-US" smtClean="0"/>
              <a:t>‹#›</a:t>
            </a:fld>
            <a:endParaRPr kumimoji="1" lang="ja-JP" altLang="en-US"/>
          </a:p>
        </p:txBody>
      </p:sp>
    </p:spTree>
    <p:extLst>
      <p:ext uri="{BB962C8B-B14F-4D97-AF65-F5344CB8AC3E}">
        <p14:creationId xmlns:p14="http://schemas.microsoft.com/office/powerpoint/2010/main" val="219681154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E1F9110-5992-4650-87E5-86458A73FFCF}" type="datetime1">
              <a:rPr kumimoji="1" lang="ja-JP" altLang="en-US" smtClean="0"/>
              <a:t>2022/8/31</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6A86AB-889E-4DAC-9504-C27B7112E1B6}" type="slidenum">
              <a:rPr kumimoji="1" lang="ja-JP" altLang="en-US" smtClean="0"/>
              <a:t>‹#›</a:t>
            </a:fld>
            <a:endParaRPr kumimoji="1" lang="ja-JP" altLang="en-US"/>
          </a:p>
        </p:txBody>
      </p:sp>
    </p:spTree>
    <p:extLst>
      <p:ext uri="{BB962C8B-B14F-4D97-AF65-F5344CB8AC3E}">
        <p14:creationId xmlns:p14="http://schemas.microsoft.com/office/powerpoint/2010/main" val="2511708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0845EA-86E8-4C3C-8632-34172F8279C8}" type="datetime1">
              <a:rPr kumimoji="1" lang="ja-JP" altLang="en-US" smtClean="0"/>
              <a:t>2022/8/31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A86AB-889E-4DAC-9504-C27B7112E1B6}" type="slidenum">
              <a:rPr kumimoji="1" lang="ja-JP" altLang="en-US" smtClean="0"/>
              <a:t>‹#›</a:t>
            </a:fld>
            <a:endParaRPr kumimoji="1" lang="ja-JP" altLang="en-US"/>
          </a:p>
        </p:txBody>
      </p:sp>
    </p:spTree>
    <p:extLst>
      <p:ext uri="{BB962C8B-B14F-4D97-AF65-F5344CB8AC3E}">
        <p14:creationId xmlns:p14="http://schemas.microsoft.com/office/powerpoint/2010/main" val="1070777580"/>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381000" y="4868213"/>
            <a:ext cx="9144000" cy="927280"/>
          </a:xfrm>
        </p:spPr>
        <p:txBody>
          <a:bodyPr>
            <a:normAutofit/>
          </a:bodyPr>
          <a:lstStyle/>
          <a:p>
            <a:r>
              <a:rPr kumimoji="1" lang="ja-JP" altLang="en-US" sz="2000" dirty="0" smtClean="0">
                <a:latin typeface="Meiryo UI" panose="020B0604030504040204" pitchFamily="50" charset="-128"/>
                <a:ea typeface="Meiryo UI" panose="020B0604030504040204" pitchFamily="50" charset="-128"/>
              </a:rPr>
              <a:t>大阪府福祉部 地域福祉推進室</a:t>
            </a:r>
            <a:endParaRPr kumimoji="1"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福祉</a:t>
            </a:r>
            <a:r>
              <a:rPr lang="ja-JP" altLang="en-US" sz="2000" dirty="0" smtClean="0">
                <a:latin typeface="Meiryo UI" panose="020B0604030504040204" pitchFamily="50" charset="-128"/>
                <a:ea typeface="Meiryo UI" panose="020B0604030504040204" pitchFamily="50" charset="-128"/>
              </a:rPr>
              <a:t>人材</a:t>
            </a:r>
            <a:r>
              <a:rPr lang="ja-JP" altLang="en-US" sz="2000" dirty="0">
                <a:latin typeface="Meiryo UI" panose="020B0604030504040204" pitchFamily="50" charset="-128"/>
                <a:ea typeface="Meiryo UI" panose="020B0604030504040204" pitchFamily="50" charset="-128"/>
              </a:rPr>
              <a:t>・法人</a:t>
            </a:r>
            <a:r>
              <a:rPr lang="ja-JP" altLang="en-US" sz="2000" dirty="0" smtClean="0">
                <a:latin typeface="Meiryo UI" panose="020B0604030504040204" pitchFamily="50" charset="-128"/>
                <a:ea typeface="Meiryo UI" panose="020B0604030504040204" pitchFamily="50" charset="-128"/>
              </a:rPr>
              <a:t>指導課</a:t>
            </a:r>
            <a:endParaRPr kumimoji="1" lang="ja-JP" altLang="en-US" sz="2000" dirty="0">
              <a:latin typeface="Meiryo UI" panose="020B0604030504040204" pitchFamily="50" charset="-128"/>
              <a:ea typeface="Meiryo UI" panose="020B0604030504040204" pitchFamily="50" charset="-128"/>
            </a:endParaRPr>
          </a:p>
        </p:txBody>
      </p:sp>
      <p:sp>
        <p:nvSpPr>
          <p:cNvPr id="5" name="角丸四角形 4"/>
          <p:cNvSpPr/>
          <p:nvPr/>
        </p:nvSpPr>
        <p:spPr>
          <a:xfrm>
            <a:off x="885967" y="2063485"/>
            <a:ext cx="8134066" cy="187642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200" dirty="0">
                <a:latin typeface="Meiryo UI" panose="020B0604030504040204" pitchFamily="50" charset="-128"/>
                <a:ea typeface="Meiryo UI" panose="020B0604030504040204" pitchFamily="50" charset="-128"/>
              </a:rPr>
              <a:t>外国人介護人材受入れ事例集</a:t>
            </a:r>
            <a:endParaRPr kumimoji="1" lang="ja-JP" altLang="en-US" sz="3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17263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9936000" cy="4320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US" altLang="ja-JP" sz="2400" b="1" dirty="0" smtClean="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外国人介護人材</a:t>
            </a:r>
            <a:r>
              <a:rPr lang="ja-JP" altLang="en-US" sz="2400" b="1" dirty="0" smtClean="0">
                <a:latin typeface="Meiryo UI" panose="020B0604030504040204" pitchFamily="50" charset="-128"/>
                <a:ea typeface="Meiryo UI" panose="020B0604030504040204" pitchFamily="50" charset="-128"/>
              </a:rPr>
              <a:t>等受入れ施設</a:t>
            </a:r>
            <a:r>
              <a:rPr kumimoji="1" lang="en-US" altLang="ja-JP" sz="2400" b="1" dirty="0" smtClean="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313899" y="628651"/>
            <a:ext cx="9198591" cy="5629274"/>
          </a:xfrm>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endParaRPr kumimoji="1" lang="en-US" altLang="ja-JP" sz="1900" b="1" dirty="0" smtClean="0">
              <a:latin typeface="Meiryo UI" panose="020B0604030504040204" pitchFamily="50" charset="-128"/>
              <a:ea typeface="Meiryo UI" panose="020B0604030504040204" pitchFamily="50" charset="-128"/>
            </a:endParaRPr>
          </a:p>
          <a:p>
            <a:pPr marL="0" indent="0">
              <a:buNone/>
            </a:pPr>
            <a:endParaRPr kumimoji="1" lang="en-US" altLang="ja-JP" sz="1900" b="1" dirty="0" smtClean="0">
              <a:latin typeface="Meiryo UI" panose="020B0604030504040204" pitchFamily="50" charset="-128"/>
              <a:ea typeface="Meiryo UI" panose="020B0604030504040204" pitchFamily="50" charset="-128"/>
            </a:endParaRPr>
          </a:p>
          <a:p>
            <a:pPr marL="0" indent="0">
              <a:buNone/>
            </a:pPr>
            <a:endParaRPr kumimoji="1" lang="en-US" altLang="ja-JP" b="1" dirty="0" smtClean="0">
              <a:latin typeface="Meiryo UI" panose="020B0604030504040204" pitchFamily="50" charset="-128"/>
              <a:ea typeface="Meiryo UI" panose="020B0604030504040204" pitchFamily="50" charset="-128"/>
            </a:endParaRPr>
          </a:p>
          <a:p>
            <a:pPr marL="0" indent="0">
              <a:buNone/>
            </a:pPr>
            <a:endParaRPr kumimoji="1" lang="en-US" altLang="ja-JP" b="1" dirty="0" smtClean="0">
              <a:latin typeface="Meiryo UI" panose="020B0604030504040204" pitchFamily="50" charset="-128"/>
              <a:ea typeface="Meiryo UI" panose="020B0604030504040204" pitchFamily="50" charset="-128"/>
            </a:endParaRPr>
          </a:p>
          <a:p>
            <a:pPr marL="0" indent="0">
              <a:buNone/>
            </a:pPr>
            <a:r>
              <a:rPr lang="ja-JP" altLang="en-US" b="1" dirty="0" smtClean="0">
                <a:latin typeface="Meiryo UI" panose="020B0604030504040204" pitchFamily="50" charset="-128"/>
                <a:ea typeface="Meiryo UI" panose="020B0604030504040204" pitchFamily="50" charset="-128"/>
              </a:rPr>
              <a:t>①</a:t>
            </a:r>
            <a:r>
              <a:rPr lang="ja-JP" altLang="en-US" b="1" dirty="0">
                <a:latin typeface="Meiryo UI" panose="020B0604030504040204" pitchFamily="50" charset="-128"/>
                <a:ea typeface="Meiryo UI" panose="020B0604030504040204" pitchFamily="50" charset="-128"/>
              </a:rPr>
              <a:t>社会福祉法人親光会　　特別養護老人ホーム　淡輪園　</a:t>
            </a:r>
          </a:p>
          <a:p>
            <a:pPr marL="0" indent="0">
              <a:buNone/>
            </a:pPr>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介護老人保健施設　みさき　　他</a:t>
            </a:r>
          </a:p>
          <a:p>
            <a:pPr marL="0" indent="0">
              <a:buNone/>
            </a:pPr>
            <a:endParaRPr lang="en-US" altLang="ja-JP" dirty="0" smtClean="0">
              <a:latin typeface="Meiryo UI" panose="020B0604030504040204" pitchFamily="50" charset="-128"/>
              <a:ea typeface="Meiryo UI" panose="020B0604030504040204" pitchFamily="50" charset="-128"/>
            </a:endParaRPr>
          </a:p>
          <a:p>
            <a:pPr marL="0" indent="0">
              <a:buNone/>
            </a:pPr>
            <a:r>
              <a:rPr lang="ja-JP" altLang="en-US" b="1" dirty="0" smtClean="0">
                <a:latin typeface="Meiryo UI" panose="020B0604030504040204" pitchFamily="50" charset="-128"/>
                <a:ea typeface="Meiryo UI" panose="020B0604030504040204" pitchFamily="50" charset="-128"/>
              </a:rPr>
              <a:t>②有限会社　ライフケアひまわり</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endParaRPr lang="en-US" altLang="ja-JP" sz="1800" dirty="0" smtClean="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7581900" y="6492875"/>
            <a:ext cx="2228850" cy="365125"/>
          </a:xfrm>
        </p:spPr>
        <p:txBody>
          <a:bodyPr/>
          <a:lstStyle/>
          <a:p>
            <a:fld id="{296A86AB-889E-4DAC-9504-C27B7112E1B6}" type="slidenum">
              <a:rPr kumimoji="1" lang="ja-JP" altLang="en-US" smtClean="0"/>
              <a:t>1</a:t>
            </a:fld>
            <a:endParaRPr kumimoji="1" lang="ja-JP" altLang="en-US" dirty="0"/>
          </a:p>
        </p:txBody>
      </p:sp>
    </p:spTree>
    <p:extLst>
      <p:ext uri="{BB962C8B-B14F-4D97-AF65-F5344CB8AC3E}">
        <p14:creationId xmlns:p14="http://schemas.microsoft.com/office/powerpoint/2010/main" val="3609078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7150" y="514202"/>
            <a:ext cx="3536429" cy="1672143"/>
          </a:xfrm>
          <a:prstGeom prst="rect">
            <a:avLst/>
          </a:prstGeom>
          <a:ln>
            <a:solidFill>
              <a:schemeClr val="accent6"/>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ltLang="ja-JP" sz="675" dirty="0">
              <a:latin typeface="Meiryo UI" panose="020B0604030504040204" pitchFamily="50" charset="-128"/>
              <a:ea typeface="Meiryo UI" panose="020B0604030504040204" pitchFamily="50" charset="-128"/>
            </a:endParaRPr>
          </a:p>
          <a:p>
            <a:endParaRPr lang="en-US" altLang="ja-JP" sz="675" dirty="0">
              <a:latin typeface="Meiryo UI" panose="020B0604030504040204" pitchFamily="50" charset="-128"/>
              <a:ea typeface="Meiryo UI" panose="020B0604030504040204" pitchFamily="50" charset="-128"/>
            </a:endParaRPr>
          </a:p>
          <a:p>
            <a:endParaRPr lang="en-US" altLang="ja-JP" sz="675" dirty="0">
              <a:latin typeface="Meiryo UI" panose="020B0604030504040204" pitchFamily="50" charset="-128"/>
              <a:ea typeface="Meiryo UI" panose="020B0604030504040204" pitchFamily="50" charset="-128"/>
            </a:endParaRPr>
          </a:p>
          <a:p>
            <a:endParaRPr lang="en-US" altLang="ja-JP" sz="675" dirty="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社会</a:t>
            </a:r>
            <a:r>
              <a:rPr lang="ja-JP" altLang="en-US" sz="1200" b="1" dirty="0">
                <a:latin typeface="Meiryo UI" panose="020B0604030504040204" pitchFamily="50" charset="-128"/>
                <a:ea typeface="Meiryo UI" panose="020B0604030504040204" pitchFamily="50" charset="-128"/>
              </a:rPr>
              <a:t>福祉法人　</a:t>
            </a:r>
            <a:r>
              <a:rPr lang="ja-JP" altLang="en-US" sz="1200" b="1" dirty="0" smtClean="0">
                <a:latin typeface="Meiryo UI" panose="020B0604030504040204" pitchFamily="50" charset="-128"/>
                <a:ea typeface="Meiryo UI" panose="020B0604030504040204" pitchFamily="50" charset="-128"/>
              </a:rPr>
              <a:t>親光会</a:t>
            </a:r>
            <a:endParaRPr lang="en-US" altLang="ja-JP" sz="1200" b="1"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○代表者　理事長 　西浦　太一</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t>   </a:t>
            </a:r>
            <a:r>
              <a:rPr lang="ja-JP" altLang="en-US" sz="1100" dirty="0" smtClean="0">
                <a:latin typeface="Meiryo UI" panose="020B0604030504040204" pitchFamily="50" charset="-128"/>
                <a:ea typeface="Meiryo UI" panose="020B0604030504040204" pitchFamily="50" charset="-128"/>
              </a:rPr>
              <a:t>○所在地  </a:t>
            </a:r>
            <a:r>
              <a:rPr lang="zh-TW" altLang="en-US" sz="1100" dirty="0" smtClean="0">
                <a:latin typeface="Meiryo UI" panose="020B0604030504040204" pitchFamily="50" charset="-128"/>
                <a:ea typeface="Meiryo UI" panose="020B0604030504040204" pitchFamily="50" charset="-128"/>
              </a:rPr>
              <a:t>泉南郡岬町淡輪</a:t>
            </a:r>
            <a:r>
              <a:rPr lang="en-US" altLang="zh-TW" sz="1100" dirty="0" smtClean="0">
                <a:latin typeface="Meiryo UI" panose="020B0604030504040204" pitchFamily="50" charset="-128"/>
                <a:ea typeface="Meiryo UI" panose="020B0604030504040204" pitchFamily="50" charset="-128"/>
              </a:rPr>
              <a:t>1770</a:t>
            </a:r>
            <a:endParaRPr lang="en-US" altLang="ja-JP" sz="1100" dirty="0" smtClean="0">
              <a:latin typeface="Meiryo UI" panose="020B0604030504040204" pitchFamily="50" charset="-128"/>
              <a:ea typeface="Meiryo UI" panose="020B0604030504040204" pitchFamily="50" charset="-128"/>
            </a:endParaRPr>
          </a:p>
          <a:p>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○受入れ</a:t>
            </a:r>
            <a:r>
              <a:rPr lang="ja-JP" altLang="en-US" sz="1100" dirty="0">
                <a:latin typeface="Meiryo UI" panose="020B0604030504040204" pitchFamily="50" charset="-128"/>
                <a:ea typeface="Meiryo UI" panose="020B0604030504040204" pitchFamily="50" charset="-128"/>
              </a:rPr>
              <a:t>施設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・特別</a:t>
            </a:r>
            <a:r>
              <a:rPr lang="ja-JP" altLang="en-US" sz="1100" dirty="0">
                <a:latin typeface="Meiryo UI" panose="020B0604030504040204" pitchFamily="50" charset="-128"/>
                <a:ea typeface="Meiryo UI" panose="020B0604030504040204" pitchFamily="50" charset="-128"/>
              </a:rPr>
              <a:t>養護</a:t>
            </a:r>
            <a:r>
              <a:rPr lang="ja-JP" altLang="en-US" sz="1100" dirty="0" smtClean="0">
                <a:latin typeface="Meiryo UI" panose="020B0604030504040204" pitchFamily="50" charset="-128"/>
                <a:ea typeface="Meiryo UI" panose="020B0604030504040204" pitchFamily="50" charset="-128"/>
              </a:rPr>
              <a:t>老人ホーム淡輪園</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rPr>
              <a:t>泉南郡岬町淡</a:t>
            </a:r>
            <a:r>
              <a:rPr lang="zh-TW" altLang="en-US" sz="1100" dirty="0" smtClean="0">
                <a:latin typeface="Meiryo UI" panose="020B0604030504040204" pitchFamily="50" charset="-128"/>
                <a:ea typeface="Meiryo UI" panose="020B0604030504040204" pitchFamily="50" charset="-128"/>
              </a:rPr>
              <a:t>輪</a:t>
            </a:r>
            <a:r>
              <a:rPr lang="en-US" altLang="zh-TW" sz="1100" dirty="0" smtClean="0">
                <a:latin typeface="Meiryo UI" panose="020B0604030504040204" pitchFamily="50" charset="-128"/>
                <a:ea typeface="Meiryo UI" panose="020B0604030504040204" pitchFamily="50" charset="-128"/>
              </a:rPr>
              <a:t>5635-1</a:t>
            </a:r>
            <a:endParaRPr lang="en-US" altLang="ja-JP" sz="1100" dirty="0" smtClean="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・介護老人保健施設　みさき　</a:t>
            </a:r>
            <a:endParaRPr lang="en-US" altLang="ja-JP" sz="1100" dirty="0" smtClean="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泉南郡岬町淡輪</a:t>
            </a:r>
            <a:r>
              <a:rPr lang="en-US" altLang="ja-JP" sz="1100" dirty="0" smtClean="0">
                <a:latin typeface="Meiryo UI" panose="020B0604030504040204" pitchFamily="50" charset="-128"/>
                <a:ea typeface="Meiryo UI" panose="020B0604030504040204" pitchFamily="50" charset="-128"/>
              </a:rPr>
              <a:t>1790</a:t>
            </a:r>
            <a:r>
              <a:rPr lang="ja-JP" altLang="en-US" sz="1100" dirty="0" smtClean="0">
                <a:latin typeface="Meiryo UI" panose="020B0604030504040204" pitchFamily="50" charset="-128"/>
                <a:ea typeface="Meiryo UI" panose="020B0604030504040204" pitchFamily="50" charset="-128"/>
              </a:rPr>
              <a:t>　　　　</a:t>
            </a:r>
            <a:r>
              <a:rPr lang="ja-JP" altLang="en-US" sz="1100" dirty="0" smtClean="0">
                <a:solidFill>
                  <a:srgbClr val="FF0000"/>
                </a:solidFill>
                <a:latin typeface="Meiryo UI" panose="020B0604030504040204" pitchFamily="50" charset="-128"/>
                <a:ea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・在宅介護支援センター 　　　　　</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endParaRPr lang="en-US" altLang="ja-JP" sz="675" dirty="0"/>
          </a:p>
          <a:p>
            <a:pPr algn="ctr"/>
            <a:endParaRPr lang="en-US" altLang="ja-JP" sz="675" dirty="0"/>
          </a:p>
          <a:p>
            <a:pPr algn="ctr"/>
            <a:endParaRPr lang="en-US" altLang="ja-JP" sz="675" dirty="0"/>
          </a:p>
          <a:p>
            <a:pPr algn="ctr"/>
            <a:endParaRPr lang="en-US" altLang="ja-JP" sz="675" dirty="0"/>
          </a:p>
          <a:p>
            <a:pPr algn="ctr"/>
            <a:endParaRPr lang="ja-JP" altLang="en-US" sz="675" dirty="0"/>
          </a:p>
        </p:txBody>
      </p:sp>
      <p:sp>
        <p:nvSpPr>
          <p:cNvPr id="11" name="テキスト ボックス 10"/>
          <p:cNvSpPr txBox="1"/>
          <p:nvPr/>
        </p:nvSpPr>
        <p:spPr>
          <a:xfrm>
            <a:off x="70838" y="5107555"/>
            <a:ext cx="9617539" cy="129266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2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○職員に向けた説明</a:t>
            </a:r>
            <a:r>
              <a:rPr lang="ja-JP" altLang="en-US" sz="1100" dirty="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・在留資格制度の説明（制度の概要、就業可能時間など）</a:t>
            </a:r>
            <a:endParaRPr lang="en-US" altLang="ja-JP" sz="1100" dirty="0" smtClean="0">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・受入れ計画の共有（受入人数、国籍、受入れ開始など）</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○職場環境や生活環境の整備</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職場</a:t>
            </a:r>
            <a:r>
              <a:rPr lang="ja-JP" altLang="en-US" sz="1100" dirty="0">
                <a:latin typeface="Meiryo UI" panose="020B0604030504040204" pitchFamily="50" charset="-128"/>
                <a:ea typeface="Meiryo UI" panose="020B0604030504040204" pitchFamily="50" charset="-128"/>
              </a:rPr>
              <a:t>環境</a:t>
            </a:r>
            <a:r>
              <a:rPr lang="ja-JP" altLang="en-US" sz="1100" dirty="0" smtClean="0">
                <a:latin typeface="Meiryo UI" panose="020B0604030504040204" pitchFamily="50" charset="-128"/>
                <a:ea typeface="Meiryo UI" panose="020B0604030504040204" pitchFamily="50" charset="-128"/>
              </a:rPr>
              <a:t>：指導職員の配置、母国語に翻訳した資料の作成、職員への情報共有など</a:t>
            </a:r>
            <a:endParaRPr lang="en-US" altLang="ja-JP" sz="1100" dirty="0">
              <a:solidFill>
                <a:schemeClr val="accent1"/>
              </a:solidFill>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・生活</a:t>
            </a:r>
            <a:r>
              <a:rPr lang="ja-JP" altLang="en-US" sz="1100" dirty="0">
                <a:latin typeface="Meiryo UI" panose="020B0604030504040204" pitchFamily="50" charset="-128"/>
                <a:ea typeface="Meiryo UI" panose="020B0604030504040204" pitchFamily="50" charset="-128"/>
              </a:rPr>
              <a:t>環境</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借り上げ</a:t>
            </a:r>
            <a:r>
              <a:rPr lang="ja-JP" altLang="en-US" sz="1100" dirty="0" smtClean="0">
                <a:latin typeface="Meiryo UI" panose="020B0604030504040204" pitchFamily="50" charset="-128"/>
                <a:ea typeface="Meiryo UI" panose="020B0604030504040204" pitchFamily="50" charset="-128"/>
              </a:rPr>
              <a:t>住宅（社員寮）の</a:t>
            </a:r>
            <a:r>
              <a:rPr lang="ja-JP" altLang="en-US" sz="1100" dirty="0">
                <a:latin typeface="Meiryo UI" panose="020B0604030504040204" pitchFamily="50" charset="-128"/>
                <a:ea typeface="Meiryo UI" panose="020B0604030504040204" pitchFamily="50" charset="-128"/>
              </a:rPr>
              <a:t>確保や</a:t>
            </a:r>
            <a:r>
              <a:rPr lang="ja-JP" altLang="en-US" sz="1100" dirty="0">
                <a:solidFill>
                  <a:schemeClr val="tx1"/>
                </a:solidFill>
                <a:latin typeface="Meiryo UI" panose="020B0604030504040204" pitchFamily="50" charset="-128"/>
                <a:ea typeface="Meiryo UI" panose="020B0604030504040204" pitchFamily="50" charset="-128"/>
              </a:rPr>
              <a:t>生活必需品</a:t>
            </a:r>
            <a:r>
              <a:rPr lang="ja-JP" altLang="en-US" sz="1100" dirty="0">
                <a:latin typeface="Meiryo UI" panose="020B0604030504040204" pitchFamily="50" charset="-128"/>
                <a:ea typeface="Meiryo UI" panose="020B0604030504040204" pitchFamily="50" charset="-128"/>
              </a:rPr>
              <a:t>を用意</a:t>
            </a:r>
            <a:r>
              <a:rPr lang="ja-JP" altLang="en-US" sz="1100" dirty="0" smtClean="0">
                <a:latin typeface="Meiryo UI" panose="020B0604030504040204" pitchFamily="50" charset="-128"/>
                <a:ea typeface="Meiryo UI" panose="020B0604030504040204" pitchFamily="50" charset="-128"/>
              </a:rPr>
              <a:t>、周辺施設のリストを作成、交通手段の確認など</a:t>
            </a:r>
            <a:endParaRPr lang="en-US" altLang="ja-JP" sz="1100" dirty="0" smtClean="0">
              <a:latin typeface="Meiryo UI" panose="020B0604030504040204" pitchFamily="50" charset="-128"/>
              <a:ea typeface="Meiryo UI" panose="020B0604030504040204" pitchFamily="50" charset="-128"/>
            </a:endParaRPr>
          </a:p>
        </p:txBody>
      </p:sp>
      <p:sp>
        <p:nvSpPr>
          <p:cNvPr id="2" name="正方形/長方形 1"/>
          <p:cNvSpPr/>
          <p:nvPr/>
        </p:nvSpPr>
        <p:spPr>
          <a:xfrm>
            <a:off x="0" y="-1"/>
            <a:ext cx="9936000" cy="432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①　社会福祉法人　</a:t>
            </a:r>
            <a:r>
              <a:rPr kumimoji="1" lang="ja-JP" altLang="en-US" sz="2400" b="1" dirty="0" smtClean="0">
                <a:latin typeface="Meiryo UI" panose="020B0604030504040204" pitchFamily="50" charset="-128"/>
                <a:ea typeface="Meiryo UI" panose="020B0604030504040204" pitchFamily="50" charset="-128"/>
              </a:rPr>
              <a:t>親光会（Ｐ１）</a:t>
            </a:r>
            <a:endParaRPr kumimoji="1" lang="en-US" altLang="ja-JP" sz="2400" b="1" dirty="0" smtClean="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938430842"/>
              </p:ext>
            </p:extLst>
          </p:nvPr>
        </p:nvGraphicFramePr>
        <p:xfrm>
          <a:off x="70838" y="3157690"/>
          <a:ext cx="3318065" cy="1603963"/>
        </p:xfrm>
        <a:graphic>
          <a:graphicData uri="http://schemas.openxmlformats.org/drawingml/2006/table">
            <a:tbl>
              <a:tblPr firstRow="1" bandRow="1">
                <a:tableStyleId>{93296810-A885-4BE3-A3E7-6D5BEEA58F35}</a:tableStyleId>
              </a:tblPr>
              <a:tblGrid>
                <a:gridCol w="495175">
                  <a:extLst>
                    <a:ext uri="{9D8B030D-6E8A-4147-A177-3AD203B41FA5}">
                      <a16:colId xmlns:a16="http://schemas.microsoft.com/office/drawing/2014/main" val="2319702552"/>
                    </a:ext>
                  </a:extLst>
                </a:gridCol>
                <a:gridCol w="423041">
                  <a:extLst>
                    <a:ext uri="{9D8B030D-6E8A-4147-A177-3AD203B41FA5}">
                      <a16:colId xmlns:a16="http://schemas.microsoft.com/office/drawing/2014/main" val="1144046647"/>
                    </a:ext>
                  </a:extLst>
                </a:gridCol>
                <a:gridCol w="1110484">
                  <a:extLst>
                    <a:ext uri="{9D8B030D-6E8A-4147-A177-3AD203B41FA5}">
                      <a16:colId xmlns:a16="http://schemas.microsoft.com/office/drawing/2014/main" val="1302033709"/>
                    </a:ext>
                  </a:extLst>
                </a:gridCol>
                <a:gridCol w="1289365">
                  <a:extLst>
                    <a:ext uri="{9D8B030D-6E8A-4147-A177-3AD203B41FA5}">
                      <a16:colId xmlns:a16="http://schemas.microsoft.com/office/drawing/2014/main" val="3642500363"/>
                    </a:ext>
                  </a:extLst>
                </a:gridCol>
              </a:tblGrid>
              <a:tr h="277167">
                <a:tc>
                  <a:txBody>
                    <a:bodyPr/>
                    <a:lstStyle/>
                    <a:p>
                      <a:pPr algn="ctr"/>
                      <a:r>
                        <a:rPr kumimoji="1" lang="ja-JP" altLang="en-US" sz="1100" dirty="0" smtClean="0"/>
                        <a:t>年度</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100" dirty="0" smtClean="0"/>
                        <a:t>人数</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100" dirty="0" smtClean="0"/>
                        <a:t>受入れ国</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100" dirty="0" smtClean="0"/>
                        <a:t>配置状況</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extLst>
                  <a:ext uri="{0D108BD9-81ED-4DB2-BD59-A6C34878D82A}">
                    <a16:rowId xmlns:a16="http://schemas.microsoft.com/office/drawing/2014/main" val="3037248691"/>
                  </a:ext>
                </a:extLst>
              </a:tr>
              <a:tr h="224996">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H30</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2</a:t>
                      </a:r>
                      <a:r>
                        <a:rPr kumimoji="1" lang="ja-JP" altLang="en-US" sz="1000" dirty="0" smtClean="0">
                          <a:solidFill>
                            <a:schemeClr val="tx1"/>
                          </a:solidFill>
                          <a:latin typeface="Meiryo UI" panose="020B0604030504040204" pitchFamily="50" charset="-128"/>
                          <a:ea typeface="Meiryo UI" panose="020B0604030504040204" pitchFamily="50" charset="-128"/>
                        </a:rPr>
                        <a:t>名</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ベトナム</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特別養護老人ホーム</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000" dirty="0" smtClean="0">
                          <a:solidFill>
                            <a:schemeClr val="tx1"/>
                          </a:solidFill>
                          <a:latin typeface="Meiryo UI" panose="020B0604030504040204" pitchFamily="50" charset="-128"/>
                          <a:ea typeface="Meiryo UI" panose="020B0604030504040204" pitchFamily="50" charset="-128"/>
                        </a:rPr>
                        <a:t>在宅介護支援センター</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extLst>
                  <a:ext uri="{0D108BD9-81ED-4DB2-BD59-A6C34878D82A}">
                    <a16:rowId xmlns:a16="http://schemas.microsoft.com/office/drawing/2014/main" val="65176357"/>
                  </a:ext>
                </a:extLst>
              </a:tr>
              <a:tr h="230962">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R1</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2</a:t>
                      </a:r>
                      <a:r>
                        <a:rPr kumimoji="1" lang="ja-JP" altLang="en-US" sz="1000" dirty="0" smtClean="0">
                          <a:solidFill>
                            <a:schemeClr val="tx1"/>
                          </a:solidFill>
                          <a:latin typeface="Meiryo UI" panose="020B0604030504040204" pitchFamily="50" charset="-128"/>
                          <a:ea typeface="Meiryo UI" panose="020B0604030504040204" pitchFamily="50" charset="-128"/>
                        </a:rPr>
                        <a:t>名</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ベトナム</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特別養護老人ホーム</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extLst>
                  <a:ext uri="{0D108BD9-81ED-4DB2-BD59-A6C34878D82A}">
                    <a16:rowId xmlns:a16="http://schemas.microsoft.com/office/drawing/2014/main" val="1294406727"/>
                  </a:ext>
                </a:extLst>
              </a:tr>
              <a:tr h="230962">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R2</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４名</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ベトナム（</a:t>
                      </a:r>
                      <a:r>
                        <a:rPr kumimoji="1" lang="en-US" altLang="ja-JP" sz="1000" dirty="0" smtClean="0">
                          <a:solidFill>
                            <a:schemeClr val="tx1"/>
                          </a:solidFill>
                          <a:latin typeface="Meiryo UI" panose="020B0604030504040204" pitchFamily="50" charset="-128"/>
                          <a:ea typeface="Meiryo UI" panose="020B0604030504040204" pitchFamily="50" charset="-128"/>
                        </a:rPr>
                        <a:t>1</a:t>
                      </a:r>
                      <a:r>
                        <a:rPr kumimoji="1" lang="ja-JP" altLang="en-US" sz="1000" dirty="0" smtClean="0">
                          <a:solidFill>
                            <a:schemeClr val="tx1"/>
                          </a:solidFill>
                          <a:latin typeface="Meiryo UI" panose="020B0604030504040204" pitchFamily="50" charset="-128"/>
                          <a:ea typeface="Meiryo UI" panose="020B0604030504040204" pitchFamily="50" charset="-128"/>
                        </a:rPr>
                        <a:t>名）</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000" dirty="0" smtClean="0">
                          <a:solidFill>
                            <a:schemeClr val="tx1"/>
                          </a:solidFill>
                          <a:latin typeface="Meiryo UI" panose="020B0604030504040204" pitchFamily="50" charset="-128"/>
                          <a:ea typeface="Meiryo UI" panose="020B0604030504040204" pitchFamily="50" charset="-128"/>
                        </a:rPr>
                        <a:t>スリランカ（</a:t>
                      </a:r>
                      <a:r>
                        <a:rPr kumimoji="1" lang="en-US" altLang="ja-JP" sz="1000" dirty="0" smtClean="0">
                          <a:solidFill>
                            <a:schemeClr val="tx1"/>
                          </a:solidFill>
                          <a:latin typeface="Meiryo UI" panose="020B0604030504040204" pitchFamily="50" charset="-128"/>
                          <a:ea typeface="Meiryo UI" panose="020B0604030504040204" pitchFamily="50" charset="-128"/>
                        </a:rPr>
                        <a:t>3</a:t>
                      </a:r>
                      <a:r>
                        <a:rPr kumimoji="1" lang="ja-JP" altLang="en-US" sz="1000" dirty="0" smtClean="0">
                          <a:solidFill>
                            <a:schemeClr val="tx1"/>
                          </a:solidFill>
                          <a:latin typeface="Meiryo UI" panose="020B0604030504040204" pitchFamily="50" charset="-128"/>
                          <a:ea typeface="Meiryo UI" panose="020B0604030504040204" pitchFamily="50" charset="-128"/>
                        </a:rPr>
                        <a:t>名）</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特別養護老人ホーム</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000" dirty="0" smtClean="0">
                          <a:solidFill>
                            <a:schemeClr val="tx1"/>
                          </a:solidFill>
                          <a:latin typeface="Meiryo UI" panose="020B0604030504040204" pitchFamily="50" charset="-128"/>
                          <a:ea typeface="Meiryo UI" panose="020B0604030504040204" pitchFamily="50" charset="-128"/>
                        </a:rPr>
                        <a:t>在宅介護支援センター</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000" dirty="0" smtClean="0">
                          <a:solidFill>
                            <a:schemeClr val="tx1"/>
                          </a:solidFill>
                          <a:latin typeface="Meiryo UI" panose="020B0604030504040204" pitchFamily="50" charset="-128"/>
                          <a:ea typeface="Meiryo UI" panose="020B0604030504040204" pitchFamily="50" charset="-128"/>
                        </a:rPr>
                        <a:t>介護老人保健施設</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extLst>
                  <a:ext uri="{0D108BD9-81ED-4DB2-BD59-A6C34878D82A}">
                    <a16:rowId xmlns:a16="http://schemas.microsoft.com/office/drawing/2014/main" val="1217507498"/>
                  </a:ext>
                </a:extLst>
              </a:tr>
              <a:tr h="230962">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R3</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1</a:t>
                      </a:r>
                      <a:r>
                        <a:rPr kumimoji="1" lang="ja-JP" altLang="en-US" sz="1000" dirty="0" smtClean="0">
                          <a:solidFill>
                            <a:schemeClr val="tx1"/>
                          </a:solidFill>
                          <a:latin typeface="Meiryo UI" panose="020B0604030504040204" pitchFamily="50" charset="-128"/>
                          <a:ea typeface="Meiryo UI" panose="020B0604030504040204" pitchFamily="50" charset="-128"/>
                        </a:rPr>
                        <a:t>名</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ベトナム</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特別養護老人ホーム</a:t>
                      </a:r>
                    </a:p>
                  </a:txBody>
                  <a:tcPr marL="51435" marR="51435" marT="25718" marB="25718" anchor="ctr"/>
                </a:tc>
                <a:extLst>
                  <a:ext uri="{0D108BD9-81ED-4DB2-BD59-A6C34878D82A}">
                    <a16:rowId xmlns:a16="http://schemas.microsoft.com/office/drawing/2014/main" val="3913190218"/>
                  </a:ext>
                </a:extLst>
              </a:tr>
            </a:tbl>
          </a:graphicData>
        </a:graphic>
      </p:graphicFrame>
      <p:sp>
        <p:nvSpPr>
          <p:cNvPr id="10" name="テキスト ボックス 9"/>
          <p:cNvSpPr txBox="1"/>
          <p:nvPr/>
        </p:nvSpPr>
        <p:spPr>
          <a:xfrm>
            <a:off x="3685312" y="515206"/>
            <a:ext cx="6123711" cy="235449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200" b="1" i="1" dirty="0">
                <a:latin typeface="Meiryo UI" panose="020B0604030504040204" pitchFamily="50" charset="-128"/>
                <a:ea typeface="Meiryo UI" panose="020B0604030504040204" pitchFamily="50" charset="-128"/>
              </a:rPr>
              <a:t>◇受入れの概要等に</a:t>
            </a:r>
            <a:r>
              <a:rPr lang="ja-JP" altLang="en-US" sz="1200" b="1" i="1" dirty="0" smtClean="0">
                <a:latin typeface="Meiryo UI" panose="020B0604030504040204" pitchFamily="50" charset="-128"/>
                <a:ea typeface="Meiryo UI" panose="020B0604030504040204" pitchFamily="50" charset="-128"/>
              </a:rPr>
              <a:t>ついて </a:t>
            </a:r>
            <a:r>
              <a:rPr lang="ja-JP" altLang="en-US" sz="1200" b="1" i="1" dirty="0" smtClean="0">
                <a:solidFill>
                  <a:schemeClr val="accent1"/>
                </a:solidFill>
                <a:latin typeface="Meiryo UI" panose="020B0604030504040204" pitchFamily="50" charset="-128"/>
                <a:ea typeface="Meiryo UI" panose="020B0604030504040204" pitchFamily="50" charset="-128"/>
              </a:rPr>
              <a:t>　</a:t>
            </a:r>
            <a:r>
              <a:rPr lang="ja-JP" altLang="en-US" sz="1200" b="1" i="1" dirty="0" smtClean="0">
                <a:latin typeface="Meiryo UI" panose="020B0604030504040204" pitchFamily="50" charset="-128"/>
                <a:ea typeface="Meiryo UI" panose="020B0604030504040204" pitchFamily="50" charset="-128"/>
              </a:rPr>
              <a:t>　</a:t>
            </a:r>
            <a:endParaRPr lang="en-US" altLang="ja-JP" sz="1200" b="1" i="1" dirty="0">
              <a:latin typeface="Meiryo UI" panose="020B0604030504040204" pitchFamily="50" charset="-128"/>
              <a:ea typeface="Meiryo UI" panose="020B0604030504040204" pitchFamily="50" charset="-128"/>
            </a:endParaRPr>
          </a:p>
          <a:p>
            <a:r>
              <a:rPr lang="ja-JP" altLang="en-US" sz="1200" b="1" i="1" dirty="0" smtClean="0">
                <a:latin typeface="Meiryo UI" panose="020B0604030504040204" pitchFamily="50" charset="-128"/>
                <a:ea typeface="Meiryo UI" panose="020B0604030504040204" pitchFamily="50" charset="-128"/>
              </a:rPr>
              <a:t>　●フィリピン人介護職員を受入れ後、</a:t>
            </a:r>
            <a:r>
              <a:rPr lang="en-US" altLang="ja-JP" sz="1200" b="1" dirty="0" smtClean="0">
                <a:latin typeface="Meiryo UI" panose="020B0604030504040204" pitchFamily="50" charset="-128"/>
                <a:ea typeface="Meiryo UI" panose="020B0604030504040204" pitchFamily="50" charset="-128"/>
              </a:rPr>
              <a:t>EPA</a:t>
            </a:r>
            <a:r>
              <a:rPr lang="ja-JP" altLang="en-US" sz="1200" b="1" dirty="0" smtClean="0">
                <a:latin typeface="Meiryo UI" panose="020B0604030504040204" pitchFamily="50" charset="-128"/>
                <a:ea typeface="Meiryo UI" panose="020B0604030504040204" pitchFamily="50" charset="-128"/>
              </a:rPr>
              <a:t>制度や</a:t>
            </a:r>
            <a:r>
              <a:rPr lang="ja-JP" altLang="en-US" sz="1200" b="1" i="1" dirty="0" smtClean="0">
                <a:latin typeface="Meiryo UI" panose="020B0604030504040204" pitchFamily="50" charset="-128"/>
                <a:ea typeface="Meiryo UI" panose="020B0604030504040204" pitchFamily="50" charset="-128"/>
              </a:rPr>
              <a:t>日本語学校及び介護福祉士養成施設の学</a:t>
            </a:r>
            <a:endParaRPr lang="en-US" altLang="ja-JP" sz="1200" b="1" i="1" dirty="0" smtClean="0">
              <a:latin typeface="Meiryo UI" panose="020B0604030504040204" pitchFamily="50" charset="-128"/>
              <a:ea typeface="Meiryo UI" panose="020B0604030504040204" pitchFamily="50" charset="-128"/>
            </a:endParaRPr>
          </a:p>
          <a:p>
            <a:r>
              <a:rPr lang="ja-JP" altLang="en-US" sz="1200" b="1" i="1" dirty="0">
                <a:latin typeface="Meiryo UI" panose="020B0604030504040204" pitchFamily="50" charset="-128"/>
                <a:ea typeface="Meiryo UI" panose="020B0604030504040204" pitchFamily="50" charset="-128"/>
              </a:rPr>
              <a:t>　</a:t>
            </a:r>
            <a:r>
              <a:rPr lang="ja-JP" altLang="en-US" sz="1200" b="1" i="1" dirty="0" smtClean="0">
                <a:latin typeface="Meiryo UI" panose="020B0604030504040204" pitchFamily="50" charset="-128"/>
                <a:ea typeface="Meiryo UI" panose="020B0604030504040204" pitchFamily="50" charset="-128"/>
              </a:rPr>
              <a:t>　生をアルバイトとして受入れ。</a:t>
            </a:r>
            <a:endParaRPr lang="en-US" altLang="ja-JP" sz="1200" b="1" i="1" dirty="0" smtClean="0">
              <a:latin typeface="Meiryo UI" panose="020B0604030504040204" pitchFamily="50" charset="-128"/>
              <a:ea typeface="Meiryo UI" panose="020B0604030504040204" pitchFamily="50" charset="-128"/>
            </a:endParaRPr>
          </a:p>
          <a:p>
            <a:r>
              <a:rPr lang="ja-JP" altLang="en-US" sz="1100" b="1" i="1"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・平成１５年頃から、フィリピン人（日本人配偶者）の受入れをスタート。</a:t>
            </a:r>
            <a:r>
              <a:rPr lang="ja-JP" altLang="en-US" sz="1100" dirty="0" smtClean="0">
                <a:solidFill>
                  <a:schemeClr val="tx1"/>
                </a:solidFill>
                <a:latin typeface="Meiryo UI" panose="020B0604030504040204" pitchFamily="50" charset="-128"/>
                <a:ea typeface="Meiryo UI" panose="020B0604030504040204" pitchFamily="50" charset="-128"/>
              </a:rPr>
              <a:t>以降、継続して雇用している。</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・平成２７年度、２９年度、３０年度、</a:t>
            </a:r>
            <a:r>
              <a:rPr lang="en-US" altLang="ja-JP" sz="1100" dirty="0" smtClean="0">
                <a:latin typeface="Meiryo UI" panose="020B0604030504040204" pitchFamily="50" charset="-128"/>
                <a:ea typeface="Meiryo UI" panose="020B0604030504040204" pitchFamily="50" charset="-128"/>
              </a:rPr>
              <a:t>EPA</a:t>
            </a:r>
            <a:r>
              <a:rPr lang="ja-JP" altLang="en-US" sz="1100" dirty="0" smtClean="0">
                <a:latin typeface="Meiryo UI" panose="020B0604030504040204" pitchFamily="50" charset="-128"/>
                <a:ea typeface="Meiryo UI" panose="020B0604030504040204" pitchFamily="50" charset="-128"/>
              </a:rPr>
              <a:t>制度で申込みを行うとともにマッチングを行い、受入れ。</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・平成２８年度には、介護福祉士養成施設より留学生の受入の打診があり、受入れ。</a:t>
            </a:r>
            <a:endParaRPr lang="en-US" altLang="ja-JP" sz="1100" dirty="0" smtClean="0">
              <a:latin typeface="Meiryo UI" panose="020B0604030504040204" pitchFamily="50" charset="-128"/>
              <a:ea typeface="Meiryo UI" panose="020B0604030504040204" pitchFamily="50" charset="-128"/>
            </a:endParaRPr>
          </a:p>
          <a:p>
            <a:r>
              <a:rPr lang="ja-JP" altLang="en-US" sz="1100" b="1" i="1"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・平成２９年度、経済産業省「国際化促進インターンシップ事業」</a:t>
            </a:r>
            <a:r>
              <a:rPr lang="ja-JP" altLang="en-US" sz="1100" dirty="0">
                <a:latin typeface="Meiryo UI" panose="020B0604030504040204" pitchFamily="50" charset="-128"/>
                <a:ea typeface="Meiryo UI" panose="020B0604030504040204" pitchFamily="50" charset="-128"/>
              </a:rPr>
              <a:t>で</a:t>
            </a:r>
            <a:r>
              <a:rPr lang="ja-JP" altLang="en-US" sz="1100" dirty="0" smtClean="0">
                <a:latin typeface="Meiryo UI" panose="020B0604030504040204" pitchFamily="50" charset="-128"/>
                <a:ea typeface="Meiryo UI" panose="020B0604030504040204" pitchFamily="50" charset="-128"/>
              </a:rPr>
              <a:t>留学生を受入れ。</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事業終了後、本人と「通訳」の雇用契約を結ぶ。</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・平成３０年度には、日本語学校及び介護福祉士養成施設から留学生の受入れ要請があり、受入れ。</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・令和３年度、特定技能実習生の受入れを開始。</a:t>
            </a:r>
            <a:endParaRPr lang="en-US" altLang="ja-JP" sz="1100" dirty="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◇今後の外国人介護人材の雇用方針</a:t>
            </a:r>
            <a:endParaRPr lang="en-US" altLang="ja-JP" sz="1200" b="1"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・外国人介護</a:t>
            </a:r>
            <a:r>
              <a:rPr lang="ja-JP" altLang="en-US" sz="1100" dirty="0" smtClean="0">
                <a:latin typeface="Meiryo UI" panose="020B0604030504040204" pitchFamily="50" charset="-128"/>
                <a:ea typeface="Meiryo UI" panose="020B0604030504040204" pitchFamily="50" charset="-128"/>
              </a:rPr>
              <a:t>職員には、将来的に施設のリーダー</a:t>
            </a:r>
            <a:r>
              <a:rPr lang="ja-JP" altLang="en-US" sz="1100" dirty="0">
                <a:latin typeface="Meiryo UI" panose="020B0604030504040204" pitchFamily="50" charset="-128"/>
                <a:ea typeface="Meiryo UI" panose="020B0604030504040204" pitchFamily="50" charset="-128"/>
              </a:rPr>
              <a:t>として働いてもらうことを</a:t>
            </a:r>
            <a:r>
              <a:rPr lang="ja-JP" altLang="en-US" sz="1100" dirty="0" smtClean="0">
                <a:latin typeface="Meiryo UI" panose="020B0604030504040204" pitchFamily="50" charset="-128"/>
                <a:ea typeface="Meiryo UI" panose="020B0604030504040204" pitchFamily="50" charset="-128"/>
              </a:rPr>
              <a:t>希望している。</a:t>
            </a:r>
            <a:endParaRPr lang="ja-JP" altLang="en-US"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・人材確保の観点から特定技能実習生の受入れも進めていく。</a:t>
            </a:r>
            <a:endParaRPr lang="ja-JP" altLang="en-US" sz="110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310618992"/>
              </p:ext>
            </p:extLst>
          </p:nvPr>
        </p:nvGraphicFramePr>
        <p:xfrm>
          <a:off x="6545577" y="3179353"/>
          <a:ext cx="3263446" cy="1535920"/>
        </p:xfrm>
        <a:graphic>
          <a:graphicData uri="http://schemas.openxmlformats.org/drawingml/2006/table">
            <a:tbl>
              <a:tblPr firstRow="1" bandRow="1">
                <a:tableStyleId>{93296810-A885-4BE3-A3E7-6D5BEEA58F35}</a:tableStyleId>
              </a:tblPr>
              <a:tblGrid>
                <a:gridCol w="442758">
                  <a:extLst>
                    <a:ext uri="{9D8B030D-6E8A-4147-A177-3AD203B41FA5}">
                      <a16:colId xmlns:a16="http://schemas.microsoft.com/office/drawing/2014/main" val="2319702552"/>
                    </a:ext>
                  </a:extLst>
                </a:gridCol>
                <a:gridCol w="449827">
                  <a:extLst>
                    <a:ext uri="{9D8B030D-6E8A-4147-A177-3AD203B41FA5}">
                      <a16:colId xmlns:a16="http://schemas.microsoft.com/office/drawing/2014/main" val="1144046647"/>
                    </a:ext>
                  </a:extLst>
                </a:gridCol>
                <a:gridCol w="819150">
                  <a:extLst>
                    <a:ext uri="{9D8B030D-6E8A-4147-A177-3AD203B41FA5}">
                      <a16:colId xmlns:a16="http://schemas.microsoft.com/office/drawing/2014/main" val="1302033709"/>
                    </a:ext>
                  </a:extLst>
                </a:gridCol>
                <a:gridCol w="1551711">
                  <a:extLst>
                    <a:ext uri="{9D8B030D-6E8A-4147-A177-3AD203B41FA5}">
                      <a16:colId xmlns:a16="http://schemas.microsoft.com/office/drawing/2014/main" val="3642500363"/>
                    </a:ext>
                  </a:extLst>
                </a:gridCol>
              </a:tblGrid>
              <a:tr h="382234">
                <a:tc>
                  <a:txBody>
                    <a:bodyPr/>
                    <a:lstStyle/>
                    <a:p>
                      <a:pPr algn="ctr"/>
                      <a:r>
                        <a:rPr kumimoji="1" lang="ja-JP" altLang="en-US" sz="1100" dirty="0" smtClean="0">
                          <a:latin typeface="Meiryo UI" panose="020B0604030504040204" pitchFamily="50" charset="-128"/>
                          <a:ea typeface="Meiryo UI" panose="020B0604030504040204" pitchFamily="50" charset="-128"/>
                        </a:rPr>
                        <a:t>年度</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人数</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受入れ国</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配置状況</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extLst>
                  <a:ext uri="{0D108BD9-81ED-4DB2-BD59-A6C34878D82A}">
                    <a16:rowId xmlns:a16="http://schemas.microsoft.com/office/drawing/2014/main" val="3037248691"/>
                  </a:ext>
                </a:extLst>
              </a:tr>
              <a:tr h="412598">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H30</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3</a:t>
                      </a:r>
                      <a:r>
                        <a:rPr kumimoji="1" lang="ja-JP" altLang="en-US" sz="1000" dirty="0" smtClean="0">
                          <a:solidFill>
                            <a:schemeClr val="tx1"/>
                          </a:solidFill>
                          <a:latin typeface="Meiryo UI" panose="020B0604030504040204" pitchFamily="50" charset="-128"/>
                          <a:ea typeface="Meiryo UI" panose="020B0604030504040204" pitchFamily="50" charset="-128"/>
                        </a:rPr>
                        <a:t>名</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フィリピン</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特別養護老人ホーム</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extLst>
                  <a:ext uri="{0D108BD9-81ED-4DB2-BD59-A6C34878D82A}">
                    <a16:rowId xmlns:a16="http://schemas.microsoft.com/office/drawing/2014/main" val="3711863066"/>
                  </a:ext>
                </a:extLst>
              </a:tr>
              <a:tr h="370544">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R1</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1</a:t>
                      </a:r>
                      <a:r>
                        <a:rPr kumimoji="1" lang="ja-JP" altLang="en-US" sz="1000" dirty="0" smtClean="0">
                          <a:solidFill>
                            <a:schemeClr val="tx1"/>
                          </a:solidFill>
                          <a:latin typeface="Meiryo UI" panose="020B0604030504040204" pitchFamily="50" charset="-128"/>
                          <a:ea typeface="Meiryo UI" panose="020B0604030504040204" pitchFamily="50" charset="-128"/>
                        </a:rPr>
                        <a:t>名</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フィリピン</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zh-TW" altLang="en-US" sz="1000" dirty="0" smtClean="0">
                          <a:solidFill>
                            <a:schemeClr val="tx1"/>
                          </a:solidFill>
                          <a:latin typeface="Meiryo UI" panose="020B0604030504040204" pitchFamily="50" charset="-128"/>
                          <a:ea typeface="Meiryo UI" panose="020B0604030504040204" pitchFamily="50" charset="-128"/>
                        </a:rPr>
                        <a:t>介護老人保健施設</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extLst>
                  <a:ext uri="{0D108BD9-81ED-4DB2-BD59-A6C34878D82A}">
                    <a16:rowId xmlns:a16="http://schemas.microsoft.com/office/drawing/2014/main" val="1217507498"/>
                  </a:ext>
                </a:extLst>
              </a:tr>
              <a:tr h="370544">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R2</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1</a:t>
                      </a:r>
                      <a:r>
                        <a:rPr kumimoji="1" lang="ja-JP" altLang="en-US" sz="1000" dirty="0" smtClean="0">
                          <a:solidFill>
                            <a:schemeClr val="tx1"/>
                          </a:solidFill>
                          <a:latin typeface="Meiryo UI" panose="020B0604030504040204" pitchFamily="50" charset="-128"/>
                          <a:ea typeface="Meiryo UI" panose="020B0604030504040204" pitchFamily="50" charset="-128"/>
                        </a:rPr>
                        <a:t>名</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フィリピン</a:t>
                      </a:r>
                    </a:p>
                  </a:txBody>
                  <a:tcPr marL="51435" marR="51435" marT="25718" marB="25718"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特別養護老人ホーム</a:t>
                      </a:r>
                    </a:p>
                  </a:txBody>
                  <a:tcPr marL="51435" marR="51435" marT="25718" marB="25718" anchor="ctr"/>
                </a:tc>
                <a:extLst>
                  <a:ext uri="{0D108BD9-81ED-4DB2-BD59-A6C34878D82A}">
                    <a16:rowId xmlns:a16="http://schemas.microsoft.com/office/drawing/2014/main" val="1004062810"/>
                  </a:ext>
                </a:extLst>
              </a:tr>
            </a:tbl>
          </a:graphicData>
        </a:graphic>
      </p:graphicFrame>
      <p:sp>
        <p:nvSpPr>
          <p:cNvPr id="13" name="正方形/長方形 12"/>
          <p:cNvSpPr/>
          <p:nvPr/>
        </p:nvSpPr>
        <p:spPr>
          <a:xfrm>
            <a:off x="6545577" y="2963002"/>
            <a:ext cx="2327938" cy="21635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受入れ状況（</a:t>
            </a:r>
            <a:r>
              <a:rPr kumimoji="1" lang="en-US" altLang="ja-JP" sz="1200" b="1" dirty="0" smtClean="0">
                <a:latin typeface="Meiryo UI" panose="020B0604030504040204" pitchFamily="50" charset="-128"/>
                <a:ea typeface="Meiryo UI" panose="020B0604030504040204" pitchFamily="50" charset="-128"/>
              </a:rPr>
              <a:t>EPA</a:t>
            </a:r>
            <a:r>
              <a:rPr kumimoji="1" lang="ja-JP" altLang="en-US" sz="1200" b="1" dirty="0" smtClean="0">
                <a:latin typeface="Meiryo UI" panose="020B0604030504040204" pitchFamily="50" charset="-128"/>
                <a:ea typeface="Meiryo UI" panose="020B0604030504040204" pitchFamily="50" charset="-128"/>
              </a:rPr>
              <a:t>）</a:t>
            </a:r>
            <a:endParaRPr kumimoji="1" lang="ja-JP" altLang="en-US" sz="1200" b="1" dirty="0">
              <a:solidFill>
                <a:schemeClr val="accent1"/>
              </a:solidFill>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a:xfrm>
            <a:off x="7472566" y="6400217"/>
            <a:ext cx="2228850" cy="365125"/>
          </a:xfrm>
        </p:spPr>
        <p:txBody>
          <a:bodyPr/>
          <a:lstStyle/>
          <a:p>
            <a:fld id="{296A86AB-889E-4DAC-9504-C27B7112E1B6}" type="slidenum">
              <a:rPr kumimoji="1" lang="ja-JP" altLang="en-US" smtClean="0"/>
              <a:t>2</a:t>
            </a:fld>
            <a:endParaRPr kumimoji="1" lang="ja-JP" altLang="en-US" dirty="0"/>
          </a:p>
        </p:txBody>
      </p:sp>
      <p:sp>
        <p:nvSpPr>
          <p:cNvPr id="5" name="正方形/長方形 4"/>
          <p:cNvSpPr/>
          <p:nvPr/>
        </p:nvSpPr>
        <p:spPr>
          <a:xfrm>
            <a:off x="70838" y="4875987"/>
            <a:ext cx="1619250" cy="22180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200" b="1" dirty="0" smtClean="0">
                <a:latin typeface="Meiryo UI" panose="020B0604030504040204" pitchFamily="50" charset="-128"/>
                <a:ea typeface="Meiryo UI" panose="020B0604030504040204" pitchFamily="50" charset="-128"/>
              </a:rPr>
              <a:t>♦受入れ</a:t>
            </a:r>
            <a:r>
              <a:rPr kumimoji="1" lang="ja-JP" altLang="en-US" sz="1200" b="1" dirty="0">
                <a:latin typeface="Meiryo UI" panose="020B0604030504040204" pitchFamily="50" charset="-128"/>
                <a:ea typeface="Meiryo UI" panose="020B0604030504040204" pitchFamily="50" charset="-128"/>
              </a:rPr>
              <a:t>準備等</a:t>
            </a:r>
          </a:p>
        </p:txBody>
      </p:sp>
      <p:sp>
        <p:nvSpPr>
          <p:cNvPr id="16" name="正方形/長方形 15"/>
          <p:cNvSpPr/>
          <p:nvPr/>
        </p:nvSpPr>
        <p:spPr>
          <a:xfrm>
            <a:off x="70838" y="2958617"/>
            <a:ext cx="2327938" cy="20659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200" b="1" dirty="0" smtClean="0">
                <a:latin typeface="Meiryo UI" panose="020B0604030504040204" pitchFamily="50" charset="-128"/>
                <a:ea typeface="Meiryo UI" panose="020B0604030504040204" pitchFamily="50" charset="-128"/>
              </a:rPr>
              <a:t>♦受入れ状況（留学生）</a:t>
            </a:r>
            <a:endParaRPr kumimoji="1" lang="ja-JP" altLang="en-US" sz="1200" b="1" dirty="0">
              <a:solidFill>
                <a:schemeClr val="accent1"/>
              </a:solidFill>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485150880"/>
              </p:ext>
            </p:extLst>
          </p:nvPr>
        </p:nvGraphicFramePr>
        <p:xfrm>
          <a:off x="3429344" y="4219849"/>
          <a:ext cx="3074986" cy="495424"/>
        </p:xfrm>
        <a:graphic>
          <a:graphicData uri="http://schemas.openxmlformats.org/drawingml/2006/table">
            <a:tbl>
              <a:tblPr firstRow="1" bandRow="1">
                <a:tableStyleId>{93296810-A885-4BE3-A3E7-6D5BEEA58F35}</a:tableStyleId>
              </a:tblPr>
              <a:tblGrid>
                <a:gridCol w="466976">
                  <a:extLst>
                    <a:ext uri="{9D8B030D-6E8A-4147-A177-3AD203B41FA5}">
                      <a16:colId xmlns:a16="http://schemas.microsoft.com/office/drawing/2014/main" val="2319702552"/>
                    </a:ext>
                  </a:extLst>
                </a:gridCol>
                <a:gridCol w="474432">
                  <a:extLst>
                    <a:ext uri="{9D8B030D-6E8A-4147-A177-3AD203B41FA5}">
                      <a16:colId xmlns:a16="http://schemas.microsoft.com/office/drawing/2014/main" val="1144046647"/>
                    </a:ext>
                  </a:extLst>
                </a:gridCol>
                <a:gridCol w="863956">
                  <a:extLst>
                    <a:ext uri="{9D8B030D-6E8A-4147-A177-3AD203B41FA5}">
                      <a16:colId xmlns:a16="http://schemas.microsoft.com/office/drawing/2014/main" val="1302033709"/>
                    </a:ext>
                  </a:extLst>
                </a:gridCol>
                <a:gridCol w="1269622">
                  <a:extLst>
                    <a:ext uri="{9D8B030D-6E8A-4147-A177-3AD203B41FA5}">
                      <a16:colId xmlns:a16="http://schemas.microsoft.com/office/drawing/2014/main" val="3642500363"/>
                    </a:ext>
                  </a:extLst>
                </a:gridCol>
              </a:tblGrid>
              <a:tr h="238249">
                <a:tc>
                  <a:txBody>
                    <a:bodyPr/>
                    <a:lstStyle/>
                    <a:p>
                      <a:pPr algn="ctr"/>
                      <a:r>
                        <a:rPr kumimoji="1" lang="ja-JP" altLang="en-US" sz="1100" dirty="0" smtClean="0">
                          <a:latin typeface="Meiryo UI" panose="020B0604030504040204" pitchFamily="50" charset="-128"/>
                          <a:ea typeface="Meiryo UI" panose="020B0604030504040204" pitchFamily="50" charset="-128"/>
                        </a:rPr>
                        <a:t>年度</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人数</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受入れ国</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配置状況</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extLst>
                  <a:ext uri="{0D108BD9-81ED-4DB2-BD59-A6C34878D82A}">
                    <a16:rowId xmlns:a16="http://schemas.microsoft.com/office/drawing/2014/main" val="3037248691"/>
                  </a:ext>
                </a:extLst>
              </a:tr>
              <a:tr h="257175">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R3</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2</a:t>
                      </a:r>
                      <a:r>
                        <a:rPr kumimoji="1" lang="ja-JP" altLang="en-US" sz="1000" dirty="0" smtClean="0">
                          <a:solidFill>
                            <a:schemeClr val="tx1"/>
                          </a:solidFill>
                          <a:latin typeface="Meiryo UI" panose="020B0604030504040204" pitchFamily="50" charset="-128"/>
                          <a:ea typeface="Meiryo UI" panose="020B0604030504040204" pitchFamily="50" charset="-128"/>
                        </a:rPr>
                        <a:t>名</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ベトナム</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特別養護老人ホーム</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extLst>
                  <a:ext uri="{0D108BD9-81ED-4DB2-BD59-A6C34878D82A}">
                    <a16:rowId xmlns:a16="http://schemas.microsoft.com/office/drawing/2014/main" val="3711863066"/>
                  </a:ext>
                </a:extLst>
              </a:tr>
            </a:tbl>
          </a:graphicData>
        </a:graphic>
      </p:graphicFrame>
      <p:sp>
        <p:nvSpPr>
          <p:cNvPr id="18" name="正方形/長方形 17"/>
          <p:cNvSpPr/>
          <p:nvPr/>
        </p:nvSpPr>
        <p:spPr>
          <a:xfrm>
            <a:off x="3429345" y="4037882"/>
            <a:ext cx="2327938" cy="19921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受入れ状況（</a:t>
            </a:r>
            <a:r>
              <a:rPr kumimoji="1" lang="ja-JP" altLang="en-US" sz="1200" b="1" dirty="0">
                <a:latin typeface="Meiryo UI" panose="020B0604030504040204" pitchFamily="50" charset="-128"/>
                <a:ea typeface="Meiryo UI" panose="020B0604030504040204" pitchFamily="50" charset="-128"/>
              </a:rPr>
              <a:t>特定技能</a:t>
            </a:r>
            <a:r>
              <a:rPr kumimoji="1" lang="ja-JP" altLang="en-US" sz="1200" b="1" dirty="0" smtClean="0">
                <a:latin typeface="Meiryo UI" panose="020B0604030504040204" pitchFamily="50" charset="-128"/>
                <a:ea typeface="Meiryo UI" panose="020B0604030504040204" pitchFamily="50" charset="-128"/>
              </a:rPr>
              <a:t>）</a:t>
            </a:r>
            <a:endParaRPr kumimoji="1" lang="ja-JP" altLang="en-US" sz="1200" b="1" dirty="0">
              <a:solidFill>
                <a:schemeClr val="accent1"/>
              </a:solidFill>
              <a:latin typeface="Meiryo UI" panose="020B0604030504040204" pitchFamily="50" charset="-128"/>
              <a:ea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4066990550"/>
              </p:ext>
            </p:extLst>
          </p:nvPr>
        </p:nvGraphicFramePr>
        <p:xfrm>
          <a:off x="3439355" y="3186263"/>
          <a:ext cx="3074986" cy="746885"/>
        </p:xfrm>
        <a:graphic>
          <a:graphicData uri="http://schemas.openxmlformats.org/drawingml/2006/table">
            <a:tbl>
              <a:tblPr firstRow="1" bandRow="1">
                <a:tableStyleId>{93296810-A885-4BE3-A3E7-6D5BEEA58F35}</a:tableStyleId>
              </a:tblPr>
              <a:tblGrid>
                <a:gridCol w="408205">
                  <a:extLst>
                    <a:ext uri="{9D8B030D-6E8A-4147-A177-3AD203B41FA5}">
                      <a16:colId xmlns:a16="http://schemas.microsoft.com/office/drawing/2014/main" val="2319702552"/>
                    </a:ext>
                  </a:extLst>
                </a:gridCol>
                <a:gridCol w="421932">
                  <a:extLst>
                    <a:ext uri="{9D8B030D-6E8A-4147-A177-3AD203B41FA5}">
                      <a16:colId xmlns:a16="http://schemas.microsoft.com/office/drawing/2014/main" val="1144046647"/>
                    </a:ext>
                  </a:extLst>
                </a:gridCol>
                <a:gridCol w="1044784">
                  <a:extLst>
                    <a:ext uri="{9D8B030D-6E8A-4147-A177-3AD203B41FA5}">
                      <a16:colId xmlns:a16="http://schemas.microsoft.com/office/drawing/2014/main" val="1302033709"/>
                    </a:ext>
                  </a:extLst>
                </a:gridCol>
                <a:gridCol w="1200065">
                  <a:extLst>
                    <a:ext uri="{9D8B030D-6E8A-4147-A177-3AD203B41FA5}">
                      <a16:colId xmlns:a16="http://schemas.microsoft.com/office/drawing/2014/main" val="3642500363"/>
                    </a:ext>
                  </a:extLst>
                </a:gridCol>
              </a:tblGrid>
              <a:tr h="238249">
                <a:tc>
                  <a:txBody>
                    <a:bodyPr/>
                    <a:lstStyle/>
                    <a:p>
                      <a:pPr algn="ctr"/>
                      <a:r>
                        <a:rPr kumimoji="1" lang="ja-JP" altLang="en-US" sz="1100" dirty="0" smtClean="0">
                          <a:latin typeface="Meiryo UI" panose="020B0604030504040204" pitchFamily="50" charset="-128"/>
                          <a:ea typeface="Meiryo UI" panose="020B0604030504040204" pitchFamily="50" charset="-128"/>
                        </a:rPr>
                        <a:t>年度</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人数</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受入れ国</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配置状況</a:t>
                      </a:r>
                      <a:endParaRPr kumimoji="1" lang="ja-JP" altLang="en-US" sz="1100" dirty="0">
                        <a:latin typeface="Meiryo UI" panose="020B0604030504040204" pitchFamily="50" charset="-128"/>
                        <a:ea typeface="Meiryo UI" panose="020B0604030504040204" pitchFamily="50" charset="-128"/>
                      </a:endParaRPr>
                    </a:p>
                  </a:txBody>
                  <a:tcPr marL="51435" marR="51435" marT="25718" marB="25718" anchor="ctr"/>
                </a:tc>
                <a:extLst>
                  <a:ext uri="{0D108BD9-81ED-4DB2-BD59-A6C34878D82A}">
                    <a16:rowId xmlns:a16="http://schemas.microsoft.com/office/drawing/2014/main" val="3037248691"/>
                  </a:ext>
                </a:extLst>
              </a:tr>
              <a:tr h="257175">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rPr>
                        <a:t>R3</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５名</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ベトナム（</a:t>
                      </a:r>
                      <a:r>
                        <a:rPr kumimoji="1" lang="en-US" altLang="ja-JP" sz="1000" dirty="0" smtClean="0">
                          <a:solidFill>
                            <a:schemeClr val="tx1"/>
                          </a:solidFill>
                          <a:latin typeface="Meiryo UI" panose="020B0604030504040204" pitchFamily="50" charset="-128"/>
                          <a:ea typeface="Meiryo UI" panose="020B0604030504040204" pitchFamily="50" charset="-128"/>
                        </a:rPr>
                        <a:t>3</a:t>
                      </a:r>
                      <a:r>
                        <a:rPr kumimoji="1" lang="ja-JP" altLang="en-US" sz="1000" dirty="0" smtClean="0">
                          <a:solidFill>
                            <a:schemeClr val="tx1"/>
                          </a:solidFill>
                          <a:latin typeface="Meiryo UI" panose="020B0604030504040204" pitchFamily="50" charset="-128"/>
                          <a:ea typeface="Meiryo UI" panose="020B0604030504040204" pitchFamily="50" charset="-128"/>
                        </a:rPr>
                        <a:t>名）</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000" dirty="0" smtClean="0">
                          <a:solidFill>
                            <a:schemeClr val="tx1"/>
                          </a:solidFill>
                          <a:latin typeface="Meiryo UI" panose="020B0604030504040204" pitchFamily="50" charset="-128"/>
                          <a:ea typeface="Meiryo UI" panose="020B0604030504040204" pitchFamily="50" charset="-128"/>
                        </a:rPr>
                        <a:t>中国（</a:t>
                      </a:r>
                      <a:r>
                        <a:rPr kumimoji="1" lang="en-US" altLang="ja-JP" sz="1000" dirty="0" smtClean="0">
                          <a:solidFill>
                            <a:schemeClr val="tx1"/>
                          </a:solidFill>
                          <a:latin typeface="Meiryo UI" panose="020B0604030504040204" pitchFamily="50" charset="-128"/>
                          <a:ea typeface="Meiryo UI" panose="020B0604030504040204" pitchFamily="50" charset="-128"/>
                        </a:rPr>
                        <a:t>1</a:t>
                      </a:r>
                      <a:r>
                        <a:rPr kumimoji="1" lang="ja-JP" altLang="en-US" sz="1000" dirty="0" smtClean="0">
                          <a:solidFill>
                            <a:schemeClr val="tx1"/>
                          </a:solidFill>
                          <a:latin typeface="Meiryo UI" panose="020B0604030504040204" pitchFamily="50" charset="-128"/>
                          <a:ea typeface="Meiryo UI" panose="020B0604030504040204" pitchFamily="50" charset="-128"/>
                        </a:rPr>
                        <a:t>名）</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000" dirty="0" smtClean="0">
                          <a:solidFill>
                            <a:schemeClr val="tx1"/>
                          </a:solidFill>
                          <a:latin typeface="Meiryo UI" panose="020B0604030504040204" pitchFamily="50" charset="-128"/>
                          <a:ea typeface="Meiryo UI" panose="020B0604030504040204" pitchFamily="50" charset="-128"/>
                        </a:rPr>
                        <a:t>フィリピン（</a:t>
                      </a:r>
                      <a:r>
                        <a:rPr kumimoji="1" lang="en-US" altLang="ja-JP" sz="1000" dirty="0" smtClean="0">
                          <a:solidFill>
                            <a:schemeClr val="tx1"/>
                          </a:solidFill>
                          <a:latin typeface="Meiryo UI" panose="020B0604030504040204" pitchFamily="50" charset="-128"/>
                          <a:ea typeface="Meiryo UI" panose="020B0604030504040204" pitchFamily="50" charset="-128"/>
                        </a:rPr>
                        <a:t>1</a:t>
                      </a:r>
                      <a:r>
                        <a:rPr kumimoji="1" lang="ja-JP" altLang="en-US" sz="1000" dirty="0" smtClean="0">
                          <a:solidFill>
                            <a:schemeClr val="tx1"/>
                          </a:solidFill>
                          <a:latin typeface="Meiryo UI" panose="020B0604030504040204" pitchFamily="50" charset="-128"/>
                          <a:ea typeface="Meiryo UI" panose="020B0604030504040204" pitchFamily="50" charset="-128"/>
                        </a:rPr>
                        <a:t>名）</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特別養護老人ホーム</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extLst>
                  <a:ext uri="{0D108BD9-81ED-4DB2-BD59-A6C34878D82A}">
                    <a16:rowId xmlns:a16="http://schemas.microsoft.com/office/drawing/2014/main" val="3711863066"/>
                  </a:ext>
                </a:extLst>
              </a:tr>
            </a:tbl>
          </a:graphicData>
        </a:graphic>
      </p:graphicFrame>
      <p:sp>
        <p:nvSpPr>
          <p:cNvPr id="20" name="正方形/長方形 19"/>
          <p:cNvSpPr/>
          <p:nvPr/>
        </p:nvSpPr>
        <p:spPr>
          <a:xfrm>
            <a:off x="3439355" y="2958617"/>
            <a:ext cx="2615885" cy="22073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受入れ状況（在留資格「介護」）</a:t>
            </a:r>
            <a:endParaRPr kumimoji="1" lang="ja-JP" altLang="en-US" sz="1200" b="1" dirty="0">
              <a:solidFill>
                <a:schemeClr val="accent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29289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36000" cy="432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①　社会福祉法人　親光会（</a:t>
            </a:r>
            <a:r>
              <a:rPr kumimoji="1" lang="ja-JP" altLang="en-US" sz="2400" b="1" dirty="0" smtClean="0">
                <a:latin typeface="Meiryo UI" panose="020B0604030504040204" pitchFamily="50" charset="-128"/>
                <a:ea typeface="Meiryo UI" panose="020B0604030504040204" pitchFamily="50" charset="-128"/>
              </a:rPr>
              <a:t>Ｐ２）</a:t>
            </a:r>
            <a:r>
              <a:rPr kumimoji="1" lang="ja-JP" altLang="en-US" sz="2400" dirty="0">
                <a:latin typeface="Meiryo UI" panose="020B0604030504040204" pitchFamily="50" charset="-128"/>
                <a:ea typeface="Meiryo UI" panose="020B0604030504040204" pitchFamily="50" charset="-128"/>
              </a:rPr>
              <a:t>　　　　　　　　　　　　　　　　　　　　</a:t>
            </a:r>
            <a:r>
              <a:rPr kumimoji="1" lang="ja-JP" altLang="en-US" sz="2400" dirty="0" smtClean="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　</a:t>
            </a:r>
            <a:r>
              <a:rPr kumimoji="1" lang="ja-JP" altLang="en-US" sz="24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p:txBody>
      </p:sp>
      <p:sp>
        <p:nvSpPr>
          <p:cNvPr id="6" name="正方形/長方形 5"/>
          <p:cNvSpPr/>
          <p:nvPr/>
        </p:nvSpPr>
        <p:spPr>
          <a:xfrm>
            <a:off x="100496" y="781049"/>
            <a:ext cx="9681680" cy="5670551"/>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p:nvSpPr>
        <p:spPr>
          <a:xfrm>
            <a:off x="233048" y="626880"/>
            <a:ext cx="1861654" cy="28300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♦受入れ</a:t>
            </a:r>
            <a:r>
              <a:rPr kumimoji="1" lang="ja-JP" altLang="en-US" sz="1400" b="1" dirty="0">
                <a:latin typeface="Meiryo UI" panose="020B0604030504040204" pitchFamily="50" charset="-128"/>
                <a:ea typeface="Meiryo UI" panose="020B0604030504040204" pitchFamily="50" charset="-128"/>
              </a:rPr>
              <a:t>まで</a:t>
            </a:r>
            <a:r>
              <a:rPr kumimoji="1" lang="ja-JP" altLang="en-US" sz="1400" b="1" dirty="0" smtClean="0">
                <a:latin typeface="Meiryo UI" panose="020B0604030504040204" pitchFamily="50" charset="-128"/>
                <a:ea typeface="Meiryo UI" panose="020B0604030504040204" pitchFamily="50" charset="-128"/>
              </a:rPr>
              <a:t>の流れ</a:t>
            </a:r>
            <a:endParaRPr kumimoji="1" lang="ja-JP" altLang="en-US" sz="1400" b="1"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410450" y="6455266"/>
            <a:ext cx="2228850" cy="365125"/>
          </a:xfrm>
        </p:spPr>
        <p:txBody>
          <a:bodyPr/>
          <a:lstStyle/>
          <a:p>
            <a:fld id="{296A86AB-889E-4DAC-9504-C27B7112E1B6}" type="slidenum">
              <a:rPr kumimoji="1" lang="ja-JP" altLang="en-US" smtClean="0"/>
              <a:t>3</a:t>
            </a:fld>
            <a:endParaRPr kumimoji="1" lang="ja-JP" altLang="en-US" dirty="0"/>
          </a:p>
        </p:txBody>
      </p:sp>
      <p:graphicFrame>
        <p:nvGraphicFramePr>
          <p:cNvPr id="7" name="図表 6"/>
          <p:cNvGraphicFramePr/>
          <p:nvPr>
            <p:extLst>
              <p:ext uri="{D42A27DB-BD31-4B8C-83A1-F6EECF244321}">
                <p14:modId xmlns:p14="http://schemas.microsoft.com/office/powerpoint/2010/main" val="1280681547"/>
              </p:ext>
            </p:extLst>
          </p:nvPr>
        </p:nvGraphicFramePr>
        <p:xfrm>
          <a:off x="233048" y="1050026"/>
          <a:ext cx="4321849" cy="4402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角丸四角形 9"/>
          <p:cNvSpPr/>
          <p:nvPr/>
        </p:nvSpPr>
        <p:spPr>
          <a:xfrm>
            <a:off x="241057" y="5425591"/>
            <a:ext cx="4321849" cy="794137"/>
          </a:xfrm>
          <a:prstGeom prst="roundRect">
            <a:avLst/>
          </a:prstGeom>
          <a:no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25414" y="5591827"/>
            <a:ext cx="3753134" cy="461665"/>
          </a:xfrm>
          <a:prstGeom prst="rect">
            <a:avLst/>
          </a:prstGeom>
          <a:noFill/>
        </p:spPr>
        <p:txBody>
          <a:bodyPr wrap="square" rtlCol="0">
            <a:spAutoFit/>
          </a:bodyPr>
          <a:lstStyle/>
          <a:p>
            <a:pPr algn="ctr"/>
            <a:r>
              <a:rPr kumimoji="1" lang="ja-JP" altLang="en-US" sz="2400" dirty="0" smtClean="0">
                <a:latin typeface="Meiryo UI" panose="020B0604030504040204" pitchFamily="50" charset="-128"/>
                <a:ea typeface="Meiryo UI" panose="020B0604030504040204" pitchFamily="50" charset="-128"/>
              </a:rPr>
              <a:t>受入れ開始</a:t>
            </a:r>
            <a:endParaRPr kumimoji="1" lang="ja-JP" altLang="en-US" sz="2400" dirty="0">
              <a:latin typeface="Meiryo UI" panose="020B0604030504040204" pitchFamily="50" charset="-128"/>
              <a:ea typeface="Meiryo UI" panose="020B0604030504040204" pitchFamily="50" charset="-128"/>
            </a:endParaRPr>
          </a:p>
        </p:txBody>
      </p:sp>
      <p:sp>
        <p:nvSpPr>
          <p:cNvPr id="27" name="正方形/長方形 26"/>
          <p:cNvSpPr/>
          <p:nvPr/>
        </p:nvSpPr>
        <p:spPr>
          <a:xfrm>
            <a:off x="4695458" y="640910"/>
            <a:ext cx="1861654" cy="28300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♦受入れにかかる費用</a:t>
            </a:r>
            <a:endParaRPr kumimoji="1" lang="ja-JP" altLang="en-US" sz="1400" b="1" dirty="0">
              <a:latin typeface="Meiryo UI" panose="020B0604030504040204" pitchFamily="50" charset="-128"/>
              <a:ea typeface="Meiryo UI" panose="020B0604030504040204" pitchFamily="50" charset="-128"/>
            </a:endParaRPr>
          </a:p>
        </p:txBody>
      </p:sp>
      <p:sp>
        <p:nvSpPr>
          <p:cNvPr id="28" name="正方形/長方形 27"/>
          <p:cNvSpPr/>
          <p:nvPr/>
        </p:nvSpPr>
        <p:spPr>
          <a:xfrm>
            <a:off x="152401" y="965199"/>
            <a:ext cx="4470400" cy="5391843"/>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2" name="表 11"/>
          <p:cNvGraphicFramePr>
            <a:graphicFrameLocks noGrp="1"/>
          </p:cNvGraphicFramePr>
          <p:nvPr>
            <p:extLst>
              <p:ext uri="{D42A27DB-BD31-4B8C-83A1-F6EECF244321}">
                <p14:modId xmlns:p14="http://schemas.microsoft.com/office/powerpoint/2010/main" val="729469841"/>
              </p:ext>
            </p:extLst>
          </p:nvPr>
        </p:nvGraphicFramePr>
        <p:xfrm>
          <a:off x="4730567" y="986525"/>
          <a:ext cx="4943843" cy="5345949"/>
        </p:xfrm>
        <a:graphic>
          <a:graphicData uri="http://schemas.openxmlformats.org/drawingml/2006/table">
            <a:tbl>
              <a:tblPr firstRow="1" firstCol="1" bandRow="1">
                <a:tableStyleId>{93296810-A885-4BE3-A3E7-6D5BEEA58F35}</a:tableStyleId>
              </a:tblPr>
              <a:tblGrid>
                <a:gridCol w="545111">
                  <a:extLst>
                    <a:ext uri="{9D8B030D-6E8A-4147-A177-3AD203B41FA5}">
                      <a16:colId xmlns:a16="http://schemas.microsoft.com/office/drawing/2014/main" val="94554263"/>
                    </a:ext>
                  </a:extLst>
                </a:gridCol>
                <a:gridCol w="864622">
                  <a:extLst>
                    <a:ext uri="{9D8B030D-6E8A-4147-A177-3AD203B41FA5}">
                      <a16:colId xmlns:a16="http://schemas.microsoft.com/office/drawing/2014/main" val="306587775"/>
                    </a:ext>
                  </a:extLst>
                </a:gridCol>
                <a:gridCol w="963341">
                  <a:extLst>
                    <a:ext uri="{9D8B030D-6E8A-4147-A177-3AD203B41FA5}">
                      <a16:colId xmlns:a16="http://schemas.microsoft.com/office/drawing/2014/main" val="3900343932"/>
                    </a:ext>
                  </a:extLst>
                </a:gridCol>
                <a:gridCol w="2570769">
                  <a:extLst>
                    <a:ext uri="{9D8B030D-6E8A-4147-A177-3AD203B41FA5}">
                      <a16:colId xmlns:a16="http://schemas.microsoft.com/office/drawing/2014/main" val="692705802"/>
                    </a:ext>
                  </a:extLst>
                </a:gridCol>
              </a:tblGrid>
              <a:tr h="593855">
                <a:tc rowSpan="4">
                  <a:txBody>
                    <a:bodyPr/>
                    <a:lstStyle/>
                    <a:p>
                      <a:pPr marL="71755" marR="71755" algn="ctr">
                        <a:lnSpc>
                          <a:spcPts val="1600"/>
                        </a:lnSpc>
                        <a:spcAft>
                          <a:spcPts val="0"/>
                        </a:spcAft>
                      </a:pP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EPA</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vert="wordA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ja-JP" sz="1400" kern="100" dirty="0">
                          <a:effectLst/>
                          <a:latin typeface="Meiryo UI" panose="020B0604030504040204" pitchFamily="50" charset="-128"/>
                          <a:ea typeface="Meiryo UI" panose="020B0604030504040204" pitchFamily="50" charset="-128"/>
                        </a:rPr>
                        <a:t>受入年度</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ja-JP" altLang="en-US" sz="1400" kern="100" dirty="0" smtClean="0">
                          <a:effectLst/>
                          <a:latin typeface="Meiryo UI" panose="020B0604030504040204" pitchFamily="50" charset="-128"/>
                          <a:ea typeface="Meiryo UI" panose="020B0604030504040204" pitchFamily="50" charset="-128"/>
                        </a:rPr>
                        <a:t>法人負担</a:t>
                      </a:r>
                      <a:r>
                        <a:rPr lang="ja-JP" sz="1400" kern="100" dirty="0" smtClean="0">
                          <a:effectLst/>
                          <a:latin typeface="Meiryo UI" panose="020B0604030504040204" pitchFamily="50" charset="-128"/>
                          <a:ea typeface="Meiryo UI" panose="020B0604030504040204" pitchFamily="50" charset="-128"/>
                        </a:rPr>
                        <a:t>費用</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ja-JP" sz="1400" kern="100" dirty="0">
                          <a:effectLst/>
                          <a:latin typeface="Meiryo UI" panose="020B0604030504040204" pitchFamily="50" charset="-128"/>
                          <a:ea typeface="Meiryo UI" panose="020B0604030504040204" pitchFamily="50" charset="-128"/>
                        </a:rPr>
                        <a:t>内　訳</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6759564"/>
                  </a:ext>
                </a:extLst>
              </a:tr>
              <a:tr h="1333240">
                <a:tc vMerge="1">
                  <a:txBody>
                    <a:bodyPr/>
                    <a:lstStyle/>
                    <a:p>
                      <a:endParaRPr kumimoji="1" lang="ja-JP" altLang="en-US"/>
                    </a:p>
                  </a:txBody>
                  <a:tcPr/>
                </a:tc>
                <a:tc>
                  <a:txBody>
                    <a:bodyPr/>
                    <a:lstStyle/>
                    <a:p>
                      <a:pPr algn="ctr">
                        <a:lnSpc>
                          <a:spcPts val="1600"/>
                        </a:lnSpc>
                        <a:spcAft>
                          <a:spcPts val="0"/>
                        </a:spcAft>
                      </a:pPr>
                      <a:r>
                        <a:rPr lang="en-US" sz="1200" kern="100" dirty="0" smtClean="0">
                          <a:effectLst/>
                          <a:latin typeface="Meiryo UI" panose="020B0604030504040204" pitchFamily="50" charset="-128"/>
                          <a:ea typeface="Meiryo UI" panose="020B0604030504040204" pitchFamily="50" charset="-128"/>
                        </a:rPr>
                        <a:t>H30</a:t>
                      </a:r>
                      <a:r>
                        <a:rPr lang="ja-JP" sz="1200" kern="100" dirty="0" smtClean="0">
                          <a:effectLst/>
                          <a:latin typeface="Meiryo UI" panose="020B0604030504040204" pitchFamily="50" charset="-128"/>
                          <a:ea typeface="Meiryo UI" panose="020B0604030504040204" pitchFamily="50" charset="-128"/>
                        </a:rPr>
                        <a:t>年度</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約</a:t>
                      </a:r>
                      <a:r>
                        <a:rPr lang="en-US" altLang="ja-JP" sz="1200" kern="100" dirty="0" smtClean="0">
                          <a:effectLst/>
                          <a:latin typeface="Meiryo UI" panose="020B0604030504040204" pitchFamily="50" charset="-128"/>
                          <a:ea typeface="Meiryo UI" panose="020B0604030504040204" pitchFamily="50" charset="-128"/>
                        </a:rPr>
                        <a:t>188</a:t>
                      </a:r>
                      <a:r>
                        <a:rPr lang="ja-JP" altLang="en-US" sz="1200" kern="100" dirty="0" smtClean="0">
                          <a:effectLst/>
                          <a:latin typeface="Meiryo UI" panose="020B0604030504040204" pitchFamily="50" charset="-128"/>
                          <a:ea typeface="Meiryo UI" panose="020B0604030504040204" pitchFamily="50" charset="-128"/>
                        </a:rPr>
                        <a:t>万円</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・求人申請手数料</a:t>
                      </a:r>
                      <a:r>
                        <a:rPr lang="en-US" altLang="ja-JP" sz="1200" kern="100" dirty="0" smtClean="0">
                          <a:effectLst/>
                          <a:latin typeface="Meiryo UI" panose="020B0604030504040204" pitchFamily="50" charset="-128"/>
                          <a:ea typeface="Meiryo UI" panose="020B0604030504040204" pitchFamily="50" charset="-128"/>
                        </a:rPr>
                        <a:t>5.5</a:t>
                      </a:r>
                      <a:r>
                        <a:rPr lang="ja-JP" altLang="en-US" sz="1200" kern="100" dirty="0" smtClean="0">
                          <a:effectLst/>
                          <a:latin typeface="Meiryo UI" panose="020B0604030504040204" pitchFamily="50" charset="-128"/>
                          <a:ea typeface="Meiryo UI" panose="020B0604030504040204" pitchFamily="50" charset="-128"/>
                        </a:rPr>
                        <a:t>万円</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・あっせん手数料</a:t>
                      </a:r>
                      <a:r>
                        <a:rPr lang="en-US" altLang="ja-JP" sz="1200" kern="100" dirty="0" smtClean="0">
                          <a:effectLst/>
                          <a:latin typeface="Meiryo UI" panose="020B0604030504040204" pitchFamily="50" charset="-128"/>
                          <a:ea typeface="Meiryo UI" panose="020B0604030504040204" pitchFamily="50" charset="-128"/>
                        </a:rPr>
                        <a:t>43.5</a:t>
                      </a:r>
                      <a:r>
                        <a:rPr lang="ja-JP" altLang="en-US" sz="1200" kern="100" dirty="0" smtClean="0">
                          <a:effectLst/>
                          <a:latin typeface="Meiryo UI" panose="020B0604030504040204" pitchFamily="50" charset="-128"/>
                          <a:ea typeface="Meiryo UI" panose="020B0604030504040204" pitchFamily="50" charset="-128"/>
                        </a:rPr>
                        <a:t>万円</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・現地説明会にかかる費用</a:t>
                      </a:r>
                      <a:r>
                        <a:rPr lang="en-US" altLang="ja-JP" sz="1200" kern="100" dirty="0" smtClean="0">
                          <a:effectLst/>
                          <a:latin typeface="Meiryo UI" panose="020B0604030504040204" pitchFamily="50" charset="-128"/>
                          <a:ea typeface="Meiryo UI" panose="020B0604030504040204" pitchFamily="50" charset="-128"/>
                        </a:rPr>
                        <a:t>15</a:t>
                      </a:r>
                      <a:r>
                        <a:rPr lang="ja-JP" altLang="en-US" sz="1200" kern="100" dirty="0" smtClean="0">
                          <a:effectLst/>
                          <a:latin typeface="Meiryo UI" panose="020B0604030504040204" pitchFamily="50" charset="-128"/>
                          <a:ea typeface="Meiryo UI" panose="020B0604030504040204" pitchFamily="50" charset="-128"/>
                        </a:rPr>
                        <a:t>万円</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・訪日後日本語研修にかかる費用</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　　　　　　　　　　　　　　　　</a:t>
                      </a:r>
                      <a:r>
                        <a:rPr lang="en-US" altLang="ja-JP" sz="1200" kern="100" dirty="0" smtClean="0">
                          <a:effectLst/>
                          <a:latin typeface="Meiryo UI" panose="020B0604030504040204" pitchFamily="50" charset="-128"/>
                          <a:ea typeface="Meiryo UI" panose="020B0604030504040204" pitchFamily="50" charset="-128"/>
                        </a:rPr>
                        <a:t>124</a:t>
                      </a:r>
                      <a:r>
                        <a:rPr lang="ja-JP" altLang="en-US" sz="1200" kern="100" dirty="0" smtClean="0">
                          <a:effectLst/>
                          <a:latin typeface="Meiryo UI" panose="020B0604030504040204" pitchFamily="50" charset="-128"/>
                          <a:ea typeface="Meiryo UI" panose="020B0604030504040204" pitchFamily="50" charset="-128"/>
                        </a:rPr>
                        <a:t>万円</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8341200"/>
                  </a:ext>
                </a:extLst>
              </a:tr>
              <a:tr h="1297360">
                <a:tc vMerge="1">
                  <a:txBody>
                    <a:bodyPr/>
                    <a:lstStyle/>
                    <a:p>
                      <a:endParaRPr kumimoji="1" lang="ja-JP" altLang="en-US"/>
                    </a:p>
                  </a:txBody>
                  <a:tcPr/>
                </a:tc>
                <a:tc>
                  <a:txBody>
                    <a:bodyPr/>
                    <a:lstStyle/>
                    <a:p>
                      <a:pPr algn="ctr">
                        <a:lnSpc>
                          <a:spcPts val="1600"/>
                        </a:lnSpc>
                        <a:spcAft>
                          <a:spcPts val="0"/>
                        </a:spcAft>
                      </a:pPr>
                      <a:r>
                        <a:rPr lang="en-US" sz="1200" kern="100" dirty="0" smtClean="0">
                          <a:effectLst/>
                          <a:latin typeface="Meiryo UI" panose="020B0604030504040204" pitchFamily="50" charset="-128"/>
                          <a:ea typeface="Meiryo UI" panose="020B0604030504040204" pitchFamily="50" charset="-128"/>
                        </a:rPr>
                        <a:t>R</a:t>
                      </a:r>
                      <a:r>
                        <a:rPr lang="ja-JP" altLang="en-US" sz="1200" kern="100" dirty="0" smtClean="0">
                          <a:effectLst/>
                          <a:latin typeface="Meiryo UI" panose="020B0604030504040204" pitchFamily="50" charset="-128"/>
                          <a:ea typeface="Meiryo UI" panose="020B0604030504040204" pitchFamily="50" charset="-128"/>
                        </a:rPr>
                        <a:t>元</a:t>
                      </a:r>
                      <a:r>
                        <a:rPr lang="ja-JP" sz="1200" kern="100" dirty="0" smtClean="0">
                          <a:effectLst/>
                          <a:latin typeface="Meiryo UI" panose="020B0604030504040204" pitchFamily="50" charset="-128"/>
                          <a:ea typeface="Meiryo UI" panose="020B0604030504040204" pitchFamily="50" charset="-128"/>
                        </a:rPr>
                        <a:t>年度</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約</a:t>
                      </a:r>
                      <a:r>
                        <a:rPr lang="en-US" altLang="ja-JP" sz="1200" kern="100" dirty="0" smtClean="0">
                          <a:effectLst/>
                          <a:latin typeface="Meiryo UI" panose="020B0604030504040204" pitchFamily="50" charset="-128"/>
                          <a:ea typeface="Meiryo UI" panose="020B0604030504040204" pitchFamily="50" charset="-128"/>
                        </a:rPr>
                        <a:t>74.9</a:t>
                      </a:r>
                      <a:r>
                        <a:rPr lang="ja-JP" altLang="en-US" sz="1200" kern="100" dirty="0" smtClean="0">
                          <a:effectLst/>
                          <a:latin typeface="Meiryo UI" panose="020B0604030504040204" pitchFamily="50" charset="-128"/>
                          <a:ea typeface="Meiryo UI" panose="020B0604030504040204" pitchFamily="50" charset="-128"/>
                        </a:rPr>
                        <a:t>万円</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・求人申請手数料</a:t>
                      </a:r>
                      <a:r>
                        <a:rPr lang="en-US" altLang="ja-JP" sz="1200" kern="100" dirty="0" smtClean="0">
                          <a:effectLst/>
                          <a:latin typeface="Meiryo UI" panose="020B0604030504040204" pitchFamily="50" charset="-128"/>
                          <a:ea typeface="Meiryo UI" panose="020B0604030504040204" pitchFamily="50" charset="-128"/>
                        </a:rPr>
                        <a:t>5.5</a:t>
                      </a:r>
                      <a:r>
                        <a:rPr lang="ja-JP" altLang="en-US" sz="1200" kern="100" dirty="0" smtClean="0">
                          <a:effectLst/>
                          <a:latin typeface="Meiryo UI" panose="020B0604030504040204" pitchFamily="50" charset="-128"/>
                          <a:ea typeface="Meiryo UI" panose="020B0604030504040204" pitchFamily="50" charset="-128"/>
                        </a:rPr>
                        <a:t>万円</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・あっせん手数料</a:t>
                      </a:r>
                      <a:r>
                        <a:rPr lang="en-US" altLang="ja-JP" sz="1200" kern="100" dirty="0" smtClean="0">
                          <a:effectLst/>
                          <a:latin typeface="Meiryo UI" panose="020B0604030504040204" pitchFamily="50" charset="-128"/>
                          <a:ea typeface="Meiryo UI" panose="020B0604030504040204" pitchFamily="50" charset="-128"/>
                        </a:rPr>
                        <a:t>14.5</a:t>
                      </a:r>
                      <a:r>
                        <a:rPr lang="ja-JP" altLang="en-US" sz="1200" kern="100" dirty="0" smtClean="0">
                          <a:effectLst/>
                          <a:latin typeface="Meiryo UI" panose="020B0604030504040204" pitchFamily="50" charset="-128"/>
                          <a:ea typeface="Meiryo UI" panose="020B0604030504040204" pitchFamily="50" charset="-128"/>
                        </a:rPr>
                        <a:t>万円</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・現地説明会にかかる費用</a:t>
                      </a:r>
                      <a:r>
                        <a:rPr lang="en-US" altLang="ja-JP" sz="1200" kern="100" dirty="0" smtClean="0">
                          <a:effectLst/>
                          <a:latin typeface="Meiryo UI" panose="020B0604030504040204" pitchFamily="50" charset="-128"/>
                          <a:ea typeface="Meiryo UI" panose="020B0604030504040204" pitchFamily="50" charset="-128"/>
                        </a:rPr>
                        <a:t>10</a:t>
                      </a:r>
                      <a:r>
                        <a:rPr lang="ja-JP" altLang="en-US" sz="1200" kern="100" dirty="0" smtClean="0">
                          <a:effectLst/>
                          <a:latin typeface="Meiryo UI" panose="020B0604030504040204" pitchFamily="50" charset="-128"/>
                          <a:ea typeface="Meiryo UI" panose="020B0604030504040204" pitchFamily="50" charset="-128"/>
                        </a:rPr>
                        <a:t>万円</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・訪日後日本語研修にかかる費用</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　　　　　　　　　　　　　　　　</a:t>
                      </a:r>
                      <a:r>
                        <a:rPr lang="en-US" altLang="ja-JP" sz="1200" kern="100" dirty="0" smtClean="0">
                          <a:effectLst/>
                          <a:latin typeface="Meiryo UI" panose="020B0604030504040204" pitchFamily="50" charset="-128"/>
                          <a:ea typeface="Meiryo UI" panose="020B0604030504040204" pitchFamily="50" charset="-128"/>
                        </a:rPr>
                        <a:t>49.3</a:t>
                      </a:r>
                      <a:r>
                        <a:rPr lang="ja-JP" altLang="en-US" sz="1200" kern="100" dirty="0" smtClean="0">
                          <a:effectLst/>
                          <a:latin typeface="Meiryo UI" panose="020B0604030504040204" pitchFamily="50" charset="-128"/>
                          <a:ea typeface="Meiryo UI" panose="020B0604030504040204" pitchFamily="50" charset="-128"/>
                        </a:rPr>
                        <a:t>万円</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731793"/>
                  </a:ext>
                </a:extLst>
              </a:tr>
              <a:tr h="1059520">
                <a:tc vMerge="1">
                  <a:txBody>
                    <a:bodyPr/>
                    <a:lstStyle/>
                    <a:p>
                      <a:endParaRPr kumimoji="1" lang="ja-JP" altLang="en-US"/>
                    </a:p>
                  </a:txBody>
                  <a:tcPr/>
                </a:tc>
                <a:tc>
                  <a:txBody>
                    <a:bodyPr/>
                    <a:lstStyle/>
                    <a:p>
                      <a:pPr algn="ctr">
                        <a:lnSpc>
                          <a:spcPts val="1600"/>
                        </a:lnSpc>
                        <a:spcAft>
                          <a:spcPts val="0"/>
                        </a:spcAft>
                      </a:pPr>
                      <a:r>
                        <a:rPr lang="en-US" sz="1200" kern="100" dirty="0" smtClean="0">
                          <a:effectLst/>
                          <a:latin typeface="Meiryo UI" panose="020B0604030504040204" pitchFamily="50" charset="-128"/>
                          <a:ea typeface="Meiryo UI" panose="020B0604030504040204" pitchFamily="50" charset="-128"/>
                        </a:rPr>
                        <a:t>R</a:t>
                      </a:r>
                      <a:r>
                        <a:rPr lang="en-US" altLang="ja-JP" sz="1200" kern="100" dirty="0" smtClean="0">
                          <a:effectLst/>
                          <a:latin typeface="Meiryo UI" panose="020B0604030504040204" pitchFamily="50" charset="-128"/>
                          <a:ea typeface="Meiryo UI" panose="020B0604030504040204" pitchFamily="50" charset="-128"/>
                        </a:rPr>
                        <a:t>2</a:t>
                      </a:r>
                      <a:r>
                        <a:rPr lang="ja-JP" sz="1200" kern="100" dirty="0" smtClean="0">
                          <a:effectLst/>
                          <a:latin typeface="Meiryo UI" panose="020B0604030504040204" pitchFamily="50" charset="-128"/>
                          <a:ea typeface="Meiryo UI" panose="020B0604030504040204" pitchFamily="50" charset="-128"/>
                        </a:rPr>
                        <a:t>年度</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spcAft>
                          <a:spcPts val="0"/>
                        </a:spcAft>
                      </a:pPr>
                      <a:r>
                        <a:rPr lang="en-US" sz="1200" kern="100" dirty="0">
                          <a:effectLst/>
                          <a:latin typeface="Meiryo UI" panose="020B0604030504040204" pitchFamily="50" charset="-128"/>
                          <a:ea typeface="Meiryo UI" panose="020B0604030504040204" pitchFamily="50" charset="-128"/>
                        </a:rPr>
                        <a:t>44</a:t>
                      </a:r>
                      <a:r>
                        <a:rPr lang="ja-JP" sz="1200" kern="100" dirty="0">
                          <a:effectLst/>
                          <a:latin typeface="Meiryo UI" panose="020B0604030504040204" pitchFamily="50" charset="-128"/>
                          <a:ea typeface="Meiryo UI" panose="020B0604030504040204" pitchFamily="50" charset="-128"/>
                        </a:rPr>
                        <a:t>万円</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・求人申請手数料</a:t>
                      </a:r>
                      <a:r>
                        <a:rPr lang="en-US" altLang="ja-JP" sz="1200" kern="100" dirty="0" smtClean="0">
                          <a:effectLst/>
                          <a:latin typeface="Meiryo UI" panose="020B0604030504040204" pitchFamily="50" charset="-128"/>
                          <a:ea typeface="Meiryo UI" panose="020B0604030504040204" pitchFamily="50" charset="-128"/>
                        </a:rPr>
                        <a:t>5.5</a:t>
                      </a:r>
                      <a:r>
                        <a:rPr lang="ja-JP" altLang="en-US" sz="1200" kern="100" dirty="0" smtClean="0">
                          <a:effectLst/>
                          <a:latin typeface="Meiryo UI" panose="020B0604030504040204" pitchFamily="50" charset="-128"/>
                          <a:ea typeface="Meiryo UI" panose="020B0604030504040204" pitchFamily="50" charset="-128"/>
                        </a:rPr>
                        <a:t>万円</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・あっせん手数料</a:t>
                      </a:r>
                      <a:r>
                        <a:rPr lang="en-US" altLang="ja-JP" sz="1200" kern="100" dirty="0" smtClean="0">
                          <a:effectLst/>
                          <a:latin typeface="Meiryo UI" panose="020B0604030504040204" pitchFamily="50" charset="-128"/>
                          <a:ea typeface="Meiryo UI" panose="020B0604030504040204" pitchFamily="50" charset="-128"/>
                        </a:rPr>
                        <a:t>14.5</a:t>
                      </a:r>
                      <a:r>
                        <a:rPr lang="ja-JP" altLang="en-US" sz="1200" kern="100" dirty="0" smtClean="0">
                          <a:effectLst/>
                          <a:latin typeface="Meiryo UI" panose="020B0604030504040204" pitchFamily="50" charset="-128"/>
                          <a:ea typeface="Meiryo UI" panose="020B0604030504040204" pitchFamily="50" charset="-128"/>
                        </a:rPr>
                        <a:t>万円</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・現地説明会にかかる費用</a:t>
                      </a:r>
                      <a:r>
                        <a:rPr lang="en-US" altLang="ja-JP" sz="1200" kern="100" dirty="0" smtClean="0">
                          <a:effectLst/>
                          <a:latin typeface="Meiryo UI" panose="020B0604030504040204" pitchFamily="50" charset="-128"/>
                          <a:ea typeface="Meiryo UI" panose="020B0604030504040204" pitchFamily="50" charset="-128"/>
                        </a:rPr>
                        <a:t>6.7</a:t>
                      </a:r>
                      <a:r>
                        <a:rPr lang="ja-JP" altLang="en-US" sz="1200" kern="100" dirty="0" smtClean="0">
                          <a:effectLst/>
                          <a:latin typeface="Meiryo UI" panose="020B0604030504040204" pitchFamily="50" charset="-128"/>
                          <a:ea typeface="Meiryo UI" panose="020B0604030504040204" pitchFamily="50" charset="-128"/>
                        </a:rPr>
                        <a:t>万円</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・訪日後日本語研修にかかる費用</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　　　　　　　　　　　　　　　</a:t>
                      </a:r>
                      <a:r>
                        <a:rPr lang="en-US" altLang="ja-JP" sz="1200" kern="100" dirty="0" smtClean="0">
                          <a:effectLst/>
                          <a:latin typeface="Meiryo UI" panose="020B0604030504040204" pitchFamily="50" charset="-128"/>
                          <a:ea typeface="Meiryo UI" panose="020B0604030504040204" pitchFamily="50" charset="-128"/>
                        </a:rPr>
                        <a:t>28.6</a:t>
                      </a:r>
                      <a:r>
                        <a:rPr lang="ja-JP" altLang="en-US" sz="1200" kern="100" dirty="0" smtClean="0">
                          <a:effectLst/>
                          <a:latin typeface="Meiryo UI" panose="020B0604030504040204" pitchFamily="50" charset="-128"/>
                          <a:ea typeface="Meiryo UI" panose="020B0604030504040204" pitchFamily="50" charset="-128"/>
                        </a:rPr>
                        <a:t>万円</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3776329"/>
                  </a:ext>
                </a:extLst>
              </a:tr>
              <a:tr h="902294">
                <a:tc>
                  <a:txBody>
                    <a:bodyPr/>
                    <a:lstStyle/>
                    <a:p>
                      <a:pPr algn="just">
                        <a:lnSpc>
                          <a:spcPts val="1600"/>
                        </a:lnSpc>
                        <a:spcAft>
                          <a:spcPts val="0"/>
                        </a:spcAft>
                      </a:pPr>
                      <a:r>
                        <a:rPr lang="ja-JP" altLang="en-US" sz="1400" kern="100" baseline="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特</a:t>
                      </a: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600"/>
                        </a:lnSpc>
                        <a:spcAft>
                          <a:spcPts val="0"/>
                        </a:spcAft>
                      </a:pPr>
                      <a:r>
                        <a:rPr lang="ja-JP" altLang="en-US" sz="1400" kern="100" baseline="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定  </a:t>
                      </a: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600"/>
                        </a:lnSpc>
                        <a:spcAft>
                          <a:spcPts val="0"/>
                        </a:spcAft>
                      </a:pP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技</a:t>
                      </a: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600"/>
                        </a:lnSpc>
                        <a:spcAft>
                          <a:spcPts val="0"/>
                        </a:spcAft>
                      </a:pP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能</a:t>
                      </a: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en-US" altLang="ja-JP" sz="1200" kern="100" dirty="0" smtClean="0">
                          <a:effectLst/>
                          <a:latin typeface="Meiryo UI" panose="020B0604030504040204" pitchFamily="50" charset="-128"/>
                          <a:ea typeface="Meiryo UI" panose="020B0604030504040204" pitchFamily="50" charset="-128"/>
                        </a:rPr>
                        <a:t>R</a:t>
                      </a:r>
                      <a:r>
                        <a:rPr lang="en-US" sz="1200" kern="100" dirty="0" smtClean="0">
                          <a:effectLst/>
                          <a:latin typeface="Meiryo UI" panose="020B0604030504040204" pitchFamily="50" charset="-128"/>
                          <a:ea typeface="Meiryo UI" panose="020B0604030504040204" pitchFamily="50" charset="-128"/>
                        </a:rPr>
                        <a:t>3</a:t>
                      </a:r>
                      <a:r>
                        <a:rPr lang="ja-JP" sz="1200" kern="100" dirty="0" smtClean="0">
                          <a:effectLst/>
                          <a:latin typeface="Meiryo UI" panose="020B0604030504040204" pitchFamily="50" charset="-128"/>
                          <a:ea typeface="Meiryo UI" panose="020B0604030504040204" pitchFamily="50" charset="-128"/>
                        </a:rPr>
                        <a:t>年度</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約</a:t>
                      </a:r>
                      <a:r>
                        <a:rPr lang="en-US" altLang="ja-JP" sz="1200" kern="100" dirty="0" smtClean="0">
                          <a:effectLst/>
                          <a:latin typeface="Meiryo UI" panose="020B0604030504040204" pitchFamily="50" charset="-128"/>
                          <a:ea typeface="Meiryo UI" panose="020B0604030504040204" pitchFamily="50" charset="-128"/>
                        </a:rPr>
                        <a:t>25.4</a:t>
                      </a:r>
                      <a:r>
                        <a:rPr lang="ja-JP" altLang="en-US" sz="1200" kern="100" dirty="0" smtClean="0">
                          <a:effectLst/>
                          <a:latin typeface="Meiryo UI" panose="020B0604030504040204" pitchFamily="50" charset="-128"/>
                          <a:ea typeface="Meiryo UI" panose="020B0604030504040204" pitchFamily="50" charset="-128"/>
                        </a:rPr>
                        <a:t>円</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・登録支援機関に要する費用</a:t>
                      </a:r>
                      <a:r>
                        <a:rPr lang="en-US" altLang="ja-JP" sz="1200" kern="100" dirty="0" smtClean="0">
                          <a:effectLst/>
                          <a:latin typeface="Meiryo UI" panose="020B0604030504040204" pitchFamily="50" charset="-128"/>
                          <a:ea typeface="Meiryo UI" panose="020B0604030504040204" pitchFamily="50" charset="-128"/>
                        </a:rPr>
                        <a:t>25</a:t>
                      </a:r>
                      <a:r>
                        <a:rPr lang="ja-JP" altLang="en-US" sz="1200" kern="100" dirty="0" smtClean="0">
                          <a:effectLst/>
                          <a:latin typeface="Meiryo UI" panose="020B0604030504040204" pitchFamily="50" charset="-128"/>
                          <a:ea typeface="Meiryo UI" panose="020B0604030504040204" pitchFamily="50" charset="-128"/>
                        </a:rPr>
                        <a:t>万円</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・在留資格変更４千円</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9645005"/>
                  </a:ext>
                </a:extLst>
              </a:tr>
            </a:tbl>
          </a:graphicData>
        </a:graphic>
      </p:graphicFrame>
    </p:spTree>
    <p:extLst>
      <p:ext uri="{BB962C8B-B14F-4D97-AF65-F5344CB8AC3E}">
        <p14:creationId xmlns:p14="http://schemas.microsoft.com/office/powerpoint/2010/main" val="488399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
            <a:ext cx="9936000" cy="432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①</a:t>
            </a:r>
            <a:r>
              <a:rPr kumimoji="1" lang="ja-JP" altLang="en-US" sz="2400" b="1" dirty="0" smtClean="0">
                <a:latin typeface="Meiryo UI" panose="020B0604030504040204" pitchFamily="50" charset="-128"/>
                <a:ea typeface="Meiryo UI" panose="020B0604030504040204" pitchFamily="50" charset="-128"/>
              </a:rPr>
              <a:t>　社会福祉法人　親光会（Ｐ３）</a:t>
            </a:r>
            <a:endParaRPr kumimoji="1" lang="en-US" altLang="ja-JP" sz="2400" b="1"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228229" y="2755948"/>
            <a:ext cx="4426059" cy="123110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smtClean="0">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受入れ</a:t>
            </a:r>
            <a:r>
              <a:rPr lang="ja-JP" altLang="en-US" sz="1400" b="1" dirty="0">
                <a:solidFill>
                  <a:schemeClr val="tx1"/>
                </a:solidFill>
                <a:latin typeface="Meiryo UI" panose="020B0604030504040204" pitchFamily="50" charset="-128"/>
                <a:ea typeface="Meiryo UI" panose="020B0604030504040204" pitchFamily="50" charset="-128"/>
              </a:rPr>
              <a:t>後の法人の取組</a:t>
            </a:r>
            <a:r>
              <a:rPr lang="ja-JP" altLang="en-US" sz="1100" dirty="0" smtClean="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・日本人</a:t>
            </a:r>
            <a:r>
              <a:rPr lang="ja-JP" altLang="en-US" sz="1200" dirty="0">
                <a:solidFill>
                  <a:schemeClr val="tx1"/>
                </a:solidFill>
                <a:latin typeface="Meiryo UI" panose="020B0604030504040204" pitchFamily="50" charset="-128"/>
                <a:ea typeface="Meiryo UI" panose="020B0604030504040204" pitchFamily="50" charset="-128"/>
              </a:rPr>
              <a:t>職員</a:t>
            </a:r>
            <a:r>
              <a:rPr lang="ja-JP" altLang="en-US" sz="1200" dirty="0" smtClean="0">
                <a:solidFill>
                  <a:schemeClr val="tx1"/>
                </a:solidFill>
                <a:latin typeface="Meiryo UI" panose="020B0604030504040204" pitchFamily="50" charset="-128"/>
                <a:ea typeface="Meiryo UI" panose="020B0604030504040204" pitchFamily="50" charset="-128"/>
              </a:rPr>
              <a:t>と</a:t>
            </a:r>
            <a:r>
              <a:rPr lang="ja-JP" altLang="en-US" sz="1200" dirty="0">
                <a:solidFill>
                  <a:schemeClr val="tx1"/>
                </a:solidFill>
                <a:latin typeface="Meiryo UI" panose="020B0604030504040204" pitchFamily="50" charset="-128"/>
                <a:ea typeface="Meiryo UI" panose="020B0604030504040204" pitchFamily="50" charset="-128"/>
              </a:rPr>
              <a:t>同様</a:t>
            </a:r>
            <a:r>
              <a:rPr lang="ja-JP" altLang="en-US" sz="1200" dirty="0" smtClean="0">
                <a:solidFill>
                  <a:schemeClr val="tx1"/>
                </a:solidFill>
                <a:latin typeface="Meiryo UI" panose="020B0604030504040204" pitchFamily="50" charset="-128"/>
                <a:ea typeface="Meiryo UI" panose="020B0604030504040204" pitchFamily="50" charset="-128"/>
              </a:rPr>
              <a:t>の就業規則で働いてもらう</a:t>
            </a:r>
            <a:endParaRPr lang="ja-JP" altLang="en-US"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社員寮を完備し、</a:t>
            </a:r>
            <a:r>
              <a:rPr lang="ja-JP" altLang="en-US" sz="1200" dirty="0">
                <a:solidFill>
                  <a:schemeClr val="tx1"/>
                </a:solidFill>
                <a:latin typeface="Meiryo UI" panose="020B0604030504040204" pitchFamily="50" charset="-128"/>
                <a:ea typeface="Meiryo UI" panose="020B0604030504040204" pitchFamily="50" charset="-128"/>
              </a:rPr>
              <a:t>家賃の一部補助（</a:t>
            </a:r>
            <a:r>
              <a:rPr lang="en-US" altLang="ja-JP" sz="1200" dirty="0">
                <a:solidFill>
                  <a:schemeClr val="tx1"/>
                </a:solidFill>
                <a:latin typeface="Meiryo UI" panose="020B0604030504040204" pitchFamily="50" charset="-128"/>
                <a:ea typeface="Meiryo UI" panose="020B0604030504040204" pitchFamily="50" charset="-128"/>
              </a:rPr>
              <a:t>15,000</a:t>
            </a:r>
            <a:r>
              <a:rPr lang="ja-JP" altLang="en-US" sz="1200" dirty="0">
                <a:solidFill>
                  <a:schemeClr val="tx1"/>
                </a:solidFill>
                <a:latin typeface="Meiryo UI" panose="020B0604030504040204" pitchFamily="50" charset="-128"/>
                <a:ea typeface="Meiryo UI" panose="020B0604030504040204" pitchFamily="50" charset="-128"/>
              </a:rPr>
              <a:t>円～</a:t>
            </a:r>
            <a:r>
              <a:rPr lang="en-US" altLang="ja-JP" sz="1200" dirty="0">
                <a:solidFill>
                  <a:schemeClr val="tx1"/>
                </a:solidFill>
                <a:latin typeface="Meiryo UI" panose="020B0604030504040204" pitchFamily="50" charset="-128"/>
                <a:ea typeface="Meiryo UI" panose="020B0604030504040204" pitchFamily="50" charset="-128"/>
              </a:rPr>
              <a:t>20,000</a:t>
            </a:r>
            <a:r>
              <a:rPr lang="ja-JP" altLang="en-US" sz="1200" dirty="0">
                <a:solidFill>
                  <a:schemeClr val="tx1"/>
                </a:solidFill>
                <a:latin typeface="Meiryo UI" panose="020B0604030504040204" pitchFamily="50" charset="-128"/>
                <a:ea typeface="Meiryo UI" panose="020B0604030504040204" pitchFamily="50" charset="-128"/>
              </a:rPr>
              <a:t>円）</a:t>
            </a:r>
          </a:p>
          <a:p>
            <a:r>
              <a:rPr lang="ja-JP" altLang="en-US" sz="1200" dirty="0" smtClean="0">
                <a:solidFill>
                  <a:schemeClr val="tx1"/>
                </a:solidFill>
                <a:latin typeface="Meiryo UI" panose="020B0604030504040204" pitchFamily="50" charset="-128"/>
                <a:ea typeface="Meiryo UI" panose="020B0604030504040204" pitchFamily="50" charset="-128"/>
              </a:rPr>
              <a:t>　・日本語</a:t>
            </a:r>
            <a:r>
              <a:rPr lang="ja-JP" altLang="en-US" sz="1200" dirty="0">
                <a:solidFill>
                  <a:schemeClr val="tx1"/>
                </a:solidFill>
                <a:latin typeface="Meiryo UI" panose="020B0604030504040204" pitchFamily="50" charset="-128"/>
                <a:ea typeface="Meiryo UI" panose="020B0604030504040204" pitchFamily="50" charset="-128"/>
              </a:rPr>
              <a:t>勉強会や介護</a:t>
            </a:r>
            <a:r>
              <a:rPr lang="ja-JP" altLang="en-US" sz="1200" dirty="0" smtClean="0">
                <a:solidFill>
                  <a:schemeClr val="tx1"/>
                </a:solidFill>
                <a:latin typeface="Meiryo UI" panose="020B0604030504040204" pitchFamily="50" charset="-128"/>
                <a:ea typeface="Meiryo UI" panose="020B0604030504040204" pitchFamily="50" charset="-128"/>
              </a:rPr>
              <a:t>勉強会の機会を提供</a:t>
            </a:r>
            <a:endParaRPr lang="ja-JP" altLang="en-US" sz="1200" dirty="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・定期的な面談時間の確保</a:t>
            </a:r>
            <a:endParaRPr lang="ja-JP" altLang="en-US" sz="1200" dirty="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・母国語での仕事</a:t>
            </a:r>
            <a:r>
              <a:rPr lang="ja-JP" altLang="en-US" sz="1200" dirty="0">
                <a:solidFill>
                  <a:schemeClr val="tx1"/>
                </a:solidFill>
                <a:latin typeface="Meiryo UI" panose="020B0604030504040204" pitchFamily="50" charset="-128"/>
                <a:ea typeface="Meiryo UI" panose="020B0604030504040204" pitchFamily="50" charset="-128"/>
              </a:rPr>
              <a:t>や生活に関する</a:t>
            </a:r>
            <a:r>
              <a:rPr lang="ja-JP" altLang="en-US" sz="1200" dirty="0" smtClean="0">
                <a:solidFill>
                  <a:schemeClr val="tx1"/>
                </a:solidFill>
                <a:latin typeface="Meiryo UI" panose="020B0604030504040204" pitchFamily="50" charset="-128"/>
                <a:ea typeface="Meiryo UI" panose="020B0604030504040204" pitchFamily="50" charset="-128"/>
              </a:rPr>
              <a:t>相談及び支援</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4811129" y="3549988"/>
            <a:ext cx="4840872" cy="178510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smtClean="0">
                <a:latin typeface="Meiryo UI" panose="020B0604030504040204" pitchFamily="50" charset="-128"/>
                <a:ea typeface="Meiryo UI" panose="020B0604030504040204" pitchFamily="50" charset="-128"/>
              </a:rPr>
              <a:t>◇コロナ</a:t>
            </a:r>
            <a:r>
              <a:rPr lang="ja-JP" altLang="en-US" sz="1400" b="1" dirty="0">
                <a:latin typeface="Meiryo UI" panose="020B0604030504040204" pitchFamily="50" charset="-128"/>
                <a:ea typeface="Meiryo UI" panose="020B0604030504040204" pitchFamily="50" charset="-128"/>
              </a:rPr>
              <a:t>禍における受入の現状と</a:t>
            </a:r>
            <a:r>
              <a:rPr lang="ja-JP" altLang="en-US" sz="1400" b="1" dirty="0" smtClean="0">
                <a:latin typeface="Meiryo UI" panose="020B0604030504040204" pitchFamily="50" charset="-128"/>
                <a:ea typeface="Meiryo UI" panose="020B0604030504040204" pitchFamily="50" charset="-128"/>
              </a:rPr>
              <a:t>課題</a:t>
            </a:r>
            <a:endParaRPr lang="en-US" altLang="ja-JP" sz="1400" b="1" dirty="0" smtClean="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現状</a:t>
            </a:r>
            <a:endParaRPr lang="en-US" altLang="ja-JP" sz="1200" dirty="0" smtClean="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・入国</a:t>
            </a:r>
            <a:r>
              <a:rPr lang="ja-JP" altLang="en-US" sz="1200" dirty="0">
                <a:latin typeface="Meiryo UI" panose="020B0604030504040204" pitchFamily="50" charset="-128"/>
                <a:ea typeface="Meiryo UI" panose="020B0604030504040204" pitchFamily="50" charset="-128"/>
              </a:rPr>
              <a:t>制限が解除されるまでに外国人、特に新規入国外国人</a:t>
            </a:r>
            <a:r>
              <a:rPr lang="ja-JP" altLang="en-US" sz="1200" dirty="0" smtClean="0">
                <a:latin typeface="Meiryo UI" panose="020B0604030504040204" pitchFamily="50" charset="-128"/>
                <a:ea typeface="Meiryo UI" panose="020B0604030504040204" pitchFamily="50" charset="-128"/>
              </a:rPr>
              <a:t>は日本に</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入国ができない。その</a:t>
            </a:r>
            <a:r>
              <a:rPr lang="ja-JP" altLang="en-US" sz="1200" dirty="0">
                <a:latin typeface="Meiryo UI" panose="020B0604030504040204" pitchFamily="50" charset="-128"/>
                <a:ea typeface="Meiryo UI" panose="020B0604030504040204" pitchFamily="50" charset="-128"/>
              </a:rPr>
              <a:t>結果、留学期間が短縮される又は延期になる</a:t>
            </a:r>
            <a:r>
              <a:rPr lang="ja-JP" altLang="en-US" sz="1200" dirty="0" smtClean="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○課題</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今後もこのような状況が続けば、入国</a:t>
            </a:r>
            <a:r>
              <a:rPr lang="ja-JP" altLang="en-US" sz="1200" dirty="0">
                <a:latin typeface="Meiryo UI" panose="020B0604030504040204" pitchFamily="50" charset="-128"/>
                <a:ea typeface="Meiryo UI" panose="020B0604030504040204" pitchFamily="50" charset="-128"/>
              </a:rPr>
              <a:t>できていない外国人</a:t>
            </a:r>
            <a:r>
              <a:rPr lang="ja-JP" altLang="en-US" sz="1200" dirty="0" smtClean="0">
                <a:latin typeface="Meiryo UI" panose="020B0604030504040204" pitchFamily="50" charset="-128"/>
                <a:ea typeface="Meiryo UI" panose="020B0604030504040204" pitchFamily="50" charset="-128"/>
              </a:rPr>
              <a:t>は、日本への</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入国を諦め、別の国での就労もしくは自国での就労を選ぶ可能性が出て</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くる。</a:t>
            </a:r>
            <a:endParaRPr lang="en-US" altLang="ja-JP" sz="1100" dirty="0" smtClean="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228231" y="4257874"/>
            <a:ext cx="4426060" cy="196977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a:latin typeface="Meiryo UI" panose="020B0604030504040204" pitchFamily="50" charset="-128"/>
                <a:ea typeface="Meiryo UI" panose="020B0604030504040204" pitchFamily="50" charset="-128"/>
              </a:rPr>
              <a:t>◇受入れ後の</a:t>
            </a:r>
            <a:r>
              <a:rPr lang="ja-JP" altLang="en-US" sz="1400" b="1" dirty="0" smtClean="0">
                <a:latin typeface="Meiryo UI" panose="020B0604030504040204" pitchFamily="50" charset="-128"/>
                <a:ea typeface="Meiryo UI" panose="020B0604030504040204" pitchFamily="50" charset="-128"/>
              </a:rPr>
              <a:t>感想</a:t>
            </a:r>
            <a:endParaRPr lang="en-US" altLang="ja-JP" sz="1400" b="1" dirty="0" smtClean="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メリット</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・慢性的な人員不足は解消されつつある</a:t>
            </a:r>
            <a:endParaRPr lang="ja-JP"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・特定技能は</a:t>
            </a:r>
            <a:r>
              <a:rPr lang="ja-JP" altLang="en-US" sz="1200" dirty="0">
                <a:latin typeface="Meiryo UI" panose="020B0604030504040204" pitchFamily="50" charset="-128"/>
                <a:ea typeface="Meiryo UI" panose="020B0604030504040204" pitchFamily="50" charset="-128"/>
              </a:rPr>
              <a:t>フルタイム</a:t>
            </a:r>
            <a:r>
              <a:rPr lang="ja-JP" altLang="en-US" sz="1200" dirty="0" smtClean="0">
                <a:latin typeface="Meiryo UI" panose="020B0604030504040204" pitchFamily="50" charset="-128"/>
                <a:ea typeface="Meiryo UI" panose="020B0604030504040204" pitchFamily="50" charset="-128"/>
              </a:rPr>
              <a:t>で</a:t>
            </a:r>
            <a:r>
              <a:rPr lang="ja-JP" altLang="en-US" sz="1200" dirty="0">
                <a:latin typeface="Meiryo UI" panose="020B0604030504040204" pitchFamily="50" charset="-128"/>
                <a:ea typeface="Meiryo UI" panose="020B0604030504040204" pitchFamily="50" charset="-128"/>
              </a:rPr>
              <a:t>勤務</a:t>
            </a:r>
            <a:r>
              <a:rPr lang="ja-JP" altLang="en-US" sz="1200" dirty="0" smtClean="0">
                <a:latin typeface="Meiryo UI" panose="020B0604030504040204" pitchFamily="50" charset="-128"/>
                <a:ea typeface="Meiryo UI" panose="020B0604030504040204" pitchFamily="50" charset="-128"/>
              </a:rPr>
              <a:t>可能のためシフトを調整しやすい</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・仕事熱心であり、向上心があるので、施設全体にいい影響がある</a:t>
            </a:r>
            <a:endParaRPr lang="ja-JP" altLang="en-US" sz="1200" dirty="0">
              <a:latin typeface="Meiryo UI" panose="020B0604030504040204" pitchFamily="50" charset="-128"/>
              <a:ea typeface="Meiryo UI" panose="020B0604030504040204" pitchFamily="50" charset="-128"/>
            </a:endParaRPr>
          </a:p>
          <a:p>
            <a:endParaRPr lang="en-US" altLang="ja-JP" sz="1200"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デメリット</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・外国人の指導を担当する職員</a:t>
            </a:r>
            <a:r>
              <a:rPr lang="ja-JP" altLang="en-US" sz="1200" dirty="0">
                <a:solidFill>
                  <a:schemeClr val="tx1"/>
                </a:solidFill>
                <a:latin typeface="Meiryo UI" panose="020B0604030504040204" pitchFamily="50" charset="-128"/>
                <a:ea typeface="Meiryo UI" panose="020B0604030504040204" pitchFamily="50" charset="-128"/>
              </a:rPr>
              <a:t>の</a:t>
            </a:r>
            <a:r>
              <a:rPr lang="ja-JP" altLang="en-US" sz="1200" dirty="0" smtClean="0">
                <a:solidFill>
                  <a:schemeClr val="tx1"/>
                </a:solidFill>
                <a:latin typeface="Meiryo UI" panose="020B0604030504040204" pitchFamily="50" charset="-128"/>
                <a:ea typeface="Meiryo UI" panose="020B0604030504040204" pitchFamily="50" charset="-128"/>
              </a:rPr>
              <a:t>負担が増える</a:t>
            </a:r>
            <a:endParaRPr lang="ja-JP" altLang="en-US"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・支援</a:t>
            </a:r>
            <a:r>
              <a:rPr lang="ja-JP" altLang="en-US" sz="1200" dirty="0">
                <a:solidFill>
                  <a:schemeClr val="tx1"/>
                </a:solidFill>
                <a:latin typeface="Meiryo UI" panose="020B0604030504040204" pitchFamily="50" charset="-128"/>
                <a:ea typeface="Meiryo UI" panose="020B0604030504040204" pitchFamily="50" charset="-128"/>
              </a:rPr>
              <a:t>費用が</a:t>
            </a:r>
            <a:r>
              <a:rPr lang="ja-JP" altLang="en-US" sz="1200" dirty="0" smtClean="0">
                <a:solidFill>
                  <a:schemeClr val="tx1"/>
                </a:solidFill>
                <a:latin typeface="Meiryo UI" panose="020B0604030504040204" pitchFamily="50" charset="-128"/>
                <a:ea typeface="Meiryo UI" panose="020B0604030504040204" pitchFamily="50" charset="-128"/>
              </a:rPr>
              <a:t>かかる</a:t>
            </a:r>
            <a:endParaRPr lang="ja-JP" altLang="en-US" sz="1200" dirty="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・将来的に施設</a:t>
            </a:r>
            <a:r>
              <a:rPr lang="ja-JP" altLang="en-US" sz="1200" dirty="0">
                <a:solidFill>
                  <a:schemeClr val="tx1"/>
                </a:solidFill>
                <a:latin typeface="Meiryo UI" panose="020B0604030504040204" pitchFamily="50" charset="-128"/>
                <a:ea typeface="Meiryo UI" panose="020B0604030504040204" pitchFamily="50" charset="-128"/>
              </a:rPr>
              <a:t>に定着してくれるかどうかが</a:t>
            </a:r>
            <a:r>
              <a:rPr lang="ja-JP" altLang="en-US" sz="1200" dirty="0" smtClean="0">
                <a:solidFill>
                  <a:schemeClr val="tx1"/>
                </a:solidFill>
                <a:latin typeface="Meiryo UI" panose="020B0604030504040204" pitchFamily="50" charset="-128"/>
                <a:ea typeface="Meiryo UI" panose="020B0604030504040204" pitchFamily="50" charset="-128"/>
              </a:rPr>
              <a:t>不明</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127160" y="678373"/>
            <a:ext cx="9681680" cy="5744341"/>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p:nvSpPr>
        <p:spPr>
          <a:xfrm>
            <a:off x="38100" y="458856"/>
            <a:ext cx="1861654" cy="23842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200" b="1" dirty="0" smtClean="0">
                <a:latin typeface="Meiryo UI" panose="020B0604030504040204" pitchFamily="50" charset="-128"/>
                <a:ea typeface="Meiryo UI" panose="020B0604030504040204" pitchFamily="50" charset="-128"/>
              </a:rPr>
              <a:t>♦受入れ</a:t>
            </a:r>
            <a:r>
              <a:rPr kumimoji="1" lang="ja-JP" altLang="en-US" sz="1200" b="1" dirty="0">
                <a:latin typeface="Meiryo UI" panose="020B0604030504040204" pitchFamily="50" charset="-128"/>
                <a:ea typeface="Meiryo UI" panose="020B0604030504040204" pitchFamily="50" charset="-128"/>
              </a:rPr>
              <a:t>後の状況</a:t>
            </a:r>
          </a:p>
        </p:txBody>
      </p:sp>
      <p:sp>
        <p:nvSpPr>
          <p:cNvPr id="3" name="スライド番号プレースホルダー 2"/>
          <p:cNvSpPr>
            <a:spLocks noGrp="1"/>
          </p:cNvSpPr>
          <p:nvPr>
            <p:ph type="sldNum" sz="quarter" idx="12"/>
          </p:nvPr>
        </p:nvSpPr>
        <p:spPr>
          <a:xfrm>
            <a:off x="7447881" y="6422714"/>
            <a:ext cx="2228850" cy="365125"/>
          </a:xfrm>
        </p:spPr>
        <p:txBody>
          <a:bodyPr/>
          <a:lstStyle/>
          <a:p>
            <a:fld id="{C018DF2C-1CC5-483D-9CB1-E1AB66882F56}" type="slidenum">
              <a:rPr kumimoji="1" lang="ja-JP" altLang="en-US" smtClean="0"/>
              <a:t>4</a:t>
            </a:fld>
            <a:endParaRPr kumimoji="1" lang="ja-JP" altLang="en-US" dirty="0"/>
          </a:p>
        </p:txBody>
      </p:sp>
      <p:sp>
        <p:nvSpPr>
          <p:cNvPr id="16" name="テキスト ボックス 15"/>
          <p:cNvSpPr txBox="1"/>
          <p:nvPr/>
        </p:nvSpPr>
        <p:spPr>
          <a:xfrm>
            <a:off x="229460" y="884690"/>
            <a:ext cx="4424828" cy="160043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a:latin typeface="Meiryo UI" panose="020B0604030504040204" pitchFamily="50" charset="-128"/>
                <a:ea typeface="Meiryo UI" panose="020B0604030504040204" pitchFamily="50" charset="-128"/>
              </a:rPr>
              <a:t>◇監理団体、登録支援機関、仲介業者に</a:t>
            </a:r>
            <a:r>
              <a:rPr lang="ja-JP" altLang="en-US" sz="1400" b="1" dirty="0" smtClean="0">
                <a:latin typeface="Meiryo UI" panose="020B0604030504040204" pitchFamily="50" charset="-128"/>
                <a:ea typeface="Meiryo UI" panose="020B0604030504040204" pitchFamily="50" charset="-128"/>
              </a:rPr>
              <a:t>ついて</a:t>
            </a:r>
            <a:endParaRPr lang="en-US" altLang="ja-JP" sz="1400" b="1"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○選定方法</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・複数</a:t>
            </a:r>
            <a:r>
              <a:rPr lang="ja-JP" altLang="en-US" sz="1200" dirty="0" smtClean="0">
                <a:latin typeface="Meiryo UI" panose="020B0604030504040204" pitchFamily="50" charset="-128"/>
                <a:ea typeface="Meiryo UI" panose="020B0604030504040204" pitchFamily="50" charset="-128"/>
              </a:rPr>
              <a:t>の機関と協議し、</a:t>
            </a:r>
            <a:r>
              <a:rPr lang="ja-JP" altLang="en-US" sz="1200" dirty="0">
                <a:latin typeface="Meiryo UI" panose="020B0604030504040204" pitchFamily="50" charset="-128"/>
                <a:ea typeface="Meiryo UI" panose="020B0604030504040204" pitchFamily="50" charset="-128"/>
              </a:rPr>
              <a:t>見積や支援内容等</a:t>
            </a:r>
            <a:r>
              <a:rPr lang="ja-JP" altLang="en-US" sz="1200" dirty="0" smtClean="0">
                <a:latin typeface="Meiryo UI" panose="020B0604030504040204" pitchFamily="50" charset="-128"/>
                <a:ea typeface="Meiryo UI" panose="020B0604030504040204" pitchFamily="50" charset="-128"/>
              </a:rPr>
              <a:t>を</a:t>
            </a:r>
            <a:r>
              <a:rPr lang="ja-JP" altLang="en-US" sz="1200" dirty="0">
                <a:latin typeface="Meiryo UI" panose="020B0604030504040204" pitchFamily="50" charset="-128"/>
                <a:ea typeface="Meiryo UI" panose="020B0604030504040204" pitchFamily="50" charset="-128"/>
              </a:rPr>
              <a:t>比較</a:t>
            </a:r>
            <a:r>
              <a:rPr lang="ja-JP" altLang="en-US" sz="1200" dirty="0" smtClean="0">
                <a:latin typeface="Meiryo UI" panose="020B0604030504040204" pitchFamily="50" charset="-128"/>
                <a:ea typeface="Meiryo UI" panose="020B0604030504040204" pitchFamily="50" charset="-128"/>
              </a:rPr>
              <a:t>し選定</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○支援内容</a:t>
            </a:r>
            <a:endParaRPr lang="en-US" altLang="ja-JP" sz="1200" dirty="0" smtClean="0">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・受入候補者の</a:t>
            </a:r>
            <a:r>
              <a:rPr lang="ja-JP" altLang="en-US" sz="1200" dirty="0" smtClean="0">
                <a:solidFill>
                  <a:schemeClr val="tx1"/>
                </a:solidFill>
                <a:latin typeface="Meiryo UI" panose="020B0604030504040204" pitchFamily="50" charset="-128"/>
                <a:ea typeface="Meiryo UI" panose="020B0604030504040204" pitchFamily="50" charset="-128"/>
              </a:rPr>
              <a:t>選定</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・事務</a:t>
            </a:r>
            <a:r>
              <a:rPr lang="ja-JP" altLang="en-US" sz="1200" dirty="0">
                <a:solidFill>
                  <a:schemeClr val="tx1"/>
                </a:solidFill>
                <a:latin typeface="Meiryo UI" panose="020B0604030504040204" pitchFamily="50" charset="-128"/>
                <a:ea typeface="Meiryo UI" panose="020B0604030504040204" pitchFamily="50" charset="-128"/>
              </a:rPr>
              <a:t>手続きの</a:t>
            </a:r>
            <a:r>
              <a:rPr lang="ja-JP" altLang="en-US" sz="1200" dirty="0" smtClean="0">
                <a:solidFill>
                  <a:schemeClr val="tx1"/>
                </a:solidFill>
                <a:latin typeface="Meiryo UI" panose="020B0604030504040204" pitchFamily="50" charset="-128"/>
                <a:ea typeface="Meiryo UI" panose="020B0604030504040204" pitchFamily="50" charset="-128"/>
              </a:rPr>
              <a:t>委任</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○費用</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・約</a:t>
            </a:r>
            <a:r>
              <a:rPr lang="en-US" altLang="ja-JP" sz="1200" dirty="0" smtClean="0">
                <a:solidFill>
                  <a:schemeClr val="tx1"/>
                </a:solidFill>
                <a:latin typeface="Meiryo UI" panose="020B0604030504040204" pitchFamily="50" charset="-128"/>
                <a:ea typeface="Meiryo UI" panose="020B0604030504040204" pitchFamily="50" charset="-128"/>
              </a:rPr>
              <a:t>30</a:t>
            </a:r>
            <a:r>
              <a:rPr lang="ja-JP" altLang="en-US" sz="1200" dirty="0" smtClean="0">
                <a:solidFill>
                  <a:schemeClr val="tx1"/>
                </a:solidFill>
                <a:latin typeface="Meiryo UI" panose="020B0604030504040204" pitchFamily="50" charset="-128"/>
                <a:ea typeface="Meiryo UI" panose="020B0604030504040204" pitchFamily="50" charset="-128"/>
              </a:rPr>
              <a:t>万円（一人当たり）</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4811127" y="884690"/>
            <a:ext cx="4840873" cy="255454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a:latin typeface="Meiryo UI" panose="020B0604030504040204" pitchFamily="50" charset="-128"/>
                <a:ea typeface="Meiryo UI" panose="020B0604030504040204" pitchFamily="50" charset="-128"/>
              </a:rPr>
              <a:t>◇受入れ後の課題への</a:t>
            </a:r>
            <a:r>
              <a:rPr lang="ja-JP" altLang="en-US" sz="1400" b="1" dirty="0" smtClean="0">
                <a:latin typeface="Meiryo UI" panose="020B0604030504040204" pitchFamily="50" charset="-128"/>
                <a:ea typeface="Meiryo UI" panose="020B0604030504040204" pitchFamily="50" charset="-128"/>
              </a:rPr>
              <a:t>対応</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○課題</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日本語</a:t>
            </a:r>
            <a:r>
              <a:rPr lang="ja-JP" altLang="en-US" sz="1200" dirty="0">
                <a:latin typeface="Meiryo UI" panose="020B0604030504040204" pitchFamily="50" charset="-128"/>
                <a:ea typeface="Meiryo UI" panose="020B0604030504040204" pitchFamily="50" charset="-128"/>
              </a:rPr>
              <a:t>で</a:t>
            </a:r>
            <a:r>
              <a:rPr lang="ja-JP" altLang="en-US" sz="1200" dirty="0" smtClean="0">
                <a:latin typeface="Meiryo UI" panose="020B0604030504040204" pitchFamily="50" charset="-128"/>
                <a:ea typeface="Meiryo UI" panose="020B0604030504040204" pitchFamily="50" charset="-128"/>
              </a:rPr>
              <a:t>の会話することに不安が</a:t>
            </a:r>
            <a:r>
              <a:rPr lang="ja-JP" altLang="en-US" sz="1200" dirty="0">
                <a:latin typeface="Meiryo UI" panose="020B0604030504040204" pitchFamily="50" charset="-128"/>
                <a:ea typeface="Meiryo UI" panose="020B0604030504040204" pitchFamily="50" charset="-128"/>
              </a:rPr>
              <a:t>あり、</a:t>
            </a:r>
            <a:r>
              <a:rPr lang="ja-JP" altLang="en-US" sz="1200" dirty="0" smtClean="0">
                <a:latin typeface="Meiryo UI" panose="020B0604030504040204" pitchFamily="50" charset="-128"/>
                <a:ea typeface="Meiryo UI" panose="020B0604030504040204" pitchFamily="50" charset="-128"/>
              </a:rPr>
              <a:t>利用者及び職員とのコミュニケー　　</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ションがおぼつかない</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・介護に関する知識、技術不足</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・他の施設との給与面、待遇を比較し、条件がいい職場へ転職</a:t>
            </a:r>
            <a:r>
              <a:rPr lang="ja-JP" altLang="en-US" sz="1200" dirty="0">
                <a:latin typeface="Meiryo UI" panose="020B0604030504040204" pitchFamily="50" charset="-128"/>
                <a:ea typeface="Meiryo UI" panose="020B0604030504040204" pitchFamily="50" charset="-128"/>
              </a:rPr>
              <a:t>する</a:t>
            </a:r>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対応</a:t>
            </a:r>
            <a:endParaRPr lang="en-US" altLang="ja-JP" sz="1200" dirty="0" smtClean="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・日本語や介護の勉強会に参加してもらう</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・母国語に翻訳</a:t>
            </a:r>
            <a:r>
              <a:rPr lang="ja-JP" altLang="en-US" sz="1200" dirty="0">
                <a:latin typeface="Meiryo UI" panose="020B0604030504040204" pitchFamily="50" charset="-128"/>
                <a:ea typeface="Meiryo UI" panose="020B0604030504040204" pitchFamily="50" charset="-128"/>
              </a:rPr>
              <a:t>された資料を提供する</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・通</a:t>
            </a:r>
            <a:r>
              <a:rPr lang="ja-JP" altLang="en-US" sz="1200" dirty="0">
                <a:latin typeface="Meiryo UI" panose="020B0604030504040204" pitchFamily="50" charset="-128"/>
                <a:ea typeface="Meiryo UI" panose="020B0604030504040204" pitchFamily="50" charset="-128"/>
              </a:rPr>
              <a:t>訳者を</a:t>
            </a:r>
            <a:r>
              <a:rPr lang="ja-JP" altLang="en-US" sz="1200" dirty="0" smtClean="0">
                <a:latin typeface="Meiryo UI" panose="020B0604030504040204" pitchFamily="50" charset="-128"/>
                <a:ea typeface="Meiryo UI" panose="020B0604030504040204" pitchFamily="50" charset="-128"/>
              </a:rPr>
              <a:t>通じて、業務内容を説明する</a:t>
            </a:r>
            <a:endParaRPr lang="ja-JP"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・給料</a:t>
            </a:r>
            <a:r>
              <a:rPr lang="ja-JP" altLang="en-US" sz="1200" dirty="0">
                <a:latin typeface="Meiryo UI" panose="020B0604030504040204" pitchFamily="50" charset="-128"/>
                <a:ea typeface="Meiryo UI" panose="020B0604030504040204" pitchFamily="50" charset="-128"/>
              </a:rPr>
              <a:t>明細の読み方</a:t>
            </a:r>
            <a:r>
              <a:rPr lang="ja-JP" altLang="en-US" sz="1200" dirty="0" smtClean="0">
                <a:latin typeface="Meiryo UI" panose="020B0604030504040204" pitchFamily="50" charset="-128"/>
                <a:ea typeface="Meiryo UI" panose="020B0604030504040204" pitchFamily="50" charset="-128"/>
              </a:rPr>
              <a:t>を教える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・給与等の条件面を細かく説明する</a:t>
            </a:r>
            <a:endParaRPr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2277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267561" y="5263022"/>
            <a:ext cx="9412219" cy="138499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200" dirty="0" smtClean="0">
                <a:latin typeface="Meiryo UI" panose="020B0604030504040204" pitchFamily="50" charset="-128"/>
                <a:ea typeface="Meiryo UI" panose="020B0604030504040204" pitchFamily="50" charset="-128"/>
              </a:rPr>
              <a:t>　◇外国人受入準備チームの</a:t>
            </a:r>
            <a:r>
              <a:rPr lang="ja-JP" altLang="en-US" sz="1200" dirty="0">
                <a:latin typeface="Meiryo UI" panose="020B0604030504040204" pitchFamily="50" charset="-128"/>
                <a:ea typeface="Meiryo UI" panose="020B0604030504040204" pitchFamily="50" charset="-128"/>
              </a:rPr>
              <a:t>設置（</a:t>
            </a:r>
            <a:r>
              <a:rPr lang="zh-TW" altLang="en-US" sz="1200" dirty="0">
                <a:latin typeface="Meiryo UI" panose="020B0604030504040204" pitchFamily="50" charset="-128"/>
                <a:ea typeface="Meiryo UI" panose="020B0604030504040204" pitchFamily="50" charset="-128"/>
              </a:rPr>
              <a:t>代表、住宅型有料老人</a:t>
            </a:r>
            <a:r>
              <a:rPr lang="en-US" altLang="zh-TW" sz="1200" dirty="0">
                <a:latin typeface="Meiryo UI" panose="020B0604030504040204" pitchFamily="50" charset="-128"/>
                <a:ea typeface="Meiryo UI" panose="020B0604030504040204" pitchFamily="50" charset="-128"/>
              </a:rPr>
              <a:t>H</a:t>
            </a:r>
            <a:r>
              <a:rPr lang="zh-TW" altLang="en-US" sz="1200" dirty="0">
                <a:latin typeface="Meiryo UI" panose="020B0604030504040204" pitchFamily="50" charset="-128"/>
                <a:ea typeface="Meiryo UI" panose="020B0604030504040204" pitchFamily="50" charset="-128"/>
              </a:rPr>
              <a:t>施設長</a:t>
            </a:r>
            <a:r>
              <a:rPr lang="ja-JP" altLang="en-US" sz="1200" dirty="0">
                <a:latin typeface="Meiryo UI" panose="020B0604030504040204" pitchFamily="50" charset="-128"/>
                <a:ea typeface="Meiryo UI" panose="020B0604030504040204" pitchFamily="50" charset="-128"/>
              </a:rPr>
              <a:t>訪問介護管理者及びサービス提供責任者、デイサービス管理者を中心に構成）</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○法人内で外国人受入準備チームの取組み</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・外国人受け入れ勉強会の実施（</a:t>
            </a:r>
            <a:r>
              <a:rPr lang="en-US" altLang="ja-JP" sz="1200" dirty="0" smtClean="0">
                <a:latin typeface="Meiryo UI" panose="020B0604030504040204" pitchFamily="50" charset="-128"/>
                <a:ea typeface="Meiryo UI" panose="020B0604030504040204" pitchFamily="50" charset="-128"/>
              </a:rPr>
              <a:t>4</a:t>
            </a:r>
            <a:r>
              <a:rPr lang="ja-JP" altLang="en-US" sz="1200" dirty="0" smtClean="0">
                <a:latin typeface="Meiryo UI" panose="020B0604030504040204" pitchFamily="50" charset="-128"/>
                <a:ea typeface="Meiryo UI" panose="020B0604030504040204" pitchFamily="50" charset="-128"/>
              </a:rPr>
              <a:t>回実施）</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１回目</a:t>
            </a:r>
            <a:r>
              <a:rPr lang="ja-JP" altLang="en-US" sz="1200" dirty="0">
                <a:latin typeface="Meiryo UI" panose="020B0604030504040204" pitchFamily="50" charset="-128"/>
                <a:ea typeface="Meiryo UI" panose="020B0604030504040204" pitchFamily="50" charset="-128"/>
              </a:rPr>
              <a:t>：外国人材の受入れ理由説明</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現地</a:t>
            </a:r>
            <a:r>
              <a:rPr lang="ja-JP" altLang="en-US" sz="1200" dirty="0" smtClean="0">
                <a:latin typeface="Meiryo UI" panose="020B0604030504040204" pitchFamily="50" charset="-128"/>
                <a:ea typeface="Meiryo UI" panose="020B0604030504040204" pitchFamily="50" charset="-128"/>
              </a:rPr>
              <a:t>での</a:t>
            </a:r>
            <a:r>
              <a:rPr lang="ja-JP" altLang="en-US" sz="1200" dirty="0">
                <a:latin typeface="Meiryo UI" panose="020B0604030504040204" pitchFamily="50" charset="-128"/>
                <a:ea typeface="Meiryo UI" panose="020B0604030504040204" pitchFamily="50" charset="-128"/>
              </a:rPr>
              <a:t>面接会報告</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受入</a:t>
            </a:r>
            <a:r>
              <a:rPr lang="ja-JP" altLang="en-US" sz="1200" dirty="0" smtClean="0">
                <a:latin typeface="Meiryo UI" panose="020B0604030504040204" pitchFamily="50" charset="-128"/>
                <a:ea typeface="Meiryo UI" panose="020B0604030504040204" pitchFamily="50" charset="-128"/>
              </a:rPr>
              <a:t>国</a:t>
            </a:r>
            <a:r>
              <a:rPr lang="ja-JP" altLang="en-US" sz="1200" dirty="0">
                <a:latin typeface="Meiryo UI" panose="020B0604030504040204" pitchFamily="50" charset="-128"/>
                <a:ea typeface="Meiryo UI" panose="020B0604030504040204" pitchFamily="50" charset="-128"/>
              </a:rPr>
              <a:t>に</a:t>
            </a:r>
            <a:r>
              <a:rPr lang="ja-JP" altLang="en-US" sz="1200" dirty="0" smtClean="0">
                <a:latin typeface="Meiryo UI" panose="020B0604030504040204" pitchFamily="50" charset="-128"/>
                <a:ea typeface="Meiryo UI" panose="020B0604030504040204" pitchFamily="50" charset="-128"/>
              </a:rPr>
              <a:t>ついての説明（国民性、気質、介護</a:t>
            </a:r>
            <a:r>
              <a:rPr lang="ja-JP" altLang="en-US" sz="1200" dirty="0">
                <a:latin typeface="Meiryo UI" panose="020B0604030504040204" pitchFamily="50" charset="-128"/>
                <a:ea typeface="Meiryo UI" panose="020B0604030504040204" pitchFamily="50" charset="-128"/>
              </a:rPr>
              <a:t>概念</a:t>
            </a:r>
            <a:r>
              <a:rPr lang="ja-JP" altLang="en-US" sz="1200" dirty="0" smtClean="0">
                <a:latin typeface="Meiryo UI" panose="020B0604030504040204" pitchFamily="50" charset="-128"/>
                <a:ea typeface="Meiryo UI" panose="020B0604030504040204" pitchFamily="50" charset="-128"/>
              </a:rPr>
              <a:t>等）、</a:t>
            </a:r>
            <a:r>
              <a:rPr lang="ja-JP" altLang="en-US" sz="1200" dirty="0">
                <a:latin typeface="Meiryo UI" panose="020B0604030504040204" pitchFamily="50" charset="-128"/>
                <a:ea typeface="Meiryo UI" panose="020B0604030504040204" pitchFamily="50" charset="-128"/>
              </a:rPr>
              <a:t>受入スケジュール説明</a:t>
            </a:r>
          </a:p>
          <a:p>
            <a:r>
              <a:rPr lang="ja-JP" altLang="en-US" sz="1200" dirty="0" smtClean="0">
                <a:latin typeface="Meiryo UI" panose="020B0604030504040204" pitchFamily="50" charset="-128"/>
                <a:ea typeface="Meiryo UI" panose="020B0604030504040204" pitchFamily="50" charset="-128"/>
              </a:rPr>
              <a:t>　　　２回目：</a:t>
            </a:r>
            <a:r>
              <a:rPr lang="ja-JP" altLang="en-US" sz="1200" dirty="0">
                <a:latin typeface="Meiryo UI" panose="020B0604030504040204" pitchFamily="50" charset="-128"/>
                <a:ea typeface="Meiryo UI" panose="020B0604030504040204" pitchFamily="50" charset="-128"/>
              </a:rPr>
              <a:t>住宅型有料老人</a:t>
            </a:r>
            <a:r>
              <a:rPr lang="ja-JP" altLang="en-US" sz="1200" dirty="0" smtClean="0">
                <a:latin typeface="Meiryo UI" panose="020B0604030504040204" pitchFamily="50" charset="-128"/>
                <a:ea typeface="Meiryo UI" panose="020B0604030504040204" pitchFamily="50" charset="-128"/>
              </a:rPr>
              <a:t>ホーム、またはデイサービス業務</a:t>
            </a:r>
            <a:r>
              <a:rPr lang="ja-JP" altLang="en-US" sz="1200" dirty="0">
                <a:latin typeface="Meiryo UI" panose="020B0604030504040204" pitchFamily="50" charset="-128"/>
                <a:ea typeface="Meiryo UI" panose="020B0604030504040204" pitchFamily="50" charset="-128"/>
              </a:rPr>
              <a:t>（アルバイト）のサポート体制に</a:t>
            </a:r>
            <a:r>
              <a:rPr lang="ja-JP" altLang="en-US" sz="1200" dirty="0" smtClean="0">
                <a:latin typeface="Meiryo UI" panose="020B0604030504040204" pitchFamily="50" charset="-128"/>
                <a:ea typeface="Meiryo UI" panose="020B0604030504040204" pitchFamily="50" charset="-128"/>
              </a:rPr>
              <a:t>ついて</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３回目</a:t>
            </a:r>
            <a:r>
              <a:rPr lang="ja-JP" altLang="en-US" sz="1200" dirty="0">
                <a:latin typeface="Meiryo UI" panose="020B0604030504040204" pitchFamily="50" charset="-128"/>
                <a:ea typeface="Meiryo UI" panose="020B0604030504040204" pitchFamily="50" charset="-128"/>
              </a:rPr>
              <a:t>：生活面のサポート体制について（行政手続き・寮及び生活必需品等の準備等）</a:t>
            </a:r>
          </a:p>
          <a:p>
            <a:r>
              <a:rPr lang="ja-JP" altLang="en-US" sz="1200" dirty="0" smtClean="0">
                <a:latin typeface="Meiryo UI" panose="020B0604030504040204" pitchFamily="50" charset="-128"/>
                <a:ea typeface="Meiryo UI" panose="020B0604030504040204" pitchFamily="50" charset="-128"/>
              </a:rPr>
              <a:t>　　　４回目</a:t>
            </a:r>
            <a:r>
              <a:rPr lang="ja-JP" altLang="en-US" sz="1200" dirty="0">
                <a:latin typeface="Meiryo UI" panose="020B0604030504040204" pitchFamily="50" charset="-128"/>
                <a:ea typeface="Meiryo UI" panose="020B0604030504040204" pitchFamily="50" charset="-128"/>
              </a:rPr>
              <a:t>：法人全体研修会で</a:t>
            </a:r>
            <a:r>
              <a:rPr lang="ja-JP" altLang="en-US" sz="1200" dirty="0" smtClean="0">
                <a:latin typeface="Meiryo UI" panose="020B0604030504040204" pitchFamily="50" charset="-128"/>
                <a:ea typeface="Meiryo UI" panose="020B0604030504040204" pitchFamily="50" charset="-128"/>
              </a:rPr>
              <a:t>、過去３回の勉強会について報告</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説明</a:t>
            </a:r>
            <a:endParaRPr lang="ja-JP" altLang="en-US" sz="1200" dirty="0">
              <a:latin typeface="Meiryo UI" panose="020B0604030504040204" pitchFamily="50" charset="-128"/>
              <a:ea typeface="Meiryo UI" panose="020B0604030504040204" pitchFamily="50" charset="-128"/>
            </a:endParaRPr>
          </a:p>
        </p:txBody>
      </p:sp>
      <p:sp>
        <p:nvSpPr>
          <p:cNvPr id="4" name="正方形/長方形 3"/>
          <p:cNvSpPr/>
          <p:nvPr/>
        </p:nvSpPr>
        <p:spPr>
          <a:xfrm>
            <a:off x="95250" y="572296"/>
            <a:ext cx="3698828" cy="2052892"/>
          </a:xfrm>
          <a:prstGeom prst="rect">
            <a:avLst/>
          </a:prstGeom>
          <a:ln>
            <a:solidFill>
              <a:schemeClr val="accent6"/>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dirty="0" smtClean="0">
                <a:latin typeface="Meiryo UI" panose="020B0604030504040204" pitchFamily="50" charset="-128"/>
                <a:ea typeface="Meiryo UI" panose="020B0604030504040204" pitchFamily="50" charset="-128"/>
              </a:rPr>
              <a:t>①</a:t>
            </a:r>
            <a:r>
              <a:rPr lang="ja-JP" altLang="en-US" sz="1400" b="1" dirty="0">
                <a:latin typeface="Meiryo UI" panose="020B0604030504040204" pitchFamily="50" charset="-128"/>
                <a:ea typeface="Meiryo UI" panose="020B0604030504040204" pitchFamily="50" charset="-128"/>
              </a:rPr>
              <a:t>有限</a:t>
            </a:r>
            <a:r>
              <a:rPr lang="ja-JP" altLang="en-US" sz="1400" b="1" dirty="0" smtClean="0">
                <a:latin typeface="Meiryo UI" panose="020B0604030504040204" pitchFamily="50" charset="-128"/>
                <a:ea typeface="Meiryo UI" panose="020B0604030504040204" pitchFamily="50" charset="-128"/>
              </a:rPr>
              <a:t>会社　ライフケアひまわり</a:t>
            </a:r>
            <a:endParaRPr lang="en-US" altLang="ja-JP" sz="1400" b="1"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代表者　　代表</a:t>
            </a:r>
            <a:r>
              <a:rPr lang="ja-JP" altLang="en-US" sz="1200" dirty="0" smtClean="0">
                <a:latin typeface="Meiryo UI" panose="020B0604030504040204" pitchFamily="50" charset="-128"/>
                <a:ea typeface="Meiryo UI" panose="020B0604030504040204" pitchFamily="50" charset="-128"/>
              </a:rPr>
              <a:t>取締役　橋本　清尚</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○所在地　　</a:t>
            </a:r>
            <a:r>
              <a:rPr lang="zh-CN" altLang="en-US" sz="1200" dirty="0" smtClean="0">
                <a:latin typeface="Meiryo UI" panose="020B0604030504040204" pitchFamily="50" charset="-128"/>
                <a:ea typeface="Meiryo UI" panose="020B0604030504040204" pitchFamily="50" charset="-128"/>
              </a:rPr>
              <a:t>東大阪市</a:t>
            </a:r>
            <a:r>
              <a:rPr lang="zh-CN" altLang="en-US" sz="1200" dirty="0">
                <a:latin typeface="Meiryo UI" panose="020B0604030504040204" pitchFamily="50" charset="-128"/>
                <a:ea typeface="Meiryo UI" panose="020B0604030504040204" pitchFamily="50" charset="-128"/>
              </a:rPr>
              <a:t>弥生町</a:t>
            </a:r>
            <a:r>
              <a:rPr lang="en-US" altLang="zh-CN" sz="1200" dirty="0">
                <a:latin typeface="Meiryo UI" panose="020B0604030504040204" pitchFamily="50" charset="-128"/>
                <a:ea typeface="Meiryo UI" panose="020B0604030504040204" pitchFamily="50" charset="-128"/>
              </a:rPr>
              <a:t>20</a:t>
            </a:r>
            <a:r>
              <a:rPr lang="zh-CN" altLang="en-US" sz="1200" dirty="0">
                <a:latin typeface="Meiryo UI" panose="020B0604030504040204" pitchFamily="50" charset="-128"/>
                <a:ea typeface="Meiryo UI" panose="020B0604030504040204" pitchFamily="50" charset="-128"/>
              </a:rPr>
              <a:t>番</a:t>
            </a:r>
            <a:r>
              <a:rPr lang="en-US" altLang="zh-CN" sz="1200" dirty="0">
                <a:latin typeface="Meiryo UI" panose="020B0604030504040204" pitchFamily="50" charset="-128"/>
                <a:ea typeface="Meiryo UI" panose="020B0604030504040204" pitchFamily="50" charset="-128"/>
              </a:rPr>
              <a:t>3</a:t>
            </a:r>
            <a:r>
              <a:rPr lang="zh-CN" altLang="en-US" sz="1200" dirty="0">
                <a:latin typeface="Meiryo UI" panose="020B0604030504040204" pitchFamily="50" charset="-128"/>
                <a:ea typeface="Meiryo UI" panose="020B0604030504040204" pitchFamily="50" charset="-128"/>
              </a:rPr>
              <a:t>号 </a:t>
            </a:r>
            <a:endParaRPr lang="en-US" altLang="ja-JP" sz="1200" dirty="0" smtClean="0"/>
          </a:p>
          <a:p>
            <a:r>
              <a:rPr lang="ja-JP" altLang="en-US" sz="1200" dirty="0" smtClean="0">
                <a:latin typeface="Meiryo UI" panose="020B0604030504040204" pitchFamily="50" charset="-128"/>
                <a:ea typeface="Meiryo UI" panose="020B0604030504040204" pitchFamily="50" charset="-128"/>
              </a:rPr>
              <a:t>○受入れ</a:t>
            </a:r>
            <a:r>
              <a:rPr lang="ja-JP" altLang="en-US" sz="1200" dirty="0">
                <a:latin typeface="Meiryo UI" panose="020B0604030504040204" pitchFamily="50" charset="-128"/>
                <a:ea typeface="Meiryo UI" panose="020B0604030504040204" pitchFamily="50" charset="-128"/>
              </a:rPr>
              <a:t>施設　ライフケアひまわり</a:t>
            </a:r>
            <a:r>
              <a:rPr lang="ja-JP" altLang="en-US" sz="1200" dirty="0" smtClean="0">
                <a:latin typeface="Meiryo UI" panose="020B0604030504040204" pitchFamily="50" charset="-128"/>
                <a:ea typeface="Meiryo UI" panose="020B0604030504040204" pitchFamily="50" charset="-128"/>
              </a:rPr>
              <a:t>東山</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住宅型有料老人ホーム</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東大阪市東山町</a:t>
            </a:r>
            <a:r>
              <a:rPr lang="en-US" altLang="zh-TW" sz="1200" dirty="0">
                <a:latin typeface="Meiryo UI" panose="020B0604030504040204" pitchFamily="50" charset="-128"/>
                <a:ea typeface="Meiryo UI" panose="020B0604030504040204" pitchFamily="50" charset="-128"/>
              </a:rPr>
              <a:t>18</a:t>
            </a:r>
            <a:r>
              <a:rPr lang="zh-TW" altLang="en-US" sz="1200" dirty="0">
                <a:latin typeface="Meiryo UI" panose="020B0604030504040204" pitchFamily="50" charset="-128"/>
                <a:ea typeface="Meiryo UI" panose="020B0604030504040204" pitchFamily="50" charset="-128"/>
              </a:rPr>
              <a:t>番</a:t>
            </a:r>
            <a:r>
              <a:rPr lang="en-US" altLang="zh-TW" sz="1200" dirty="0">
                <a:latin typeface="Meiryo UI" panose="020B0604030504040204" pitchFamily="50" charset="-128"/>
                <a:ea typeface="Meiryo UI" panose="020B0604030504040204" pitchFamily="50" charset="-128"/>
              </a:rPr>
              <a:t>28</a:t>
            </a:r>
            <a:r>
              <a:rPr lang="zh-TW" altLang="en-US" sz="1200" dirty="0">
                <a:latin typeface="Meiryo UI" panose="020B0604030504040204" pitchFamily="50" charset="-128"/>
                <a:ea typeface="Meiryo UI" panose="020B0604030504040204" pitchFamily="50" charset="-128"/>
              </a:rPr>
              <a:t>号</a:t>
            </a:r>
            <a:endParaRPr lang="ja-JP"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ライフケア</a:t>
            </a:r>
            <a:r>
              <a:rPr lang="ja-JP" altLang="en-US" sz="1200" dirty="0">
                <a:latin typeface="Meiryo UI" panose="020B0604030504040204" pitchFamily="50" charset="-128"/>
                <a:ea typeface="Meiryo UI" panose="020B0604030504040204" pitchFamily="50" charset="-128"/>
              </a:rPr>
              <a:t>ひまわり東山</a:t>
            </a:r>
            <a:r>
              <a:rPr lang="ja-JP" altLang="en-US" sz="1200" dirty="0" smtClean="0">
                <a:latin typeface="Meiryo UI" panose="020B0604030504040204" pitchFamily="50" charset="-128"/>
                <a:ea typeface="Meiryo UI" panose="020B0604030504040204" pitchFamily="50" charset="-128"/>
              </a:rPr>
              <a:t>デイサービスセンター　　　　　　</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地域密着型通所介護）</a:t>
            </a:r>
          </a:p>
          <a:p>
            <a:r>
              <a:rPr lang="ja-JP" altLang="en-US" sz="1200" dirty="0" smtClean="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東大阪市東山町</a:t>
            </a:r>
            <a:r>
              <a:rPr lang="en-US" altLang="zh-TW" sz="1200" dirty="0" smtClean="0">
                <a:latin typeface="Meiryo UI" panose="020B0604030504040204" pitchFamily="50" charset="-128"/>
                <a:ea typeface="Meiryo UI" panose="020B0604030504040204" pitchFamily="50" charset="-128"/>
              </a:rPr>
              <a:t>18</a:t>
            </a:r>
            <a:r>
              <a:rPr lang="zh-TW" altLang="en-US" sz="1200" dirty="0" smtClean="0">
                <a:latin typeface="Meiryo UI" panose="020B0604030504040204" pitchFamily="50" charset="-128"/>
                <a:ea typeface="Meiryo UI" panose="020B0604030504040204" pitchFamily="50" charset="-128"/>
              </a:rPr>
              <a:t>番</a:t>
            </a:r>
            <a:r>
              <a:rPr lang="en-US" altLang="zh-TW" sz="1200" dirty="0" smtClean="0">
                <a:latin typeface="Meiryo UI" panose="020B0604030504040204" pitchFamily="50" charset="-128"/>
                <a:ea typeface="Meiryo UI" panose="020B0604030504040204" pitchFamily="50" charset="-128"/>
              </a:rPr>
              <a:t>28</a:t>
            </a:r>
            <a:r>
              <a:rPr lang="zh-TW" altLang="en-US" sz="1200" dirty="0" smtClean="0">
                <a:latin typeface="Meiryo UI" panose="020B0604030504040204" pitchFamily="50" charset="-128"/>
                <a:ea typeface="Meiryo UI" panose="020B0604030504040204" pitchFamily="50" charset="-128"/>
              </a:rPr>
              <a:t>号</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登録支援</a:t>
            </a:r>
            <a:r>
              <a:rPr lang="ja-JP" altLang="en-US" sz="1200" dirty="0" smtClean="0">
                <a:latin typeface="Meiryo UI" panose="020B0604030504040204" pitchFamily="50" charset="-128"/>
                <a:ea typeface="Meiryo UI" panose="020B0604030504040204" pitchFamily="50" charset="-128"/>
              </a:rPr>
              <a:t>機関としても事業を行っている</a:t>
            </a:r>
            <a:endParaRPr lang="ja-JP" altLang="en-US" sz="675" dirty="0"/>
          </a:p>
        </p:txBody>
      </p:sp>
      <p:sp>
        <p:nvSpPr>
          <p:cNvPr id="2" name="正方形/長方形 1"/>
          <p:cNvSpPr/>
          <p:nvPr/>
        </p:nvSpPr>
        <p:spPr>
          <a:xfrm>
            <a:off x="0" y="0"/>
            <a:ext cx="9936000" cy="432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②　有限</a:t>
            </a:r>
            <a:r>
              <a:rPr kumimoji="1" lang="ja-JP" altLang="en-US" sz="2400" b="1" dirty="0" smtClean="0">
                <a:latin typeface="Meiryo UI" panose="020B0604030504040204" pitchFamily="50" charset="-128"/>
                <a:ea typeface="Meiryo UI" panose="020B0604030504040204" pitchFamily="50" charset="-128"/>
              </a:rPr>
              <a:t>会社　ライフケアひまわり（Ｐ１）</a:t>
            </a:r>
          </a:p>
        </p:txBody>
      </p:sp>
      <p:graphicFrame>
        <p:nvGraphicFramePr>
          <p:cNvPr id="3" name="表 2"/>
          <p:cNvGraphicFramePr>
            <a:graphicFrameLocks noGrp="1"/>
          </p:cNvGraphicFramePr>
          <p:nvPr>
            <p:extLst>
              <p:ext uri="{D42A27DB-BD31-4B8C-83A1-F6EECF244321}">
                <p14:modId xmlns:p14="http://schemas.microsoft.com/office/powerpoint/2010/main" val="797823461"/>
              </p:ext>
            </p:extLst>
          </p:nvPr>
        </p:nvGraphicFramePr>
        <p:xfrm>
          <a:off x="267562" y="3369020"/>
          <a:ext cx="9117738" cy="1535728"/>
        </p:xfrm>
        <a:graphic>
          <a:graphicData uri="http://schemas.openxmlformats.org/drawingml/2006/table">
            <a:tbl>
              <a:tblPr firstRow="1" bandRow="1">
                <a:tableStyleId>{93296810-A885-4BE3-A3E7-6D5BEEA58F35}</a:tableStyleId>
              </a:tblPr>
              <a:tblGrid>
                <a:gridCol w="997403">
                  <a:extLst>
                    <a:ext uri="{9D8B030D-6E8A-4147-A177-3AD203B41FA5}">
                      <a16:colId xmlns:a16="http://schemas.microsoft.com/office/drawing/2014/main" val="2319702552"/>
                    </a:ext>
                  </a:extLst>
                </a:gridCol>
                <a:gridCol w="1117767">
                  <a:extLst>
                    <a:ext uri="{9D8B030D-6E8A-4147-A177-3AD203B41FA5}">
                      <a16:colId xmlns:a16="http://schemas.microsoft.com/office/drawing/2014/main" val="1144046647"/>
                    </a:ext>
                  </a:extLst>
                </a:gridCol>
                <a:gridCol w="1585095">
                  <a:extLst>
                    <a:ext uri="{9D8B030D-6E8A-4147-A177-3AD203B41FA5}">
                      <a16:colId xmlns:a16="http://schemas.microsoft.com/office/drawing/2014/main" val="1302033709"/>
                    </a:ext>
                  </a:extLst>
                </a:gridCol>
                <a:gridCol w="3034339">
                  <a:extLst>
                    <a:ext uri="{9D8B030D-6E8A-4147-A177-3AD203B41FA5}">
                      <a16:colId xmlns:a16="http://schemas.microsoft.com/office/drawing/2014/main" val="3642500363"/>
                    </a:ext>
                  </a:extLst>
                </a:gridCol>
                <a:gridCol w="2383134">
                  <a:extLst>
                    <a:ext uri="{9D8B030D-6E8A-4147-A177-3AD203B41FA5}">
                      <a16:colId xmlns:a16="http://schemas.microsoft.com/office/drawing/2014/main" val="20006"/>
                    </a:ext>
                  </a:extLst>
                </a:gridCol>
              </a:tblGrid>
              <a:tr h="294125">
                <a:tc>
                  <a:txBody>
                    <a:bodyPr/>
                    <a:lstStyle/>
                    <a:p>
                      <a:pPr algn="ct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人数</a:t>
                      </a:r>
                      <a:endParaRPr kumimoji="1" lang="ja-JP" altLang="en-US" sz="14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受入れ国</a:t>
                      </a:r>
                      <a:endParaRPr kumimoji="1" lang="ja-JP" altLang="en-US" sz="14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配置状況</a:t>
                      </a:r>
                      <a:endParaRPr kumimoji="1" lang="ja-JP" altLang="en-US" sz="1400" dirty="0">
                        <a:latin typeface="Meiryo UI" panose="020B0604030504040204" pitchFamily="50" charset="-128"/>
                        <a:ea typeface="Meiryo UI" panose="020B0604030504040204" pitchFamily="50" charset="-128"/>
                      </a:endParaRPr>
                    </a:p>
                  </a:txBody>
                  <a:tcPr marL="51435" marR="51435" marT="25718" marB="25718" anchor="ctr">
                    <a:lnR w="12700" cap="flat" cmpd="sng" algn="ctr">
                      <a:solidFill>
                        <a:schemeClr val="bg1"/>
                      </a:solidFill>
                      <a:prstDash val="solid"/>
                      <a:round/>
                      <a:headEnd type="none" w="med" len="med"/>
                      <a:tailEnd type="none" w="med" len="med"/>
                    </a:lnR>
                  </a:tcPr>
                </a:tc>
                <a:tc>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備　　考</a:t>
                      </a:r>
                      <a:endParaRPr kumimoji="1" lang="ja-JP" altLang="en-US" sz="1400" dirty="0">
                        <a:solidFill>
                          <a:schemeClr val="bg1"/>
                        </a:solidFill>
                        <a:latin typeface="Meiryo UI" panose="020B0604030504040204" pitchFamily="50" charset="-128"/>
                        <a:ea typeface="Meiryo UI" panose="020B0604030504040204" pitchFamily="50" charset="-128"/>
                      </a:endParaRPr>
                    </a:p>
                  </a:txBody>
                  <a:tcPr marL="51435" marR="51435" marT="25718" marB="25718"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037248691"/>
                  </a:ext>
                </a:extLst>
              </a:tr>
              <a:tr h="325758">
                <a:tc>
                  <a:txBody>
                    <a:bodyPr/>
                    <a:lstStyle/>
                    <a:p>
                      <a:pPr algn="ctr"/>
                      <a:r>
                        <a:rPr kumimoji="1" lang="en-US" altLang="ja-JP" sz="1200" dirty="0" smtClean="0">
                          <a:latin typeface="Meiryo UI" panose="020B0604030504040204" pitchFamily="50" charset="-128"/>
                          <a:ea typeface="Meiryo UI" panose="020B0604030504040204" pitchFamily="50" charset="-128"/>
                        </a:rPr>
                        <a:t>H29</a:t>
                      </a:r>
                      <a:endParaRPr kumimoji="1" lang="ja-JP" altLang="en-US" sz="12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名</a:t>
                      </a:r>
                      <a:endParaRPr kumimoji="1" lang="ja-JP" altLang="en-US" sz="12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ベトナム</a:t>
                      </a:r>
                      <a:endParaRPr kumimoji="1" lang="ja-JP" altLang="en-US" sz="1200" dirty="0">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住宅型有料老人ホーム・デイサービス</a:t>
                      </a:r>
                      <a:endParaRPr kumimoji="1" lang="ja-JP" altLang="en-US" sz="1200" dirty="0">
                        <a:latin typeface="Meiryo UI" panose="020B0604030504040204" pitchFamily="50" charset="-128"/>
                        <a:ea typeface="Meiryo UI" panose="020B0604030504040204" pitchFamily="50" charset="-128"/>
                      </a:endParaRPr>
                    </a:p>
                  </a:txBody>
                  <a:tcPr marL="51435" marR="51435" marT="25718" marB="25718" anchor="ctr">
                    <a:lnR w="12700" cap="flat" cmpd="sng" algn="ctr">
                      <a:solidFill>
                        <a:schemeClr val="bg1"/>
                      </a:solidFill>
                      <a:prstDash val="solid"/>
                      <a:round/>
                      <a:headEnd type="none" w="med" len="med"/>
                      <a:tailEnd type="none" w="med" len="med"/>
                    </a:lnR>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H31</a:t>
                      </a:r>
                      <a:r>
                        <a:rPr kumimoji="1" lang="ja-JP" altLang="en-US" sz="1200" dirty="0" smtClean="0">
                          <a:solidFill>
                            <a:schemeClr val="tx1"/>
                          </a:solidFill>
                          <a:latin typeface="Meiryo UI" panose="020B0604030504040204" pitchFamily="50" charset="-128"/>
                          <a:ea typeface="Meiryo UI" panose="020B0604030504040204" pitchFamily="50" charset="-128"/>
                        </a:rPr>
                        <a:t>年度に在留資格「介護」に変更</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294406727"/>
                  </a:ext>
                </a:extLst>
              </a:tr>
              <a:tr h="294125">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H31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rPr>
                        <a:t>名</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ベトナム</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R w="12700" cap="flat" cmpd="sng" algn="ctr">
                      <a:solidFill>
                        <a:schemeClr val="bg1"/>
                      </a:solidFill>
                      <a:prstDash val="solid"/>
                      <a:round/>
                      <a:headEnd type="none" w="med" len="med"/>
                      <a:tailEnd type="none" w="med" len="med"/>
                    </a:lnR>
                  </a:tcPr>
                </a:tc>
                <a:tc rowSpan="2">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R3</a:t>
                      </a:r>
                      <a:r>
                        <a:rPr kumimoji="1" lang="ja-JP" altLang="en-US" sz="1200" dirty="0" smtClean="0">
                          <a:solidFill>
                            <a:schemeClr val="tx1"/>
                          </a:solidFill>
                          <a:latin typeface="Meiryo UI" panose="020B0604030504040204" pitchFamily="50" charset="-128"/>
                          <a:ea typeface="Meiryo UI" panose="020B0604030504040204" pitchFamily="50" charset="-128"/>
                        </a:rPr>
                        <a:t>年度に在留資格「介護」に変更</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51435" marR="51435" marT="25718" marB="25718">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217507498"/>
                  </a:ext>
                </a:extLst>
              </a:tr>
              <a:tr h="310860">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n-cs"/>
                        </a:rPr>
                        <a:t>R</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n-cs"/>
                        </a:rPr>
                        <a:t>２</a:t>
                      </a:r>
                      <a:endParaRPr kumimoji="1" lang="ja-JP" altLang="en-US" sz="1200" kern="1200" dirty="0">
                        <a:solidFill>
                          <a:schemeClr val="tx1"/>
                        </a:solidFill>
                        <a:latin typeface="Meiryo UI" panose="020B0604030504040204" pitchFamily="50" charset="-128"/>
                        <a:ea typeface="Meiryo UI" panose="020B0604030504040204" pitchFamily="50" charset="-128"/>
                        <a:cs typeface="+mn-cs"/>
                      </a:endParaRPr>
                    </a:p>
                  </a:txBody>
                  <a:tcPr marL="51435" marR="51435" marT="25718" marB="25718" anchor="ct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n-cs"/>
                        </a:rPr>
                        <a:t>1</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n-cs"/>
                        </a:rPr>
                        <a:t>名</a:t>
                      </a:r>
                      <a:endParaRPr kumimoji="1" lang="ja-JP" altLang="en-US" sz="1200" kern="1200" dirty="0">
                        <a:solidFill>
                          <a:schemeClr val="tx1"/>
                        </a:solidFill>
                        <a:latin typeface="Meiryo UI" panose="020B0604030504040204" pitchFamily="50" charset="-128"/>
                        <a:ea typeface="Meiryo UI" panose="020B0604030504040204" pitchFamily="50" charset="-128"/>
                        <a:cs typeface="+mn-cs"/>
                      </a:endParaRPr>
                    </a:p>
                  </a:txBody>
                  <a:tcPr marL="51435" marR="51435" marT="25718" marB="25718" anchor="ct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n-cs"/>
                        </a:rPr>
                        <a:t>ベトナム</a:t>
                      </a:r>
                      <a:endParaRPr kumimoji="1" lang="ja-JP" altLang="en-US" sz="1200" kern="1200" dirty="0">
                        <a:solidFill>
                          <a:schemeClr val="tx1"/>
                        </a:solidFill>
                        <a:latin typeface="Meiryo UI" panose="020B0604030504040204" pitchFamily="50" charset="-128"/>
                        <a:ea typeface="Meiryo UI" panose="020B0604030504040204" pitchFamily="50" charset="-128"/>
                        <a:cs typeface="+mn-cs"/>
                      </a:endParaRPr>
                    </a:p>
                  </a:txBody>
                  <a:tcPr marL="51435" marR="51435" marT="25718" marB="25718" anchor="ct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n-cs"/>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n-cs"/>
                      </a:endParaRPr>
                    </a:p>
                  </a:txBody>
                  <a:tcPr marL="51435" marR="51435" marT="25718" marB="25718" anchor="ctr">
                    <a:lnR w="12700" cap="flat" cmpd="sng" algn="ctr">
                      <a:solidFill>
                        <a:schemeClr val="bg1"/>
                      </a:solidFill>
                      <a:prstDash val="solid"/>
                      <a:round/>
                      <a:headEnd type="none" w="med" len="med"/>
                      <a:tailEnd type="none" w="med" len="med"/>
                    </a:lnR>
                  </a:tcPr>
                </a:tc>
                <a:tc vMerge="1">
                  <a:txBody>
                    <a:bodyPr/>
                    <a:lstStyle/>
                    <a:p>
                      <a:pPr algn="ctr"/>
                      <a:endParaRPr kumimoji="1" lang="ja-JP" altLang="en-US" sz="1100" kern="1200" dirty="0">
                        <a:solidFill>
                          <a:srgbClr val="FF0000"/>
                        </a:solidFill>
                        <a:latin typeface="+mn-lt"/>
                        <a:ea typeface="+mn-ea"/>
                        <a:cs typeface="+mn-cs"/>
                      </a:endParaRPr>
                    </a:p>
                  </a:txBody>
                  <a:tcPr marL="51435" marR="51435" marT="25718" marB="25718"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3"/>
                  </a:ext>
                </a:extLst>
              </a:tr>
              <a:tr h="310860">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n-cs"/>
                        </a:rPr>
                        <a:t>R</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n-cs"/>
                        </a:rPr>
                        <a:t>３</a:t>
                      </a:r>
                      <a:endParaRPr kumimoji="1" lang="ja-JP" altLang="en-US" sz="1200" kern="1200" dirty="0">
                        <a:solidFill>
                          <a:schemeClr val="tx1"/>
                        </a:solidFill>
                        <a:latin typeface="Meiryo UI" panose="020B0604030504040204" pitchFamily="50" charset="-128"/>
                        <a:ea typeface="Meiryo UI" panose="020B0604030504040204" pitchFamily="50" charset="-128"/>
                        <a:cs typeface="+mn-cs"/>
                      </a:endParaRPr>
                    </a:p>
                  </a:txBody>
                  <a:tcPr marL="51435" marR="51435" marT="25718" marB="25718" anchor="ct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n-cs"/>
                        </a:rPr>
                        <a:t>1</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n-cs"/>
                        </a:rPr>
                        <a:t>名</a:t>
                      </a:r>
                      <a:endParaRPr kumimoji="1" lang="ja-JP" altLang="en-US" sz="1200" kern="1200" dirty="0">
                        <a:solidFill>
                          <a:schemeClr val="tx1"/>
                        </a:solidFill>
                        <a:latin typeface="Meiryo UI" panose="020B0604030504040204" pitchFamily="50" charset="-128"/>
                        <a:ea typeface="Meiryo UI" panose="020B0604030504040204" pitchFamily="50" charset="-128"/>
                        <a:cs typeface="+mn-cs"/>
                      </a:endParaRPr>
                    </a:p>
                  </a:txBody>
                  <a:tcPr marL="51435" marR="51435" marT="25718" marB="25718" anchor="ct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n-cs"/>
                        </a:rPr>
                        <a:t>ベトナム</a:t>
                      </a:r>
                      <a:endParaRPr kumimoji="1" lang="ja-JP" altLang="en-US" sz="1200" kern="1200" dirty="0">
                        <a:solidFill>
                          <a:schemeClr val="tx1"/>
                        </a:solidFill>
                        <a:latin typeface="Meiryo UI" panose="020B0604030504040204" pitchFamily="50" charset="-128"/>
                        <a:ea typeface="Meiryo UI" panose="020B0604030504040204" pitchFamily="50" charset="-128"/>
                        <a:cs typeface="+mn-cs"/>
                      </a:endParaRPr>
                    </a:p>
                  </a:txBody>
                  <a:tcPr marL="51435" marR="51435" marT="25718" marB="25718"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n-cs"/>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n-cs"/>
                      </a:endParaRPr>
                    </a:p>
                  </a:txBody>
                  <a:tcPr marL="51435" marR="51435" marT="25718" marB="25718" anchor="ctr">
                    <a:lnR w="12700" cap="flat" cmpd="sng" algn="ctr">
                      <a:solidFill>
                        <a:schemeClr val="bg1"/>
                      </a:solidFill>
                      <a:prstDash val="solid"/>
                      <a:round/>
                      <a:headEnd type="none" w="med" len="med"/>
                      <a:tailEnd type="none" w="med" len="med"/>
                    </a:lnR>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51435" marR="51435" marT="25718" marB="25718">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95312299"/>
                  </a:ext>
                </a:extLst>
              </a:tr>
            </a:tbl>
          </a:graphicData>
        </a:graphic>
      </p:graphicFrame>
      <p:sp>
        <p:nvSpPr>
          <p:cNvPr id="10" name="テキスト ボックス 9"/>
          <p:cNvSpPr txBox="1"/>
          <p:nvPr/>
        </p:nvSpPr>
        <p:spPr>
          <a:xfrm>
            <a:off x="3865301" y="511371"/>
            <a:ext cx="5989899" cy="276998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i="1" dirty="0">
                <a:latin typeface="Meiryo UI" panose="020B0604030504040204" pitchFamily="50" charset="-128"/>
                <a:ea typeface="Meiryo UI" panose="020B0604030504040204" pitchFamily="50" charset="-128"/>
              </a:rPr>
              <a:t>◇受入れの概要等に</a:t>
            </a:r>
            <a:r>
              <a:rPr lang="ja-JP" altLang="en-US" sz="1400" b="1" i="1" dirty="0" smtClean="0">
                <a:latin typeface="Meiryo UI" panose="020B0604030504040204" pitchFamily="50" charset="-128"/>
                <a:ea typeface="Meiryo UI" panose="020B0604030504040204" pitchFamily="50" charset="-128"/>
              </a:rPr>
              <a:t>ついて </a:t>
            </a:r>
            <a:r>
              <a:rPr lang="ja-JP" altLang="en-US" sz="1200" b="1" i="1" dirty="0">
                <a:latin typeface="Meiryo UI" panose="020B0604030504040204" pitchFamily="50" charset="-128"/>
                <a:ea typeface="Meiryo UI" panose="020B0604030504040204" pitchFamily="50" charset="-128"/>
              </a:rPr>
              <a:t>　</a:t>
            </a:r>
            <a:r>
              <a:rPr lang="ja-JP" altLang="en-US" sz="1200" b="1" i="1" dirty="0" smtClean="0">
                <a:latin typeface="Meiryo UI" panose="020B0604030504040204" pitchFamily="50" charset="-128"/>
                <a:ea typeface="Meiryo UI" panose="020B0604030504040204" pitchFamily="50" charset="-128"/>
              </a:rPr>
              <a:t>　　</a:t>
            </a:r>
            <a:endParaRPr lang="en-US" altLang="ja-JP" sz="1200" b="1" i="1"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介護職員の採用が年々難しくなる中、人材不足</a:t>
            </a:r>
            <a:r>
              <a:rPr lang="ja-JP" altLang="en-US" sz="1200" b="1" dirty="0" smtClean="0">
                <a:latin typeface="Meiryo UI" panose="020B0604030504040204" pitchFamily="50" charset="-128"/>
                <a:ea typeface="Meiryo UI" panose="020B0604030504040204" pitchFamily="50" charset="-128"/>
              </a:rPr>
              <a:t>を緩和</a:t>
            </a:r>
            <a:r>
              <a:rPr lang="ja-JP" altLang="en-US" sz="1200" b="1" dirty="0">
                <a:latin typeface="Meiryo UI" panose="020B0604030504040204" pitchFamily="50" charset="-128"/>
                <a:ea typeface="Meiryo UI" panose="020B0604030504040204" pitchFamily="50" charset="-128"/>
              </a:rPr>
              <a:t>するため外国人材の</a:t>
            </a:r>
            <a:r>
              <a:rPr lang="ja-JP" altLang="en-US" sz="1200" b="1" dirty="0" smtClean="0">
                <a:latin typeface="Meiryo UI" panose="020B0604030504040204" pitchFamily="50" charset="-128"/>
                <a:ea typeface="Meiryo UI" panose="020B0604030504040204" pitchFamily="50" charset="-128"/>
              </a:rPr>
              <a:t>受入れを開始。</a:t>
            </a:r>
            <a:endParaRPr lang="ja-JP" altLang="en-US"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紹介</a:t>
            </a:r>
            <a:r>
              <a:rPr lang="ja-JP" altLang="en-US" sz="1200" dirty="0" smtClean="0">
                <a:latin typeface="Meiryo UI" panose="020B0604030504040204" pitchFamily="50" charset="-128"/>
                <a:ea typeface="Meiryo UI" panose="020B0604030504040204" pitchFamily="50" charset="-128"/>
              </a:rPr>
              <a:t>会社より</a:t>
            </a:r>
            <a:r>
              <a:rPr lang="ja-JP" altLang="en-US" sz="1200" dirty="0" smtClean="0">
                <a:solidFill>
                  <a:schemeClr val="tx1"/>
                </a:solidFill>
                <a:latin typeface="Meiryo UI" panose="020B0604030504040204" pitchFamily="50" charset="-128"/>
                <a:ea typeface="Meiryo UI" panose="020B0604030504040204" pitchFamily="50" charset="-128"/>
              </a:rPr>
              <a:t>受入れ人材候補者を選定。</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・受入れにあたり、留学生</a:t>
            </a:r>
            <a:r>
              <a:rPr lang="ja-JP" altLang="en-US" sz="1200" dirty="0" smtClean="0">
                <a:solidFill>
                  <a:schemeClr val="tx1"/>
                </a:solidFill>
                <a:latin typeface="Meiryo UI" panose="020B0604030504040204" pitchFamily="50" charset="-128"/>
                <a:ea typeface="Meiryo UI" panose="020B0604030504040204" pitchFamily="50" charset="-128"/>
              </a:rPr>
              <a:t>の行政</a:t>
            </a:r>
            <a:r>
              <a:rPr lang="ja-JP" altLang="en-US" sz="1200" dirty="0">
                <a:solidFill>
                  <a:schemeClr val="tx1"/>
                </a:solidFill>
                <a:latin typeface="Meiryo UI" panose="020B0604030504040204" pitchFamily="50" charset="-128"/>
                <a:ea typeface="Meiryo UI" panose="020B0604030504040204" pitchFamily="50" charset="-128"/>
              </a:rPr>
              <a:t>手続き、入学準備等の</a:t>
            </a:r>
            <a:r>
              <a:rPr lang="ja-JP" altLang="en-US" sz="1200" dirty="0" smtClean="0">
                <a:solidFill>
                  <a:schemeClr val="tx1"/>
                </a:solidFill>
                <a:latin typeface="Meiryo UI" panose="020B0604030504040204" pitchFamily="50" charset="-128"/>
                <a:ea typeface="Meiryo UI" panose="020B0604030504040204" pitchFamily="50" charset="-128"/>
              </a:rPr>
              <a:t>支援。</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・入国後、留学生をアルバイト</a:t>
            </a:r>
            <a:r>
              <a:rPr lang="ja-JP" altLang="en-US" sz="1200" dirty="0">
                <a:solidFill>
                  <a:schemeClr val="tx1"/>
                </a:solidFill>
                <a:latin typeface="Meiryo UI" panose="020B0604030504040204" pitchFamily="50" charset="-128"/>
                <a:ea typeface="Meiryo UI" panose="020B0604030504040204" pitchFamily="50" charset="-128"/>
              </a:rPr>
              <a:t>として</a:t>
            </a:r>
            <a:r>
              <a:rPr lang="ja-JP" altLang="en-US" sz="1200" dirty="0" smtClean="0">
                <a:solidFill>
                  <a:schemeClr val="tx1"/>
                </a:solidFill>
                <a:latin typeface="Meiryo UI" panose="020B0604030504040204" pitchFamily="50" charset="-128"/>
                <a:ea typeface="Meiryo UI" panose="020B0604030504040204" pitchFamily="50" charset="-128"/>
              </a:rPr>
              <a:t>採用。</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施設が、受入れ後の寮の確保や行政手続き等を</a:t>
            </a:r>
            <a:r>
              <a:rPr lang="ja-JP" altLang="en-US" sz="1200" dirty="0" smtClean="0">
                <a:solidFill>
                  <a:schemeClr val="tx1"/>
                </a:solidFill>
                <a:latin typeface="Meiryo UI" panose="020B0604030504040204" pitchFamily="50" charset="-128"/>
                <a:ea typeface="Meiryo UI" panose="020B0604030504040204" pitchFamily="50" charset="-128"/>
              </a:rPr>
              <a:t>支援</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留学生は、介護業務を行い、施設がその支援・指導を</a:t>
            </a:r>
            <a:r>
              <a:rPr lang="ja-JP" altLang="en-US" sz="1200" dirty="0">
                <a:solidFill>
                  <a:schemeClr val="tx1"/>
                </a:solidFill>
                <a:latin typeface="Meiryo UI" panose="020B0604030504040204" pitchFamily="50" charset="-128"/>
                <a:ea typeface="Meiryo UI" panose="020B0604030504040204" pitchFamily="50" charset="-128"/>
              </a:rPr>
              <a:t>行う。</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・留学から在留資格「介護」への変更申請手続きの支援を施設が行う。</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◇今後の外国人介護人材の雇用方針</a:t>
            </a:r>
            <a:endParaRPr lang="en-US" altLang="ja-JP" sz="1400" b="1"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・留学生を受入れ、卒業後は在留資格「</a:t>
            </a:r>
            <a:r>
              <a:rPr lang="ja-JP" altLang="en-US" sz="1200" dirty="0">
                <a:latin typeface="Meiryo UI" panose="020B0604030504040204" pitchFamily="50" charset="-128"/>
                <a:ea typeface="Meiryo UI" panose="020B0604030504040204" pitchFamily="50" charset="-128"/>
              </a:rPr>
              <a:t>介護</a:t>
            </a:r>
            <a:r>
              <a:rPr lang="ja-JP" altLang="en-US" sz="1200" dirty="0" smtClean="0">
                <a:latin typeface="Meiryo UI" panose="020B0604030504040204" pitchFamily="50" charset="-128"/>
                <a:ea typeface="Meiryo UI" panose="020B0604030504040204" pitchFamily="50" charset="-128"/>
              </a:rPr>
              <a:t>」に変更し、介護福祉士として業務に従事して</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もらうというスキームで外国</a:t>
            </a:r>
            <a:r>
              <a:rPr lang="ja-JP" altLang="en-US" sz="1200" dirty="0">
                <a:latin typeface="Meiryo UI" panose="020B0604030504040204" pitchFamily="50" charset="-128"/>
                <a:ea typeface="Meiryo UI" panose="020B0604030504040204" pitchFamily="50" charset="-128"/>
              </a:rPr>
              <a:t>人材の受入れを行ってまいりました。この方針（スキーム）は継続</a:t>
            </a:r>
            <a:r>
              <a:rPr lang="ja-JP" altLang="en-US" sz="1200" dirty="0" smtClean="0">
                <a:latin typeface="Meiryo UI" panose="020B0604030504040204" pitchFamily="50" charset="-128"/>
                <a:ea typeface="Meiryo UI" panose="020B0604030504040204" pitchFamily="50" charset="-128"/>
              </a:rPr>
              <a:t>し</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err="1" smtClean="0">
                <a:latin typeface="Meiryo UI" panose="020B0604030504040204" pitchFamily="50" charset="-128"/>
                <a:ea typeface="Meiryo UI" panose="020B0604030504040204" pitchFamily="50" charset="-128"/>
              </a:rPr>
              <a:t>て</a:t>
            </a:r>
            <a:r>
              <a:rPr lang="ja-JP" altLang="en-US" sz="1200" dirty="0">
                <a:latin typeface="Meiryo UI" panose="020B0604030504040204" pitchFamily="50" charset="-128"/>
                <a:ea typeface="Meiryo UI" panose="020B0604030504040204" pitchFamily="50" charset="-128"/>
              </a:rPr>
              <a:t>いきたいと思います</a:t>
            </a:r>
            <a:r>
              <a:rPr lang="ja-JP" altLang="en-US" sz="1200" dirty="0" smtClean="0">
                <a:latin typeface="Meiryo UI" panose="020B0604030504040204" pitchFamily="50" charset="-128"/>
                <a:ea typeface="Meiryo UI" panose="020B0604030504040204" pitchFamily="50" charset="-128"/>
              </a:rPr>
              <a:t>。また、介護福祉士養成施設を卒業後、介護</a:t>
            </a:r>
            <a:r>
              <a:rPr lang="ja-JP" altLang="en-US" sz="1200" dirty="0">
                <a:latin typeface="Meiryo UI" panose="020B0604030504040204" pitchFamily="50" charset="-128"/>
                <a:ea typeface="Meiryo UI" panose="020B0604030504040204" pitchFamily="50" charset="-128"/>
              </a:rPr>
              <a:t>福祉士として</a:t>
            </a:r>
            <a:r>
              <a:rPr lang="ja-JP" altLang="en-US" sz="1200" dirty="0" smtClean="0">
                <a:latin typeface="Meiryo UI" panose="020B0604030504040204" pitchFamily="50" charset="-128"/>
                <a:ea typeface="Meiryo UI" panose="020B0604030504040204" pitchFamily="50" charset="-128"/>
              </a:rPr>
              <a:t>就労すると</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法人の制度で昇進等が可能であり、キャリア</a:t>
            </a:r>
            <a:r>
              <a:rPr lang="ja-JP" altLang="en-US" sz="1200" dirty="0">
                <a:latin typeface="Meiryo UI" panose="020B0604030504040204" pitchFamily="50" charset="-128"/>
                <a:ea typeface="Meiryo UI" panose="020B0604030504040204" pitchFamily="50" charset="-128"/>
              </a:rPr>
              <a:t>を重ねリーダーとして</a:t>
            </a:r>
            <a:r>
              <a:rPr lang="ja-JP" altLang="en-US" sz="1200" dirty="0" smtClean="0">
                <a:latin typeface="Meiryo UI" panose="020B0604030504040204" pitchFamily="50" charset="-128"/>
                <a:ea typeface="Meiryo UI" panose="020B0604030504040204" pitchFamily="50" charset="-128"/>
              </a:rPr>
              <a:t>の能力</a:t>
            </a:r>
            <a:r>
              <a:rPr lang="ja-JP" altLang="en-US" sz="1200" dirty="0">
                <a:latin typeface="Meiryo UI" panose="020B0604030504040204" pitchFamily="50" charset="-128"/>
                <a:ea typeface="Meiryo UI" panose="020B0604030504040204" pitchFamily="50" charset="-128"/>
              </a:rPr>
              <a:t>が有れば</a:t>
            </a:r>
            <a:r>
              <a:rPr lang="ja-JP" altLang="en-US" sz="1200" dirty="0" smtClean="0">
                <a:latin typeface="Meiryo UI" panose="020B0604030504040204" pitchFamily="50" charset="-128"/>
                <a:ea typeface="Meiryo UI" panose="020B0604030504040204" pitchFamily="50" charset="-128"/>
              </a:rPr>
              <a:t>、その</a:t>
            </a:r>
            <a:r>
              <a:rPr lang="ja-JP" altLang="en-US" sz="1200" dirty="0">
                <a:latin typeface="Meiryo UI" panose="020B0604030504040204" pitchFamily="50" charset="-128"/>
                <a:ea typeface="Meiryo UI" panose="020B0604030504040204" pitchFamily="50" charset="-128"/>
              </a:rPr>
              <a:t>職域</a:t>
            </a:r>
            <a:r>
              <a:rPr lang="ja-JP" altLang="en-US" sz="1200" dirty="0" smtClean="0">
                <a:latin typeface="Meiryo UI" panose="020B0604030504040204" pitchFamily="50" charset="-128"/>
                <a:ea typeface="Meiryo UI" panose="020B0604030504040204" pitchFamily="50" charset="-128"/>
              </a:rPr>
              <a:t>で</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能力</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発揮してほしいと考えています。</a:t>
            </a:r>
            <a:endParaRPr lang="ja-JP" altLang="en-US" sz="1200" dirty="0">
              <a:latin typeface="Meiryo UI" panose="020B0604030504040204" pitchFamily="50" charset="-128"/>
              <a:ea typeface="Meiryo UI" panose="020B0604030504040204" pitchFamily="50" charset="-128"/>
            </a:endParaRPr>
          </a:p>
        </p:txBody>
      </p:sp>
      <p:sp>
        <p:nvSpPr>
          <p:cNvPr id="5" name="正方形/長方形 4"/>
          <p:cNvSpPr/>
          <p:nvPr/>
        </p:nvSpPr>
        <p:spPr>
          <a:xfrm>
            <a:off x="267562" y="4988877"/>
            <a:ext cx="1675538" cy="27414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♦受入れ</a:t>
            </a:r>
            <a:r>
              <a:rPr kumimoji="1" lang="ja-JP" altLang="en-US" sz="1400" b="1" dirty="0">
                <a:latin typeface="Meiryo UI" panose="020B0604030504040204" pitchFamily="50" charset="-128"/>
                <a:ea typeface="Meiryo UI" panose="020B0604030504040204" pitchFamily="50" charset="-128"/>
              </a:rPr>
              <a:t>準備等</a:t>
            </a:r>
          </a:p>
        </p:txBody>
      </p:sp>
      <p:sp>
        <p:nvSpPr>
          <p:cNvPr id="16" name="正方形/長方形 15"/>
          <p:cNvSpPr/>
          <p:nvPr/>
        </p:nvSpPr>
        <p:spPr>
          <a:xfrm>
            <a:off x="267562" y="3043284"/>
            <a:ext cx="2310539" cy="29817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♦受入れ状況（留学生）</a:t>
            </a:r>
            <a:endParaRPr kumimoji="1" lang="ja-JP" altLang="en-US" sz="1400" b="1" dirty="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a:xfrm>
            <a:off x="7450931" y="6407149"/>
            <a:ext cx="2228850" cy="365125"/>
          </a:xfrm>
        </p:spPr>
        <p:txBody>
          <a:bodyPr/>
          <a:lstStyle/>
          <a:p>
            <a:fld id="{296A86AB-889E-4DAC-9504-C27B7112E1B6}" type="slidenum">
              <a:rPr kumimoji="1" lang="ja-JP" altLang="en-US" smtClean="0"/>
              <a:t>5</a:t>
            </a:fld>
            <a:endParaRPr kumimoji="1" lang="ja-JP" altLang="en-US" dirty="0"/>
          </a:p>
        </p:txBody>
      </p:sp>
    </p:spTree>
    <p:extLst>
      <p:ext uri="{BB962C8B-B14F-4D97-AF65-F5344CB8AC3E}">
        <p14:creationId xmlns:p14="http://schemas.microsoft.com/office/powerpoint/2010/main" val="2962936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36000" cy="432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②　有限会社　ライフケアひまわり（</a:t>
            </a:r>
            <a:r>
              <a:rPr kumimoji="1" lang="ja-JP" altLang="en-US" sz="2400" b="1" dirty="0" smtClean="0">
                <a:latin typeface="Meiryo UI" panose="020B0604030504040204" pitchFamily="50" charset="-128"/>
                <a:ea typeface="Meiryo UI" panose="020B0604030504040204" pitchFamily="50" charset="-128"/>
              </a:rPr>
              <a:t>Ｐ２）</a:t>
            </a:r>
            <a:r>
              <a:rPr kumimoji="1" lang="ja-JP" altLang="en-US" sz="2400" dirty="0">
                <a:latin typeface="Meiryo UI" panose="020B0604030504040204" pitchFamily="50" charset="-128"/>
                <a:ea typeface="Meiryo UI" panose="020B0604030504040204" pitchFamily="50" charset="-128"/>
              </a:rPr>
              <a:t>　　　　　　　　　　　　　　　　　　　　</a:t>
            </a:r>
            <a:r>
              <a:rPr kumimoji="1" lang="ja-JP" altLang="en-US" sz="2400" dirty="0" smtClean="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　</a:t>
            </a:r>
            <a:r>
              <a:rPr kumimoji="1" lang="ja-JP" altLang="en-US" sz="24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p:txBody>
      </p:sp>
      <p:sp>
        <p:nvSpPr>
          <p:cNvPr id="6" name="正方形/長方形 5"/>
          <p:cNvSpPr/>
          <p:nvPr/>
        </p:nvSpPr>
        <p:spPr>
          <a:xfrm>
            <a:off x="100496" y="781049"/>
            <a:ext cx="9681680" cy="5972175"/>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p:nvSpPr>
        <p:spPr>
          <a:xfrm>
            <a:off x="233048" y="626880"/>
            <a:ext cx="1861654" cy="28300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♦受入れ</a:t>
            </a:r>
            <a:r>
              <a:rPr kumimoji="1" lang="ja-JP" altLang="en-US" sz="1400" b="1" dirty="0">
                <a:latin typeface="Meiryo UI" panose="020B0604030504040204" pitchFamily="50" charset="-128"/>
                <a:ea typeface="Meiryo UI" panose="020B0604030504040204" pitchFamily="50" charset="-128"/>
              </a:rPr>
              <a:t>まで</a:t>
            </a:r>
            <a:r>
              <a:rPr kumimoji="1" lang="ja-JP" altLang="en-US" sz="1400" b="1" dirty="0" smtClean="0">
                <a:latin typeface="Meiryo UI" panose="020B0604030504040204" pitchFamily="50" charset="-128"/>
                <a:ea typeface="Meiryo UI" panose="020B0604030504040204" pitchFamily="50" charset="-128"/>
              </a:rPr>
              <a:t>の流れ</a:t>
            </a:r>
            <a:endParaRPr kumimoji="1" lang="ja-JP" altLang="en-US" sz="1400" b="1"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410451" y="6357043"/>
            <a:ext cx="2228850" cy="365125"/>
          </a:xfrm>
        </p:spPr>
        <p:txBody>
          <a:bodyPr/>
          <a:lstStyle/>
          <a:p>
            <a:fld id="{296A86AB-889E-4DAC-9504-C27B7112E1B6}" type="slidenum">
              <a:rPr kumimoji="1" lang="ja-JP" altLang="en-US" smtClean="0"/>
              <a:t>6</a:t>
            </a:fld>
            <a:endParaRPr kumimoji="1" lang="ja-JP" altLang="en-US" dirty="0"/>
          </a:p>
        </p:txBody>
      </p:sp>
      <p:graphicFrame>
        <p:nvGraphicFramePr>
          <p:cNvPr id="7" name="図表 6"/>
          <p:cNvGraphicFramePr/>
          <p:nvPr>
            <p:extLst>
              <p:ext uri="{D42A27DB-BD31-4B8C-83A1-F6EECF244321}">
                <p14:modId xmlns:p14="http://schemas.microsoft.com/office/powerpoint/2010/main" val="3519665963"/>
              </p:ext>
            </p:extLst>
          </p:nvPr>
        </p:nvGraphicFramePr>
        <p:xfrm>
          <a:off x="233048" y="1050026"/>
          <a:ext cx="4321849" cy="4402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角丸四角形 9"/>
          <p:cNvSpPr/>
          <p:nvPr/>
        </p:nvSpPr>
        <p:spPr>
          <a:xfrm>
            <a:off x="241057" y="5425591"/>
            <a:ext cx="4321849" cy="794137"/>
          </a:xfrm>
          <a:prstGeom prst="roundRect">
            <a:avLst/>
          </a:prstGeom>
          <a:no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25414" y="5591827"/>
            <a:ext cx="3753134" cy="461665"/>
          </a:xfrm>
          <a:prstGeom prst="rect">
            <a:avLst/>
          </a:prstGeom>
          <a:noFill/>
        </p:spPr>
        <p:txBody>
          <a:bodyPr wrap="square" rtlCol="0">
            <a:spAutoFit/>
          </a:bodyPr>
          <a:lstStyle/>
          <a:p>
            <a:pPr algn="ctr"/>
            <a:r>
              <a:rPr kumimoji="1" lang="ja-JP" altLang="en-US" sz="2400" dirty="0" smtClean="0">
                <a:latin typeface="Meiryo UI" panose="020B0604030504040204" pitchFamily="50" charset="-128"/>
                <a:ea typeface="Meiryo UI" panose="020B0604030504040204" pitchFamily="50" charset="-128"/>
              </a:rPr>
              <a:t>受入れ開始</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2576817347"/>
              </p:ext>
            </p:extLst>
          </p:nvPr>
        </p:nvGraphicFramePr>
        <p:xfrm>
          <a:off x="4695457" y="1036518"/>
          <a:ext cx="4943843" cy="5183209"/>
        </p:xfrm>
        <a:graphic>
          <a:graphicData uri="http://schemas.openxmlformats.org/drawingml/2006/table">
            <a:tbl>
              <a:tblPr firstRow="1" firstCol="1" bandRow="1">
                <a:tableStyleId>{93296810-A885-4BE3-A3E7-6D5BEEA58F35}</a:tableStyleId>
              </a:tblPr>
              <a:tblGrid>
                <a:gridCol w="545111">
                  <a:extLst>
                    <a:ext uri="{9D8B030D-6E8A-4147-A177-3AD203B41FA5}">
                      <a16:colId xmlns:a16="http://schemas.microsoft.com/office/drawing/2014/main" val="94554263"/>
                    </a:ext>
                  </a:extLst>
                </a:gridCol>
                <a:gridCol w="864622">
                  <a:extLst>
                    <a:ext uri="{9D8B030D-6E8A-4147-A177-3AD203B41FA5}">
                      <a16:colId xmlns:a16="http://schemas.microsoft.com/office/drawing/2014/main" val="306587775"/>
                    </a:ext>
                  </a:extLst>
                </a:gridCol>
                <a:gridCol w="963341">
                  <a:extLst>
                    <a:ext uri="{9D8B030D-6E8A-4147-A177-3AD203B41FA5}">
                      <a16:colId xmlns:a16="http://schemas.microsoft.com/office/drawing/2014/main" val="3900343932"/>
                    </a:ext>
                  </a:extLst>
                </a:gridCol>
                <a:gridCol w="2570769">
                  <a:extLst>
                    <a:ext uri="{9D8B030D-6E8A-4147-A177-3AD203B41FA5}">
                      <a16:colId xmlns:a16="http://schemas.microsoft.com/office/drawing/2014/main" val="692705802"/>
                    </a:ext>
                  </a:extLst>
                </a:gridCol>
              </a:tblGrid>
              <a:tr h="548898">
                <a:tc rowSpan="4">
                  <a:txBody>
                    <a:bodyPr/>
                    <a:lstStyle/>
                    <a:p>
                      <a:pPr marL="71755" marR="71755" algn="ctr">
                        <a:lnSpc>
                          <a:spcPts val="1600"/>
                        </a:lnSpc>
                        <a:spcAft>
                          <a:spcPts val="0"/>
                        </a:spcAft>
                      </a:pPr>
                      <a:r>
                        <a:rPr lang="ja-JP" altLang="en-US" sz="1400" kern="100" dirty="0" smtClean="0">
                          <a:effectLst/>
                          <a:latin typeface="Meiryo UI" panose="020B0604030504040204" pitchFamily="50" charset="-128"/>
                          <a:ea typeface="Meiryo UI" panose="020B0604030504040204" pitchFamily="50" charset="-128"/>
                        </a:rPr>
                        <a:t>留　学</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vert="wordA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ja-JP" sz="1400" kern="100" dirty="0">
                          <a:effectLst/>
                          <a:latin typeface="Meiryo UI" panose="020B0604030504040204" pitchFamily="50" charset="-128"/>
                          <a:ea typeface="Meiryo UI" panose="020B0604030504040204" pitchFamily="50" charset="-128"/>
                        </a:rPr>
                        <a:t>受入年度</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ja-JP" altLang="en-US" sz="1400" kern="100" dirty="0" smtClean="0">
                          <a:effectLst/>
                          <a:latin typeface="Meiryo UI" panose="020B0604030504040204" pitchFamily="50" charset="-128"/>
                          <a:ea typeface="Meiryo UI" panose="020B0604030504040204" pitchFamily="50" charset="-128"/>
                        </a:rPr>
                        <a:t>法人負担</a:t>
                      </a:r>
                      <a:r>
                        <a:rPr lang="ja-JP" sz="1400" kern="100" dirty="0" smtClean="0">
                          <a:effectLst/>
                          <a:latin typeface="Meiryo UI" panose="020B0604030504040204" pitchFamily="50" charset="-128"/>
                          <a:ea typeface="Meiryo UI" panose="020B0604030504040204" pitchFamily="50" charset="-128"/>
                        </a:rPr>
                        <a:t>費用</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ja-JP" sz="1400" kern="100" dirty="0">
                          <a:effectLst/>
                          <a:latin typeface="Meiryo UI" panose="020B0604030504040204" pitchFamily="50" charset="-128"/>
                          <a:ea typeface="Meiryo UI" panose="020B0604030504040204" pitchFamily="50" charset="-128"/>
                        </a:rPr>
                        <a:t>内　訳</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6759564"/>
                  </a:ext>
                </a:extLst>
              </a:tr>
              <a:tr h="1347597">
                <a:tc vMerge="1">
                  <a:txBody>
                    <a:bodyPr/>
                    <a:lstStyle/>
                    <a:p>
                      <a:endParaRPr kumimoji="1" lang="ja-JP" altLang="en-US"/>
                    </a:p>
                  </a:txBody>
                  <a:tcPr/>
                </a:tc>
                <a:tc>
                  <a:txBody>
                    <a:bodyPr/>
                    <a:lstStyle/>
                    <a:p>
                      <a:pPr algn="ctr">
                        <a:lnSpc>
                          <a:spcPts val="1600"/>
                        </a:lnSpc>
                        <a:spcAft>
                          <a:spcPts val="0"/>
                        </a:spcAft>
                      </a:pPr>
                      <a:r>
                        <a:rPr lang="en-US" sz="1200" kern="100" dirty="0">
                          <a:effectLst/>
                          <a:latin typeface="Meiryo UI" panose="020B0604030504040204" pitchFamily="50" charset="-128"/>
                          <a:ea typeface="Meiryo UI" panose="020B0604030504040204" pitchFamily="50" charset="-128"/>
                        </a:rPr>
                        <a:t>H29</a:t>
                      </a:r>
                      <a:r>
                        <a:rPr lang="ja-JP" sz="1200" kern="100" dirty="0">
                          <a:effectLst/>
                          <a:latin typeface="Meiryo UI" panose="020B0604030504040204" pitchFamily="50" charset="-128"/>
                          <a:ea typeface="Meiryo UI" panose="020B0604030504040204" pitchFamily="50" charset="-128"/>
                        </a:rPr>
                        <a:t>年度</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spcAft>
                          <a:spcPts val="0"/>
                        </a:spcAft>
                      </a:pPr>
                      <a:r>
                        <a:rPr lang="ja-JP" sz="1200" kern="100" dirty="0">
                          <a:effectLst/>
                          <a:latin typeface="Meiryo UI" panose="020B0604030504040204" pitchFamily="50" charset="-128"/>
                          <a:ea typeface="Meiryo UI" panose="020B0604030504040204" pitchFamily="50" charset="-128"/>
                        </a:rPr>
                        <a:t>約</a:t>
                      </a:r>
                      <a:r>
                        <a:rPr lang="en-US" sz="1200" kern="100" dirty="0">
                          <a:effectLst/>
                          <a:latin typeface="Meiryo UI" panose="020B0604030504040204" pitchFamily="50" charset="-128"/>
                          <a:ea typeface="Meiryo UI" panose="020B0604030504040204" pitchFamily="50" charset="-128"/>
                        </a:rPr>
                        <a:t>100</a:t>
                      </a:r>
                      <a:r>
                        <a:rPr lang="ja-JP" sz="1200" kern="100" dirty="0">
                          <a:effectLst/>
                          <a:latin typeface="Meiryo UI" panose="020B0604030504040204" pitchFamily="50" charset="-128"/>
                          <a:ea typeface="Meiryo UI" panose="020B0604030504040204" pitchFamily="50" charset="-128"/>
                        </a:rPr>
                        <a:t>万円</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sz="1200" kern="100" dirty="0" smtClean="0">
                          <a:effectLst/>
                          <a:latin typeface="Meiryo UI" panose="020B0604030504040204" pitchFamily="50" charset="-128"/>
                          <a:ea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rPr>
                        <a:t>仲介業者に</a:t>
                      </a:r>
                      <a:r>
                        <a:rPr lang="en-US" sz="1200" kern="100" dirty="0">
                          <a:effectLst/>
                          <a:latin typeface="Meiryo UI" panose="020B0604030504040204" pitchFamily="50" charset="-128"/>
                          <a:ea typeface="Meiryo UI" panose="020B0604030504040204" pitchFamily="50" charset="-128"/>
                        </a:rPr>
                        <a:t>20</a:t>
                      </a:r>
                      <a:r>
                        <a:rPr lang="ja-JP" sz="1200" kern="100" dirty="0">
                          <a:effectLst/>
                          <a:latin typeface="Meiryo UI" panose="020B0604030504040204" pitchFamily="50" charset="-128"/>
                          <a:ea typeface="Meiryo UI" panose="020B0604030504040204" pitchFamily="50" charset="-128"/>
                        </a:rPr>
                        <a:t>万円</a:t>
                      </a:r>
                    </a:p>
                    <a:p>
                      <a:pPr algn="just">
                        <a:lnSpc>
                          <a:spcPts val="1600"/>
                        </a:lnSpc>
                        <a:spcAft>
                          <a:spcPts val="0"/>
                        </a:spcAft>
                      </a:pPr>
                      <a:r>
                        <a:rPr lang="ja-JP" sz="1200" kern="100" dirty="0">
                          <a:effectLst/>
                          <a:latin typeface="Meiryo UI" panose="020B0604030504040204" pitchFamily="50" charset="-128"/>
                          <a:ea typeface="Meiryo UI" panose="020B0604030504040204" pitchFamily="50" charset="-128"/>
                        </a:rPr>
                        <a:t>・介護福祉士養成校授業料</a:t>
                      </a:r>
                      <a:r>
                        <a:rPr lang="en-US" sz="1200" kern="100" dirty="0">
                          <a:effectLst/>
                          <a:latin typeface="Meiryo UI" panose="020B0604030504040204" pitchFamily="50" charset="-128"/>
                          <a:ea typeface="Meiryo UI" panose="020B0604030504040204" pitchFamily="50" charset="-128"/>
                        </a:rPr>
                        <a:t>168</a:t>
                      </a:r>
                      <a:r>
                        <a:rPr lang="ja-JP" sz="1200" kern="100" dirty="0">
                          <a:effectLst/>
                          <a:latin typeface="Meiryo UI" panose="020B0604030504040204" pitchFamily="50" charset="-128"/>
                          <a:ea typeface="Meiryo UI" panose="020B0604030504040204" pitchFamily="50" charset="-128"/>
                        </a:rPr>
                        <a:t>万</a:t>
                      </a:r>
                      <a:r>
                        <a:rPr lang="ja-JP" sz="1200" kern="100" dirty="0" smtClean="0">
                          <a:effectLst/>
                          <a:latin typeface="Meiryo UI" panose="020B0604030504040204" pitchFamily="50" charset="-128"/>
                          <a:ea typeface="Meiryo UI" panose="020B0604030504040204" pitchFamily="50" charset="-128"/>
                        </a:rPr>
                        <a:t>円</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sz="1200" kern="100" dirty="0" smtClean="0">
                          <a:effectLst/>
                          <a:latin typeface="Meiryo UI" panose="020B0604030504040204" pitchFamily="50" charset="-128"/>
                          <a:ea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rPr>
                        <a:t>内</a:t>
                      </a:r>
                      <a:r>
                        <a:rPr lang="en-US" sz="1200" kern="100" dirty="0">
                          <a:effectLst/>
                          <a:latin typeface="Meiryo UI" panose="020B0604030504040204" pitchFamily="50" charset="-128"/>
                          <a:ea typeface="Meiryo UI" panose="020B0604030504040204" pitchFamily="50" charset="-128"/>
                        </a:rPr>
                        <a:t>84</a:t>
                      </a:r>
                      <a:r>
                        <a:rPr lang="ja-JP" sz="1200" kern="100" dirty="0">
                          <a:effectLst/>
                          <a:latin typeface="Meiryo UI" panose="020B0604030504040204" pitchFamily="50" charset="-128"/>
                          <a:ea typeface="Meiryo UI" panose="020B0604030504040204" pitchFamily="50" charset="-128"/>
                        </a:rPr>
                        <a:t>万円は大阪府社協修学</a:t>
                      </a:r>
                      <a:r>
                        <a:rPr lang="ja-JP" sz="1200" kern="100" dirty="0" smtClean="0">
                          <a:effectLst/>
                          <a:latin typeface="Meiryo UI" panose="020B0604030504040204" pitchFamily="50" charset="-128"/>
                          <a:ea typeface="Meiryo UI" panose="020B0604030504040204" pitchFamily="50" charset="-128"/>
                        </a:rPr>
                        <a:t>資金</a:t>
                      </a:r>
                      <a:r>
                        <a:rPr lang="ja-JP" altLang="en-US" sz="1200" kern="100" dirty="0" smtClean="0">
                          <a:effectLst/>
                          <a:latin typeface="Meiryo UI" panose="020B0604030504040204" pitchFamily="50" charset="-128"/>
                          <a:ea typeface="Meiryo UI" panose="020B0604030504040204" pitchFamily="50" charset="-128"/>
                        </a:rPr>
                        <a:t>を</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rPr>
                        <a:t>　</a:t>
                      </a:r>
                      <a:r>
                        <a:rPr lang="ja-JP" altLang="en-US" sz="1200" kern="100" baseline="0" dirty="0" smtClean="0">
                          <a:effectLst/>
                          <a:latin typeface="Meiryo UI" panose="020B0604030504040204" pitchFamily="50" charset="-128"/>
                          <a:ea typeface="Meiryo UI" panose="020B0604030504040204" pitchFamily="50" charset="-128"/>
                        </a:rPr>
                        <a:t> </a:t>
                      </a:r>
                      <a:r>
                        <a:rPr lang="ja-JP" altLang="en-US" sz="1200" kern="100" dirty="0" smtClean="0">
                          <a:effectLst/>
                          <a:latin typeface="Meiryo UI" panose="020B0604030504040204" pitchFamily="50" charset="-128"/>
                          <a:ea typeface="Meiryo UI" panose="020B0604030504040204" pitchFamily="50" charset="-128"/>
                        </a:rPr>
                        <a:t>活用</a:t>
                      </a:r>
                      <a:r>
                        <a:rPr lang="en-US" sz="1200" kern="100" dirty="0">
                          <a:effectLst/>
                          <a:latin typeface="Meiryo UI" panose="020B0604030504040204" pitchFamily="50" charset="-128"/>
                          <a:ea typeface="Meiryo UI" panose="020B0604030504040204" pitchFamily="50" charset="-128"/>
                        </a:rPr>
                        <a:t> </a:t>
                      </a:r>
                      <a:r>
                        <a:rPr lang="ja-JP" sz="1200" kern="100" dirty="0">
                          <a:effectLst/>
                          <a:latin typeface="Meiryo UI" panose="020B0604030504040204" pitchFamily="50" charset="-128"/>
                          <a:ea typeface="Meiryo UI" panose="020B0604030504040204" pitchFamily="50" charset="-128"/>
                        </a:rPr>
                        <a:t>）</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8341200"/>
                  </a:ext>
                </a:extLst>
              </a:tr>
              <a:tr h="1199145">
                <a:tc vMerge="1">
                  <a:txBody>
                    <a:bodyPr/>
                    <a:lstStyle/>
                    <a:p>
                      <a:endParaRPr kumimoji="1" lang="ja-JP" altLang="en-US"/>
                    </a:p>
                  </a:txBody>
                  <a:tcPr/>
                </a:tc>
                <a:tc>
                  <a:txBody>
                    <a:bodyPr/>
                    <a:lstStyle/>
                    <a:p>
                      <a:pPr algn="ctr">
                        <a:lnSpc>
                          <a:spcPts val="1600"/>
                        </a:lnSpc>
                        <a:spcAft>
                          <a:spcPts val="0"/>
                        </a:spcAft>
                      </a:pPr>
                      <a:r>
                        <a:rPr lang="en-US" sz="1200" kern="100" dirty="0">
                          <a:effectLst/>
                          <a:latin typeface="Meiryo UI" panose="020B0604030504040204" pitchFamily="50" charset="-128"/>
                          <a:ea typeface="Meiryo UI" panose="020B0604030504040204" pitchFamily="50" charset="-128"/>
                        </a:rPr>
                        <a:t>H31</a:t>
                      </a:r>
                      <a:r>
                        <a:rPr lang="ja-JP" sz="1200" kern="100" dirty="0" smtClean="0">
                          <a:effectLst/>
                          <a:latin typeface="Meiryo UI" panose="020B0604030504040204" pitchFamily="50" charset="-128"/>
                          <a:ea typeface="Meiryo UI" panose="020B0604030504040204" pitchFamily="50" charset="-128"/>
                        </a:rPr>
                        <a:t>・</a:t>
                      </a:r>
                      <a:endParaRPr lang="en-US" altLang="ja-JP" sz="1200" kern="100" dirty="0" smtClean="0">
                        <a:effectLst/>
                        <a:latin typeface="Meiryo UI" panose="020B0604030504040204" pitchFamily="50" charset="-128"/>
                        <a:ea typeface="Meiryo UI" panose="020B0604030504040204" pitchFamily="50" charset="-128"/>
                      </a:endParaRPr>
                    </a:p>
                    <a:p>
                      <a:pPr algn="ctr">
                        <a:lnSpc>
                          <a:spcPts val="1600"/>
                        </a:lnSpc>
                        <a:spcAft>
                          <a:spcPts val="0"/>
                        </a:spcAft>
                      </a:pPr>
                      <a:r>
                        <a:rPr lang="en-US" sz="1200" kern="100" dirty="0" smtClean="0">
                          <a:effectLst/>
                          <a:latin typeface="Meiryo UI" panose="020B0604030504040204" pitchFamily="50" charset="-128"/>
                          <a:ea typeface="Meiryo UI" panose="020B0604030504040204" pitchFamily="50" charset="-128"/>
                        </a:rPr>
                        <a:t>R2</a:t>
                      </a:r>
                      <a:r>
                        <a:rPr lang="ja-JP" sz="1200" kern="100" dirty="0">
                          <a:effectLst/>
                          <a:latin typeface="Meiryo UI" panose="020B0604030504040204" pitchFamily="50" charset="-128"/>
                          <a:ea typeface="Meiryo UI" panose="020B0604030504040204" pitchFamily="50" charset="-128"/>
                        </a:rPr>
                        <a:t>年度</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spcAft>
                          <a:spcPts val="0"/>
                        </a:spcAft>
                      </a:pPr>
                      <a:r>
                        <a:rPr lang="en-US" sz="1200" kern="100" dirty="0">
                          <a:effectLst/>
                          <a:latin typeface="Meiryo UI" panose="020B0604030504040204" pitchFamily="50" charset="-128"/>
                          <a:ea typeface="Meiryo UI" panose="020B0604030504040204" pitchFamily="50" charset="-128"/>
                        </a:rPr>
                        <a:t>88</a:t>
                      </a:r>
                      <a:r>
                        <a:rPr lang="ja-JP" sz="1200" kern="100" dirty="0">
                          <a:effectLst/>
                          <a:latin typeface="Meiryo UI" panose="020B0604030504040204" pitchFamily="50" charset="-128"/>
                          <a:ea typeface="Meiryo UI" panose="020B0604030504040204" pitchFamily="50" charset="-128"/>
                        </a:rPr>
                        <a:t>万円</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sz="1200" kern="100" dirty="0" smtClean="0">
                          <a:effectLst/>
                          <a:latin typeface="Meiryo UI" panose="020B0604030504040204" pitchFamily="50" charset="-128"/>
                          <a:ea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rPr>
                        <a:t>紹介会社に</a:t>
                      </a:r>
                      <a:r>
                        <a:rPr lang="en-US" sz="1200" kern="100" dirty="0">
                          <a:effectLst/>
                          <a:latin typeface="Meiryo UI" panose="020B0604030504040204" pitchFamily="50" charset="-128"/>
                          <a:ea typeface="Meiryo UI" panose="020B0604030504040204" pitchFamily="50" charset="-128"/>
                        </a:rPr>
                        <a:t>88</a:t>
                      </a:r>
                      <a:r>
                        <a:rPr lang="ja-JP" sz="1200" kern="100" dirty="0">
                          <a:effectLst/>
                          <a:latin typeface="Meiryo UI" panose="020B0604030504040204" pitchFamily="50" charset="-128"/>
                          <a:ea typeface="Meiryo UI" panose="020B0604030504040204" pitchFamily="50" charset="-128"/>
                        </a:rPr>
                        <a:t>万円、</a:t>
                      </a:r>
                    </a:p>
                    <a:p>
                      <a:pPr algn="just">
                        <a:lnSpc>
                          <a:spcPts val="1600"/>
                        </a:lnSpc>
                        <a:spcAft>
                          <a:spcPts val="0"/>
                        </a:spcAft>
                      </a:pPr>
                      <a:r>
                        <a:rPr lang="ja-JP" sz="1200" kern="100" dirty="0">
                          <a:effectLst/>
                          <a:latin typeface="Meiryo UI" panose="020B0604030504040204" pitchFamily="50" charset="-128"/>
                          <a:ea typeface="Meiryo UI" panose="020B0604030504040204" pitchFamily="50" charset="-128"/>
                        </a:rPr>
                        <a:t>・介護福祉士養成校授業料</a:t>
                      </a:r>
                      <a:r>
                        <a:rPr lang="en-US" sz="1200" kern="100" dirty="0">
                          <a:effectLst/>
                          <a:latin typeface="Meiryo UI" panose="020B0604030504040204" pitchFamily="50" charset="-128"/>
                          <a:ea typeface="Meiryo UI" panose="020B0604030504040204" pitchFamily="50" charset="-128"/>
                        </a:rPr>
                        <a:t>168</a:t>
                      </a:r>
                      <a:r>
                        <a:rPr lang="ja-JP" sz="1200" kern="100" dirty="0">
                          <a:effectLst/>
                          <a:latin typeface="Meiryo UI" panose="020B0604030504040204" pitchFamily="50" charset="-128"/>
                          <a:ea typeface="Meiryo UI" panose="020B0604030504040204" pitchFamily="50" charset="-128"/>
                        </a:rPr>
                        <a:t>万円（全額大阪府社協修学</a:t>
                      </a:r>
                      <a:r>
                        <a:rPr lang="ja-JP" sz="1200" kern="100" dirty="0" smtClean="0">
                          <a:effectLst/>
                          <a:latin typeface="Meiryo UI" panose="020B0604030504040204" pitchFamily="50" charset="-128"/>
                          <a:ea typeface="Meiryo UI" panose="020B0604030504040204" pitchFamily="50" charset="-128"/>
                        </a:rPr>
                        <a:t>資金</a:t>
                      </a:r>
                      <a:r>
                        <a:rPr lang="ja-JP" altLang="en-US" sz="1200" kern="100" dirty="0" smtClean="0">
                          <a:effectLst/>
                          <a:latin typeface="Meiryo UI" panose="020B0604030504040204" pitchFamily="50" charset="-128"/>
                          <a:ea typeface="Meiryo UI" panose="020B0604030504040204" pitchFamily="50" charset="-128"/>
                        </a:rPr>
                        <a:t>を活用</a:t>
                      </a:r>
                      <a:r>
                        <a:rPr lang="ja-JP" sz="1200" kern="100" dirty="0" smtClean="0">
                          <a:effectLst/>
                          <a:latin typeface="Meiryo UI" panose="020B0604030504040204" pitchFamily="50" charset="-128"/>
                          <a:ea typeface="Meiryo UI" panose="020B0604030504040204" pitchFamily="50" charset="-128"/>
                        </a:rPr>
                        <a:t>）</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731793"/>
                  </a:ext>
                </a:extLst>
              </a:tr>
              <a:tr h="1199145">
                <a:tc vMerge="1">
                  <a:txBody>
                    <a:bodyPr/>
                    <a:lstStyle/>
                    <a:p>
                      <a:endParaRPr kumimoji="1" lang="ja-JP" altLang="en-US"/>
                    </a:p>
                  </a:txBody>
                  <a:tcPr/>
                </a:tc>
                <a:tc>
                  <a:txBody>
                    <a:bodyPr/>
                    <a:lstStyle/>
                    <a:p>
                      <a:pPr algn="ctr">
                        <a:lnSpc>
                          <a:spcPts val="1600"/>
                        </a:lnSpc>
                        <a:spcAft>
                          <a:spcPts val="0"/>
                        </a:spcAft>
                      </a:pPr>
                      <a:r>
                        <a:rPr lang="en-US" sz="1200" kern="100">
                          <a:effectLst/>
                          <a:latin typeface="Meiryo UI" panose="020B0604030504040204" pitchFamily="50" charset="-128"/>
                          <a:ea typeface="Meiryo UI" panose="020B0604030504040204" pitchFamily="50" charset="-128"/>
                        </a:rPr>
                        <a:t>R3</a:t>
                      </a:r>
                      <a:r>
                        <a:rPr lang="ja-JP" sz="1200" kern="100">
                          <a:effectLst/>
                          <a:latin typeface="Meiryo UI" panose="020B0604030504040204" pitchFamily="50" charset="-128"/>
                          <a:ea typeface="Meiryo UI" panose="020B0604030504040204" pitchFamily="50" charset="-128"/>
                        </a:rPr>
                        <a:t>年度</a:t>
                      </a:r>
                      <a:endParaRPr lang="ja-JP" sz="12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spcAft>
                          <a:spcPts val="0"/>
                        </a:spcAft>
                      </a:pPr>
                      <a:r>
                        <a:rPr lang="en-US" sz="1200" kern="100" dirty="0">
                          <a:effectLst/>
                          <a:latin typeface="Meiryo UI" panose="020B0604030504040204" pitchFamily="50" charset="-128"/>
                          <a:ea typeface="Meiryo UI" panose="020B0604030504040204" pitchFamily="50" charset="-128"/>
                        </a:rPr>
                        <a:t>44</a:t>
                      </a:r>
                      <a:r>
                        <a:rPr lang="ja-JP" sz="1200" kern="100" dirty="0">
                          <a:effectLst/>
                          <a:latin typeface="Meiryo UI" panose="020B0604030504040204" pitchFamily="50" charset="-128"/>
                          <a:ea typeface="Meiryo UI" panose="020B0604030504040204" pitchFamily="50" charset="-128"/>
                        </a:rPr>
                        <a:t>万円</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sz="1200" kern="100" dirty="0" smtClean="0">
                          <a:effectLst/>
                          <a:latin typeface="Meiryo UI" panose="020B0604030504040204" pitchFamily="50" charset="-128"/>
                          <a:ea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rPr>
                        <a:t>紹介会社に</a:t>
                      </a:r>
                      <a:r>
                        <a:rPr lang="en-US" sz="1200" kern="100" dirty="0">
                          <a:effectLst/>
                          <a:latin typeface="Meiryo UI" panose="020B0604030504040204" pitchFamily="50" charset="-128"/>
                          <a:ea typeface="Meiryo UI" panose="020B0604030504040204" pitchFamily="50" charset="-128"/>
                        </a:rPr>
                        <a:t>44</a:t>
                      </a:r>
                      <a:r>
                        <a:rPr lang="ja-JP" sz="1200" kern="100" dirty="0">
                          <a:effectLst/>
                          <a:latin typeface="Meiryo UI" panose="020B0604030504040204" pitchFamily="50" charset="-128"/>
                          <a:ea typeface="Meiryo UI" panose="020B0604030504040204" pitchFamily="50" charset="-128"/>
                        </a:rPr>
                        <a:t>万円、</a:t>
                      </a:r>
                    </a:p>
                    <a:p>
                      <a:pPr algn="just">
                        <a:lnSpc>
                          <a:spcPts val="1600"/>
                        </a:lnSpc>
                        <a:spcAft>
                          <a:spcPts val="0"/>
                        </a:spcAft>
                      </a:pPr>
                      <a:r>
                        <a:rPr lang="ja-JP" sz="1200" kern="100" dirty="0">
                          <a:effectLst/>
                          <a:latin typeface="Meiryo UI" panose="020B0604030504040204" pitchFamily="50" charset="-128"/>
                          <a:ea typeface="Meiryo UI" panose="020B0604030504040204" pitchFamily="50" charset="-128"/>
                        </a:rPr>
                        <a:t>・介護福祉士養成校授業料</a:t>
                      </a:r>
                      <a:r>
                        <a:rPr lang="en-US" sz="1200" kern="100" dirty="0">
                          <a:effectLst/>
                          <a:latin typeface="Meiryo UI" panose="020B0604030504040204" pitchFamily="50" charset="-128"/>
                          <a:ea typeface="Meiryo UI" panose="020B0604030504040204" pitchFamily="50" charset="-128"/>
                        </a:rPr>
                        <a:t>168</a:t>
                      </a:r>
                      <a:r>
                        <a:rPr lang="ja-JP" sz="1200" kern="100" dirty="0">
                          <a:effectLst/>
                          <a:latin typeface="Meiryo UI" panose="020B0604030504040204" pitchFamily="50" charset="-128"/>
                          <a:ea typeface="Meiryo UI" panose="020B0604030504040204" pitchFamily="50" charset="-128"/>
                        </a:rPr>
                        <a:t>万円（全額大阪府社協修学</a:t>
                      </a:r>
                      <a:r>
                        <a:rPr lang="ja-JP" sz="1200" kern="100" dirty="0" smtClean="0">
                          <a:effectLst/>
                          <a:latin typeface="Meiryo UI" panose="020B0604030504040204" pitchFamily="50" charset="-128"/>
                          <a:ea typeface="Meiryo UI" panose="020B0604030504040204" pitchFamily="50" charset="-128"/>
                        </a:rPr>
                        <a:t>資金</a:t>
                      </a:r>
                      <a:r>
                        <a:rPr lang="ja-JP" altLang="en-US" sz="1200" kern="100" dirty="0" smtClean="0">
                          <a:effectLst/>
                          <a:latin typeface="Meiryo UI" panose="020B0604030504040204" pitchFamily="50" charset="-128"/>
                          <a:ea typeface="Meiryo UI" panose="020B0604030504040204" pitchFamily="50" charset="-128"/>
                        </a:rPr>
                        <a:t>を活用</a:t>
                      </a:r>
                      <a:r>
                        <a:rPr lang="ja-JP" sz="1200" kern="100" dirty="0" smtClean="0">
                          <a:effectLst/>
                          <a:latin typeface="Meiryo UI" panose="020B0604030504040204" pitchFamily="50" charset="-128"/>
                          <a:ea typeface="Meiryo UI" panose="020B0604030504040204" pitchFamily="50" charset="-128"/>
                        </a:rPr>
                        <a:t>）</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3776329"/>
                  </a:ext>
                </a:extLst>
              </a:tr>
              <a:tr h="451475">
                <a:tc rowSpan="2">
                  <a:txBody>
                    <a:bodyPr/>
                    <a:lstStyle/>
                    <a:p>
                      <a:pPr algn="just">
                        <a:lnSpc>
                          <a:spcPts val="1600"/>
                        </a:lnSpc>
                        <a:spcAft>
                          <a:spcPts val="0"/>
                        </a:spcAft>
                      </a:pPr>
                      <a:r>
                        <a:rPr lang="ja-JP" altLang="en-US" sz="1400" kern="100" baseline="0" dirty="0" smtClean="0">
                          <a:effectLst/>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kern="100" baseline="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600"/>
                        </a:lnSpc>
                        <a:spcAft>
                          <a:spcPts val="0"/>
                        </a:spcAft>
                      </a:pPr>
                      <a:r>
                        <a:rPr lang="en-US" altLang="ja-JP" sz="1400" kern="100" baseline="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介　   </a:t>
                      </a: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600"/>
                        </a:lnSpc>
                        <a:spcAft>
                          <a:spcPts val="0"/>
                        </a:spcAft>
                      </a:pP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p>
                    <a:p>
                      <a:pPr algn="just">
                        <a:lnSpc>
                          <a:spcPts val="1600"/>
                        </a:lnSpc>
                        <a:spcAft>
                          <a:spcPts val="0"/>
                        </a:spcAft>
                      </a:pP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護</a:t>
                      </a: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en-US" sz="1200" kern="100">
                          <a:effectLst/>
                          <a:latin typeface="Meiryo UI" panose="020B0604030504040204" pitchFamily="50" charset="-128"/>
                          <a:ea typeface="Meiryo UI" panose="020B0604030504040204" pitchFamily="50" charset="-128"/>
                        </a:rPr>
                        <a:t>H31</a:t>
                      </a:r>
                      <a:r>
                        <a:rPr lang="ja-JP" sz="1200" kern="100">
                          <a:effectLst/>
                          <a:latin typeface="Meiryo UI" panose="020B0604030504040204" pitchFamily="50" charset="-128"/>
                          <a:ea typeface="Meiryo UI" panose="020B0604030504040204" pitchFamily="50" charset="-128"/>
                        </a:rPr>
                        <a:t>年度</a:t>
                      </a:r>
                      <a:endParaRPr lang="ja-JP" sz="12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spcAft>
                          <a:spcPts val="0"/>
                        </a:spcAft>
                      </a:pPr>
                      <a:r>
                        <a:rPr lang="ja-JP" sz="1200" kern="100">
                          <a:effectLst/>
                          <a:latin typeface="Meiryo UI" panose="020B0604030504040204" pitchFamily="50" charset="-128"/>
                          <a:ea typeface="Meiryo UI" panose="020B0604030504040204" pitchFamily="50" charset="-128"/>
                        </a:rPr>
                        <a:t>－</a:t>
                      </a:r>
                      <a:endParaRPr lang="ja-JP" sz="12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sz="1200" kern="100" dirty="0">
                          <a:effectLst/>
                          <a:latin typeface="Meiryo UI" panose="020B0604030504040204" pitchFamily="50" charset="-128"/>
                          <a:ea typeface="Meiryo UI" panose="020B0604030504040204" pitchFamily="50" charset="-128"/>
                        </a:rPr>
                        <a:t>在留資格変更許可申請支援</a:t>
                      </a:r>
                      <a:r>
                        <a:rPr lang="en-US" sz="1200" kern="100" dirty="0">
                          <a:effectLst/>
                          <a:latin typeface="Meiryo UI" panose="020B0604030504040204" pitchFamily="50" charset="-128"/>
                          <a:ea typeface="Meiryo UI" panose="020B0604030504040204" pitchFamily="50" charset="-128"/>
                        </a:rPr>
                        <a:t> </a:t>
                      </a:r>
                      <a:endParaRPr lang="en-US"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sz="1200" kern="100" dirty="0" smtClean="0">
                          <a:effectLst/>
                          <a:latin typeface="Meiryo UI" panose="020B0604030504040204" pitchFamily="50" charset="-128"/>
                          <a:ea typeface="Meiryo UI" panose="020B0604030504040204" pitchFamily="50" charset="-128"/>
                        </a:rPr>
                        <a:t>（</a:t>
                      </a:r>
                      <a:r>
                        <a:rPr lang="en-US" sz="1200" kern="100" dirty="0">
                          <a:effectLst/>
                          <a:latin typeface="Meiryo UI" panose="020B0604030504040204" pitchFamily="50" charset="-128"/>
                          <a:ea typeface="Meiryo UI" panose="020B0604030504040204" pitchFamily="50" charset="-128"/>
                        </a:rPr>
                        <a:t>H29</a:t>
                      </a:r>
                      <a:r>
                        <a:rPr lang="ja-JP" sz="1200" kern="100" dirty="0">
                          <a:effectLst/>
                          <a:latin typeface="Meiryo UI" panose="020B0604030504040204" pitchFamily="50" charset="-128"/>
                          <a:ea typeface="Meiryo UI" panose="020B0604030504040204" pitchFamily="50" charset="-128"/>
                        </a:rPr>
                        <a:t>年度受入れ留学生）</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9645005"/>
                  </a:ext>
                </a:extLst>
              </a:tr>
              <a:tr h="436949">
                <a:tc vMerge="1">
                  <a:txBody>
                    <a:bodyPr/>
                    <a:lstStyle/>
                    <a:p>
                      <a:endParaRPr kumimoji="1" lang="ja-JP" altLang="en-US"/>
                    </a:p>
                  </a:txBody>
                  <a:tcPr/>
                </a:tc>
                <a:tc>
                  <a:txBody>
                    <a:bodyPr/>
                    <a:lstStyle/>
                    <a:p>
                      <a:pPr algn="ctr">
                        <a:lnSpc>
                          <a:spcPts val="1600"/>
                        </a:lnSpc>
                        <a:spcAft>
                          <a:spcPts val="0"/>
                        </a:spcAft>
                      </a:pPr>
                      <a:r>
                        <a:rPr lang="en-US" sz="1200" kern="100">
                          <a:effectLst/>
                          <a:latin typeface="Meiryo UI" panose="020B0604030504040204" pitchFamily="50" charset="-128"/>
                          <a:ea typeface="Meiryo UI" panose="020B0604030504040204" pitchFamily="50" charset="-128"/>
                        </a:rPr>
                        <a:t>R3</a:t>
                      </a:r>
                      <a:r>
                        <a:rPr lang="ja-JP" sz="1200" kern="100">
                          <a:effectLst/>
                          <a:latin typeface="Meiryo UI" panose="020B0604030504040204" pitchFamily="50" charset="-128"/>
                          <a:ea typeface="Meiryo UI" panose="020B0604030504040204" pitchFamily="50" charset="-128"/>
                        </a:rPr>
                        <a:t>年度</a:t>
                      </a:r>
                      <a:endParaRPr lang="ja-JP" sz="12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spcAft>
                          <a:spcPts val="0"/>
                        </a:spcAft>
                      </a:pPr>
                      <a:r>
                        <a:rPr lang="ja-JP" sz="1200" kern="100">
                          <a:effectLst/>
                          <a:latin typeface="Meiryo UI" panose="020B0604030504040204" pitchFamily="50" charset="-128"/>
                          <a:ea typeface="Meiryo UI" panose="020B0604030504040204" pitchFamily="50" charset="-128"/>
                        </a:rPr>
                        <a:t>－</a:t>
                      </a:r>
                      <a:endParaRPr lang="ja-JP" sz="12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sz="1200" kern="100" dirty="0">
                          <a:effectLst/>
                          <a:latin typeface="Meiryo UI" panose="020B0604030504040204" pitchFamily="50" charset="-128"/>
                          <a:ea typeface="Meiryo UI" panose="020B0604030504040204" pitchFamily="50" charset="-128"/>
                        </a:rPr>
                        <a:t>在留資格変更許可申請</a:t>
                      </a:r>
                      <a:r>
                        <a:rPr lang="ja-JP" sz="1200" kern="100" dirty="0" smtClean="0">
                          <a:effectLst/>
                          <a:latin typeface="Meiryo UI" panose="020B0604030504040204" pitchFamily="50" charset="-128"/>
                          <a:ea typeface="Meiryo UI" panose="020B0604030504040204" pitchFamily="50" charset="-128"/>
                        </a:rPr>
                        <a:t>支援</a:t>
                      </a:r>
                      <a:endParaRPr lang="en-US" altLang="ja-JP" sz="12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sz="1200" kern="100" dirty="0" smtClean="0">
                          <a:effectLst/>
                          <a:latin typeface="Meiryo UI" panose="020B0604030504040204" pitchFamily="50" charset="-128"/>
                          <a:ea typeface="Meiryo UI" panose="020B0604030504040204" pitchFamily="50" charset="-128"/>
                        </a:rPr>
                        <a:t>（</a:t>
                      </a:r>
                      <a:r>
                        <a:rPr lang="en-US" sz="1200" kern="100" dirty="0">
                          <a:effectLst/>
                          <a:latin typeface="Meiryo UI" panose="020B0604030504040204" pitchFamily="50" charset="-128"/>
                          <a:ea typeface="Meiryo UI" panose="020B0604030504040204" pitchFamily="50" charset="-128"/>
                        </a:rPr>
                        <a:t>H31</a:t>
                      </a:r>
                      <a:r>
                        <a:rPr lang="ja-JP" sz="1200" kern="100" dirty="0">
                          <a:effectLst/>
                          <a:latin typeface="Meiryo UI" panose="020B0604030504040204" pitchFamily="50" charset="-128"/>
                          <a:ea typeface="Meiryo UI" panose="020B0604030504040204" pitchFamily="50" charset="-128"/>
                        </a:rPr>
                        <a:t>年度受入れ留学生）</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9848" marR="598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556332"/>
                  </a:ext>
                </a:extLst>
              </a:tr>
            </a:tbl>
          </a:graphicData>
        </a:graphic>
      </p:graphicFrame>
      <p:sp>
        <p:nvSpPr>
          <p:cNvPr id="27" name="正方形/長方形 26"/>
          <p:cNvSpPr/>
          <p:nvPr/>
        </p:nvSpPr>
        <p:spPr>
          <a:xfrm>
            <a:off x="4695458" y="640910"/>
            <a:ext cx="1861654" cy="28300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♦受入れにかかる費用</a:t>
            </a:r>
            <a:endParaRPr kumimoji="1" lang="ja-JP" altLang="en-US" sz="1400" b="1" dirty="0">
              <a:latin typeface="Meiryo UI" panose="020B0604030504040204" pitchFamily="50" charset="-128"/>
              <a:ea typeface="Meiryo UI" panose="020B0604030504040204" pitchFamily="50" charset="-128"/>
            </a:endParaRPr>
          </a:p>
        </p:txBody>
      </p:sp>
      <p:sp>
        <p:nvSpPr>
          <p:cNvPr id="28" name="正方形/長方形 27"/>
          <p:cNvSpPr/>
          <p:nvPr/>
        </p:nvSpPr>
        <p:spPr>
          <a:xfrm>
            <a:off x="152401" y="965199"/>
            <a:ext cx="4470400" cy="5391843"/>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03840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36000" cy="432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②　有限会社　ライフケアひまわり（</a:t>
            </a:r>
            <a:r>
              <a:rPr kumimoji="1" lang="ja-JP" altLang="en-US" sz="2400" b="1" dirty="0" smtClean="0">
                <a:latin typeface="Meiryo UI" panose="020B0604030504040204" pitchFamily="50" charset="-128"/>
                <a:ea typeface="Meiryo UI" panose="020B0604030504040204" pitchFamily="50" charset="-128"/>
              </a:rPr>
              <a:t>Ｐ３）</a:t>
            </a:r>
            <a:r>
              <a:rPr kumimoji="1" lang="ja-JP" altLang="en-US" sz="2400" dirty="0">
                <a:latin typeface="Meiryo UI" panose="020B0604030504040204" pitchFamily="50" charset="-128"/>
                <a:ea typeface="Meiryo UI" panose="020B0604030504040204" pitchFamily="50" charset="-128"/>
              </a:rPr>
              <a:t>　　　　　　　　　　　　　　　　　　　　</a:t>
            </a:r>
            <a:r>
              <a:rPr kumimoji="1" lang="ja-JP" altLang="en-US" sz="2400" dirty="0" smtClean="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　</a:t>
            </a:r>
            <a:r>
              <a:rPr kumimoji="1" lang="ja-JP" altLang="en-US" sz="24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226823" y="2781680"/>
            <a:ext cx="4189601" cy="123110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smtClean="0">
                <a:latin typeface="Meiryo UI" panose="020B0604030504040204" pitchFamily="50" charset="-128"/>
                <a:ea typeface="Meiryo UI" panose="020B0604030504040204" pitchFamily="50" charset="-128"/>
              </a:rPr>
              <a:t>◇受入れ</a:t>
            </a:r>
            <a:r>
              <a:rPr lang="ja-JP" altLang="en-US" sz="1400" b="1" dirty="0">
                <a:latin typeface="Meiryo UI" panose="020B0604030504040204" pitchFamily="50" charset="-128"/>
                <a:ea typeface="Meiryo UI" panose="020B0604030504040204" pitchFamily="50" charset="-128"/>
              </a:rPr>
              <a:t>後の法人の取組</a:t>
            </a:r>
            <a:r>
              <a:rPr lang="ja-JP" altLang="en-US" sz="1100" dirty="0" smtClean="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・奨学金</a:t>
            </a:r>
            <a:r>
              <a:rPr lang="ja-JP" altLang="en-US" sz="1200" dirty="0" smtClean="0">
                <a:latin typeface="Meiryo UI" panose="020B0604030504040204" pitchFamily="50" charset="-128"/>
                <a:ea typeface="Meiryo UI" panose="020B0604030504040204" pitchFamily="50" charset="-128"/>
              </a:rPr>
              <a:t>制度を設立</a:t>
            </a:r>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・法人で寮を完備し、寮にかかる家賃を補助</a:t>
            </a:r>
            <a:endParaRPr lang="ja-JP" altLang="en-US"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日本語</a:t>
            </a:r>
            <a:r>
              <a:rPr lang="ja-JP" altLang="en-US" sz="1200" dirty="0" smtClean="0">
                <a:latin typeface="Meiryo UI" panose="020B0604030504040204" pitchFamily="50" charset="-128"/>
                <a:ea typeface="Meiryo UI" panose="020B0604030504040204" pitchFamily="50" charset="-128"/>
              </a:rPr>
              <a:t>教室を紹介</a:t>
            </a:r>
            <a:endParaRPr lang="ja-JP" altLang="en-US"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行政手続き等</a:t>
            </a:r>
            <a:r>
              <a:rPr lang="ja-JP" altLang="en-US" sz="1200" dirty="0" smtClean="0">
                <a:latin typeface="Meiryo UI" panose="020B0604030504040204" pitchFamily="50" charset="-128"/>
                <a:ea typeface="Meiryo UI" panose="020B0604030504040204" pitchFamily="50" charset="-128"/>
              </a:rPr>
              <a:t>支援</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（就業規則は日本人職員と同様）</a:t>
            </a:r>
            <a:endParaRPr lang="ja-JP" altLang="en-US" sz="12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26824" y="922790"/>
            <a:ext cx="4189600" cy="178510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a:latin typeface="Meiryo UI" panose="020B0604030504040204" pitchFamily="50" charset="-128"/>
                <a:ea typeface="Meiryo UI" panose="020B0604030504040204" pitchFamily="50" charset="-128"/>
              </a:rPr>
              <a:t>◇監理団体、登録支援機関、仲介業者に</a:t>
            </a:r>
            <a:r>
              <a:rPr lang="ja-JP" altLang="en-US" sz="1400" b="1" dirty="0" smtClean="0">
                <a:latin typeface="Meiryo UI" panose="020B0604030504040204" pitchFamily="50" charset="-128"/>
                <a:ea typeface="Meiryo UI" panose="020B0604030504040204" pitchFamily="50" charset="-128"/>
              </a:rPr>
              <a:t>ついて</a:t>
            </a:r>
            <a:endParaRPr lang="en-US" altLang="ja-JP" sz="1400" b="1"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○選定方法</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・交流</a:t>
            </a:r>
            <a:r>
              <a:rPr lang="ja-JP" altLang="en-US" sz="1200" dirty="0">
                <a:latin typeface="Meiryo UI" panose="020B0604030504040204" pitchFamily="50" charset="-128"/>
                <a:ea typeface="Meiryo UI" panose="020B0604030504040204" pitchFamily="50" charset="-128"/>
              </a:rPr>
              <a:t>のある</a:t>
            </a:r>
            <a:r>
              <a:rPr lang="ja-JP" altLang="en-US" sz="1200" dirty="0" smtClean="0">
                <a:latin typeface="Meiryo UI" panose="020B0604030504040204" pitchFamily="50" charset="-128"/>
                <a:ea typeface="Meiryo UI" panose="020B0604030504040204" pitchFamily="50" charset="-128"/>
              </a:rPr>
              <a:t>事業者からの紹介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○支援内容</a:t>
            </a:r>
            <a:endParaRPr lang="en-US" altLang="ja-JP" sz="1200" dirty="0" smtClean="0">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受入候補者</a:t>
            </a:r>
            <a:r>
              <a:rPr lang="ja-JP" altLang="en-US" sz="1200" dirty="0" smtClean="0">
                <a:solidFill>
                  <a:schemeClr val="tx1"/>
                </a:solidFill>
                <a:latin typeface="Meiryo UI" panose="020B0604030504040204" pitchFamily="50" charset="-128"/>
                <a:ea typeface="Meiryo UI" panose="020B0604030504040204" pitchFamily="50" charset="-128"/>
              </a:rPr>
              <a:t>募集</a:t>
            </a:r>
            <a:endParaRPr lang="ja-JP" altLang="en-US" sz="1200" dirty="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現地ベトナムでの在留資格</a:t>
            </a:r>
            <a:r>
              <a:rPr lang="ja-JP" altLang="en-US" sz="1200" dirty="0" smtClean="0">
                <a:solidFill>
                  <a:schemeClr val="tx1"/>
                </a:solidFill>
                <a:latin typeface="Meiryo UI" panose="020B0604030504040204" pitchFamily="50" charset="-128"/>
                <a:ea typeface="Meiryo UI" panose="020B0604030504040204" pitchFamily="50" charset="-128"/>
              </a:rPr>
              <a:t>申請手続きの支援</a:t>
            </a:r>
            <a:endParaRPr lang="ja-JP" altLang="en-US" sz="1200" dirty="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介護福祉士</a:t>
            </a:r>
            <a:r>
              <a:rPr lang="ja-JP" altLang="en-US" sz="1200" dirty="0" smtClean="0">
                <a:solidFill>
                  <a:schemeClr val="tx1"/>
                </a:solidFill>
                <a:latin typeface="Meiryo UI" panose="020B0604030504040204" pitchFamily="50" charset="-128"/>
                <a:ea typeface="Meiryo UI" panose="020B0604030504040204" pitchFamily="50" charset="-128"/>
              </a:rPr>
              <a:t>養成施設受験</a:t>
            </a:r>
            <a:r>
              <a:rPr lang="ja-JP" altLang="en-US" sz="1200" dirty="0">
                <a:solidFill>
                  <a:schemeClr val="tx1"/>
                </a:solidFill>
                <a:latin typeface="Meiryo UI" panose="020B0604030504040204" pitchFamily="50" charset="-128"/>
                <a:ea typeface="Meiryo UI" panose="020B0604030504040204" pitchFamily="50" charset="-128"/>
              </a:rPr>
              <a:t>の段取り及び</a:t>
            </a:r>
            <a:r>
              <a:rPr lang="ja-JP" altLang="en-US" sz="1200" dirty="0" smtClean="0">
                <a:solidFill>
                  <a:schemeClr val="tx1"/>
                </a:solidFill>
                <a:latin typeface="Meiryo UI" panose="020B0604030504040204" pitchFamily="50" charset="-128"/>
                <a:ea typeface="Meiryo UI" panose="020B0604030504040204" pitchFamily="50" charset="-128"/>
              </a:rPr>
              <a:t>調整</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○費用</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rPr>
              <a:t>20</a:t>
            </a:r>
            <a:r>
              <a:rPr lang="ja-JP" altLang="en-US" sz="1200" dirty="0">
                <a:solidFill>
                  <a:schemeClr val="tx1"/>
                </a:solidFill>
                <a:latin typeface="Meiryo UI" panose="020B0604030504040204" pitchFamily="50" charset="-128"/>
                <a:ea typeface="Meiryo UI" panose="020B0604030504040204" pitchFamily="50" charset="-128"/>
              </a:rPr>
              <a:t>万円～</a:t>
            </a:r>
            <a:r>
              <a:rPr lang="en-US" altLang="ja-JP" sz="1200" dirty="0">
                <a:solidFill>
                  <a:schemeClr val="tx1"/>
                </a:solidFill>
                <a:latin typeface="Meiryo UI" panose="020B0604030504040204" pitchFamily="50" charset="-128"/>
                <a:ea typeface="Meiryo UI" panose="020B0604030504040204" pitchFamily="50" charset="-128"/>
              </a:rPr>
              <a:t>88</a:t>
            </a:r>
            <a:r>
              <a:rPr lang="ja-JP" altLang="en-US" sz="1200" dirty="0">
                <a:solidFill>
                  <a:schemeClr val="tx1"/>
                </a:solidFill>
                <a:latin typeface="Meiryo UI" panose="020B0604030504040204" pitchFamily="50" charset="-128"/>
                <a:ea typeface="Meiryo UI" panose="020B0604030504040204" pitchFamily="50" charset="-128"/>
              </a:rPr>
              <a:t>万</a:t>
            </a:r>
            <a:r>
              <a:rPr lang="ja-JP" altLang="en-US" sz="1200" dirty="0" smtClean="0">
                <a:solidFill>
                  <a:schemeClr val="tx1"/>
                </a:solidFill>
                <a:latin typeface="Meiryo UI" panose="020B0604030504040204" pitchFamily="50" charset="-128"/>
                <a:ea typeface="Meiryo UI" panose="020B0604030504040204" pitchFamily="50" charset="-128"/>
              </a:rPr>
              <a:t>円（一人当たり）</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226824" y="4063817"/>
            <a:ext cx="4189600" cy="200054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a:latin typeface="Meiryo UI" panose="020B0604030504040204" pitchFamily="50" charset="-128"/>
                <a:ea typeface="Meiryo UI" panose="020B0604030504040204" pitchFamily="50" charset="-128"/>
              </a:rPr>
              <a:t>◇受入れ後の課題への</a:t>
            </a:r>
            <a:r>
              <a:rPr lang="ja-JP" altLang="en-US" sz="1400" b="1" dirty="0" smtClean="0">
                <a:latin typeface="Meiryo UI" panose="020B0604030504040204" pitchFamily="50" charset="-128"/>
                <a:ea typeface="Meiryo UI" panose="020B0604030504040204" pitchFamily="50" charset="-128"/>
              </a:rPr>
              <a:t>対応</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○課題</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・日本語能力の向上</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・結婚等の生活環境の変化による退職</a:t>
            </a:r>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対応</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・就業中</a:t>
            </a:r>
            <a:r>
              <a:rPr lang="ja-JP" altLang="en-US" sz="1200" dirty="0" smtClean="0">
                <a:latin typeface="Meiryo UI" panose="020B0604030504040204" pitchFamily="50" charset="-128"/>
                <a:ea typeface="Meiryo UI" panose="020B0604030504040204" pitchFamily="50" charset="-128"/>
              </a:rPr>
              <a:t>は職員がゆっくり分りやすく会話をして、</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コミュニケーションを取るようにしている。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日本語</a:t>
            </a:r>
            <a:r>
              <a:rPr lang="ja-JP" altLang="en-US" sz="1200" dirty="0" smtClean="0">
                <a:latin typeface="Meiryo UI" panose="020B0604030504040204" pitchFamily="50" charset="-128"/>
                <a:ea typeface="Meiryo UI" panose="020B0604030504040204" pitchFamily="50" charset="-128"/>
              </a:rPr>
              <a:t>能力向上のための日本語</a:t>
            </a:r>
            <a:r>
              <a:rPr lang="ja-JP" altLang="en-US" sz="1200" dirty="0">
                <a:latin typeface="Meiryo UI" panose="020B0604030504040204" pitchFamily="50" charset="-128"/>
                <a:ea typeface="Meiryo UI" panose="020B0604030504040204" pitchFamily="50" charset="-128"/>
              </a:rPr>
              <a:t>教室を</a:t>
            </a:r>
            <a:r>
              <a:rPr lang="ja-JP" altLang="en-US" sz="1200" dirty="0" smtClean="0">
                <a:latin typeface="Meiryo UI" panose="020B0604030504040204" pitchFamily="50" charset="-128"/>
                <a:ea typeface="Meiryo UI" panose="020B0604030504040204" pitchFamily="50" charset="-128"/>
              </a:rPr>
              <a:t>紹介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・結婚前における面談（収入や生活等について） </a:t>
            </a:r>
            <a:endParaRPr lang="en-US" altLang="ja-JP" sz="1200" dirty="0" smtClean="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4717952" y="922790"/>
            <a:ext cx="4762696" cy="181588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a:latin typeface="Meiryo UI" panose="020B0604030504040204" pitchFamily="50" charset="-128"/>
                <a:ea typeface="Meiryo UI" panose="020B0604030504040204" pitchFamily="50" charset="-128"/>
              </a:rPr>
              <a:t>◇受入れ後の感想</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メリット</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・職員の平均年齢が</a:t>
            </a:r>
            <a:r>
              <a:rPr lang="ja-JP" altLang="en-US" sz="1200" dirty="0" smtClean="0">
                <a:latin typeface="Meiryo UI" panose="020B0604030504040204" pitchFamily="50" charset="-128"/>
                <a:ea typeface="Meiryo UI" panose="020B0604030504040204" pitchFamily="50" charset="-128"/>
              </a:rPr>
              <a:t>下がり、職場が明るくなった</a:t>
            </a:r>
            <a:endParaRPr lang="ja-JP" altLang="en-US"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日本とベトナムの文化的</a:t>
            </a:r>
            <a:r>
              <a:rPr lang="ja-JP" altLang="en-US" sz="1200" dirty="0" smtClean="0">
                <a:latin typeface="Meiryo UI" panose="020B0604030504040204" pitchFamily="50" charset="-128"/>
                <a:ea typeface="Meiryo UI" panose="020B0604030504040204" pitchFamily="50" charset="-128"/>
              </a:rPr>
              <a:t>交流ができるようになった</a:t>
            </a:r>
            <a:endParaRPr lang="ja-JP" altLang="en-US"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介護福祉士</a:t>
            </a:r>
            <a:r>
              <a:rPr lang="ja-JP" altLang="en-US" sz="1200" dirty="0" smtClean="0">
                <a:latin typeface="Meiryo UI" panose="020B0604030504040204" pitchFamily="50" charset="-128"/>
                <a:ea typeface="Meiryo UI" panose="020B0604030504040204" pitchFamily="50" charset="-128"/>
              </a:rPr>
              <a:t>養成施設卒業後、介護福祉士として雇用が可能になった</a:t>
            </a:r>
            <a:endParaRPr lang="ja-JP" altLang="en-US"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・訪問介護業務に従事できる</a:t>
            </a:r>
            <a:endParaRPr lang="ja-JP" altLang="en-US" sz="1200" dirty="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デメリット</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学校生活や生活面のサポートが必要</a:t>
            </a:r>
            <a:endParaRPr lang="en-US" altLang="ja-JP" sz="1200" dirty="0">
              <a:latin typeface="Meiryo UI" panose="020B0604030504040204" pitchFamily="50" charset="-128"/>
              <a:ea typeface="Meiryo UI" panose="020B0604030504040204" pitchFamily="50" charset="-128"/>
            </a:endParaRPr>
          </a:p>
        </p:txBody>
      </p:sp>
      <p:sp>
        <p:nvSpPr>
          <p:cNvPr id="6" name="正方形/長方形 5"/>
          <p:cNvSpPr/>
          <p:nvPr/>
        </p:nvSpPr>
        <p:spPr>
          <a:xfrm>
            <a:off x="100496" y="781049"/>
            <a:ext cx="9681680" cy="5972175"/>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p:nvSpPr>
        <p:spPr>
          <a:xfrm>
            <a:off x="100496" y="523837"/>
            <a:ext cx="2004529" cy="32295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♦受入れ</a:t>
            </a:r>
            <a:r>
              <a:rPr kumimoji="1" lang="ja-JP" altLang="en-US" sz="1400" b="1" dirty="0">
                <a:latin typeface="Meiryo UI" panose="020B0604030504040204" pitchFamily="50" charset="-128"/>
                <a:ea typeface="Meiryo UI" panose="020B0604030504040204" pitchFamily="50" charset="-128"/>
              </a:rPr>
              <a:t>後の</a:t>
            </a:r>
            <a:r>
              <a:rPr kumimoji="1" lang="ja-JP" altLang="en-US" sz="1400" b="1" dirty="0" smtClean="0">
                <a:latin typeface="Meiryo UI" panose="020B0604030504040204" pitchFamily="50" charset="-128"/>
                <a:ea typeface="Meiryo UI" panose="020B0604030504040204" pitchFamily="50" charset="-128"/>
              </a:rPr>
              <a:t>状況など</a:t>
            </a:r>
            <a:endParaRPr kumimoji="1" lang="ja-JP" altLang="en-US" sz="14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4717951" y="2909655"/>
            <a:ext cx="4762697" cy="196977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a:latin typeface="Meiryo UI" panose="020B0604030504040204" pitchFamily="50" charset="-128"/>
                <a:ea typeface="Meiryo UI" panose="020B0604030504040204" pitchFamily="50" charset="-128"/>
              </a:rPr>
              <a:t>◇コロナ禍における受入の現状と課題</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○現状</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・在留</a:t>
            </a:r>
            <a:r>
              <a:rPr lang="ja-JP" altLang="en-US" sz="1200" dirty="0">
                <a:latin typeface="Meiryo UI" panose="020B0604030504040204" pitchFamily="50" charset="-128"/>
                <a:ea typeface="Meiryo UI" panose="020B0604030504040204" pitchFamily="50" charset="-128"/>
              </a:rPr>
              <a:t>外国人（留学生）を受入れしていたので、コロナ禍に</a:t>
            </a:r>
            <a:r>
              <a:rPr lang="ja-JP" altLang="en-US" sz="1200" dirty="0" smtClean="0">
                <a:latin typeface="Meiryo UI" panose="020B0604030504040204" pitchFamily="50" charset="-128"/>
                <a:ea typeface="Meiryo UI" panose="020B0604030504040204" pitchFamily="50" charset="-128"/>
              </a:rPr>
              <a:t>おける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入国</a:t>
            </a:r>
            <a:r>
              <a:rPr lang="ja-JP" altLang="en-US" sz="1200" dirty="0">
                <a:latin typeface="Meiryo UI" panose="020B0604030504040204" pitchFamily="50" charset="-128"/>
                <a:ea typeface="Meiryo UI" panose="020B0604030504040204" pitchFamily="50" charset="-128"/>
              </a:rPr>
              <a:t>制限等影響はない</a:t>
            </a:r>
          </a:p>
          <a:p>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在留資格「特定技能」を希望する方が増えて、「留学」</a:t>
            </a:r>
            <a:r>
              <a:rPr lang="ja-JP" altLang="en-US" sz="1200" dirty="0" smtClean="0">
                <a:latin typeface="Meiryo UI" panose="020B0604030504040204" pitchFamily="50" charset="-128"/>
                <a:ea typeface="Meiryo UI" panose="020B0604030504040204" pitchFamily="50" charset="-128"/>
              </a:rPr>
              <a:t>から</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介護」の人材が激減</a:t>
            </a:r>
            <a:r>
              <a:rPr lang="ja-JP" altLang="en-US" sz="1200" dirty="0" smtClean="0">
                <a:latin typeface="Meiryo UI" panose="020B0604030504040204" pitchFamily="50" charset="-128"/>
                <a:ea typeface="Meiryo UI" panose="020B0604030504040204" pitchFamily="50" charset="-128"/>
              </a:rPr>
              <a:t>した</a:t>
            </a:r>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solidFill>
                <a:schemeClr val="accent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○課題</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・数</a:t>
            </a:r>
            <a:r>
              <a:rPr lang="ja-JP" altLang="en-US" sz="1200" dirty="0">
                <a:solidFill>
                  <a:schemeClr val="tx1"/>
                </a:solidFill>
                <a:latin typeface="Meiryo UI" panose="020B0604030504040204" pitchFamily="50" charset="-128"/>
                <a:ea typeface="Meiryo UI" panose="020B0604030504040204" pitchFamily="50" charset="-128"/>
              </a:rPr>
              <a:t>が少ない留学から介護を希望する人材をどのように確保する</a:t>
            </a:r>
            <a:r>
              <a:rPr lang="ja-JP" altLang="en-US" sz="1200" dirty="0" smtClean="0">
                <a:solidFill>
                  <a:schemeClr val="tx1"/>
                </a:solidFill>
                <a:latin typeface="Meiryo UI" panose="020B0604030504040204" pitchFamily="50" charset="-128"/>
                <a:ea typeface="Meiryo UI" panose="020B0604030504040204" pitchFamily="50" charset="-128"/>
              </a:rPr>
              <a:t>か</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・人材</a:t>
            </a:r>
            <a:r>
              <a:rPr lang="ja-JP" altLang="en-US" sz="1200" dirty="0">
                <a:solidFill>
                  <a:schemeClr val="tx1"/>
                </a:solidFill>
                <a:latin typeface="Meiryo UI" panose="020B0604030504040204" pitchFamily="50" charset="-128"/>
                <a:ea typeface="Meiryo UI" panose="020B0604030504040204" pitchFamily="50" charset="-128"/>
              </a:rPr>
              <a:t>を確保する</a:t>
            </a:r>
            <a:r>
              <a:rPr lang="ja-JP" altLang="en-US" sz="1200" dirty="0" smtClean="0">
                <a:solidFill>
                  <a:schemeClr val="tx1"/>
                </a:solidFill>
                <a:latin typeface="Meiryo UI" panose="020B0604030504040204" pitchFamily="50" charset="-128"/>
                <a:ea typeface="Meiryo UI" panose="020B0604030504040204" pitchFamily="50" charset="-128"/>
              </a:rPr>
              <a:t>ため、特定技能の受入れも考慮する必要がある</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410451" y="6357043"/>
            <a:ext cx="2228850" cy="365125"/>
          </a:xfrm>
        </p:spPr>
        <p:txBody>
          <a:bodyPr/>
          <a:lstStyle/>
          <a:p>
            <a:fld id="{296A86AB-889E-4DAC-9504-C27B7112E1B6}" type="slidenum">
              <a:rPr kumimoji="1" lang="ja-JP" altLang="en-US" smtClean="0"/>
              <a:t>7</a:t>
            </a:fld>
            <a:endParaRPr kumimoji="1" lang="ja-JP" altLang="en-US" dirty="0"/>
          </a:p>
        </p:txBody>
      </p:sp>
    </p:spTree>
    <p:extLst>
      <p:ext uri="{BB962C8B-B14F-4D97-AF65-F5344CB8AC3E}">
        <p14:creationId xmlns:p14="http://schemas.microsoft.com/office/powerpoint/2010/main" val="2116028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4763533" y="4648280"/>
            <a:ext cx="4874058" cy="196977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a:latin typeface="Meiryo UI" panose="020B0604030504040204" pitchFamily="50" charset="-128"/>
                <a:ea typeface="Meiryo UI" panose="020B0604030504040204" pitchFamily="50" charset="-128"/>
              </a:rPr>
              <a:t>◇受入れに関する注意点</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受入れ</a:t>
            </a:r>
            <a:r>
              <a:rPr lang="ja-JP" altLang="en-US" sz="1200" dirty="0">
                <a:latin typeface="Meiryo UI" panose="020B0604030504040204" pitchFamily="50" charset="-128"/>
                <a:ea typeface="Meiryo UI" panose="020B0604030504040204" pitchFamily="50" charset="-128"/>
              </a:rPr>
              <a:t>に際し、法人内で受入れる環境整備をする</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・受入れ</a:t>
            </a:r>
            <a:r>
              <a:rPr lang="ja-JP" altLang="en-US" sz="1200" dirty="0">
                <a:latin typeface="Meiryo UI" panose="020B0604030504040204" pitchFamily="50" charset="-128"/>
                <a:ea typeface="Meiryo UI" panose="020B0604030504040204" pitchFamily="50" charset="-128"/>
              </a:rPr>
              <a:t>に際し、中長期的に受入れ</a:t>
            </a:r>
            <a:r>
              <a:rPr lang="ja-JP" altLang="en-US" sz="1200" dirty="0" smtClean="0">
                <a:latin typeface="Meiryo UI" panose="020B0604030504040204" pitchFamily="50" charset="-128"/>
                <a:ea typeface="Meiryo UI" panose="020B0604030504040204" pitchFamily="50" charset="-128"/>
              </a:rPr>
              <a:t>計画</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人数・サイクル・就労場所・在留資格要件）の熟考。</a:t>
            </a:r>
          </a:p>
          <a:p>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初回</a:t>
            </a:r>
            <a:r>
              <a:rPr lang="ja-JP" altLang="en-US" sz="1200" dirty="0" smtClean="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年目）の</a:t>
            </a:r>
            <a:r>
              <a:rPr lang="ja-JP" altLang="en-US" sz="1200" dirty="0" smtClean="0">
                <a:latin typeface="Meiryo UI" panose="020B0604030504040204" pitchFamily="50" charset="-128"/>
                <a:ea typeface="Meiryo UI" panose="020B0604030504040204" pitchFamily="50" charset="-128"/>
              </a:rPr>
              <a:t>受入れについては、余裕のあるスケジュールにする。</a:t>
            </a:r>
            <a:endParaRPr lang="ja-JP" altLang="en-US"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・受入れ</a:t>
            </a:r>
            <a:r>
              <a:rPr lang="ja-JP" altLang="en-US" sz="1200" dirty="0">
                <a:latin typeface="Meiryo UI" panose="020B0604030504040204" pitchFamily="50" charset="-128"/>
                <a:ea typeface="Meiryo UI" panose="020B0604030504040204" pitchFamily="50" charset="-128"/>
              </a:rPr>
              <a:t>に関する経費の試算。　</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紹介料・支援費用・在留資格関係費用・住居確保等）</a:t>
            </a:r>
          </a:p>
          <a:p>
            <a:r>
              <a:rPr lang="ja-JP" altLang="en-US" sz="120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在留外国人材採用と現地人材採用では費用が異なるケースが多い。</a:t>
            </a:r>
          </a:p>
          <a:p>
            <a:r>
              <a:rPr lang="ja-JP" altLang="en-US" sz="1200" dirty="0" smtClean="0">
                <a:latin typeface="Meiryo UI" panose="020B0604030504040204" pitchFamily="50" charset="-128"/>
                <a:ea typeface="Meiryo UI" panose="020B0604030504040204" pitchFamily="50" charset="-128"/>
              </a:rPr>
              <a:t>　・登録</a:t>
            </a:r>
            <a:r>
              <a:rPr lang="ja-JP" altLang="en-US" sz="1200" dirty="0">
                <a:latin typeface="Meiryo UI" panose="020B0604030504040204" pitchFamily="50" charset="-128"/>
                <a:ea typeface="Meiryo UI" panose="020B0604030504040204" pitchFamily="50" charset="-128"/>
              </a:rPr>
              <a:t>支援機関や紹介会社は、複数社比較検討</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費用・得意分野・介護職への理解等</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2" name="正方形/長方形 1"/>
          <p:cNvSpPr/>
          <p:nvPr/>
        </p:nvSpPr>
        <p:spPr>
          <a:xfrm>
            <a:off x="0" y="0"/>
            <a:ext cx="9936000" cy="432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②　有限会社　ライフケアひまわり（</a:t>
            </a:r>
            <a:r>
              <a:rPr kumimoji="1" lang="ja-JP" altLang="en-US" sz="2400" b="1" dirty="0" smtClean="0">
                <a:latin typeface="Meiryo UI" panose="020B0604030504040204" pitchFamily="50" charset="-128"/>
                <a:ea typeface="Meiryo UI" panose="020B0604030504040204" pitchFamily="50" charset="-128"/>
              </a:rPr>
              <a:t>Ｐ４）</a:t>
            </a:r>
            <a:r>
              <a:rPr kumimoji="1" lang="ja-JP" altLang="en-US" sz="2400" dirty="0">
                <a:latin typeface="Meiryo UI" panose="020B0604030504040204" pitchFamily="50" charset="-128"/>
                <a:ea typeface="Meiryo UI" panose="020B0604030504040204" pitchFamily="50" charset="-128"/>
              </a:rPr>
              <a:t>　　　　　　　　　　　　　　　　　　　　</a:t>
            </a:r>
            <a:r>
              <a:rPr kumimoji="1" lang="ja-JP" altLang="en-US" sz="2400" dirty="0" smtClean="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　</a:t>
            </a:r>
            <a:r>
              <a:rPr kumimoji="1" lang="ja-JP" altLang="en-US" sz="24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226824" y="2022147"/>
            <a:ext cx="4189601" cy="229293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smtClean="0">
                <a:latin typeface="Meiryo UI" panose="020B0604030504040204" pitchFamily="50" charset="-128"/>
                <a:ea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日の仕事スケジュール</a:t>
            </a:r>
            <a:r>
              <a:rPr lang="ja-JP" altLang="en-US" sz="1100" dirty="0" smtClean="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在留資格「留学</a:t>
            </a:r>
            <a:r>
              <a:rPr lang="ja-JP" altLang="en-US" sz="1200" dirty="0" smtClean="0">
                <a:latin typeface="Meiryo UI" panose="020B0604030504040204" pitchFamily="50" charset="-128"/>
                <a:ea typeface="Meiryo UI" panose="020B0604030504040204" pitchFamily="50" charset="-128"/>
              </a:rPr>
              <a:t>」の場合</a:t>
            </a:r>
            <a:endParaRPr lang="ja-JP" altLang="en-US"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・平日</a:t>
            </a:r>
            <a:r>
              <a:rPr lang="ja-JP" altLang="en-US" sz="1200" dirty="0">
                <a:latin typeface="Meiryo UI" panose="020B0604030504040204" pitchFamily="50" charset="-128"/>
                <a:ea typeface="Meiryo UI" panose="020B0604030504040204" pitchFamily="50" charset="-128"/>
              </a:rPr>
              <a:t>、日中</a:t>
            </a:r>
            <a:r>
              <a:rPr lang="ja-JP" altLang="en-US" sz="1200" dirty="0" smtClean="0">
                <a:latin typeface="Meiryo UI" panose="020B0604030504040204" pitchFamily="50" charset="-128"/>
                <a:ea typeface="Meiryo UI" panose="020B0604030504040204" pitchFamily="50" charset="-128"/>
              </a:rPr>
              <a:t>は</a:t>
            </a:r>
            <a:r>
              <a:rPr lang="ja-JP" altLang="en-US" sz="1200" dirty="0">
                <a:latin typeface="Meiryo UI" panose="020B0604030504040204" pitchFamily="50" charset="-128"/>
                <a:ea typeface="Meiryo UI" panose="020B0604030504040204" pitchFamily="50" charset="-128"/>
              </a:rPr>
              <a:t>養成</a:t>
            </a:r>
            <a:r>
              <a:rPr lang="ja-JP" altLang="en-US" sz="1200" dirty="0" smtClean="0">
                <a:latin typeface="Meiryo UI" panose="020B0604030504040204" pitchFamily="50" charset="-128"/>
                <a:ea typeface="Meiryo UI" panose="020B0604030504040204" pitchFamily="50" charset="-128"/>
              </a:rPr>
              <a:t>施設で授業を受講。</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・帰宅</a:t>
            </a:r>
            <a:r>
              <a:rPr lang="ja-JP" altLang="en-US" sz="1200" dirty="0">
                <a:latin typeface="Meiryo UI" panose="020B0604030504040204" pitchFamily="50" charset="-128"/>
                <a:ea typeface="Meiryo UI" panose="020B0604030504040204" pitchFamily="50" charset="-128"/>
              </a:rPr>
              <a:t>後</a:t>
            </a:r>
            <a:r>
              <a:rPr lang="en-US" altLang="ja-JP" sz="1200" dirty="0">
                <a:latin typeface="Meiryo UI" panose="020B0604030504040204" pitchFamily="50" charset="-128"/>
                <a:ea typeface="Meiryo UI" panose="020B0604030504040204" pitchFamily="50" charset="-128"/>
              </a:rPr>
              <a:t>18</a:t>
            </a:r>
            <a:r>
              <a:rPr lang="ja-JP" altLang="en-US" sz="1200" dirty="0">
                <a:latin typeface="Meiryo UI" panose="020B0604030504040204" pitchFamily="50" charset="-128"/>
                <a:ea typeface="Meiryo UI" panose="020B0604030504040204" pitchFamily="50" charset="-128"/>
              </a:rPr>
              <a:t>時～</a:t>
            </a:r>
            <a:r>
              <a:rPr lang="en-US" altLang="ja-JP" sz="1200" dirty="0">
                <a:latin typeface="Meiryo UI" panose="020B0604030504040204" pitchFamily="50" charset="-128"/>
                <a:ea typeface="Meiryo UI" panose="020B0604030504040204" pitchFamily="50" charset="-128"/>
              </a:rPr>
              <a:t>22</a:t>
            </a:r>
            <a:r>
              <a:rPr lang="ja-JP" altLang="en-US" sz="1200" dirty="0">
                <a:latin typeface="Meiryo UI" panose="020B0604030504040204" pitchFamily="50" charset="-128"/>
                <a:ea typeface="Meiryo UI" panose="020B0604030504040204" pitchFamily="50" charset="-128"/>
              </a:rPr>
              <a:t>時まで住宅型有料</a:t>
            </a:r>
            <a:r>
              <a:rPr lang="ja-JP" altLang="en-US" sz="1200" dirty="0" smtClean="0">
                <a:latin typeface="Meiryo UI" panose="020B0604030504040204" pitchFamily="50" charset="-128"/>
                <a:ea typeface="Meiryo UI" panose="020B0604030504040204" pitchFamily="50" charset="-128"/>
              </a:rPr>
              <a:t>老人ホーム</a:t>
            </a:r>
            <a:r>
              <a:rPr lang="ja-JP" altLang="en-US" sz="1200" dirty="0">
                <a:latin typeface="Meiryo UI" panose="020B0604030504040204" pitchFamily="50" charset="-128"/>
                <a:ea typeface="Meiryo UI" panose="020B0604030504040204" pitchFamily="50" charset="-128"/>
              </a:rPr>
              <a:t>で</a:t>
            </a:r>
            <a:r>
              <a:rPr lang="ja-JP" altLang="en-US" sz="1200" dirty="0" smtClean="0">
                <a:latin typeface="Meiryo UI" panose="020B0604030504040204" pitchFamily="50" charset="-128"/>
                <a:ea typeface="Meiryo UI" panose="020B0604030504040204" pitchFamily="50" charset="-128"/>
              </a:rPr>
              <a:t>アルバイト</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・土日、祝日</a:t>
            </a:r>
            <a:r>
              <a:rPr lang="ja-JP" altLang="en-US" sz="1200" dirty="0">
                <a:latin typeface="Meiryo UI" panose="020B0604030504040204" pitchFamily="50" charset="-128"/>
                <a:ea typeface="Meiryo UI" panose="020B0604030504040204" pitchFamily="50" charset="-128"/>
              </a:rPr>
              <a:t>はシフトにより通所</a:t>
            </a:r>
            <a:r>
              <a:rPr lang="ja-JP" altLang="en-US" sz="1200" dirty="0" smtClean="0">
                <a:latin typeface="Meiryo UI" panose="020B0604030504040204" pitchFamily="50" charset="-128"/>
                <a:ea typeface="Meiryo UI" panose="020B0604030504040204" pitchFamily="50" charset="-128"/>
              </a:rPr>
              <a:t>介護、また</a:t>
            </a:r>
            <a:r>
              <a:rPr lang="ja-JP" altLang="en-US" sz="1200" dirty="0">
                <a:latin typeface="Meiryo UI" panose="020B0604030504040204" pitchFamily="50" charset="-128"/>
                <a:ea typeface="Meiryo UI" panose="020B0604030504040204" pitchFamily="50" charset="-128"/>
              </a:rPr>
              <a:t>は住宅型</a:t>
            </a:r>
            <a:r>
              <a:rPr lang="ja-JP" altLang="en-US" sz="1200" dirty="0" smtClean="0">
                <a:latin typeface="Meiryo UI" panose="020B0604030504040204" pitchFamily="50" charset="-128"/>
                <a:ea typeface="Meiryo UI" panose="020B0604030504040204" pitchFamily="50" charset="-128"/>
              </a:rPr>
              <a:t>有料</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老人ホームでアルバイト</a:t>
            </a:r>
            <a:endParaRPr lang="ja-JP" altLang="en-US"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資格外活動：週</a:t>
            </a:r>
            <a:r>
              <a:rPr lang="en-US" altLang="ja-JP" sz="1050" dirty="0">
                <a:latin typeface="Meiryo UI" panose="020B0604030504040204" pitchFamily="50" charset="-128"/>
                <a:ea typeface="Meiryo UI" panose="020B0604030504040204" pitchFamily="50" charset="-128"/>
              </a:rPr>
              <a:t>28</a:t>
            </a:r>
            <a:r>
              <a:rPr lang="ja-JP" altLang="en-US" sz="1050" dirty="0">
                <a:latin typeface="Meiryo UI" panose="020B0604030504040204" pitchFamily="50" charset="-128"/>
                <a:ea typeface="Meiryo UI" panose="020B0604030504040204" pitchFamily="50" charset="-128"/>
              </a:rPr>
              <a:t>時間の制限</a:t>
            </a:r>
            <a:r>
              <a:rPr lang="ja-JP" altLang="en-US" sz="1050" dirty="0" smtClean="0">
                <a:latin typeface="Meiryo UI" panose="020B0604030504040204" pitchFamily="50" charset="-128"/>
                <a:ea typeface="Meiryo UI" panose="020B0604030504040204" pitchFamily="50" charset="-128"/>
              </a:rPr>
              <a:t>有</a:t>
            </a:r>
            <a:endParaRPr lang="en-US" altLang="ja-JP" sz="1050" dirty="0" smtClean="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夏</a:t>
            </a:r>
            <a:r>
              <a:rPr lang="ja-JP" altLang="en-US" sz="1050" dirty="0">
                <a:latin typeface="Meiryo UI" panose="020B0604030504040204" pitchFamily="50" charset="-128"/>
                <a:ea typeface="Meiryo UI" panose="020B0604030504040204" pitchFamily="50" charset="-128"/>
              </a:rPr>
              <a:t>・冬・春休み等は</a:t>
            </a:r>
            <a:r>
              <a:rPr lang="en-US" altLang="ja-JP" sz="1050" dirty="0">
                <a:latin typeface="Meiryo UI" panose="020B0604030504040204" pitchFamily="50" charset="-128"/>
                <a:ea typeface="Meiryo UI" panose="020B0604030504040204" pitchFamily="50" charset="-128"/>
              </a:rPr>
              <a:t>8</a:t>
            </a:r>
            <a:r>
              <a:rPr lang="ja-JP" altLang="en-US" sz="1050" dirty="0">
                <a:latin typeface="Meiryo UI" panose="020B0604030504040204" pitchFamily="50" charset="-128"/>
                <a:ea typeface="Meiryo UI" panose="020B0604030504040204" pitchFamily="50" charset="-128"/>
              </a:rPr>
              <a:t>時間</a:t>
            </a:r>
            <a:r>
              <a:rPr lang="en-US" altLang="ja-JP"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日</a:t>
            </a:r>
            <a:r>
              <a:rPr lang="ja-JP" altLang="en-US" sz="1050" dirty="0">
                <a:latin typeface="Meiryo UI" panose="020B0604030504040204" pitchFamily="50" charset="-128"/>
                <a:ea typeface="Meiryo UI" panose="020B0604030504040204" pitchFamily="50" charset="-128"/>
              </a:rPr>
              <a:t>で</a:t>
            </a:r>
            <a:r>
              <a:rPr lang="ja-JP" altLang="en-US" sz="1050" dirty="0" smtClean="0">
                <a:latin typeface="Meiryo UI" panose="020B0604030504040204" pitchFamily="50" charset="-128"/>
                <a:ea typeface="Meiryo UI" panose="020B0604030504040204" pitchFamily="50" charset="-128"/>
              </a:rPr>
              <a:t>アルバイト可能</a:t>
            </a:r>
            <a:endParaRPr lang="en-US" altLang="ja-JP" sz="1050" dirty="0" smtClean="0">
              <a:latin typeface="Meiryo UI" panose="020B0604030504040204" pitchFamily="50" charset="-128"/>
              <a:ea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○在留資格「介護」</a:t>
            </a:r>
            <a:r>
              <a:rPr lang="ja-JP" altLang="en-US" sz="1200" dirty="0" smtClean="0">
                <a:latin typeface="Meiryo UI" panose="020B0604030504040204" pitchFamily="50" charset="-128"/>
                <a:ea typeface="Meiryo UI" panose="020B0604030504040204" pitchFamily="50" charset="-128"/>
              </a:rPr>
              <a:t>の場合</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・日本人</a:t>
            </a:r>
            <a:r>
              <a:rPr lang="ja-JP" altLang="en-US" sz="1200" dirty="0">
                <a:latin typeface="Meiryo UI" panose="020B0604030504040204" pitchFamily="50" charset="-128"/>
                <a:ea typeface="Meiryo UI" panose="020B0604030504040204" pitchFamily="50" charset="-128"/>
              </a:rPr>
              <a:t>職員と</a:t>
            </a:r>
            <a:r>
              <a:rPr lang="ja-JP" altLang="en-US" sz="1200" dirty="0" smtClean="0">
                <a:latin typeface="Meiryo UI" panose="020B0604030504040204" pitchFamily="50" charset="-128"/>
                <a:ea typeface="Meiryo UI" panose="020B0604030504040204" pitchFamily="50" charset="-128"/>
              </a:rPr>
              <a:t>同様、</a:t>
            </a:r>
            <a:r>
              <a:rPr lang="ja-JP" altLang="en-US" sz="1200" dirty="0">
                <a:latin typeface="Meiryo UI" panose="020B0604030504040204" pitchFamily="50" charset="-128"/>
                <a:ea typeface="Meiryo UI" panose="020B0604030504040204" pitchFamily="50" charset="-128"/>
              </a:rPr>
              <a:t>シフトにより</a:t>
            </a:r>
            <a:r>
              <a:rPr lang="ja-JP" altLang="en-US" sz="1200" dirty="0" smtClean="0">
                <a:latin typeface="Meiryo UI" panose="020B0604030504040204" pitchFamily="50" charset="-128"/>
                <a:ea typeface="Meiryo UI" panose="020B0604030504040204" pitchFamily="50" charset="-128"/>
              </a:rPr>
              <a:t>勤務</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（就労に関する制限はなし）</a:t>
            </a:r>
            <a:endParaRPr lang="ja-JP" altLang="en-US" sz="105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26824" y="872325"/>
            <a:ext cx="4189600" cy="102335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a:latin typeface="Meiryo UI" panose="020B0604030504040204" pitchFamily="50" charset="-128"/>
                <a:ea typeface="Meiryo UI" panose="020B0604030504040204" pitchFamily="50" charset="-128"/>
              </a:rPr>
              <a:t>◇外国人職員の業務</a:t>
            </a:r>
            <a:r>
              <a:rPr lang="ja-JP" altLang="en-US" sz="1400" b="1" dirty="0" smtClean="0">
                <a:latin typeface="Meiryo UI" panose="020B0604030504040204" pitchFamily="50" charset="-128"/>
                <a:ea typeface="Meiryo UI" panose="020B0604030504040204" pitchFamily="50" charset="-128"/>
              </a:rPr>
              <a:t>分担</a:t>
            </a:r>
            <a:endParaRPr lang="en-US" altLang="ja-JP" sz="1400" b="1"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○在留資格「留学」と「介護」なので、日本人職員</a:t>
            </a:r>
            <a:r>
              <a:rPr lang="ja-JP" altLang="en-US" sz="1200" dirty="0" smtClean="0">
                <a:latin typeface="Meiryo UI" panose="020B0604030504040204" pitchFamily="50" charset="-128"/>
                <a:ea typeface="Meiryo UI" panose="020B0604030504040204" pitchFamily="50" charset="-128"/>
              </a:rPr>
              <a:t>と</a:t>
            </a:r>
            <a:r>
              <a:rPr lang="ja-JP" altLang="en-US" sz="1200" dirty="0">
                <a:latin typeface="Meiryo UI" panose="020B0604030504040204" pitchFamily="50" charset="-128"/>
                <a:ea typeface="Meiryo UI" panose="020B0604030504040204" pitchFamily="50" charset="-128"/>
              </a:rPr>
              <a:t>同様</a:t>
            </a:r>
            <a:r>
              <a:rPr lang="ja-JP" altLang="en-US" sz="1200" dirty="0" smtClean="0">
                <a:latin typeface="Meiryo UI" panose="020B0604030504040204" pitchFamily="50" charset="-128"/>
                <a:ea typeface="Meiryo UI" panose="020B0604030504040204" pitchFamily="50" charset="-128"/>
              </a:rPr>
              <a:t>の</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業務分担</a:t>
            </a:r>
            <a:endParaRPr lang="ja-JP"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在留資格「留学」の外国人職員も</a:t>
            </a:r>
            <a:r>
              <a:rPr lang="ja-JP" altLang="en-US"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実務者研修</a:t>
            </a:r>
            <a:r>
              <a:rPr lang="ja-JP" altLang="en-US" sz="1050" dirty="0" smtClean="0">
                <a:latin typeface="Meiryo UI" panose="020B0604030504040204" pitchFamily="50" charset="-128"/>
                <a:ea typeface="Meiryo UI" panose="020B0604030504040204" pitchFamily="50" charset="-128"/>
              </a:rPr>
              <a:t>」または</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初任者研修</a:t>
            </a:r>
            <a:r>
              <a:rPr lang="ja-JP" altLang="en-US" sz="1050" dirty="0" smtClean="0">
                <a:latin typeface="Meiryo UI" panose="020B0604030504040204" pitchFamily="50" charset="-128"/>
                <a:ea typeface="Meiryo UI" panose="020B0604030504040204" pitchFamily="50" charset="-128"/>
              </a:rPr>
              <a:t>」を修了済み</a:t>
            </a:r>
            <a:endParaRPr lang="ja-JP" altLang="en-US" sz="12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226824" y="4441546"/>
            <a:ext cx="4189600" cy="218521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smtClean="0">
                <a:latin typeface="Meiryo UI" panose="020B0604030504040204" pitchFamily="50" charset="-128"/>
                <a:ea typeface="Meiryo UI" panose="020B0604030504040204" pitchFamily="50" charset="-128"/>
              </a:rPr>
              <a:t>◇外国人</a:t>
            </a:r>
            <a:r>
              <a:rPr lang="ja-JP" altLang="en-US" sz="1400" b="1" dirty="0">
                <a:latin typeface="Meiryo UI" panose="020B0604030504040204" pitchFamily="50" charset="-128"/>
                <a:ea typeface="Meiryo UI" panose="020B0604030504040204" pitchFamily="50" charset="-128"/>
              </a:rPr>
              <a:t>職員からの</a:t>
            </a:r>
            <a:r>
              <a:rPr lang="ja-JP" altLang="en-US" sz="1400" b="1" dirty="0" smtClean="0">
                <a:latin typeface="Meiryo UI" panose="020B0604030504040204" pitchFamily="50" charset="-128"/>
                <a:ea typeface="Meiryo UI" panose="020B0604030504040204" pitchFamily="50" charset="-128"/>
              </a:rPr>
              <a:t>コメント</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○日本に来た理由　　</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・技能</a:t>
            </a:r>
            <a:r>
              <a:rPr lang="ja-JP" altLang="en-US" sz="1200" dirty="0">
                <a:latin typeface="Meiryo UI" panose="020B0604030504040204" pitchFamily="50" charset="-128"/>
                <a:ea typeface="Meiryo UI" panose="020B0604030504040204" pitchFamily="50" charset="-128"/>
              </a:rPr>
              <a:t>実習で来日して以来、日本が好きになり、もう一度</a:t>
            </a:r>
            <a:r>
              <a:rPr lang="ja-JP" altLang="en-US" sz="1200" dirty="0" smtClean="0">
                <a:latin typeface="Meiryo UI" panose="020B0604030504040204" pitchFamily="50" charset="-128"/>
                <a:ea typeface="Meiryo UI" panose="020B0604030504040204" pitchFamily="50" charset="-128"/>
              </a:rPr>
              <a:t>日本　</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で</a:t>
            </a:r>
            <a:r>
              <a:rPr lang="ja-JP" altLang="en-US" sz="1200" dirty="0">
                <a:latin typeface="Meiryo UI" panose="020B0604030504040204" pitchFamily="50" charset="-128"/>
                <a:ea typeface="Meiryo UI" panose="020B0604030504040204" pitchFamily="50" charset="-128"/>
              </a:rPr>
              <a:t>働きたいと思っていた時</a:t>
            </a:r>
            <a:r>
              <a:rPr lang="ja-JP" altLang="en-US" sz="1200" dirty="0" smtClean="0">
                <a:latin typeface="Meiryo UI" panose="020B0604030504040204" pitchFamily="50" charset="-128"/>
                <a:ea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rPr>
              <a:t>留学」の話を</a:t>
            </a:r>
            <a:r>
              <a:rPr lang="ja-JP" altLang="en-US" sz="1200" dirty="0" smtClean="0">
                <a:latin typeface="Meiryo UI" panose="020B0604030504040204" pitchFamily="50" charset="-128"/>
                <a:ea typeface="Meiryo UI" panose="020B0604030504040204" pitchFamily="50" charset="-128"/>
              </a:rPr>
              <a:t>聞いたから。</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・日本の文化や生活環境に</a:t>
            </a:r>
            <a:r>
              <a:rPr lang="ja-JP" altLang="en-US" sz="1200" dirty="0" smtClean="0">
                <a:latin typeface="Meiryo UI" panose="020B0604030504040204" pitchFamily="50" charset="-128"/>
                <a:ea typeface="Meiryo UI" panose="020B0604030504040204" pitchFamily="50" charset="-128"/>
              </a:rPr>
              <a:t>憧れがあり、なおかつ、お金を</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稼ぐことができるから。</a:t>
            </a:r>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○日本（大阪）での</a:t>
            </a:r>
            <a:r>
              <a:rPr lang="ja-JP" altLang="en-US" sz="1200" dirty="0">
                <a:latin typeface="Meiryo UI" panose="020B0604030504040204" pitchFamily="50" charset="-128"/>
                <a:ea typeface="Meiryo UI" panose="020B0604030504040204" pitchFamily="50" charset="-128"/>
              </a:rPr>
              <a:t>生活について</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・大阪は</a:t>
            </a:r>
            <a:r>
              <a:rPr lang="ja-JP" altLang="en-US" sz="1200" dirty="0" smtClean="0">
                <a:latin typeface="Meiryo UI" panose="020B0604030504040204" pitchFamily="50" charset="-128"/>
                <a:ea typeface="Meiryo UI" panose="020B0604030504040204" pitchFamily="50" charset="-128"/>
              </a:rPr>
              <a:t>都会で社会インフラが整っており、とても</a:t>
            </a:r>
            <a:r>
              <a:rPr lang="ja-JP" altLang="en-US" sz="1200" dirty="0">
                <a:latin typeface="Meiryo UI" panose="020B0604030504040204" pitchFamily="50" charset="-128"/>
                <a:ea typeface="Meiryo UI" panose="020B0604030504040204" pitchFamily="50" charset="-128"/>
              </a:rPr>
              <a:t>生活しやすい</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・大阪</a:t>
            </a:r>
            <a:r>
              <a:rPr lang="ja-JP" altLang="en-US" sz="1200" dirty="0" smtClean="0">
                <a:latin typeface="Meiryo UI" panose="020B0604030504040204" pitchFamily="50" charset="-128"/>
                <a:ea typeface="Meiryo UI" panose="020B0604030504040204" pitchFamily="50" charset="-128"/>
              </a:rPr>
              <a:t>は、同じ国の友達</a:t>
            </a:r>
            <a:r>
              <a:rPr lang="ja-JP" altLang="en-US" sz="1200" dirty="0">
                <a:latin typeface="Meiryo UI" panose="020B0604030504040204" pitchFamily="50" charset="-128"/>
                <a:ea typeface="Meiryo UI" panose="020B0604030504040204" pitchFamily="50" charset="-128"/>
              </a:rPr>
              <a:t>が沢山</a:t>
            </a:r>
            <a:r>
              <a:rPr lang="ja-JP" altLang="en-US" sz="1200" dirty="0" smtClean="0">
                <a:latin typeface="Meiryo UI" panose="020B0604030504040204" pitchFamily="50" charset="-128"/>
                <a:ea typeface="Meiryo UI" panose="020B0604030504040204" pitchFamily="50" charset="-128"/>
              </a:rPr>
              <a:t>いるので、寂しくなることなく</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生活ができている。</a:t>
            </a:r>
            <a:endParaRPr lang="en-US" altLang="ja-JP" sz="1200" dirty="0" smtClean="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4763533" y="868828"/>
            <a:ext cx="4874058" cy="107721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b="1" dirty="0">
                <a:latin typeface="Meiryo UI" panose="020B0604030504040204" pitchFamily="50" charset="-128"/>
                <a:ea typeface="Meiryo UI" panose="020B0604030504040204" pitchFamily="50" charset="-128"/>
              </a:rPr>
              <a:t>◇受入の</a:t>
            </a:r>
            <a:r>
              <a:rPr lang="ja-JP" altLang="en-US" sz="1400" b="1" dirty="0" smtClean="0">
                <a:latin typeface="Meiryo UI" panose="020B0604030504040204" pitchFamily="50" charset="-128"/>
                <a:ea typeface="Meiryo UI" panose="020B0604030504040204" pitchFamily="50" charset="-128"/>
              </a:rPr>
              <a:t>傾向</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新型</a:t>
            </a:r>
            <a:r>
              <a:rPr lang="ja-JP" altLang="en-US" sz="1200" dirty="0">
                <a:latin typeface="Meiryo UI" panose="020B0604030504040204" pitchFamily="50" charset="-128"/>
                <a:ea typeface="Meiryo UI" panose="020B0604030504040204" pitchFamily="50" charset="-128"/>
              </a:rPr>
              <a:t>コロナウィルス感染症の影響により、入国規制あるため</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海外から特定技能外国人</a:t>
            </a:r>
            <a:r>
              <a:rPr lang="ja-JP" altLang="en-US" sz="1200" dirty="0">
                <a:latin typeface="Meiryo UI" panose="020B0604030504040204" pitchFamily="50" charset="-128"/>
                <a:ea typeface="Meiryo UI" panose="020B0604030504040204" pitchFamily="50" charset="-128"/>
              </a:rPr>
              <a:t>が入国しにくい</a:t>
            </a:r>
            <a:r>
              <a:rPr lang="ja-JP" altLang="en-US" sz="1200" dirty="0" smtClean="0">
                <a:latin typeface="Meiryo UI" panose="020B0604030504040204" pitchFamily="50" charset="-128"/>
                <a:ea typeface="Meiryo UI" panose="020B0604030504040204" pitchFamily="50" charset="-128"/>
              </a:rPr>
              <a:t>状況</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・在留</a:t>
            </a:r>
            <a:r>
              <a:rPr lang="ja-JP" altLang="en-US" sz="1200" dirty="0">
                <a:latin typeface="Meiryo UI" panose="020B0604030504040204" pitchFamily="50" charset="-128"/>
                <a:ea typeface="Meiryo UI" panose="020B0604030504040204" pitchFamily="50" charset="-128"/>
              </a:rPr>
              <a:t>外国人（</a:t>
            </a:r>
            <a:r>
              <a:rPr lang="ja-JP" altLang="en-US" sz="1200" dirty="0" smtClean="0">
                <a:latin typeface="Meiryo UI" panose="020B0604030504040204" pitchFamily="50" charset="-128"/>
                <a:ea typeface="Meiryo UI" panose="020B0604030504040204" pitchFamily="50" charset="-128"/>
              </a:rPr>
              <a:t>留学生、</a:t>
            </a:r>
            <a:r>
              <a:rPr lang="ja-JP" altLang="en-US" sz="1200" dirty="0">
                <a:latin typeface="Meiryo UI" panose="020B0604030504040204" pitchFamily="50" charset="-128"/>
                <a:ea typeface="Meiryo UI" panose="020B0604030504040204" pitchFamily="50" charset="-128"/>
              </a:rPr>
              <a:t>技能実習生等）</a:t>
            </a:r>
            <a:r>
              <a:rPr lang="ja-JP" altLang="en-US" sz="1200" dirty="0" smtClean="0">
                <a:latin typeface="Meiryo UI" panose="020B0604030504040204" pitchFamily="50" charset="-128"/>
                <a:ea typeface="Meiryo UI" panose="020B0604030504040204" pitchFamily="50" charset="-128"/>
              </a:rPr>
              <a:t>が特定技能に在留資格を</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変更し就労するケースが増加している</a:t>
            </a:r>
          </a:p>
        </p:txBody>
      </p:sp>
      <p:sp>
        <p:nvSpPr>
          <p:cNvPr id="6" name="正方形/長方形 5"/>
          <p:cNvSpPr/>
          <p:nvPr/>
        </p:nvSpPr>
        <p:spPr>
          <a:xfrm>
            <a:off x="100496" y="635001"/>
            <a:ext cx="4382604" cy="6118224"/>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p:nvSpPr>
        <p:spPr>
          <a:xfrm>
            <a:off x="100496" y="523837"/>
            <a:ext cx="2004529" cy="32295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外国人職員の情報</a:t>
            </a:r>
          </a:p>
        </p:txBody>
      </p:sp>
      <p:sp>
        <p:nvSpPr>
          <p:cNvPr id="18" name="テキスト ボックス 17"/>
          <p:cNvSpPr txBox="1"/>
          <p:nvPr/>
        </p:nvSpPr>
        <p:spPr>
          <a:xfrm>
            <a:off x="4763533" y="2035279"/>
            <a:ext cx="4874058" cy="252376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受入事業者</a:t>
            </a:r>
            <a:r>
              <a:rPr lang="ja-JP" altLang="en-US" sz="1400" b="1" dirty="0" smtClean="0">
                <a:latin typeface="Meiryo UI" panose="020B0604030504040204" pitchFamily="50" charset="-128"/>
                <a:ea typeface="Meiryo UI" panose="020B0604030504040204" pitchFamily="50" charset="-128"/>
              </a:rPr>
              <a:t>が受けられる支援サービス</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登録支援機関による義務的支援</a:t>
            </a:r>
            <a:r>
              <a:rPr lang="ja-JP" altLang="en-US" sz="1200" dirty="0" smtClean="0">
                <a:latin typeface="Meiryo UI" panose="020B0604030504040204" pitchFamily="50" charset="-128"/>
                <a:ea typeface="Meiryo UI" panose="020B0604030504040204" pitchFamily="50" charset="-128"/>
              </a:rPr>
              <a:t>サービス</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①</a:t>
            </a:r>
            <a:r>
              <a:rPr lang="ja-JP" altLang="en-US" sz="1200" dirty="0">
                <a:latin typeface="Meiryo UI" panose="020B0604030504040204" pitchFamily="50" charset="-128"/>
                <a:ea typeface="Meiryo UI" panose="020B0604030504040204" pitchFamily="50" charset="-128"/>
              </a:rPr>
              <a:t>事前</a:t>
            </a:r>
            <a:r>
              <a:rPr lang="ja-JP" altLang="en-US" sz="1200" dirty="0" smtClean="0">
                <a:latin typeface="Meiryo UI" panose="020B0604030504040204" pitchFamily="50" charset="-128"/>
                <a:ea typeface="Meiryo UI" panose="020B0604030504040204" pitchFamily="50" charset="-128"/>
              </a:rPr>
              <a:t>ガイダンス</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（全部又は一部を登録支援機関に委託可能）　</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②出入国の際への送迎</a:t>
            </a:r>
            <a:endParaRPr lang="en-US" altLang="ja-JP" sz="1200" dirty="0" smtClean="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③</a:t>
            </a:r>
            <a:r>
              <a:rPr lang="ja-JP" altLang="en-US" sz="1200" dirty="0">
                <a:latin typeface="Meiryo UI" panose="020B0604030504040204" pitchFamily="50" charset="-128"/>
                <a:ea typeface="Meiryo UI" panose="020B0604030504040204" pitchFamily="50" charset="-128"/>
              </a:rPr>
              <a:t>住居確保・生活に必要な契約</a:t>
            </a:r>
            <a:r>
              <a:rPr lang="ja-JP" altLang="en-US" sz="1200" dirty="0" smtClean="0">
                <a:latin typeface="Meiryo UI" panose="020B0604030504040204" pitchFamily="50" charset="-128"/>
                <a:ea typeface="Meiryo UI" panose="020B0604030504040204" pitchFamily="50" charset="-128"/>
              </a:rPr>
              <a:t>支援</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④</a:t>
            </a:r>
            <a:r>
              <a:rPr lang="ja-JP" altLang="en-US" sz="1200" dirty="0">
                <a:latin typeface="Meiryo UI" panose="020B0604030504040204" pitchFamily="50" charset="-128"/>
                <a:ea typeface="Meiryo UI" panose="020B0604030504040204" pitchFamily="50" charset="-128"/>
              </a:rPr>
              <a:t>生活</a:t>
            </a:r>
            <a:r>
              <a:rPr lang="ja-JP" altLang="en-US" sz="1200" dirty="0" smtClean="0">
                <a:latin typeface="Meiryo UI" panose="020B0604030504040204" pitchFamily="50" charset="-128"/>
                <a:ea typeface="Meiryo UI" panose="020B0604030504040204" pitchFamily="50" charset="-128"/>
              </a:rPr>
              <a:t>オリエンテーション</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⑤</a:t>
            </a:r>
            <a:r>
              <a:rPr lang="ja-JP" altLang="en-US" sz="1200" dirty="0">
                <a:latin typeface="Meiryo UI" panose="020B0604030504040204" pitchFamily="50" charset="-128"/>
                <a:ea typeface="Meiryo UI" panose="020B0604030504040204" pitchFamily="50" charset="-128"/>
              </a:rPr>
              <a:t>公共手続等への</a:t>
            </a:r>
            <a:r>
              <a:rPr lang="ja-JP" altLang="en-US" sz="1200" dirty="0" smtClean="0">
                <a:latin typeface="Meiryo UI" panose="020B0604030504040204" pitchFamily="50" charset="-128"/>
                <a:ea typeface="Meiryo UI" panose="020B0604030504040204" pitchFamily="50" charset="-128"/>
              </a:rPr>
              <a:t>同行</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⑥</a:t>
            </a:r>
            <a:r>
              <a:rPr lang="ja-JP" altLang="en-US" sz="1200" dirty="0">
                <a:latin typeface="Meiryo UI" panose="020B0604030504040204" pitchFamily="50" charset="-128"/>
                <a:ea typeface="Meiryo UI" panose="020B0604030504040204" pitchFamily="50" charset="-128"/>
              </a:rPr>
              <a:t>日本語学習の機会の</a:t>
            </a:r>
            <a:r>
              <a:rPr lang="ja-JP" altLang="en-US" sz="1200" dirty="0" smtClean="0">
                <a:latin typeface="Meiryo UI" panose="020B0604030504040204" pitchFamily="50" charset="-128"/>
                <a:ea typeface="Meiryo UI" panose="020B0604030504040204" pitchFamily="50" charset="-128"/>
              </a:rPr>
              <a:t>提供</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⑦</a:t>
            </a:r>
            <a:r>
              <a:rPr lang="ja-JP" altLang="en-US" sz="1200" dirty="0">
                <a:latin typeface="Meiryo UI" panose="020B0604030504040204" pitchFamily="50" charset="-128"/>
                <a:ea typeface="Meiryo UI" panose="020B0604030504040204" pitchFamily="50" charset="-128"/>
              </a:rPr>
              <a:t>相談・苦情への</a:t>
            </a:r>
            <a:r>
              <a:rPr lang="ja-JP" altLang="en-US" sz="1200" dirty="0" smtClean="0">
                <a:latin typeface="Meiryo UI" panose="020B0604030504040204" pitchFamily="50" charset="-128"/>
                <a:ea typeface="Meiryo UI" panose="020B0604030504040204" pitchFamily="50" charset="-128"/>
              </a:rPr>
              <a:t>対応</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⑧</a:t>
            </a:r>
            <a:r>
              <a:rPr lang="ja-JP" altLang="en-US" sz="1200" dirty="0">
                <a:latin typeface="Meiryo UI" panose="020B0604030504040204" pitchFamily="50" charset="-128"/>
                <a:ea typeface="Meiryo UI" panose="020B0604030504040204" pitchFamily="50" charset="-128"/>
              </a:rPr>
              <a:t>日本人との交流</a:t>
            </a:r>
            <a:r>
              <a:rPr lang="ja-JP" altLang="en-US" sz="1200" dirty="0" smtClean="0">
                <a:latin typeface="Meiryo UI" panose="020B0604030504040204" pitchFamily="50" charset="-128"/>
                <a:ea typeface="Meiryo UI" panose="020B0604030504040204" pitchFamily="50" charset="-128"/>
              </a:rPr>
              <a:t>促進</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⑨</a:t>
            </a:r>
            <a:r>
              <a:rPr lang="ja-JP" altLang="en-US" sz="1200" dirty="0">
                <a:latin typeface="Meiryo UI" panose="020B0604030504040204" pitchFamily="50" charset="-128"/>
                <a:ea typeface="Meiryo UI" panose="020B0604030504040204" pitchFamily="50" charset="-128"/>
              </a:rPr>
              <a:t>定期的な面談・行政機関への</a:t>
            </a:r>
            <a:r>
              <a:rPr lang="ja-JP" altLang="en-US" sz="1200" dirty="0" smtClean="0">
                <a:latin typeface="Meiryo UI" panose="020B0604030504040204" pitchFamily="50" charset="-128"/>
                <a:ea typeface="Meiryo UI" panose="020B0604030504040204" pitchFamily="50" charset="-128"/>
              </a:rPr>
              <a:t>通報</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受入施設が最も必要としているサービスは</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「⑦</a:t>
            </a:r>
            <a:r>
              <a:rPr lang="ja-JP" altLang="en-US" sz="1200" dirty="0">
                <a:solidFill>
                  <a:schemeClr val="tx1"/>
                </a:solidFill>
                <a:latin typeface="Meiryo UI" panose="020B0604030504040204" pitchFamily="50" charset="-128"/>
                <a:ea typeface="Meiryo UI" panose="020B0604030504040204" pitchFamily="50" charset="-128"/>
              </a:rPr>
              <a:t>相談・苦情への</a:t>
            </a:r>
            <a:r>
              <a:rPr lang="ja-JP" altLang="en-US" sz="1200" dirty="0" smtClean="0">
                <a:solidFill>
                  <a:schemeClr val="tx1"/>
                </a:solidFill>
                <a:latin typeface="Meiryo UI" panose="020B0604030504040204" pitchFamily="50" charset="-128"/>
                <a:ea typeface="Meiryo UI" panose="020B0604030504040204" pitchFamily="50" charset="-128"/>
              </a:rPr>
              <a:t>対応」と</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「⑨</a:t>
            </a:r>
            <a:r>
              <a:rPr lang="ja-JP" altLang="en-US" sz="1200" dirty="0">
                <a:solidFill>
                  <a:schemeClr val="tx1"/>
                </a:solidFill>
                <a:latin typeface="Meiryo UI" panose="020B0604030504040204" pitchFamily="50" charset="-128"/>
                <a:ea typeface="Meiryo UI" panose="020B0604030504040204" pitchFamily="50" charset="-128"/>
              </a:rPr>
              <a:t>定期的な面談・行政機関への</a:t>
            </a:r>
            <a:r>
              <a:rPr lang="ja-JP" altLang="en-US" sz="1200" dirty="0" smtClean="0">
                <a:solidFill>
                  <a:schemeClr val="tx1"/>
                </a:solidFill>
                <a:latin typeface="Meiryo UI" panose="020B0604030504040204" pitchFamily="50" charset="-128"/>
                <a:ea typeface="Meiryo UI" panose="020B0604030504040204" pitchFamily="50" charset="-128"/>
              </a:rPr>
              <a:t>通報」である。</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410451" y="6357043"/>
            <a:ext cx="2228850" cy="365125"/>
          </a:xfrm>
        </p:spPr>
        <p:txBody>
          <a:bodyPr/>
          <a:lstStyle/>
          <a:p>
            <a:fld id="{296A86AB-889E-4DAC-9504-C27B7112E1B6}" type="slidenum">
              <a:rPr kumimoji="1" lang="ja-JP" altLang="en-US" smtClean="0"/>
              <a:t>8</a:t>
            </a:fld>
            <a:endParaRPr kumimoji="1" lang="ja-JP" altLang="en-US" dirty="0"/>
          </a:p>
        </p:txBody>
      </p:sp>
      <p:sp>
        <p:nvSpPr>
          <p:cNvPr id="11" name="正方形/長方形 10"/>
          <p:cNvSpPr/>
          <p:nvPr/>
        </p:nvSpPr>
        <p:spPr>
          <a:xfrm>
            <a:off x="4609426" y="635001"/>
            <a:ext cx="5182273" cy="6118224"/>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2" name="正方形/長方形 11"/>
          <p:cNvSpPr/>
          <p:nvPr/>
        </p:nvSpPr>
        <p:spPr>
          <a:xfrm>
            <a:off x="4609426" y="518245"/>
            <a:ext cx="3848774" cy="32295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登録支援機関から見た外国人受入れの状況</a:t>
            </a:r>
          </a:p>
        </p:txBody>
      </p:sp>
    </p:spTree>
    <p:extLst>
      <p:ext uri="{BB962C8B-B14F-4D97-AF65-F5344CB8AC3E}">
        <p14:creationId xmlns:p14="http://schemas.microsoft.com/office/powerpoint/2010/main" val="2815775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3640</Words>
  <Application>Microsoft Office PowerPoint</Application>
  <PresentationFormat>A4 210 x 297 mm</PresentationFormat>
  <Paragraphs>432</Paragraphs>
  <Slides>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Meiryo UI</vt:lpstr>
      <vt:lpstr>游ゴシック</vt:lpstr>
      <vt:lpstr>游ゴシック Light</vt:lpstr>
      <vt:lpstr>Arial</vt:lpstr>
      <vt:lpstr>Calibri</vt:lpstr>
      <vt:lpstr>Calibri Light</vt:lpstr>
      <vt:lpstr>Times New Roman</vt:lpstr>
      <vt:lpstr>Office Theme</vt:lpstr>
      <vt:lpstr>PowerPoint プレゼンテーション</vt:lpstr>
      <vt:lpstr>【外国人介護人材等受入れ施設】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2021-03-08T05:09:04Z</dcterms:created>
  <dcterms:modified xsi:type="dcterms:W3CDTF">2022-08-31T01:04:18Z</dcterms:modified>
</cp:coreProperties>
</file>