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48" r:id="rId1"/>
    <p:sldMasterId id="2147483660" r:id="rId2"/>
  </p:sldMasterIdLst>
  <p:notesMasterIdLst>
    <p:notesMasterId r:id="rId10"/>
  </p:notesMasterIdLst>
  <p:sldIdLst>
    <p:sldId id="357" r:id="rId3"/>
    <p:sldId id="360" r:id="rId4"/>
    <p:sldId id="356" r:id="rId5"/>
    <p:sldId id="302" r:id="rId6"/>
    <p:sldId id="361" r:id="rId7"/>
    <p:sldId id="362" r:id="rId8"/>
    <p:sldId id="363" r:id="rId9"/>
  </p:sldIdLst>
  <p:sldSz cx="13322300" cy="9601200"/>
  <p:notesSz cx="6807200" cy="9939338"/>
  <p:defaultText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p15:clr>
            <a:srgbClr val="A4A3A4"/>
          </p15:clr>
        </p15:guide>
        <p15:guide id="2" pos="419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25E5076-3810-47DD-B79F-674D7AD40C01}" styleName="濃色スタイル 1 - アクセント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スタイル (濃色)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794" autoAdjust="0"/>
    <p:restoredTop sz="94410" autoAdjust="0"/>
  </p:normalViewPr>
  <p:slideViewPr>
    <p:cSldViewPr>
      <p:cViewPr varScale="1">
        <p:scale>
          <a:sx n="50" d="100"/>
          <a:sy n="50" d="100"/>
        </p:scale>
        <p:origin x="1206" y="66"/>
      </p:cViewPr>
      <p:guideLst>
        <p:guide orient="horz" pos="3024"/>
        <p:guide pos="419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4" y="0"/>
            <a:ext cx="2949575" cy="496888"/>
          </a:xfrm>
          <a:prstGeom prst="rect">
            <a:avLst/>
          </a:prstGeom>
        </p:spPr>
        <p:txBody>
          <a:bodyPr vert="horz" lIns="91404" tIns="45700" rIns="91404" bIns="4570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43" y="0"/>
            <a:ext cx="2949575" cy="496888"/>
          </a:xfrm>
          <a:prstGeom prst="rect">
            <a:avLst/>
          </a:prstGeom>
        </p:spPr>
        <p:txBody>
          <a:bodyPr vert="horz" lIns="91404" tIns="45700" rIns="91404" bIns="45700" rtlCol="0"/>
          <a:lstStyle>
            <a:lvl1pPr algn="r">
              <a:defRPr sz="1200"/>
            </a:lvl1pPr>
          </a:lstStyle>
          <a:p>
            <a:fld id="{6382A69E-87CB-4B81-A661-B3DFBC23845B}" type="datetimeFigureOut">
              <a:rPr kumimoji="1" lang="ja-JP" altLang="en-US" smtClean="0"/>
              <a:t>2022/9/1</a:t>
            </a:fld>
            <a:endParaRPr kumimoji="1" lang="ja-JP" altLang="en-US"/>
          </a:p>
        </p:txBody>
      </p:sp>
      <p:sp>
        <p:nvSpPr>
          <p:cNvPr id="4" name="スライド イメージ プレースホルダー 3"/>
          <p:cNvSpPr>
            <a:spLocks noGrp="1" noRot="1" noChangeAspect="1"/>
          </p:cNvSpPr>
          <p:nvPr>
            <p:ph type="sldImg" idx="2"/>
          </p:nvPr>
        </p:nvSpPr>
        <p:spPr>
          <a:xfrm>
            <a:off x="819150" y="746125"/>
            <a:ext cx="5168900" cy="3725863"/>
          </a:xfrm>
          <a:prstGeom prst="rect">
            <a:avLst/>
          </a:prstGeom>
          <a:noFill/>
          <a:ln w="12700">
            <a:solidFill>
              <a:prstClr val="black"/>
            </a:solidFill>
          </a:ln>
        </p:spPr>
        <p:txBody>
          <a:bodyPr vert="horz" lIns="91404" tIns="45700" rIns="91404" bIns="45700" rtlCol="0" anchor="ctr"/>
          <a:lstStyle/>
          <a:p>
            <a:endParaRPr lang="ja-JP" altLang="en-US"/>
          </a:p>
        </p:txBody>
      </p:sp>
      <p:sp>
        <p:nvSpPr>
          <p:cNvPr id="5" name="ノート プレースホルダー 4"/>
          <p:cNvSpPr>
            <a:spLocks noGrp="1"/>
          </p:cNvSpPr>
          <p:nvPr>
            <p:ph type="body" sz="quarter" idx="3"/>
          </p:nvPr>
        </p:nvSpPr>
        <p:spPr>
          <a:xfrm>
            <a:off x="681039" y="4721226"/>
            <a:ext cx="5445125" cy="4471988"/>
          </a:xfrm>
          <a:prstGeom prst="rect">
            <a:avLst/>
          </a:prstGeom>
        </p:spPr>
        <p:txBody>
          <a:bodyPr vert="horz" lIns="91404" tIns="45700" rIns="91404" bIns="4570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4" y="9440868"/>
            <a:ext cx="2949575" cy="496887"/>
          </a:xfrm>
          <a:prstGeom prst="rect">
            <a:avLst/>
          </a:prstGeom>
        </p:spPr>
        <p:txBody>
          <a:bodyPr vert="horz" lIns="91404" tIns="45700" rIns="91404" bIns="4570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43" y="9440868"/>
            <a:ext cx="2949575" cy="496887"/>
          </a:xfrm>
          <a:prstGeom prst="rect">
            <a:avLst/>
          </a:prstGeom>
        </p:spPr>
        <p:txBody>
          <a:bodyPr vert="horz" lIns="91404" tIns="45700" rIns="91404" bIns="45700" rtlCol="0" anchor="b"/>
          <a:lstStyle>
            <a:lvl1pPr algn="r">
              <a:defRPr sz="1200"/>
            </a:lvl1pPr>
          </a:lstStyle>
          <a:p>
            <a:fld id="{B20D0EE0-D0E0-417F-98B4-B46B1885C1E6}" type="slidenum">
              <a:rPr kumimoji="1" lang="ja-JP" altLang="en-US" smtClean="0"/>
              <a:t>‹#›</a:t>
            </a:fld>
            <a:endParaRPr kumimoji="1" lang="ja-JP" altLang="en-US"/>
          </a:p>
        </p:txBody>
      </p:sp>
    </p:spTree>
    <p:extLst>
      <p:ext uri="{BB962C8B-B14F-4D97-AF65-F5344CB8AC3E}">
        <p14:creationId xmlns:p14="http://schemas.microsoft.com/office/powerpoint/2010/main" val="425925527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B20D0EE0-D0E0-417F-98B4-B46B1885C1E6}" type="slidenum">
              <a:rPr kumimoji="1" lang="ja-JP" altLang="en-US" smtClean="0"/>
              <a:t>3</a:t>
            </a:fld>
            <a:endParaRPr kumimoji="1" lang="ja-JP" altLang="en-US"/>
          </a:p>
        </p:txBody>
      </p:sp>
    </p:spTree>
    <p:extLst>
      <p:ext uri="{BB962C8B-B14F-4D97-AF65-F5344CB8AC3E}">
        <p14:creationId xmlns:p14="http://schemas.microsoft.com/office/powerpoint/2010/main" val="38461521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99174" y="2982598"/>
            <a:ext cx="11323955" cy="2058035"/>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998345" y="5440680"/>
            <a:ext cx="9325610" cy="245364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CFC5CDE2-F11F-4E68-8326-41D0E2BFE09A}" type="datetime1">
              <a:rPr kumimoji="1" lang="ja-JP" altLang="en-US" smtClean="0"/>
              <a:t>2022/9/1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725CBF5-A39E-4ACD-A3C0-75DCCE0572D2}" type="slidenum">
              <a:rPr kumimoji="1" lang="ja-JP" altLang="en-US" smtClean="0"/>
              <a:t>‹#›</a:t>
            </a:fld>
            <a:endParaRPr kumimoji="1" lang="ja-JP" altLang="en-US"/>
          </a:p>
        </p:txBody>
      </p:sp>
    </p:spTree>
    <p:extLst>
      <p:ext uri="{BB962C8B-B14F-4D97-AF65-F5344CB8AC3E}">
        <p14:creationId xmlns:p14="http://schemas.microsoft.com/office/powerpoint/2010/main" val="25048266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618779B1-030E-4AFD-AA0C-52630FA64DFA}" type="datetime1">
              <a:rPr kumimoji="1" lang="ja-JP" altLang="en-US" smtClean="0"/>
              <a:t>2022/9/1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725CBF5-A39E-4ACD-A3C0-75DCCE0572D2}" type="slidenum">
              <a:rPr kumimoji="1" lang="ja-JP" altLang="en-US" smtClean="0"/>
              <a:t>‹#›</a:t>
            </a:fld>
            <a:endParaRPr kumimoji="1" lang="ja-JP" altLang="en-US"/>
          </a:p>
        </p:txBody>
      </p:sp>
    </p:spTree>
    <p:extLst>
      <p:ext uri="{BB962C8B-B14F-4D97-AF65-F5344CB8AC3E}">
        <p14:creationId xmlns:p14="http://schemas.microsoft.com/office/powerpoint/2010/main" val="3791390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13523525" y="537847"/>
            <a:ext cx="4195599" cy="11470323"/>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932099" y="537847"/>
            <a:ext cx="12369386" cy="11470323"/>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A761381D-8A2A-49AD-A870-030569A31ECD}" type="datetime1">
              <a:rPr kumimoji="1" lang="ja-JP" altLang="en-US" smtClean="0"/>
              <a:t>2022/9/1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725CBF5-A39E-4ACD-A3C0-75DCCE0572D2}" type="slidenum">
              <a:rPr kumimoji="1" lang="ja-JP" altLang="en-US" smtClean="0"/>
              <a:t>‹#›</a:t>
            </a:fld>
            <a:endParaRPr kumimoji="1" lang="ja-JP" altLang="en-US"/>
          </a:p>
        </p:txBody>
      </p:sp>
    </p:spTree>
    <p:extLst>
      <p:ext uri="{BB962C8B-B14F-4D97-AF65-F5344CB8AC3E}">
        <p14:creationId xmlns:p14="http://schemas.microsoft.com/office/powerpoint/2010/main" val="35738828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99173" y="1571308"/>
            <a:ext cx="11323955" cy="3342640"/>
          </a:xfrm>
        </p:spPr>
        <p:txBody>
          <a:bodyPr anchor="b"/>
          <a:lstStyle>
            <a:lvl1pPr algn="ctr">
              <a:defRPr sz="8069"/>
            </a:lvl1pPr>
          </a:lstStyle>
          <a:p>
            <a:r>
              <a:rPr lang="ja-JP" altLang="en-US"/>
              <a:t>マスター タイトルの書式設定</a:t>
            </a:r>
            <a:endParaRPr lang="en-US" dirty="0"/>
          </a:p>
        </p:txBody>
      </p:sp>
      <p:sp>
        <p:nvSpPr>
          <p:cNvPr id="3" name="Subtitle 2"/>
          <p:cNvSpPr>
            <a:spLocks noGrp="1"/>
          </p:cNvSpPr>
          <p:nvPr>
            <p:ph type="subTitle" idx="1"/>
          </p:nvPr>
        </p:nvSpPr>
        <p:spPr>
          <a:xfrm>
            <a:off x="1665288" y="5042853"/>
            <a:ext cx="9991725" cy="2318067"/>
          </a:xfrm>
        </p:spPr>
        <p:txBody>
          <a:bodyPr/>
          <a:lstStyle>
            <a:lvl1pPr marL="0" indent="0" algn="ctr">
              <a:buNone/>
              <a:defRPr sz="3228"/>
            </a:lvl1pPr>
            <a:lvl2pPr marL="614888" indent="0" algn="ctr">
              <a:buNone/>
              <a:defRPr sz="2690"/>
            </a:lvl2pPr>
            <a:lvl3pPr marL="1229777" indent="0" algn="ctr">
              <a:buNone/>
              <a:defRPr sz="2421"/>
            </a:lvl3pPr>
            <a:lvl4pPr marL="1844665" indent="0" algn="ctr">
              <a:buNone/>
              <a:defRPr sz="2152"/>
            </a:lvl4pPr>
            <a:lvl5pPr marL="2459553" indent="0" algn="ctr">
              <a:buNone/>
              <a:defRPr sz="2152"/>
            </a:lvl5pPr>
            <a:lvl6pPr marL="3074441" indent="0" algn="ctr">
              <a:buNone/>
              <a:defRPr sz="2152"/>
            </a:lvl6pPr>
            <a:lvl7pPr marL="3689330" indent="0" algn="ctr">
              <a:buNone/>
              <a:defRPr sz="2152"/>
            </a:lvl7pPr>
            <a:lvl8pPr marL="4304218" indent="0" algn="ctr">
              <a:buNone/>
              <a:defRPr sz="2152"/>
            </a:lvl8pPr>
            <a:lvl9pPr marL="4919106" indent="0" algn="ctr">
              <a:buNone/>
              <a:defRPr sz="2152"/>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C4A62250-8537-47F4-9054-AFB4BA7B3770}" type="datetime1">
              <a:rPr kumimoji="1" lang="ja-JP" altLang="en-US" smtClean="0"/>
              <a:t>2022/9/1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04F238-80C0-4AD4-8352-2EE32236C0CB}" type="slidenum">
              <a:rPr kumimoji="1" lang="ja-JP" altLang="en-US" smtClean="0"/>
              <a:t>‹#›</a:t>
            </a:fld>
            <a:endParaRPr kumimoji="1" lang="ja-JP" altLang="en-US"/>
          </a:p>
        </p:txBody>
      </p:sp>
    </p:spTree>
    <p:extLst>
      <p:ext uri="{BB962C8B-B14F-4D97-AF65-F5344CB8AC3E}">
        <p14:creationId xmlns:p14="http://schemas.microsoft.com/office/powerpoint/2010/main" val="12086312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112B172-8183-4F3C-AEDD-C64C55DA3EA9}" type="datetime1">
              <a:rPr kumimoji="1" lang="ja-JP" altLang="en-US" smtClean="0"/>
              <a:t>2022/9/1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04F238-80C0-4AD4-8352-2EE32236C0CB}" type="slidenum">
              <a:rPr kumimoji="1" lang="ja-JP" altLang="en-US" smtClean="0"/>
              <a:t>‹#›</a:t>
            </a:fld>
            <a:endParaRPr kumimoji="1" lang="ja-JP" altLang="en-US"/>
          </a:p>
        </p:txBody>
      </p:sp>
    </p:spTree>
    <p:extLst>
      <p:ext uri="{BB962C8B-B14F-4D97-AF65-F5344CB8AC3E}">
        <p14:creationId xmlns:p14="http://schemas.microsoft.com/office/powerpoint/2010/main" val="25822338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08971" y="2393637"/>
            <a:ext cx="11490484" cy="3993832"/>
          </a:xfrm>
        </p:spPr>
        <p:txBody>
          <a:bodyPr anchor="b"/>
          <a:lstStyle>
            <a:lvl1pPr>
              <a:defRPr sz="8069"/>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08971" y="6425252"/>
            <a:ext cx="11490484" cy="2100262"/>
          </a:xfrm>
        </p:spPr>
        <p:txBody>
          <a:bodyPr/>
          <a:lstStyle>
            <a:lvl1pPr marL="0" indent="0">
              <a:buNone/>
              <a:defRPr sz="3228">
                <a:solidFill>
                  <a:schemeClr val="tx1"/>
                </a:solidFill>
              </a:defRPr>
            </a:lvl1pPr>
            <a:lvl2pPr marL="614888" indent="0">
              <a:buNone/>
              <a:defRPr sz="2690">
                <a:solidFill>
                  <a:schemeClr val="tx1">
                    <a:tint val="75000"/>
                  </a:schemeClr>
                </a:solidFill>
              </a:defRPr>
            </a:lvl2pPr>
            <a:lvl3pPr marL="1229777" indent="0">
              <a:buNone/>
              <a:defRPr sz="2421">
                <a:solidFill>
                  <a:schemeClr val="tx1">
                    <a:tint val="75000"/>
                  </a:schemeClr>
                </a:solidFill>
              </a:defRPr>
            </a:lvl3pPr>
            <a:lvl4pPr marL="1844665" indent="0">
              <a:buNone/>
              <a:defRPr sz="2152">
                <a:solidFill>
                  <a:schemeClr val="tx1">
                    <a:tint val="75000"/>
                  </a:schemeClr>
                </a:solidFill>
              </a:defRPr>
            </a:lvl4pPr>
            <a:lvl5pPr marL="2459553" indent="0">
              <a:buNone/>
              <a:defRPr sz="2152">
                <a:solidFill>
                  <a:schemeClr val="tx1">
                    <a:tint val="75000"/>
                  </a:schemeClr>
                </a:solidFill>
              </a:defRPr>
            </a:lvl5pPr>
            <a:lvl6pPr marL="3074441" indent="0">
              <a:buNone/>
              <a:defRPr sz="2152">
                <a:solidFill>
                  <a:schemeClr val="tx1">
                    <a:tint val="75000"/>
                  </a:schemeClr>
                </a:solidFill>
              </a:defRPr>
            </a:lvl6pPr>
            <a:lvl7pPr marL="3689330" indent="0">
              <a:buNone/>
              <a:defRPr sz="2152">
                <a:solidFill>
                  <a:schemeClr val="tx1">
                    <a:tint val="75000"/>
                  </a:schemeClr>
                </a:solidFill>
              </a:defRPr>
            </a:lvl7pPr>
            <a:lvl8pPr marL="4304218" indent="0">
              <a:buNone/>
              <a:defRPr sz="2152">
                <a:solidFill>
                  <a:schemeClr val="tx1">
                    <a:tint val="75000"/>
                  </a:schemeClr>
                </a:solidFill>
              </a:defRPr>
            </a:lvl8pPr>
            <a:lvl9pPr marL="4919106" indent="0">
              <a:buNone/>
              <a:defRPr sz="2152">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C65DC8BD-4D4B-4C2F-A566-239D6DB57ABE}" type="datetime1">
              <a:rPr kumimoji="1" lang="ja-JP" altLang="en-US" smtClean="0"/>
              <a:t>2022/9/1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04F238-80C0-4AD4-8352-2EE32236C0CB}" type="slidenum">
              <a:rPr kumimoji="1" lang="ja-JP" altLang="en-US" smtClean="0"/>
              <a:t>‹#›</a:t>
            </a:fld>
            <a:endParaRPr kumimoji="1" lang="ja-JP" altLang="en-US"/>
          </a:p>
        </p:txBody>
      </p:sp>
    </p:spTree>
    <p:extLst>
      <p:ext uri="{BB962C8B-B14F-4D97-AF65-F5344CB8AC3E}">
        <p14:creationId xmlns:p14="http://schemas.microsoft.com/office/powerpoint/2010/main" val="5517324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915909" y="2555875"/>
            <a:ext cx="5661978"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744415" y="2555875"/>
            <a:ext cx="5661978" cy="609187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E6318CAB-F4BC-41A4-929C-375846E5A91A}" type="datetime1">
              <a:rPr kumimoji="1" lang="ja-JP" altLang="en-US" smtClean="0"/>
              <a:t>2022/9/1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04F238-80C0-4AD4-8352-2EE32236C0CB}" type="slidenum">
              <a:rPr kumimoji="1" lang="ja-JP" altLang="en-US" smtClean="0"/>
              <a:t>‹#›</a:t>
            </a:fld>
            <a:endParaRPr kumimoji="1" lang="ja-JP" altLang="en-US"/>
          </a:p>
        </p:txBody>
      </p:sp>
    </p:spTree>
    <p:extLst>
      <p:ext uri="{BB962C8B-B14F-4D97-AF65-F5344CB8AC3E}">
        <p14:creationId xmlns:p14="http://schemas.microsoft.com/office/powerpoint/2010/main" val="34883060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917644" y="511179"/>
            <a:ext cx="11490484" cy="185578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917645" y="2353628"/>
            <a:ext cx="5635957" cy="1153477"/>
          </a:xfrm>
        </p:spPr>
        <p:txBody>
          <a:bodyPr anchor="b"/>
          <a:lstStyle>
            <a:lvl1pPr marL="0" indent="0">
              <a:buNone/>
              <a:defRPr sz="3228" b="1"/>
            </a:lvl1pPr>
            <a:lvl2pPr marL="614888" indent="0">
              <a:buNone/>
              <a:defRPr sz="2690" b="1"/>
            </a:lvl2pPr>
            <a:lvl3pPr marL="1229777" indent="0">
              <a:buNone/>
              <a:defRPr sz="2421" b="1"/>
            </a:lvl3pPr>
            <a:lvl4pPr marL="1844665" indent="0">
              <a:buNone/>
              <a:defRPr sz="2152" b="1"/>
            </a:lvl4pPr>
            <a:lvl5pPr marL="2459553" indent="0">
              <a:buNone/>
              <a:defRPr sz="2152" b="1"/>
            </a:lvl5pPr>
            <a:lvl6pPr marL="3074441" indent="0">
              <a:buNone/>
              <a:defRPr sz="2152" b="1"/>
            </a:lvl6pPr>
            <a:lvl7pPr marL="3689330" indent="0">
              <a:buNone/>
              <a:defRPr sz="2152" b="1"/>
            </a:lvl7pPr>
            <a:lvl8pPr marL="4304218" indent="0">
              <a:buNone/>
              <a:defRPr sz="2152" b="1"/>
            </a:lvl8pPr>
            <a:lvl9pPr marL="4919106" indent="0">
              <a:buNone/>
              <a:defRPr sz="2152" b="1"/>
            </a:lvl9pPr>
          </a:lstStyle>
          <a:p>
            <a:pPr lvl="0"/>
            <a:r>
              <a:rPr lang="ja-JP" altLang="en-US"/>
              <a:t>マスター テキストの書式設定</a:t>
            </a:r>
          </a:p>
        </p:txBody>
      </p:sp>
      <p:sp>
        <p:nvSpPr>
          <p:cNvPr id="4" name="Content Placeholder 3"/>
          <p:cNvSpPr>
            <a:spLocks noGrp="1"/>
          </p:cNvSpPr>
          <p:nvPr>
            <p:ph sz="half" idx="2"/>
          </p:nvPr>
        </p:nvSpPr>
        <p:spPr>
          <a:xfrm>
            <a:off x="917645" y="3507105"/>
            <a:ext cx="5635957"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744415" y="2353628"/>
            <a:ext cx="5663712" cy="1153477"/>
          </a:xfrm>
        </p:spPr>
        <p:txBody>
          <a:bodyPr anchor="b"/>
          <a:lstStyle>
            <a:lvl1pPr marL="0" indent="0">
              <a:buNone/>
              <a:defRPr sz="3228" b="1"/>
            </a:lvl1pPr>
            <a:lvl2pPr marL="614888" indent="0">
              <a:buNone/>
              <a:defRPr sz="2690" b="1"/>
            </a:lvl2pPr>
            <a:lvl3pPr marL="1229777" indent="0">
              <a:buNone/>
              <a:defRPr sz="2421" b="1"/>
            </a:lvl3pPr>
            <a:lvl4pPr marL="1844665" indent="0">
              <a:buNone/>
              <a:defRPr sz="2152" b="1"/>
            </a:lvl4pPr>
            <a:lvl5pPr marL="2459553" indent="0">
              <a:buNone/>
              <a:defRPr sz="2152" b="1"/>
            </a:lvl5pPr>
            <a:lvl6pPr marL="3074441" indent="0">
              <a:buNone/>
              <a:defRPr sz="2152" b="1"/>
            </a:lvl6pPr>
            <a:lvl7pPr marL="3689330" indent="0">
              <a:buNone/>
              <a:defRPr sz="2152" b="1"/>
            </a:lvl7pPr>
            <a:lvl8pPr marL="4304218" indent="0">
              <a:buNone/>
              <a:defRPr sz="2152" b="1"/>
            </a:lvl8pPr>
            <a:lvl9pPr marL="4919106" indent="0">
              <a:buNone/>
              <a:defRPr sz="2152" b="1"/>
            </a:lvl9pPr>
          </a:lstStyle>
          <a:p>
            <a:pPr lvl="0"/>
            <a:r>
              <a:rPr lang="ja-JP" altLang="en-US"/>
              <a:t>マスター テキストの書式設定</a:t>
            </a:r>
          </a:p>
        </p:txBody>
      </p:sp>
      <p:sp>
        <p:nvSpPr>
          <p:cNvPr id="6" name="Content Placeholder 5"/>
          <p:cNvSpPr>
            <a:spLocks noGrp="1"/>
          </p:cNvSpPr>
          <p:nvPr>
            <p:ph sz="quarter" idx="4"/>
          </p:nvPr>
        </p:nvSpPr>
        <p:spPr>
          <a:xfrm>
            <a:off x="6744415" y="3507105"/>
            <a:ext cx="5663712" cy="515842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9FAF024-8AAC-4B91-ACE0-9CB109317523}" type="datetime1">
              <a:rPr kumimoji="1" lang="ja-JP" altLang="en-US" smtClean="0"/>
              <a:t>2022/9/1</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0C04F238-80C0-4AD4-8352-2EE32236C0CB}" type="slidenum">
              <a:rPr kumimoji="1" lang="ja-JP" altLang="en-US" smtClean="0"/>
              <a:t>‹#›</a:t>
            </a:fld>
            <a:endParaRPr kumimoji="1" lang="ja-JP" altLang="en-US"/>
          </a:p>
        </p:txBody>
      </p:sp>
    </p:spTree>
    <p:extLst>
      <p:ext uri="{BB962C8B-B14F-4D97-AF65-F5344CB8AC3E}">
        <p14:creationId xmlns:p14="http://schemas.microsoft.com/office/powerpoint/2010/main" val="41995574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6DB66E8E-38B5-4067-991B-D1731E6CC136}" type="datetime1">
              <a:rPr kumimoji="1" lang="ja-JP" altLang="en-US" smtClean="0"/>
              <a:t>2022/9/1</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0C04F238-80C0-4AD4-8352-2EE32236C0CB}" type="slidenum">
              <a:rPr kumimoji="1" lang="ja-JP" altLang="en-US" smtClean="0"/>
              <a:t>‹#›</a:t>
            </a:fld>
            <a:endParaRPr kumimoji="1" lang="ja-JP" altLang="en-US"/>
          </a:p>
        </p:txBody>
      </p:sp>
    </p:spTree>
    <p:extLst>
      <p:ext uri="{BB962C8B-B14F-4D97-AF65-F5344CB8AC3E}">
        <p14:creationId xmlns:p14="http://schemas.microsoft.com/office/powerpoint/2010/main" val="182222703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09E006-5C6E-4A44-9295-750C05A419EE}" type="datetime1">
              <a:rPr kumimoji="1" lang="ja-JP" altLang="en-US" smtClean="0"/>
              <a:t>2022/9/1</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0C04F238-80C0-4AD4-8352-2EE32236C0CB}" type="slidenum">
              <a:rPr kumimoji="1" lang="ja-JP" altLang="en-US" smtClean="0"/>
              <a:t>‹#›</a:t>
            </a:fld>
            <a:endParaRPr kumimoji="1" lang="ja-JP" altLang="en-US"/>
          </a:p>
        </p:txBody>
      </p:sp>
    </p:spTree>
    <p:extLst>
      <p:ext uri="{BB962C8B-B14F-4D97-AF65-F5344CB8AC3E}">
        <p14:creationId xmlns:p14="http://schemas.microsoft.com/office/powerpoint/2010/main" val="16247806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17644" y="640080"/>
            <a:ext cx="4296789" cy="2240280"/>
          </a:xfrm>
        </p:spPr>
        <p:txBody>
          <a:bodyPr anchor="b"/>
          <a:lstStyle>
            <a:lvl1pPr>
              <a:defRPr sz="4304"/>
            </a:lvl1pPr>
          </a:lstStyle>
          <a:p>
            <a:r>
              <a:rPr lang="ja-JP" altLang="en-US"/>
              <a:t>マスター タイトルの書式設定</a:t>
            </a:r>
            <a:endParaRPr lang="en-US" dirty="0"/>
          </a:p>
        </p:txBody>
      </p:sp>
      <p:sp>
        <p:nvSpPr>
          <p:cNvPr id="3" name="Content Placeholder 2"/>
          <p:cNvSpPr>
            <a:spLocks noGrp="1"/>
          </p:cNvSpPr>
          <p:nvPr>
            <p:ph idx="1"/>
          </p:nvPr>
        </p:nvSpPr>
        <p:spPr>
          <a:xfrm>
            <a:off x="5663713" y="1382399"/>
            <a:ext cx="6744415" cy="6823075"/>
          </a:xfrm>
        </p:spPr>
        <p:txBody>
          <a:bodyPr/>
          <a:lstStyle>
            <a:lvl1pPr>
              <a:defRPr sz="4304"/>
            </a:lvl1pPr>
            <a:lvl2pPr>
              <a:defRPr sz="3766"/>
            </a:lvl2pPr>
            <a:lvl3pPr>
              <a:defRPr sz="3228"/>
            </a:lvl3pPr>
            <a:lvl4pPr>
              <a:defRPr sz="2690"/>
            </a:lvl4pPr>
            <a:lvl5pPr>
              <a:defRPr sz="2690"/>
            </a:lvl5pPr>
            <a:lvl6pPr>
              <a:defRPr sz="2690"/>
            </a:lvl6pPr>
            <a:lvl7pPr>
              <a:defRPr sz="2690"/>
            </a:lvl7pPr>
            <a:lvl8pPr>
              <a:defRPr sz="2690"/>
            </a:lvl8pPr>
            <a:lvl9pPr>
              <a:defRPr sz="269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917644" y="2880360"/>
            <a:ext cx="4296789" cy="5336223"/>
          </a:xfrm>
        </p:spPr>
        <p:txBody>
          <a:bodyPr/>
          <a:lstStyle>
            <a:lvl1pPr marL="0" indent="0">
              <a:buNone/>
              <a:defRPr sz="2152"/>
            </a:lvl1pPr>
            <a:lvl2pPr marL="614888" indent="0">
              <a:buNone/>
              <a:defRPr sz="1883"/>
            </a:lvl2pPr>
            <a:lvl3pPr marL="1229777" indent="0">
              <a:buNone/>
              <a:defRPr sz="1614"/>
            </a:lvl3pPr>
            <a:lvl4pPr marL="1844665" indent="0">
              <a:buNone/>
              <a:defRPr sz="1345"/>
            </a:lvl4pPr>
            <a:lvl5pPr marL="2459553" indent="0">
              <a:buNone/>
              <a:defRPr sz="1345"/>
            </a:lvl5pPr>
            <a:lvl6pPr marL="3074441" indent="0">
              <a:buNone/>
              <a:defRPr sz="1345"/>
            </a:lvl6pPr>
            <a:lvl7pPr marL="3689330" indent="0">
              <a:buNone/>
              <a:defRPr sz="1345"/>
            </a:lvl7pPr>
            <a:lvl8pPr marL="4304218" indent="0">
              <a:buNone/>
              <a:defRPr sz="1345"/>
            </a:lvl8pPr>
            <a:lvl9pPr marL="4919106" indent="0">
              <a:buNone/>
              <a:defRPr sz="134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FAD135AE-44D3-471C-B337-78D4595FFAB2}" type="datetime1">
              <a:rPr kumimoji="1" lang="ja-JP" altLang="en-US" smtClean="0"/>
              <a:t>2022/9/1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04F238-80C0-4AD4-8352-2EE32236C0CB}" type="slidenum">
              <a:rPr kumimoji="1" lang="ja-JP" altLang="en-US" smtClean="0"/>
              <a:t>‹#›</a:t>
            </a:fld>
            <a:endParaRPr kumimoji="1" lang="ja-JP" altLang="en-US"/>
          </a:p>
        </p:txBody>
      </p:sp>
    </p:spTree>
    <p:extLst>
      <p:ext uri="{BB962C8B-B14F-4D97-AF65-F5344CB8AC3E}">
        <p14:creationId xmlns:p14="http://schemas.microsoft.com/office/powerpoint/2010/main" val="4157415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22C53BE-B425-4998-905A-BB038F8BEBDE}" type="datetime1">
              <a:rPr kumimoji="1" lang="ja-JP" altLang="en-US" smtClean="0"/>
              <a:t>2022/9/1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725CBF5-A39E-4ACD-A3C0-75DCCE0572D2}" type="slidenum">
              <a:rPr kumimoji="1" lang="ja-JP" altLang="en-US" smtClean="0"/>
              <a:t>‹#›</a:t>
            </a:fld>
            <a:endParaRPr kumimoji="1" lang="ja-JP" altLang="en-US"/>
          </a:p>
        </p:txBody>
      </p:sp>
    </p:spTree>
    <p:extLst>
      <p:ext uri="{BB962C8B-B14F-4D97-AF65-F5344CB8AC3E}">
        <p14:creationId xmlns:p14="http://schemas.microsoft.com/office/powerpoint/2010/main" val="117151925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917644" y="640080"/>
            <a:ext cx="4296789" cy="2240280"/>
          </a:xfrm>
        </p:spPr>
        <p:txBody>
          <a:bodyPr anchor="b"/>
          <a:lstStyle>
            <a:lvl1pPr>
              <a:defRPr sz="430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5663713" y="1382399"/>
            <a:ext cx="6744415" cy="6823075"/>
          </a:xfrm>
        </p:spPr>
        <p:txBody>
          <a:bodyPr anchor="t"/>
          <a:lstStyle>
            <a:lvl1pPr marL="0" indent="0">
              <a:buNone/>
              <a:defRPr sz="4304"/>
            </a:lvl1pPr>
            <a:lvl2pPr marL="614888" indent="0">
              <a:buNone/>
              <a:defRPr sz="3766"/>
            </a:lvl2pPr>
            <a:lvl3pPr marL="1229777" indent="0">
              <a:buNone/>
              <a:defRPr sz="3228"/>
            </a:lvl3pPr>
            <a:lvl4pPr marL="1844665" indent="0">
              <a:buNone/>
              <a:defRPr sz="2690"/>
            </a:lvl4pPr>
            <a:lvl5pPr marL="2459553" indent="0">
              <a:buNone/>
              <a:defRPr sz="2690"/>
            </a:lvl5pPr>
            <a:lvl6pPr marL="3074441" indent="0">
              <a:buNone/>
              <a:defRPr sz="2690"/>
            </a:lvl6pPr>
            <a:lvl7pPr marL="3689330" indent="0">
              <a:buNone/>
              <a:defRPr sz="2690"/>
            </a:lvl7pPr>
            <a:lvl8pPr marL="4304218" indent="0">
              <a:buNone/>
              <a:defRPr sz="2690"/>
            </a:lvl8pPr>
            <a:lvl9pPr marL="4919106" indent="0">
              <a:buNone/>
              <a:defRPr sz="2690"/>
            </a:lvl9pPr>
          </a:lstStyle>
          <a:p>
            <a:r>
              <a:rPr lang="ja-JP" altLang="en-US"/>
              <a:t>図を追加</a:t>
            </a:r>
            <a:endParaRPr lang="en-US" dirty="0"/>
          </a:p>
        </p:txBody>
      </p:sp>
      <p:sp>
        <p:nvSpPr>
          <p:cNvPr id="4" name="Text Placeholder 3"/>
          <p:cNvSpPr>
            <a:spLocks noGrp="1"/>
          </p:cNvSpPr>
          <p:nvPr>
            <p:ph type="body" sz="half" idx="2"/>
          </p:nvPr>
        </p:nvSpPr>
        <p:spPr>
          <a:xfrm>
            <a:off x="917644" y="2880360"/>
            <a:ext cx="4296789" cy="5336223"/>
          </a:xfrm>
        </p:spPr>
        <p:txBody>
          <a:bodyPr/>
          <a:lstStyle>
            <a:lvl1pPr marL="0" indent="0">
              <a:buNone/>
              <a:defRPr sz="2152"/>
            </a:lvl1pPr>
            <a:lvl2pPr marL="614888" indent="0">
              <a:buNone/>
              <a:defRPr sz="1883"/>
            </a:lvl2pPr>
            <a:lvl3pPr marL="1229777" indent="0">
              <a:buNone/>
              <a:defRPr sz="1614"/>
            </a:lvl3pPr>
            <a:lvl4pPr marL="1844665" indent="0">
              <a:buNone/>
              <a:defRPr sz="1345"/>
            </a:lvl4pPr>
            <a:lvl5pPr marL="2459553" indent="0">
              <a:buNone/>
              <a:defRPr sz="1345"/>
            </a:lvl5pPr>
            <a:lvl6pPr marL="3074441" indent="0">
              <a:buNone/>
              <a:defRPr sz="1345"/>
            </a:lvl6pPr>
            <a:lvl7pPr marL="3689330" indent="0">
              <a:buNone/>
              <a:defRPr sz="1345"/>
            </a:lvl7pPr>
            <a:lvl8pPr marL="4304218" indent="0">
              <a:buNone/>
              <a:defRPr sz="1345"/>
            </a:lvl8pPr>
            <a:lvl9pPr marL="4919106" indent="0">
              <a:buNone/>
              <a:defRPr sz="1345"/>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43FA13-7B0D-4AEC-AA5D-2F3D6661FA71}" type="datetime1">
              <a:rPr kumimoji="1" lang="ja-JP" altLang="en-US" smtClean="0"/>
              <a:t>2022/9/1</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0C04F238-80C0-4AD4-8352-2EE32236C0CB}" type="slidenum">
              <a:rPr kumimoji="1" lang="ja-JP" altLang="en-US" smtClean="0"/>
              <a:t>‹#›</a:t>
            </a:fld>
            <a:endParaRPr kumimoji="1" lang="ja-JP" altLang="en-US"/>
          </a:p>
        </p:txBody>
      </p:sp>
    </p:spTree>
    <p:extLst>
      <p:ext uri="{BB962C8B-B14F-4D97-AF65-F5344CB8AC3E}">
        <p14:creationId xmlns:p14="http://schemas.microsoft.com/office/powerpoint/2010/main" val="24300753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CBE98F37-2F62-46CB-BD17-D915E0FD3467}" type="datetime1">
              <a:rPr kumimoji="1" lang="ja-JP" altLang="en-US" smtClean="0"/>
              <a:t>2022/9/1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04F238-80C0-4AD4-8352-2EE32236C0CB}" type="slidenum">
              <a:rPr kumimoji="1" lang="ja-JP" altLang="en-US" smtClean="0"/>
              <a:t>‹#›</a:t>
            </a:fld>
            <a:endParaRPr kumimoji="1" lang="ja-JP" altLang="en-US"/>
          </a:p>
        </p:txBody>
      </p:sp>
    </p:spTree>
    <p:extLst>
      <p:ext uri="{BB962C8B-B14F-4D97-AF65-F5344CB8AC3E}">
        <p14:creationId xmlns:p14="http://schemas.microsoft.com/office/powerpoint/2010/main" val="4334500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33772" y="511175"/>
            <a:ext cx="2872621" cy="8136573"/>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915910" y="511175"/>
            <a:ext cx="8451334" cy="813657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A6D146C-AB2E-461D-8186-3319EE085323}" type="datetime1">
              <a:rPr kumimoji="1" lang="ja-JP" altLang="en-US" smtClean="0"/>
              <a:t>2022/9/1</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0C04F238-80C0-4AD4-8352-2EE32236C0CB}" type="slidenum">
              <a:rPr kumimoji="1" lang="ja-JP" altLang="en-US" smtClean="0"/>
              <a:t>‹#›</a:t>
            </a:fld>
            <a:endParaRPr kumimoji="1" lang="ja-JP" altLang="en-US"/>
          </a:p>
        </p:txBody>
      </p:sp>
    </p:spTree>
    <p:extLst>
      <p:ext uri="{BB962C8B-B14F-4D97-AF65-F5344CB8AC3E}">
        <p14:creationId xmlns:p14="http://schemas.microsoft.com/office/powerpoint/2010/main" val="1083109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52370" y="6169663"/>
            <a:ext cx="11323955" cy="1906905"/>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1052370" y="4069399"/>
            <a:ext cx="11323955" cy="2100262"/>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ED5F49B7-6934-418D-A046-2633905D407C}" type="datetime1">
              <a:rPr kumimoji="1" lang="ja-JP" altLang="en-US" smtClean="0"/>
              <a:t>2022/9/1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725CBF5-A39E-4ACD-A3C0-75DCCE0572D2}" type="slidenum">
              <a:rPr kumimoji="1" lang="ja-JP" altLang="en-US" smtClean="0"/>
              <a:t>‹#›</a:t>
            </a:fld>
            <a:endParaRPr kumimoji="1" lang="ja-JP" altLang="en-US"/>
          </a:p>
        </p:txBody>
      </p:sp>
    </p:spTree>
    <p:extLst>
      <p:ext uri="{BB962C8B-B14F-4D97-AF65-F5344CB8AC3E}">
        <p14:creationId xmlns:p14="http://schemas.microsoft.com/office/powerpoint/2010/main" val="97258276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932101" y="3135948"/>
            <a:ext cx="8282492"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9436630" y="3135948"/>
            <a:ext cx="8282493" cy="8872220"/>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4377D3A8-6426-40AD-96B1-5954F0BEBE85}" type="datetime1">
              <a:rPr kumimoji="1" lang="ja-JP" altLang="en-US" smtClean="0"/>
              <a:t>2022/9/1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725CBF5-A39E-4ACD-A3C0-75DCCE0572D2}" type="slidenum">
              <a:rPr kumimoji="1" lang="ja-JP" altLang="en-US" smtClean="0"/>
              <a:t>‹#›</a:t>
            </a:fld>
            <a:endParaRPr kumimoji="1" lang="ja-JP" altLang="en-US"/>
          </a:p>
        </p:txBody>
      </p:sp>
    </p:spTree>
    <p:extLst>
      <p:ext uri="{BB962C8B-B14F-4D97-AF65-F5344CB8AC3E}">
        <p14:creationId xmlns:p14="http://schemas.microsoft.com/office/powerpoint/2010/main" val="3880693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66116" y="384493"/>
            <a:ext cx="11990070" cy="16002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666116" y="2149160"/>
            <a:ext cx="5886329"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666116" y="3044826"/>
            <a:ext cx="5886329"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767545" y="2149160"/>
            <a:ext cx="5888642" cy="895667"/>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767545" y="3044826"/>
            <a:ext cx="5888642"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386B8535-0ED1-4813-825F-18949FA90695}" type="datetime1">
              <a:rPr kumimoji="1" lang="ja-JP" altLang="en-US" smtClean="0"/>
              <a:t>2022/9/1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725CBF5-A39E-4ACD-A3C0-75DCCE0572D2}" type="slidenum">
              <a:rPr kumimoji="1" lang="ja-JP" altLang="en-US" smtClean="0"/>
              <a:t>‹#›</a:t>
            </a:fld>
            <a:endParaRPr kumimoji="1" lang="ja-JP" altLang="en-US"/>
          </a:p>
        </p:txBody>
      </p:sp>
    </p:spTree>
    <p:extLst>
      <p:ext uri="{BB962C8B-B14F-4D97-AF65-F5344CB8AC3E}">
        <p14:creationId xmlns:p14="http://schemas.microsoft.com/office/powerpoint/2010/main" val="1435069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866B8747-0323-478E-B65A-B2EDA5D6EF55}" type="datetime1">
              <a:rPr kumimoji="1" lang="ja-JP" altLang="en-US" smtClean="0"/>
              <a:t>2022/9/1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725CBF5-A39E-4ACD-A3C0-75DCCE0572D2}" type="slidenum">
              <a:rPr kumimoji="1" lang="ja-JP" altLang="en-US" smtClean="0"/>
              <a:t>‹#›</a:t>
            </a:fld>
            <a:endParaRPr kumimoji="1" lang="ja-JP" altLang="en-US"/>
          </a:p>
        </p:txBody>
      </p:sp>
    </p:spTree>
    <p:extLst>
      <p:ext uri="{BB962C8B-B14F-4D97-AF65-F5344CB8AC3E}">
        <p14:creationId xmlns:p14="http://schemas.microsoft.com/office/powerpoint/2010/main" val="1336427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6332EE58-76EF-450B-9587-656EAD84BF73}" type="datetime1">
              <a:rPr kumimoji="1" lang="ja-JP" altLang="en-US" smtClean="0"/>
              <a:t>2022/9/1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725CBF5-A39E-4ACD-A3C0-75DCCE0572D2}" type="slidenum">
              <a:rPr kumimoji="1" lang="ja-JP" altLang="en-US" smtClean="0"/>
              <a:t>‹#›</a:t>
            </a:fld>
            <a:endParaRPr kumimoji="1" lang="ja-JP" altLang="en-US"/>
          </a:p>
        </p:txBody>
      </p:sp>
    </p:spTree>
    <p:extLst>
      <p:ext uri="{BB962C8B-B14F-4D97-AF65-F5344CB8AC3E}">
        <p14:creationId xmlns:p14="http://schemas.microsoft.com/office/powerpoint/2010/main" val="42004420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66116" y="382270"/>
            <a:ext cx="4382945" cy="162687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5208649" y="382271"/>
            <a:ext cx="7447535"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666116" y="2009141"/>
            <a:ext cx="4382945" cy="6567488"/>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4920E213-2A0A-4052-99DA-D65078224B30}" type="datetime1">
              <a:rPr kumimoji="1" lang="ja-JP" altLang="en-US" smtClean="0"/>
              <a:t>2022/9/1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725CBF5-A39E-4ACD-A3C0-75DCCE0572D2}" type="slidenum">
              <a:rPr kumimoji="1" lang="ja-JP" altLang="en-US" smtClean="0"/>
              <a:t>‹#›</a:t>
            </a:fld>
            <a:endParaRPr kumimoji="1" lang="ja-JP" altLang="en-US"/>
          </a:p>
        </p:txBody>
      </p:sp>
    </p:spTree>
    <p:extLst>
      <p:ext uri="{BB962C8B-B14F-4D97-AF65-F5344CB8AC3E}">
        <p14:creationId xmlns:p14="http://schemas.microsoft.com/office/powerpoint/2010/main" val="12594250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11264" y="6720842"/>
            <a:ext cx="7993380" cy="793433"/>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2611264" y="857885"/>
            <a:ext cx="7993380" cy="576072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2611264" y="7514275"/>
            <a:ext cx="7993380" cy="1126807"/>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5AA876ED-199E-4B63-971E-6940D58A032D}" type="datetime1">
              <a:rPr kumimoji="1" lang="ja-JP" altLang="en-US" smtClean="0"/>
              <a:t>2022/9/1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725CBF5-A39E-4ACD-A3C0-75DCCE0572D2}" type="slidenum">
              <a:rPr kumimoji="1" lang="ja-JP" altLang="en-US" smtClean="0"/>
              <a:t>‹#›</a:t>
            </a:fld>
            <a:endParaRPr kumimoji="1" lang="ja-JP" altLang="en-US"/>
          </a:p>
        </p:txBody>
      </p:sp>
    </p:spTree>
    <p:extLst>
      <p:ext uri="{BB962C8B-B14F-4D97-AF65-F5344CB8AC3E}">
        <p14:creationId xmlns:p14="http://schemas.microsoft.com/office/powerpoint/2010/main" val="20327403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66116" y="384493"/>
            <a:ext cx="11990070" cy="16002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666116" y="2240281"/>
            <a:ext cx="11990070" cy="6336348"/>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666115" y="8898893"/>
            <a:ext cx="3108537" cy="511175"/>
          </a:xfrm>
          <a:prstGeom prst="rect">
            <a:avLst/>
          </a:prstGeom>
        </p:spPr>
        <p:txBody>
          <a:bodyPr vert="horz" lIns="128016" tIns="64008" rIns="128016" bIns="64008" rtlCol="0" anchor="ctr"/>
          <a:lstStyle>
            <a:lvl1pPr algn="l">
              <a:defRPr sz="1700">
                <a:solidFill>
                  <a:schemeClr val="tx1">
                    <a:tint val="75000"/>
                  </a:schemeClr>
                </a:solidFill>
              </a:defRPr>
            </a:lvl1pPr>
          </a:lstStyle>
          <a:p>
            <a:fld id="{F0BF62FF-D399-439D-B1D5-5599F5ED3A93}" type="datetime1">
              <a:rPr kumimoji="1" lang="ja-JP" altLang="en-US" smtClean="0"/>
              <a:t>2022/9/1</a:t>
            </a:fld>
            <a:endParaRPr kumimoji="1" lang="ja-JP" altLang="en-US"/>
          </a:p>
        </p:txBody>
      </p:sp>
      <p:sp>
        <p:nvSpPr>
          <p:cNvPr id="5" name="フッター プレースホルダー 4"/>
          <p:cNvSpPr>
            <a:spLocks noGrp="1"/>
          </p:cNvSpPr>
          <p:nvPr>
            <p:ph type="ftr" sz="quarter" idx="3"/>
          </p:nvPr>
        </p:nvSpPr>
        <p:spPr>
          <a:xfrm>
            <a:off x="4551786" y="8898893"/>
            <a:ext cx="4218728" cy="511175"/>
          </a:xfrm>
          <a:prstGeom prst="rect">
            <a:avLst/>
          </a:prstGeom>
        </p:spPr>
        <p:txBody>
          <a:bodyPr vert="horz" lIns="128016" tIns="64008" rIns="128016" bIns="64008"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547649" y="8898893"/>
            <a:ext cx="3108537" cy="511175"/>
          </a:xfrm>
          <a:prstGeom prst="rect">
            <a:avLst/>
          </a:prstGeom>
        </p:spPr>
        <p:txBody>
          <a:bodyPr vert="horz" lIns="128016" tIns="64008" rIns="128016" bIns="64008" rtlCol="0" anchor="ctr"/>
          <a:lstStyle>
            <a:lvl1pPr algn="r">
              <a:defRPr sz="1700">
                <a:solidFill>
                  <a:schemeClr val="tx1">
                    <a:tint val="75000"/>
                  </a:schemeClr>
                </a:solidFill>
              </a:defRPr>
            </a:lvl1pPr>
          </a:lstStyle>
          <a:p>
            <a:fld id="{A725CBF5-A39E-4ACD-A3C0-75DCCE0572D2}" type="slidenum">
              <a:rPr kumimoji="1" lang="ja-JP" altLang="en-US" smtClean="0"/>
              <a:t>‹#›</a:t>
            </a:fld>
            <a:endParaRPr kumimoji="1" lang="ja-JP" altLang="en-US"/>
          </a:p>
        </p:txBody>
      </p:sp>
    </p:spTree>
    <p:extLst>
      <p:ext uri="{BB962C8B-B14F-4D97-AF65-F5344CB8AC3E}">
        <p14:creationId xmlns:p14="http://schemas.microsoft.com/office/powerpoint/2010/main" val="194542542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5909" y="511179"/>
            <a:ext cx="11490484" cy="185578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915909" y="2555875"/>
            <a:ext cx="11490484" cy="6091873"/>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15909" y="8898894"/>
            <a:ext cx="2997518" cy="511175"/>
          </a:xfrm>
          <a:prstGeom prst="rect">
            <a:avLst/>
          </a:prstGeom>
        </p:spPr>
        <p:txBody>
          <a:bodyPr vert="horz" lIns="91440" tIns="45720" rIns="91440" bIns="45720" rtlCol="0" anchor="ctr"/>
          <a:lstStyle>
            <a:lvl1pPr algn="l">
              <a:defRPr sz="1614">
                <a:solidFill>
                  <a:schemeClr val="tx1">
                    <a:tint val="75000"/>
                  </a:schemeClr>
                </a:solidFill>
              </a:defRPr>
            </a:lvl1pPr>
          </a:lstStyle>
          <a:p>
            <a:fld id="{533EDE44-E1F4-4BED-BC8D-01B82B7CC0AA}" type="datetime1">
              <a:rPr kumimoji="1" lang="ja-JP" altLang="en-US" smtClean="0"/>
              <a:t>2022/9/1</a:t>
            </a:fld>
            <a:endParaRPr kumimoji="1" lang="ja-JP" altLang="en-US"/>
          </a:p>
        </p:txBody>
      </p:sp>
      <p:sp>
        <p:nvSpPr>
          <p:cNvPr id="5" name="Footer Placeholder 4"/>
          <p:cNvSpPr>
            <a:spLocks noGrp="1"/>
          </p:cNvSpPr>
          <p:nvPr>
            <p:ph type="ftr" sz="quarter" idx="3"/>
          </p:nvPr>
        </p:nvSpPr>
        <p:spPr>
          <a:xfrm>
            <a:off x="4413013" y="8898894"/>
            <a:ext cx="4496276" cy="511175"/>
          </a:xfrm>
          <a:prstGeom prst="rect">
            <a:avLst/>
          </a:prstGeom>
        </p:spPr>
        <p:txBody>
          <a:bodyPr vert="horz" lIns="91440" tIns="45720" rIns="91440" bIns="45720" rtlCol="0" anchor="ctr"/>
          <a:lstStyle>
            <a:lvl1pPr algn="ctr">
              <a:defRPr sz="1614">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9408875" y="8898894"/>
            <a:ext cx="2997518" cy="511175"/>
          </a:xfrm>
          <a:prstGeom prst="rect">
            <a:avLst/>
          </a:prstGeom>
        </p:spPr>
        <p:txBody>
          <a:bodyPr vert="horz" lIns="91440" tIns="45720" rIns="91440" bIns="45720" rtlCol="0" anchor="ctr"/>
          <a:lstStyle>
            <a:lvl1pPr algn="r">
              <a:defRPr sz="1614">
                <a:solidFill>
                  <a:schemeClr val="tx1">
                    <a:tint val="75000"/>
                  </a:schemeClr>
                </a:solidFill>
              </a:defRPr>
            </a:lvl1pPr>
          </a:lstStyle>
          <a:p>
            <a:fld id="{0C04F238-80C0-4AD4-8352-2EE32236C0CB}" type="slidenum">
              <a:rPr kumimoji="1" lang="ja-JP" altLang="en-US" smtClean="0"/>
              <a:t>‹#›</a:t>
            </a:fld>
            <a:endParaRPr kumimoji="1" lang="ja-JP" altLang="en-US"/>
          </a:p>
        </p:txBody>
      </p:sp>
    </p:spTree>
    <p:extLst>
      <p:ext uri="{BB962C8B-B14F-4D97-AF65-F5344CB8AC3E}">
        <p14:creationId xmlns:p14="http://schemas.microsoft.com/office/powerpoint/2010/main" val="9846184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1229777" rtl="0" eaLnBrk="1" latinLnBrk="0" hangingPunct="1">
        <a:lnSpc>
          <a:spcPct val="90000"/>
        </a:lnSpc>
        <a:spcBef>
          <a:spcPct val="0"/>
        </a:spcBef>
        <a:buNone/>
        <a:defRPr kumimoji="1" sz="5918" kern="1200">
          <a:solidFill>
            <a:schemeClr val="tx1"/>
          </a:solidFill>
          <a:latin typeface="+mj-lt"/>
          <a:ea typeface="+mj-ea"/>
          <a:cs typeface="+mj-cs"/>
        </a:defRPr>
      </a:lvl1pPr>
    </p:titleStyle>
    <p:bodyStyle>
      <a:lvl1pPr marL="307444" indent="-307444" algn="l" defTabSz="1229777" rtl="0" eaLnBrk="1" latinLnBrk="0" hangingPunct="1">
        <a:lnSpc>
          <a:spcPct val="90000"/>
        </a:lnSpc>
        <a:spcBef>
          <a:spcPts val="1345"/>
        </a:spcBef>
        <a:buFont typeface="Arial" panose="020B0604020202020204" pitchFamily="34" charset="0"/>
        <a:buChar char="•"/>
        <a:defRPr kumimoji="1" sz="3766" kern="1200">
          <a:solidFill>
            <a:schemeClr val="tx1"/>
          </a:solidFill>
          <a:latin typeface="+mn-lt"/>
          <a:ea typeface="+mn-ea"/>
          <a:cs typeface="+mn-cs"/>
        </a:defRPr>
      </a:lvl1pPr>
      <a:lvl2pPr marL="922332" indent="-307444" algn="l" defTabSz="1229777" rtl="0" eaLnBrk="1" latinLnBrk="0" hangingPunct="1">
        <a:lnSpc>
          <a:spcPct val="90000"/>
        </a:lnSpc>
        <a:spcBef>
          <a:spcPts val="672"/>
        </a:spcBef>
        <a:buFont typeface="Arial" panose="020B0604020202020204" pitchFamily="34" charset="0"/>
        <a:buChar char="•"/>
        <a:defRPr kumimoji="1" sz="3228" kern="1200">
          <a:solidFill>
            <a:schemeClr val="tx1"/>
          </a:solidFill>
          <a:latin typeface="+mn-lt"/>
          <a:ea typeface="+mn-ea"/>
          <a:cs typeface="+mn-cs"/>
        </a:defRPr>
      </a:lvl2pPr>
      <a:lvl3pPr marL="1537221" indent="-307444" algn="l" defTabSz="1229777" rtl="0" eaLnBrk="1" latinLnBrk="0" hangingPunct="1">
        <a:lnSpc>
          <a:spcPct val="90000"/>
        </a:lnSpc>
        <a:spcBef>
          <a:spcPts val="672"/>
        </a:spcBef>
        <a:buFont typeface="Arial" panose="020B0604020202020204" pitchFamily="34" charset="0"/>
        <a:buChar char="•"/>
        <a:defRPr kumimoji="1" sz="2690" kern="1200">
          <a:solidFill>
            <a:schemeClr val="tx1"/>
          </a:solidFill>
          <a:latin typeface="+mn-lt"/>
          <a:ea typeface="+mn-ea"/>
          <a:cs typeface="+mn-cs"/>
        </a:defRPr>
      </a:lvl3pPr>
      <a:lvl4pPr marL="2152109" indent="-307444" algn="l" defTabSz="1229777" rtl="0" eaLnBrk="1" latinLnBrk="0" hangingPunct="1">
        <a:lnSpc>
          <a:spcPct val="90000"/>
        </a:lnSpc>
        <a:spcBef>
          <a:spcPts val="672"/>
        </a:spcBef>
        <a:buFont typeface="Arial" panose="020B0604020202020204" pitchFamily="34" charset="0"/>
        <a:buChar char="•"/>
        <a:defRPr kumimoji="1" sz="2421" kern="1200">
          <a:solidFill>
            <a:schemeClr val="tx1"/>
          </a:solidFill>
          <a:latin typeface="+mn-lt"/>
          <a:ea typeface="+mn-ea"/>
          <a:cs typeface="+mn-cs"/>
        </a:defRPr>
      </a:lvl4pPr>
      <a:lvl5pPr marL="2766997" indent="-307444" algn="l" defTabSz="1229777" rtl="0" eaLnBrk="1" latinLnBrk="0" hangingPunct="1">
        <a:lnSpc>
          <a:spcPct val="90000"/>
        </a:lnSpc>
        <a:spcBef>
          <a:spcPts val="672"/>
        </a:spcBef>
        <a:buFont typeface="Arial" panose="020B0604020202020204" pitchFamily="34" charset="0"/>
        <a:buChar char="•"/>
        <a:defRPr kumimoji="1" sz="2421" kern="1200">
          <a:solidFill>
            <a:schemeClr val="tx1"/>
          </a:solidFill>
          <a:latin typeface="+mn-lt"/>
          <a:ea typeface="+mn-ea"/>
          <a:cs typeface="+mn-cs"/>
        </a:defRPr>
      </a:lvl5pPr>
      <a:lvl6pPr marL="3381886" indent="-307444" algn="l" defTabSz="1229777" rtl="0" eaLnBrk="1" latinLnBrk="0" hangingPunct="1">
        <a:lnSpc>
          <a:spcPct val="90000"/>
        </a:lnSpc>
        <a:spcBef>
          <a:spcPts val="672"/>
        </a:spcBef>
        <a:buFont typeface="Arial" panose="020B0604020202020204" pitchFamily="34" charset="0"/>
        <a:buChar char="•"/>
        <a:defRPr kumimoji="1" sz="2421" kern="1200">
          <a:solidFill>
            <a:schemeClr val="tx1"/>
          </a:solidFill>
          <a:latin typeface="+mn-lt"/>
          <a:ea typeface="+mn-ea"/>
          <a:cs typeface="+mn-cs"/>
        </a:defRPr>
      </a:lvl6pPr>
      <a:lvl7pPr marL="3996774" indent="-307444" algn="l" defTabSz="1229777" rtl="0" eaLnBrk="1" latinLnBrk="0" hangingPunct="1">
        <a:lnSpc>
          <a:spcPct val="90000"/>
        </a:lnSpc>
        <a:spcBef>
          <a:spcPts val="672"/>
        </a:spcBef>
        <a:buFont typeface="Arial" panose="020B0604020202020204" pitchFamily="34" charset="0"/>
        <a:buChar char="•"/>
        <a:defRPr kumimoji="1" sz="2421" kern="1200">
          <a:solidFill>
            <a:schemeClr val="tx1"/>
          </a:solidFill>
          <a:latin typeface="+mn-lt"/>
          <a:ea typeface="+mn-ea"/>
          <a:cs typeface="+mn-cs"/>
        </a:defRPr>
      </a:lvl7pPr>
      <a:lvl8pPr marL="4611662" indent="-307444" algn="l" defTabSz="1229777" rtl="0" eaLnBrk="1" latinLnBrk="0" hangingPunct="1">
        <a:lnSpc>
          <a:spcPct val="90000"/>
        </a:lnSpc>
        <a:spcBef>
          <a:spcPts val="672"/>
        </a:spcBef>
        <a:buFont typeface="Arial" panose="020B0604020202020204" pitchFamily="34" charset="0"/>
        <a:buChar char="•"/>
        <a:defRPr kumimoji="1" sz="2421" kern="1200">
          <a:solidFill>
            <a:schemeClr val="tx1"/>
          </a:solidFill>
          <a:latin typeface="+mn-lt"/>
          <a:ea typeface="+mn-ea"/>
          <a:cs typeface="+mn-cs"/>
        </a:defRPr>
      </a:lvl8pPr>
      <a:lvl9pPr marL="5226550" indent="-307444" algn="l" defTabSz="1229777" rtl="0" eaLnBrk="1" latinLnBrk="0" hangingPunct="1">
        <a:lnSpc>
          <a:spcPct val="90000"/>
        </a:lnSpc>
        <a:spcBef>
          <a:spcPts val="672"/>
        </a:spcBef>
        <a:buFont typeface="Arial" panose="020B0604020202020204" pitchFamily="34" charset="0"/>
        <a:buChar char="•"/>
        <a:defRPr kumimoji="1" sz="2421" kern="1200">
          <a:solidFill>
            <a:schemeClr val="tx1"/>
          </a:solidFill>
          <a:latin typeface="+mn-lt"/>
          <a:ea typeface="+mn-ea"/>
          <a:cs typeface="+mn-cs"/>
        </a:defRPr>
      </a:lvl9pPr>
    </p:bodyStyle>
    <p:otherStyle>
      <a:defPPr>
        <a:defRPr lang="en-US"/>
      </a:defPPr>
      <a:lvl1pPr marL="0" algn="l" defTabSz="1229777" rtl="0" eaLnBrk="1" latinLnBrk="0" hangingPunct="1">
        <a:defRPr kumimoji="1" sz="2421" kern="1200">
          <a:solidFill>
            <a:schemeClr val="tx1"/>
          </a:solidFill>
          <a:latin typeface="+mn-lt"/>
          <a:ea typeface="+mn-ea"/>
          <a:cs typeface="+mn-cs"/>
        </a:defRPr>
      </a:lvl1pPr>
      <a:lvl2pPr marL="614888" algn="l" defTabSz="1229777" rtl="0" eaLnBrk="1" latinLnBrk="0" hangingPunct="1">
        <a:defRPr kumimoji="1" sz="2421" kern="1200">
          <a:solidFill>
            <a:schemeClr val="tx1"/>
          </a:solidFill>
          <a:latin typeface="+mn-lt"/>
          <a:ea typeface="+mn-ea"/>
          <a:cs typeface="+mn-cs"/>
        </a:defRPr>
      </a:lvl2pPr>
      <a:lvl3pPr marL="1229777" algn="l" defTabSz="1229777" rtl="0" eaLnBrk="1" latinLnBrk="0" hangingPunct="1">
        <a:defRPr kumimoji="1" sz="2421" kern="1200">
          <a:solidFill>
            <a:schemeClr val="tx1"/>
          </a:solidFill>
          <a:latin typeface="+mn-lt"/>
          <a:ea typeface="+mn-ea"/>
          <a:cs typeface="+mn-cs"/>
        </a:defRPr>
      </a:lvl3pPr>
      <a:lvl4pPr marL="1844665" algn="l" defTabSz="1229777" rtl="0" eaLnBrk="1" latinLnBrk="0" hangingPunct="1">
        <a:defRPr kumimoji="1" sz="2421" kern="1200">
          <a:solidFill>
            <a:schemeClr val="tx1"/>
          </a:solidFill>
          <a:latin typeface="+mn-lt"/>
          <a:ea typeface="+mn-ea"/>
          <a:cs typeface="+mn-cs"/>
        </a:defRPr>
      </a:lvl4pPr>
      <a:lvl5pPr marL="2459553" algn="l" defTabSz="1229777" rtl="0" eaLnBrk="1" latinLnBrk="0" hangingPunct="1">
        <a:defRPr kumimoji="1" sz="2421" kern="1200">
          <a:solidFill>
            <a:schemeClr val="tx1"/>
          </a:solidFill>
          <a:latin typeface="+mn-lt"/>
          <a:ea typeface="+mn-ea"/>
          <a:cs typeface="+mn-cs"/>
        </a:defRPr>
      </a:lvl5pPr>
      <a:lvl6pPr marL="3074441" algn="l" defTabSz="1229777" rtl="0" eaLnBrk="1" latinLnBrk="0" hangingPunct="1">
        <a:defRPr kumimoji="1" sz="2421" kern="1200">
          <a:solidFill>
            <a:schemeClr val="tx1"/>
          </a:solidFill>
          <a:latin typeface="+mn-lt"/>
          <a:ea typeface="+mn-ea"/>
          <a:cs typeface="+mn-cs"/>
        </a:defRPr>
      </a:lvl6pPr>
      <a:lvl7pPr marL="3689330" algn="l" defTabSz="1229777" rtl="0" eaLnBrk="1" latinLnBrk="0" hangingPunct="1">
        <a:defRPr kumimoji="1" sz="2421" kern="1200">
          <a:solidFill>
            <a:schemeClr val="tx1"/>
          </a:solidFill>
          <a:latin typeface="+mn-lt"/>
          <a:ea typeface="+mn-ea"/>
          <a:cs typeface="+mn-cs"/>
        </a:defRPr>
      </a:lvl7pPr>
      <a:lvl8pPr marL="4304218" algn="l" defTabSz="1229777" rtl="0" eaLnBrk="1" latinLnBrk="0" hangingPunct="1">
        <a:defRPr kumimoji="1" sz="2421" kern="1200">
          <a:solidFill>
            <a:schemeClr val="tx1"/>
          </a:solidFill>
          <a:latin typeface="+mn-lt"/>
          <a:ea typeface="+mn-ea"/>
          <a:cs typeface="+mn-cs"/>
        </a:defRPr>
      </a:lvl8pPr>
      <a:lvl9pPr marL="4919106" algn="l" defTabSz="1229777" rtl="0" eaLnBrk="1" latinLnBrk="0" hangingPunct="1">
        <a:defRPr kumimoji="1" sz="242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612478" y="1344216"/>
            <a:ext cx="12241360" cy="5491770"/>
          </a:xfrm>
          <a:prstGeom prst="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1044526" y="7082493"/>
            <a:ext cx="10945216" cy="646331"/>
          </a:xfrm>
          <a:prstGeom prst="rect">
            <a:avLst/>
          </a:prstGeom>
          <a:ln/>
        </p:spPr>
        <p:style>
          <a:lnRef idx="1">
            <a:schemeClr val="accent4"/>
          </a:lnRef>
          <a:fillRef idx="2">
            <a:schemeClr val="accent4"/>
          </a:fillRef>
          <a:effectRef idx="1">
            <a:schemeClr val="accent4"/>
          </a:effectRef>
          <a:fontRef idx="minor">
            <a:schemeClr val="dk1"/>
          </a:fontRef>
        </p:style>
        <p:txBody>
          <a:bodyPr wrap="square" rtlCol="0" anchor="ctr">
            <a:spAutoFit/>
          </a:bodyPr>
          <a:lstStyle/>
          <a:p>
            <a:pPr marL="0" marR="0" lvl="0" indent="0" algn="ctr" defTabSz="1280160" rtl="0" eaLnBrk="1" fontAlgn="auto" latinLnBrk="0" hangingPunct="1">
              <a:lnSpc>
                <a:spcPct val="100000"/>
              </a:lnSpc>
              <a:spcBef>
                <a:spcPts val="0"/>
              </a:spcBef>
              <a:spcAft>
                <a:spcPts val="0"/>
              </a:spcAft>
              <a:buClrTx/>
              <a:buSzTx/>
              <a:buFontTx/>
              <a:buNone/>
              <a:tabLst/>
              <a:defRPr/>
            </a:pPr>
            <a:r>
              <a:rPr kumimoji="1" lang="ja-JP" altLang="en-US" sz="3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大阪福祉部地域福祉推進室福祉人材・法人指導課</a:t>
            </a:r>
            <a:r>
              <a:rPr kumimoji="1" lang="ja-JP" altLang="en-US" sz="28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p>
        </p:txBody>
      </p:sp>
      <p:sp>
        <p:nvSpPr>
          <p:cNvPr id="5" name="テキスト ボックス 4"/>
          <p:cNvSpPr txBox="1"/>
          <p:nvPr/>
        </p:nvSpPr>
        <p:spPr>
          <a:xfrm>
            <a:off x="946721" y="2935939"/>
            <a:ext cx="11572871" cy="2308324"/>
          </a:xfrm>
          <a:prstGeom prst="rect">
            <a:avLst/>
          </a:prstGeom>
          <a:noFill/>
        </p:spPr>
        <p:txBody>
          <a:bodyPr wrap="square" rtlCol="0">
            <a:spAutoFit/>
          </a:bodyPr>
          <a:lstStyle/>
          <a:p>
            <a:pPr algn="ctr"/>
            <a:r>
              <a:rPr lang="ja-JP" altLang="en-US" sz="7200" b="1" dirty="0">
                <a:solidFill>
                  <a:schemeClr val="bg1"/>
                </a:solidFill>
                <a:latin typeface="メイリオ" panose="020B0604030504040204" pitchFamily="50" charset="-128"/>
                <a:ea typeface="メイリオ" panose="020B0604030504040204" pitchFamily="50" charset="-128"/>
              </a:rPr>
              <a:t>大阪府外国人介護</a:t>
            </a:r>
            <a:r>
              <a:rPr lang="ja-JP" altLang="en-US" sz="7200" b="1" dirty="0" smtClean="0">
                <a:solidFill>
                  <a:schemeClr val="bg1"/>
                </a:solidFill>
                <a:latin typeface="メイリオ" panose="020B0604030504040204" pitchFamily="50" charset="-128"/>
                <a:ea typeface="メイリオ" panose="020B0604030504040204" pitchFamily="50" charset="-128"/>
              </a:rPr>
              <a:t>人材関係</a:t>
            </a:r>
            <a:r>
              <a:rPr lang="ja-JP" altLang="en-US" sz="7200" b="1" dirty="0">
                <a:solidFill>
                  <a:schemeClr val="bg1"/>
                </a:solidFill>
                <a:latin typeface="メイリオ" panose="020B0604030504040204" pitchFamily="50" charset="-128"/>
                <a:ea typeface="メイリオ" panose="020B0604030504040204" pitchFamily="50" charset="-128"/>
              </a:rPr>
              <a:t>にかかる</a:t>
            </a:r>
            <a:r>
              <a:rPr lang="ja-JP" altLang="en-US" sz="7200" b="1" dirty="0" smtClean="0">
                <a:solidFill>
                  <a:schemeClr val="bg1"/>
                </a:solidFill>
                <a:latin typeface="メイリオ" panose="020B0604030504040204" pitchFamily="50" charset="-128"/>
                <a:ea typeface="メイリオ" panose="020B0604030504040204" pitchFamily="50" charset="-128"/>
              </a:rPr>
              <a:t>事業につい</a:t>
            </a:r>
            <a:r>
              <a:rPr lang="ja-JP" altLang="en-US" sz="7200" b="1" dirty="0">
                <a:solidFill>
                  <a:schemeClr val="bg1"/>
                </a:solidFill>
                <a:latin typeface="メイリオ" panose="020B0604030504040204" pitchFamily="50" charset="-128"/>
                <a:ea typeface="メイリオ" panose="020B0604030504040204" pitchFamily="50" charset="-128"/>
              </a:rPr>
              <a:t>て</a:t>
            </a:r>
            <a:endParaRPr kumimoji="1" lang="ja-JP" altLang="en-US" sz="6600"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4147343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1305840" y="1368299"/>
            <a:ext cx="10999428" cy="81932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スライド番号プレースホルダー 3"/>
          <p:cNvSpPr txBox="1">
            <a:spLocks/>
          </p:cNvSpPr>
          <p:nvPr/>
        </p:nvSpPr>
        <p:spPr>
          <a:xfrm>
            <a:off x="10213763" y="8922999"/>
            <a:ext cx="3108537" cy="491046"/>
          </a:xfrm>
          <a:prstGeom prst="rect">
            <a:avLst/>
          </a:prstGeom>
        </p:spPr>
        <p:txBody>
          <a:bodyPr vert="horz" lIns="122716" tIns="61358" rIns="122716" bIns="61358" rtlCol="0" anchor="ctr"/>
          <a:lstStyle>
            <a:defPPr>
              <a:defRPr lang="ja-JP"/>
            </a:defPPr>
            <a:lvl1pPr marL="0" algn="r" defTabSz="904985" rtl="0" eaLnBrk="1" latinLnBrk="0" hangingPunct="1">
              <a:defRPr kumimoji="1" sz="2000" kern="1200">
                <a:solidFill>
                  <a:schemeClr val="tx1"/>
                </a:solidFill>
                <a:latin typeface="+mn-lt"/>
                <a:ea typeface="+mn-ea"/>
                <a:cs typeface="+mn-cs"/>
              </a:defRPr>
            </a:lvl1pPr>
            <a:lvl2pPr marL="452489" algn="l" defTabSz="904985" rtl="0" eaLnBrk="1" latinLnBrk="0" hangingPunct="1">
              <a:defRPr kumimoji="1" sz="1800" kern="1200">
                <a:solidFill>
                  <a:schemeClr val="tx1"/>
                </a:solidFill>
                <a:latin typeface="+mn-lt"/>
                <a:ea typeface="+mn-ea"/>
                <a:cs typeface="+mn-cs"/>
              </a:defRPr>
            </a:lvl2pPr>
            <a:lvl3pPr marL="904985" algn="l" defTabSz="904985" rtl="0" eaLnBrk="1" latinLnBrk="0" hangingPunct="1">
              <a:defRPr kumimoji="1" sz="1800" kern="1200">
                <a:solidFill>
                  <a:schemeClr val="tx1"/>
                </a:solidFill>
                <a:latin typeface="+mn-lt"/>
                <a:ea typeface="+mn-ea"/>
                <a:cs typeface="+mn-cs"/>
              </a:defRPr>
            </a:lvl3pPr>
            <a:lvl4pPr marL="1357480" algn="l" defTabSz="904985" rtl="0" eaLnBrk="1" latinLnBrk="0" hangingPunct="1">
              <a:defRPr kumimoji="1" sz="1800" kern="1200">
                <a:solidFill>
                  <a:schemeClr val="tx1"/>
                </a:solidFill>
                <a:latin typeface="+mn-lt"/>
                <a:ea typeface="+mn-ea"/>
                <a:cs typeface="+mn-cs"/>
              </a:defRPr>
            </a:lvl4pPr>
            <a:lvl5pPr marL="1809974" algn="l" defTabSz="904985" rtl="0" eaLnBrk="1" latinLnBrk="0" hangingPunct="1">
              <a:defRPr kumimoji="1" sz="1800" kern="1200">
                <a:solidFill>
                  <a:schemeClr val="tx1"/>
                </a:solidFill>
                <a:latin typeface="+mn-lt"/>
                <a:ea typeface="+mn-ea"/>
                <a:cs typeface="+mn-cs"/>
              </a:defRPr>
            </a:lvl5pPr>
            <a:lvl6pPr marL="2262463" algn="l" defTabSz="904985" rtl="0" eaLnBrk="1" latinLnBrk="0" hangingPunct="1">
              <a:defRPr kumimoji="1" sz="1800" kern="1200">
                <a:solidFill>
                  <a:schemeClr val="tx1"/>
                </a:solidFill>
                <a:latin typeface="+mn-lt"/>
                <a:ea typeface="+mn-ea"/>
                <a:cs typeface="+mn-cs"/>
              </a:defRPr>
            </a:lvl6pPr>
            <a:lvl7pPr marL="2714956" algn="l" defTabSz="904985" rtl="0" eaLnBrk="1" latinLnBrk="0" hangingPunct="1">
              <a:defRPr kumimoji="1" sz="1800" kern="1200">
                <a:solidFill>
                  <a:schemeClr val="tx1"/>
                </a:solidFill>
                <a:latin typeface="+mn-lt"/>
                <a:ea typeface="+mn-ea"/>
                <a:cs typeface="+mn-cs"/>
              </a:defRPr>
            </a:lvl7pPr>
            <a:lvl8pPr marL="3167454" algn="l" defTabSz="904985" rtl="0" eaLnBrk="1" latinLnBrk="0" hangingPunct="1">
              <a:defRPr kumimoji="1" sz="1800" kern="1200">
                <a:solidFill>
                  <a:schemeClr val="tx1"/>
                </a:solidFill>
                <a:latin typeface="+mn-lt"/>
                <a:ea typeface="+mn-ea"/>
                <a:cs typeface="+mn-cs"/>
              </a:defRPr>
            </a:lvl8pPr>
            <a:lvl9pPr marL="3619940" algn="l" defTabSz="904985" rtl="0" eaLnBrk="1" latinLnBrk="0" hangingPunct="1">
              <a:defRPr kumimoji="1" sz="1800" kern="1200">
                <a:solidFill>
                  <a:schemeClr val="tx1"/>
                </a:solidFill>
                <a:latin typeface="+mn-lt"/>
                <a:ea typeface="+mn-ea"/>
                <a:cs typeface="+mn-cs"/>
              </a:defRPr>
            </a:lvl9pPr>
          </a:lstStyle>
          <a:p>
            <a:pPr>
              <a:defRPr/>
            </a:pPr>
            <a:endParaRPr lang="ja-JP" altLang="en-US" sz="2690" dirty="0">
              <a:solidFill>
                <a:prstClr val="black"/>
              </a:solidFill>
            </a:endParaRPr>
          </a:p>
        </p:txBody>
      </p:sp>
      <p:sp>
        <p:nvSpPr>
          <p:cNvPr id="2" name="スライド番号プレースホルダー 1"/>
          <p:cNvSpPr>
            <a:spLocks noGrp="1"/>
          </p:cNvSpPr>
          <p:nvPr>
            <p:ph type="sldNum" sz="quarter" idx="12"/>
          </p:nvPr>
        </p:nvSpPr>
        <p:spPr>
          <a:xfrm>
            <a:off x="9755357" y="8897318"/>
            <a:ext cx="3108537" cy="491046"/>
          </a:xfrm>
        </p:spPr>
        <p:txBody>
          <a:bodyPr/>
          <a:lstStyle/>
          <a:p>
            <a:pPr>
              <a:defRPr/>
            </a:pPr>
            <a:fld id="{49C2C2F8-FBF3-4361-8452-2D7D3CB91197}" type="slidenum">
              <a:rPr lang="ja-JP" altLang="en-US" smtClean="0">
                <a:latin typeface="+mn-ea"/>
              </a:rPr>
              <a:t>1</a:t>
            </a:fld>
            <a:endParaRPr lang="ja-JP" altLang="en-US" dirty="0">
              <a:latin typeface="+mn-ea"/>
            </a:endParaRPr>
          </a:p>
        </p:txBody>
      </p:sp>
      <p:sp>
        <p:nvSpPr>
          <p:cNvPr id="40" name="正方形/長方形 39"/>
          <p:cNvSpPr/>
          <p:nvPr/>
        </p:nvSpPr>
        <p:spPr>
          <a:xfrm>
            <a:off x="1043296" y="2733194"/>
            <a:ext cx="11524516" cy="5106526"/>
          </a:xfrm>
          <a:prstGeom prst="rect">
            <a:avLst/>
          </a:prstGeom>
          <a:ln w="25400">
            <a:solidFill>
              <a:schemeClr val="accent1"/>
            </a:solidFill>
          </a:ln>
        </p:spPr>
        <p:txBody>
          <a:bodyPr wrap="square">
            <a:spAutoFit/>
          </a:bodyPr>
          <a:lstStyle/>
          <a:p>
            <a:pPr>
              <a:lnSpc>
                <a:spcPts val="1345"/>
              </a:lnSpc>
              <a:spcBef>
                <a:spcPts val="807"/>
              </a:spcBef>
            </a:pPr>
            <a:endParaRPr lang="en-US" altLang="ja-JP" sz="1400" b="1" dirty="0">
              <a:latin typeface="メイリオ" panose="020B0604030504040204" pitchFamily="50" charset="-128"/>
              <a:ea typeface="メイリオ" panose="020B0604030504040204" pitchFamily="50" charset="-128"/>
              <a:cs typeface="Meiryo UI" panose="020B0604030504040204" pitchFamily="50" charset="-128"/>
            </a:endParaRPr>
          </a:p>
          <a:p>
            <a:pPr>
              <a:lnSpc>
                <a:spcPts val="1345"/>
              </a:lnSpc>
              <a:spcBef>
                <a:spcPts val="807"/>
              </a:spcBef>
            </a:pPr>
            <a:endParaRPr lang="en-US" altLang="ja-JP" sz="2000" b="1" dirty="0">
              <a:latin typeface="メイリオ" panose="020B0604030504040204" pitchFamily="50" charset="-128"/>
              <a:ea typeface="メイリオ" panose="020B0604030504040204" pitchFamily="50" charset="-128"/>
              <a:cs typeface="Meiryo UI" panose="020B0604030504040204" pitchFamily="50" charset="-128"/>
            </a:endParaRPr>
          </a:p>
          <a:p>
            <a:pPr marL="230583" indent="-230583">
              <a:lnSpc>
                <a:spcPts val="1345"/>
              </a:lnSpc>
              <a:spcBef>
                <a:spcPts val="807"/>
              </a:spcBef>
              <a:buFont typeface="Wingdings" panose="05000000000000000000" pitchFamily="2" charset="2"/>
              <a:buChar char="Ø"/>
            </a:pPr>
            <a:r>
              <a:rPr lang="ja-JP" altLang="en-US" sz="2000" b="1" dirty="0" smtClean="0">
                <a:latin typeface="メイリオ" panose="020B0604030504040204" pitchFamily="50" charset="-128"/>
                <a:ea typeface="メイリオ" panose="020B0604030504040204" pitchFamily="50" charset="-128"/>
                <a:cs typeface="Meiryo UI" panose="020B0604030504040204" pitchFamily="50" charset="-128"/>
              </a:rPr>
              <a:t> 外国人</a:t>
            </a:r>
            <a:r>
              <a:rPr lang="ja-JP" altLang="en-US" sz="2000" b="1" dirty="0">
                <a:latin typeface="メイリオ" panose="020B0604030504040204" pitchFamily="50" charset="-128"/>
                <a:ea typeface="メイリオ" panose="020B0604030504040204" pitchFamily="50" charset="-128"/>
                <a:cs typeface="Meiryo UI" panose="020B0604030504040204" pitchFamily="50" charset="-128"/>
              </a:rPr>
              <a:t>介護福祉士</a:t>
            </a:r>
            <a:r>
              <a:rPr lang="ja-JP" altLang="en-US" sz="2000" b="1" dirty="0" smtClean="0">
                <a:latin typeface="メイリオ" panose="020B0604030504040204" pitchFamily="50" charset="-128"/>
                <a:ea typeface="メイリオ" panose="020B0604030504040204" pitchFamily="50" charset="-128"/>
                <a:cs typeface="Meiryo UI" panose="020B0604030504040204" pitchFamily="50" charset="-128"/>
              </a:rPr>
              <a:t>候補者（</a:t>
            </a:r>
            <a:r>
              <a:rPr lang="en-US" altLang="ja-JP" sz="2000" b="1" dirty="0" smtClean="0">
                <a:latin typeface="メイリオ" panose="020B0604030504040204" pitchFamily="50" charset="-128"/>
                <a:ea typeface="メイリオ" panose="020B0604030504040204" pitchFamily="50" charset="-128"/>
                <a:cs typeface="Meiryo UI" panose="020B0604030504040204" pitchFamily="50" charset="-128"/>
              </a:rPr>
              <a:t>EPA</a:t>
            </a:r>
            <a:r>
              <a:rPr lang="ja-JP" altLang="en-US" sz="2000" b="1" dirty="0" smtClean="0">
                <a:latin typeface="メイリオ" panose="020B0604030504040204" pitchFamily="50" charset="-128"/>
                <a:ea typeface="メイリオ" panose="020B0604030504040204" pitchFamily="50" charset="-128"/>
                <a:cs typeface="Meiryo UI" panose="020B0604030504040204" pitchFamily="50" charset="-128"/>
              </a:rPr>
              <a:t>）受入</a:t>
            </a:r>
            <a:r>
              <a:rPr lang="ja-JP" altLang="en-US" sz="2000" b="1" dirty="0">
                <a:latin typeface="メイリオ" panose="020B0604030504040204" pitchFamily="50" charset="-128"/>
                <a:ea typeface="メイリオ" panose="020B0604030504040204" pitchFamily="50" charset="-128"/>
                <a:cs typeface="Meiryo UI" panose="020B0604030504040204" pitchFamily="50" charset="-128"/>
              </a:rPr>
              <a:t>施設学習支援事業</a:t>
            </a:r>
            <a:endParaRPr lang="en-US" altLang="ja-JP" sz="2000" b="1" dirty="0">
              <a:latin typeface="メイリオ" panose="020B0604030504040204" pitchFamily="50" charset="-128"/>
              <a:ea typeface="メイリオ" panose="020B0604030504040204" pitchFamily="50" charset="-128"/>
              <a:cs typeface="Meiryo UI" panose="020B0604030504040204" pitchFamily="50" charset="-128"/>
            </a:endParaRPr>
          </a:p>
          <a:p>
            <a:pPr>
              <a:lnSpc>
                <a:spcPts val="1345"/>
              </a:lnSpc>
              <a:spcBef>
                <a:spcPts val="807"/>
              </a:spcBef>
            </a:pPr>
            <a:r>
              <a:rPr lang="ja-JP" altLang="en-US" sz="2000" b="1" dirty="0">
                <a:latin typeface="メイリオ" panose="020B0604030504040204" pitchFamily="50" charset="-128"/>
                <a:ea typeface="メイリオ" panose="020B0604030504040204" pitchFamily="50" charset="-128"/>
                <a:cs typeface="Meiryo UI" panose="020B0604030504040204" pitchFamily="50" charset="-128"/>
              </a:rPr>
              <a:t>　　　</a:t>
            </a:r>
            <a:r>
              <a:rPr lang="ja-JP" altLang="en-US" sz="2000" dirty="0">
                <a:latin typeface="メイリオ" panose="020B0604030504040204" pitchFamily="50" charset="-128"/>
                <a:ea typeface="メイリオ" panose="020B0604030504040204" pitchFamily="50" charset="-128"/>
                <a:cs typeface="Meiryo UI" panose="020B0604030504040204" pitchFamily="50" charset="-128"/>
              </a:rPr>
              <a:t>：ＥＰＡによる外国人介護福祉士候補者の円滑な就労・研修を</a:t>
            </a:r>
            <a:r>
              <a:rPr lang="ja-JP" altLang="en-US" sz="2000" dirty="0" smtClean="0">
                <a:latin typeface="メイリオ" panose="020B0604030504040204" pitchFamily="50" charset="-128"/>
                <a:ea typeface="メイリオ" panose="020B0604030504040204" pitchFamily="50" charset="-128"/>
                <a:cs typeface="Meiryo UI" panose="020B0604030504040204" pitchFamily="50" charset="-128"/>
              </a:rPr>
              <a:t>支援</a:t>
            </a:r>
            <a:r>
              <a:rPr lang="ja-JP" altLang="en-US" sz="2000" dirty="0">
                <a:latin typeface="メイリオ" panose="020B0604030504040204" pitchFamily="50" charset="-128"/>
                <a:ea typeface="メイリオ" panose="020B0604030504040204" pitchFamily="50" charset="-128"/>
              </a:rPr>
              <a:t>（</a:t>
            </a:r>
            <a:r>
              <a:rPr lang="en-US" altLang="ja-JP" sz="2000" dirty="0">
                <a:latin typeface="メイリオ" panose="020B0604030504040204" pitchFamily="50" charset="-128"/>
                <a:ea typeface="メイリオ" panose="020B0604030504040204" pitchFamily="50" charset="-128"/>
              </a:rPr>
              <a:t>P</a:t>
            </a:r>
            <a:r>
              <a:rPr lang="ja-JP" altLang="en-US" sz="2000" dirty="0">
                <a:latin typeface="メイリオ" panose="020B0604030504040204" pitchFamily="50" charset="-128"/>
                <a:ea typeface="メイリオ" panose="020B0604030504040204" pitchFamily="50" charset="-128"/>
              </a:rPr>
              <a:t>３）</a:t>
            </a:r>
            <a:endParaRPr lang="en-US" altLang="ja-JP" sz="2000" dirty="0" smtClean="0">
              <a:latin typeface="メイリオ" panose="020B0604030504040204" pitchFamily="50" charset="-128"/>
              <a:ea typeface="メイリオ" panose="020B0604030504040204" pitchFamily="50" charset="-128"/>
              <a:cs typeface="Meiryo UI" panose="020B0604030504040204" pitchFamily="50" charset="-128"/>
            </a:endParaRPr>
          </a:p>
          <a:p>
            <a:pPr>
              <a:lnSpc>
                <a:spcPts val="1345"/>
              </a:lnSpc>
              <a:spcBef>
                <a:spcPts val="807"/>
              </a:spcBef>
            </a:pPr>
            <a:endParaRPr lang="en-US" altLang="ja-JP" sz="2000" dirty="0">
              <a:latin typeface="メイリオ" panose="020B0604030504040204" pitchFamily="50" charset="-128"/>
              <a:ea typeface="メイリオ" panose="020B0604030504040204" pitchFamily="50" charset="-128"/>
              <a:cs typeface="Meiryo UI" panose="020B0604030504040204" pitchFamily="50" charset="-128"/>
            </a:endParaRPr>
          </a:p>
          <a:p>
            <a:pPr marL="230583" indent="-230583">
              <a:lnSpc>
                <a:spcPts val="1345"/>
              </a:lnSpc>
              <a:spcBef>
                <a:spcPts val="807"/>
              </a:spcBef>
              <a:buFont typeface="Wingdings" panose="05000000000000000000" pitchFamily="2" charset="2"/>
              <a:buChar char="Ø"/>
            </a:pPr>
            <a:r>
              <a:rPr lang="ja-JP" altLang="en-US" sz="2000" b="1" dirty="0" smtClean="0">
                <a:latin typeface="メイリオ" panose="020B0604030504040204" pitchFamily="50" charset="-128"/>
                <a:ea typeface="メイリオ" panose="020B0604030504040204" pitchFamily="50" charset="-128"/>
              </a:rPr>
              <a:t> 外国人</a:t>
            </a:r>
            <a:r>
              <a:rPr lang="ja-JP" altLang="en-US" sz="2000" b="1" dirty="0">
                <a:latin typeface="メイリオ" panose="020B0604030504040204" pitchFamily="50" charset="-128"/>
                <a:ea typeface="メイリオ" panose="020B0604030504040204" pitchFamily="50" charset="-128"/>
              </a:rPr>
              <a:t>介護人材適正受入推進事業（連絡会議・研修会）</a:t>
            </a:r>
            <a:endParaRPr lang="en-US" altLang="ja-JP" sz="2000" b="1" dirty="0">
              <a:latin typeface="メイリオ" panose="020B0604030504040204" pitchFamily="50" charset="-128"/>
              <a:ea typeface="メイリオ" panose="020B0604030504040204" pitchFamily="50" charset="-128"/>
            </a:endParaRPr>
          </a:p>
          <a:p>
            <a:pPr>
              <a:lnSpc>
                <a:spcPts val="1345"/>
              </a:lnSpc>
              <a:spcBef>
                <a:spcPts val="807"/>
              </a:spcBef>
            </a:pPr>
            <a:r>
              <a:rPr lang="ja-JP" altLang="en-US" sz="2000" b="1" dirty="0">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：外国人介護人材の円滑な受入れに対応した連絡会議の運営と事業者向け研修の実施（</a:t>
            </a:r>
            <a:r>
              <a:rPr lang="en-US" altLang="ja-JP" sz="2000" dirty="0">
                <a:latin typeface="メイリオ" panose="020B0604030504040204" pitchFamily="50" charset="-128"/>
                <a:ea typeface="メイリオ" panose="020B0604030504040204" pitchFamily="50" charset="-128"/>
              </a:rPr>
              <a:t>P</a:t>
            </a:r>
            <a:r>
              <a:rPr lang="ja-JP" altLang="en-US" sz="2000" dirty="0">
                <a:latin typeface="メイリオ" panose="020B0604030504040204" pitchFamily="50" charset="-128"/>
                <a:ea typeface="メイリオ" panose="020B0604030504040204" pitchFamily="50" charset="-128"/>
              </a:rPr>
              <a:t>４</a:t>
            </a:r>
            <a:r>
              <a:rPr lang="ja-JP" altLang="en-US" sz="2000" dirty="0" smtClean="0">
                <a:latin typeface="メイリオ" panose="020B0604030504040204" pitchFamily="50" charset="-128"/>
                <a:ea typeface="メイリオ" panose="020B0604030504040204" pitchFamily="50" charset="-128"/>
              </a:rPr>
              <a:t>）</a:t>
            </a:r>
            <a:endParaRPr lang="en-US" altLang="ja-JP" sz="2000" dirty="0" smtClean="0">
              <a:latin typeface="メイリオ" panose="020B0604030504040204" pitchFamily="50" charset="-128"/>
              <a:ea typeface="メイリオ" panose="020B0604030504040204" pitchFamily="50" charset="-128"/>
            </a:endParaRPr>
          </a:p>
          <a:p>
            <a:pPr>
              <a:lnSpc>
                <a:spcPts val="1345"/>
              </a:lnSpc>
              <a:spcBef>
                <a:spcPts val="807"/>
              </a:spcBef>
            </a:pPr>
            <a:endParaRPr lang="en-US" altLang="ja-JP" sz="2000" dirty="0">
              <a:latin typeface="メイリオ" panose="020B0604030504040204" pitchFamily="50" charset="-128"/>
              <a:ea typeface="メイリオ" panose="020B0604030504040204" pitchFamily="50" charset="-128"/>
            </a:endParaRPr>
          </a:p>
          <a:p>
            <a:pPr marL="230583" indent="-230583">
              <a:lnSpc>
                <a:spcPts val="1345"/>
              </a:lnSpc>
              <a:spcBef>
                <a:spcPts val="807"/>
              </a:spcBef>
              <a:buFont typeface="Wingdings" panose="05000000000000000000" pitchFamily="2" charset="2"/>
              <a:buChar char="Ø"/>
            </a:pPr>
            <a:r>
              <a:rPr lang="ja-JP" altLang="en-US" sz="2000" b="1" dirty="0" smtClean="0">
                <a:latin typeface="メイリオ" panose="020B0604030504040204" pitchFamily="50" charset="-128"/>
                <a:ea typeface="メイリオ" panose="020B0604030504040204" pitchFamily="50" charset="-128"/>
              </a:rPr>
              <a:t> 技能実習及び特定技能を対象とした受入</a:t>
            </a:r>
            <a:r>
              <a:rPr lang="ja-JP" altLang="en-US" sz="2000" b="1" dirty="0">
                <a:latin typeface="メイリオ" panose="020B0604030504040204" pitchFamily="50" charset="-128"/>
                <a:ea typeface="メイリオ" panose="020B0604030504040204" pitchFamily="50" charset="-128"/>
              </a:rPr>
              <a:t>支援事業</a:t>
            </a:r>
            <a:endParaRPr lang="en-US" altLang="ja-JP" sz="2000" b="1" dirty="0">
              <a:latin typeface="メイリオ" panose="020B0604030504040204" pitchFamily="50" charset="-128"/>
              <a:ea typeface="メイリオ" panose="020B0604030504040204" pitchFamily="50" charset="-128"/>
            </a:endParaRPr>
          </a:p>
          <a:p>
            <a:pPr>
              <a:lnSpc>
                <a:spcPts val="1345"/>
              </a:lnSpc>
              <a:spcBef>
                <a:spcPts val="807"/>
              </a:spcBef>
            </a:pPr>
            <a:r>
              <a:rPr lang="ja-JP" altLang="en-US" sz="2000" b="1" dirty="0">
                <a:latin typeface="メイリオ" panose="020B0604030504040204" pitchFamily="50" charset="-128"/>
                <a:ea typeface="メイリオ" panose="020B0604030504040204" pitchFamily="50" charset="-128"/>
              </a:rPr>
              <a:t>　　　</a:t>
            </a:r>
            <a:r>
              <a:rPr lang="ja-JP" altLang="en-US" sz="2000" dirty="0">
                <a:latin typeface="メイリオ" panose="020B0604030504040204" pitchFamily="50" charset="-128"/>
                <a:ea typeface="メイリオ" panose="020B0604030504040204" pitchFamily="50" charset="-128"/>
              </a:rPr>
              <a:t>：「技能実習」「特定技能」外国人等を対象にした集合研修の実施（</a:t>
            </a:r>
            <a:r>
              <a:rPr lang="en-US" altLang="ja-JP" sz="2000" dirty="0">
                <a:latin typeface="メイリオ" panose="020B0604030504040204" pitchFamily="50" charset="-128"/>
                <a:ea typeface="メイリオ" panose="020B0604030504040204" pitchFamily="50" charset="-128"/>
              </a:rPr>
              <a:t>P</a:t>
            </a:r>
            <a:r>
              <a:rPr lang="ja-JP" altLang="en-US" sz="2000" dirty="0">
                <a:latin typeface="メイリオ" panose="020B0604030504040204" pitchFamily="50" charset="-128"/>
                <a:ea typeface="メイリオ" panose="020B0604030504040204" pitchFamily="50" charset="-128"/>
              </a:rPr>
              <a:t>５</a:t>
            </a:r>
            <a:r>
              <a:rPr lang="ja-JP" altLang="en-US" sz="2000" dirty="0" smtClean="0">
                <a:latin typeface="メイリオ" panose="020B0604030504040204" pitchFamily="50" charset="-128"/>
                <a:ea typeface="メイリオ" panose="020B0604030504040204" pitchFamily="50" charset="-128"/>
              </a:rPr>
              <a:t>）</a:t>
            </a:r>
            <a:endParaRPr lang="en-US" altLang="ja-JP" sz="2000" dirty="0" smtClean="0">
              <a:latin typeface="メイリオ" panose="020B0604030504040204" pitchFamily="50" charset="-128"/>
              <a:ea typeface="メイリオ" panose="020B0604030504040204" pitchFamily="50" charset="-128"/>
            </a:endParaRPr>
          </a:p>
          <a:p>
            <a:pPr marL="285750" indent="-285750">
              <a:lnSpc>
                <a:spcPts val="1345"/>
              </a:lnSpc>
              <a:spcBef>
                <a:spcPts val="807"/>
              </a:spcBef>
              <a:buFont typeface="Wingdings" panose="05000000000000000000" pitchFamily="2" charset="2"/>
              <a:buChar char="Ø"/>
            </a:pPr>
            <a:endParaRPr lang="en-US" altLang="ja-JP" sz="2000" b="1" dirty="0" smtClean="0">
              <a:latin typeface="メイリオ" panose="020B0604030504040204" pitchFamily="50" charset="-128"/>
              <a:ea typeface="メイリオ" panose="020B0604030504040204" pitchFamily="50" charset="-128"/>
            </a:endParaRPr>
          </a:p>
          <a:p>
            <a:pPr marL="285750" indent="-285750">
              <a:lnSpc>
                <a:spcPts val="1345"/>
              </a:lnSpc>
              <a:spcBef>
                <a:spcPts val="807"/>
              </a:spcBef>
              <a:buFont typeface="Wingdings" panose="05000000000000000000" pitchFamily="2" charset="2"/>
              <a:buChar char="Ø"/>
            </a:pPr>
            <a:r>
              <a:rPr lang="ja-JP" altLang="en-US" sz="2000" b="1" dirty="0" smtClean="0">
                <a:latin typeface="メイリオ" panose="020B0604030504040204" pitchFamily="50" charset="-128"/>
                <a:ea typeface="メイリオ" panose="020B0604030504040204" pitchFamily="50" charset="-128"/>
              </a:rPr>
              <a:t>介護福祉士修学資金等貸付事業</a:t>
            </a:r>
            <a:endParaRPr lang="en-US" altLang="ja-JP" sz="2000" b="1" dirty="0" smtClean="0">
              <a:latin typeface="メイリオ" panose="020B0604030504040204" pitchFamily="50" charset="-128"/>
              <a:ea typeface="メイリオ" panose="020B0604030504040204" pitchFamily="50" charset="-128"/>
            </a:endParaRPr>
          </a:p>
          <a:p>
            <a:pPr>
              <a:lnSpc>
                <a:spcPts val="1345"/>
              </a:lnSpc>
              <a:spcBef>
                <a:spcPts val="807"/>
              </a:spcBef>
            </a:pPr>
            <a:r>
              <a:rPr lang="ja-JP" altLang="en-US" sz="2000" b="1" dirty="0">
                <a:latin typeface="メイリオ" panose="020B0604030504040204" pitchFamily="50" charset="-128"/>
                <a:ea typeface="メイリオ" panose="020B0604030504040204" pitchFamily="50" charset="-128"/>
              </a:rPr>
              <a:t>　</a:t>
            </a:r>
            <a:r>
              <a:rPr lang="ja-JP" altLang="en-US" sz="2000" b="1" dirty="0" smtClean="0">
                <a:latin typeface="メイリオ" panose="020B0604030504040204" pitchFamily="50" charset="-128"/>
                <a:ea typeface="メイリオ" panose="020B0604030504040204" pitchFamily="50" charset="-128"/>
              </a:rPr>
              <a:t>　　 </a:t>
            </a:r>
            <a:r>
              <a:rPr lang="en-US" altLang="ja-JP" sz="2000" dirty="0" smtClean="0">
                <a:latin typeface="メイリオ" panose="020B0604030504040204" pitchFamily="50" charset="-128"/>
                <a:ea typeface="メイリオ" panose="020B0604030504040204" pitchFamily="50" charset="-128"/>
              </a:rPr>
              <a:t>:</a:t>
            </a:r>
            <a:r>
              <a:rPr lang="ja-JP" altLang="en-US" sz="2000" dirty="0" smtClean="0">
                <a:latin typeface="メイリオ" panose="020B0604030504040204" pitchFamily="50" charset="-128"/>
                <a:ea typeface="メイリオ" panose="020B0604030504040204" pitchFamily="50" charset="-128"/>
              </a:rPr>
              <a:t>養成施設等に通う学生に対する貸付や介護職員として</a:t>
            </a:r>
            <a:r>
              <a:rPr lang="en-US" altLang="ja-JP" sz="2000" dirty="0" smtClean="0">
                <a:latin typeface="メイリオ" panose="020B0604030504040204" pitchFamily="50" charset="-128"/>
                <a:ea typeface="メイリオ" panose="020B0604030504040204" pitchFamily="50" charset="-128"/>
              </a:rPr>
              <a:t>1</a:t>
            </a:r>
            <a:r>
              <a:rPr lang="ja-JP" altLang="en-US" sz="2000" dirty="0" smtClean="0">
                <a:latin typeface="メイリオ" panose="020B0604030504040204" pitchFamily="50" charset="-128"/>
                <a:ea typeface="メイリオ" panose="020B0604030504040204" pitchFamily="50" charset="-128"/>
              </a:rPr>
              <a:t>年以上勤務していた有資格者が</a:t>
            </a:r>
            <a:endParaRPr lang="en-US" altLang="ja-JP" sz="2000" dirty="0" smtClean="0">
              <a:latin typeface="メイリオ" panose="020B0604030504040204" pitchFamily="50" charset="-128"/>
              <a:ea typeface="メイリオ" panose="020B0604030504040204" pitchFamily="50" charset="-128"/>
            </a:endParaRPr>
          </a:p>
          <a:p>
            <a:pPr>
              <a:lnSpc>
                <a:spcPts val="1345"/>
              </a:lnSpc>
              <a:spcBef>
                <a:spcPts val="807"/>
              </a:spcBef>
            </a:pPr>
            <a:r>
              <a:rPr lang="ja-JP" altLang="en-US" sz="2000" dirty="0" smtClean="0">
                <a:latin typeface="メイリオ" panose="020B0604030504040204" pitchFamily="50" charset="-128"/>
                <a:ea typeface="メイリオ" panose="020B0604030504040204" pitchFamily="50" charset="-128"/>
              </a:rPr>
              <a:t>　　　  介護職員として再就職する際の必要経費を貸付する事業を実施（</a:t>
            </a:r>
            <a:r>
              <a:rPr lang="en-US" altLang="ja-JP" sz="2000" dirty="0" smtClean="0">
                <a:latin typeface="メイリオ" panose="020B0604030504040204" pitchFamily="50" charset="-128"/>
                <a:ea typeface="メイリオ" panose="020B0604030504040204" pitchFamily="50" charset="-128"/>
              </a:rPr>
              <a:t>P</a:t>
            </a:r>
            <a:r>
              <a:rPr lang="ja-JP" altLang="en-US" sz="2000" dirty="0" smtClean="0">
                <a:latin typeface="メイリオ" panose="020B0604030504040204" pitchFamily="50" charset="-128"/>
                <a:ea typeface="メイリオ" panose="020B0604030504040204" pitchFamily="50" charset="-128"/>
              </a:rPr>
              <a:t>６）</a:t>
            </a:r>
            <a:endParaRPr lang="en-US" altLang="ja-JP" sz="2000" dirty="0">
              <a:latin typeface="メイリオ" panose="020B0604030504040204" pitchFamily="50" charset="-128"/>
              <a:ea typeface="メイリオ" panose="020B0604030504040204" pitchFamily="50" charset="-128"/>
            </a:endParaRPr>
          </a:p>
          <a:p>
            <a:pPr>
              <a:lnSpc>
                <a:spcPts val="1345"/>
              </a:lnSpc>
              <a:spcBef>
                <a:spcPts val="807"/>
              </a:spcBef>
            </a:pPr>
            <a:endParaRPr lang="en-US" altLang="ja-JP" sz="2000" dirty="0" smtClean="0">
              <a:latin typeface="メイリオ" panose="020B0604030504040204" pitchFamily="50" charset="-128"/>
              <a:ea typeface="メイリオ" panose="020B0604030504040204" pitchFamily="50" charset="-128"/>
            </a:endParaRPr>
          </a:p>
          <a:p>
            <a:pPr marL="342900" indent="-342900">
              <a:lnSpc>
                <a:spcPts val="1345"/>
              </a:lnSpc>
              <a:spcBef>
                <a:spcPts val="807"/>
              </a:spcBef>
              <a:buFont typeface="Wingdings" panose="05000000000000000000" pitchFamily="2" charset="2"/>
              <a:buChar char="Ø"/>
            </a:pPr>
            <a:r>
              <a:rPr lang="ja-JP" altLang="en-US" sz="2000" b="1" dirty="0" smtClean="0">
                <a:latin typeface="メイリオ" panose="020B0604030504040204" pitchFamily="50" charset="-128"/>
                <a:ea typeface="メイリオ" panose="020B0604030504040204" pitchFamily="50" charset="-128"/>
              </a:rPr>
              <a:t>外国人介護人材受入施設等環境整備事業</a:t>
            </a:r>
            <a:endParaRPr lang="en-US" altLang="ja-JP" sz="2000" b="1" dirty="0" smtClean="0">
              <a:latin typeface="メイリオ" panose="020B0604030504040204" pitchFamily="50" charset="-128"/>
              <a:ea typeface="メイリオ" panose="020B0604030504040204" pitchFamily="50" charset="-128"/>
            </a:endParaRPr>
          </a:p>
          <a:p>
            <a:pPr>
              <a:lnSpc>
                <a:spcPts val="1345"/>
              </a:lnSpc>
              <a:spcBef>
                <a:spcPts val="807"/>
              </a:spcBef>
            </a:pPr>
            <a:r>
              <a:rPr lang="ja-JP" altLang="en-US" sz="2000" b="1" dirty="0" smtClean="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：外国人介護人材が円滑に就労・定着できるよう受入施設等に対し、その必要</a:t>
            </a:r>
            <a:r>
              <a:rPr lang="ja-JP" altLang="en-US" sz="2000" dirty="0">
                <a:latin typeface="メイリオ" panose="020B0604030504040204" pitchFamily="50" charset="-128"/>
                <a:ea typeface="メイリオ" panose="020B0604030504040204" pitchFamily="50" charset="-128"/>
              </a:rPr>
              <a:t>な</a:t>
            </a:r>
            <a:r>
              <a:rPr lang="ja-JP" altLang="en-US" sz="2000" dirty="0" smtClean="0">
                <a:latin typeface="メイリオ" panose="020B0604030504040204" pitchFamily="50" charset="-128"/>
                <a:ea typeface="メイリオ" panose="020B0604030504040204" pitchFamily="50" charset="-128"/>
              </a:rPr>
              <a:t>取組みに</a:t>
            </a:r>
            <a:endParaRPr lang="en-US" altLang="ja-JP" sz="2000" dirty="0" smtClean="0">
              <a:latin typeface="メイリオ" panose="020B0604030504040204" pitchFamily="50" charset="-128"/>
              <a:ea typeface="メイリオ" panose="020B0604030504040204" pitchFamily="50" charset="-128"/>
            </a:endParaRPr>
          </a:p>
          <a:p>
            <a:pPr>
              <a:lnSpc>
                <a:spcPts val="1345"/>
              </a:lnSpc>
              <a:spcBef>
                <a:spcPts val="807"/>
              </a:spcBef>
            </a:pPr>
            <a:r>
              <a:rPr lang="ja-JP" altLang="en-US" sz="2000" dirty="0">
                <a:latin typeface="メイリオ" panose="020B0604030504040204" pitchFamily="50" charset="-128"/>
                <a:ea typeface="メイリオ" panose="020B0604030504040204" pitchFamily="50" charset="-128"/>
              </a:rPr>
              <a:t>　</a:t>
            </a:r>
            <a:r>
              <a:rPr lang="ja-JP" altLang="en-US" sz="2000" dirty="0" smtClean="0">
                <a:latin typeface="メイリオ" panose="020B0604030504040204" pitchFamily="50" charset="-128"/>
                <a:ea typeface="メイリオ" panose="020B0604030504040204" pitchFamily="50" charset="-128"/>
              </a:rPr>
              <a:t>　　　かかる経費</a:t>
            </a:r>
            <a:r>
              <a:rPr lang="ja-JP" altLang="en-US" sz="2000" dirty="0">
                <a:latin typeface="メイリオ" panose="020B0604030504040204" pitchFamily="50" charset="-128"/>
                <a:ea typeface="メイリオ" panose="020B0604030504040204" pitchFamily="50" charset="-128"/>
              </a:rPr>
              <a:t>の一部を</a:t>
            </a:r>
            <a:r>
              <a:rPr lang="ja-JP" altLang="en-US" sz="2000" dirty="0" smtClean="0">
                <a:latin typeface="メイリオ" panose="020B0604030504040204" pitchFamily="50" charset="-128"/>
                <a:ea typeface="メイリオ" panose="020B0604030504040204" pitchFamily="50" charset="-128"/>
              </a:rPr>
              <a:t>助成（Ｐ７）</a:t>
            </a:r>
            <a:endParaRPr lang="en-US" altLang="ja-JP" sz="2000" dirty="0" smtClean="0">
              <a:latin typeface="メイリオ" panose="020B0604030504040204" pitchFamily="50" charset="-128"/>
              <a:ea typeface="メイリオ" panose="020B0604030504040204" pitchFamily="50" charset="-128"/>
            </a:endParaRPr>
          </a:p>
          <a:p>
            <a:pPr>
              <a:lnSpc>
                <a:spcPts val="1345"/>
              </a:lnSpc>
              <a:spcBef>
                <a:spcPts val="807"/>
              </a:spcBef>
            </a:pPr>
            <a:endParaRPr lang="en-US" altLang="ja-JP" sz="1400" dirty="0">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4" name="テキスト ボックス 3"/>
          <p:cNvSpPr txBox="1"/>
          <p:nvPr/>
        </p:nvSpPr>
        <p:spPr>
          <a:xfrm>
            <a:off x="1565548" y="1507184"/>
            <a:ext cx="10480011" cy="1200329"/>
          </a:xfrm>
          <a:prstGeom prst="rect">
            <a:avLst/>
          </a:prstGeom>
          <a:noFill/>
          <a:ln>
            <a:noFill/>
          </a:ln>
        </p:spPr>
        <p:txBody>
          <a:bodyPr wrap="square" rtlCol="0">
            <a:spAutoFit/>
          </a:bodyPr>
          <a:lstStyle/>
          <a:p>
            <a:r>
              <a:rPr kumimoji="1" lang="ja-JP" altLang="en-US" sz="3600" b="1" dirty="0" smtClean="0">
                <a:solidFill>
                  <a:schemeClr val="bg1"/>
                </a:solidFill>
                <a:latin typeface="メイリオ" panose="020B0604030504040204" pitchFamily="50" charset="-128"/>
                <a:ea typeface="メイリオ" panose="020B0604030504040204" pitchFamily="50" charset="-128"/>
              </a:rPr>
              <a:t>令和</a:t>
            </a:r>
            <a:r>
              <a:rPr lang="en-US" altLang="ja-JP" sz="3600" b="1" dirty="0">
                <a:solidFill>
                  <a:schemeClr val="bg1"/>
                </a:solidFill>
                <a:latin typeface="メイリオ" panose="020B0604030504040204" pitchFamily="50" charset="-128"/>
                <a:ea typeface="メイリオ" panose="020B0604030504040204" pitchFamily="50" charset="-128"/>
              </a:rPr>
              <a:t>4</a:t>
            </a:r>
            <a:r>
              <a:rPr kumimoji="1" lang="ja-JP" altLang="en-US" sz="3600" b="1" dirty="0" smtClean="0">
                <a:solidFill>
                  <a:schemeClr val="bg1"/>
                </a:solidFill>
                <a:latin typeface="メイリオ" panose="020B0604030504040204" pitchFamily="50" charset="-128"/>
                <a:ea typeface="メイリオ" panose="020B0604030504040204" pitchFamily="50" charset="-128"/>
              </a:rPr>
              <a:t>年度</a:t>
            </a:r>
            <a:r>
              <a:rPr lang="ja-JP" altLang="en-US" sz="3600" b="1" dirty="0">
                <a:solidFill>
                  <a:schemeClr val="bg1"/>
                </a:solidFill>
                <a:latin typeface="メイリオ" panose="020B0604030504040204" pitchFamily="50" charset="-128"/>
                <a:ea typeface="メイリオ" panose="020B0604030504040204" pitchFamily="50" charset="-128"/>
              </a:rPr>
              <a:t>外国人介護</a:t>
            </a:r>
            <a:r>
              <a:rPr lang="ja-JP" altLang="en-US" sz="3600" b="1" dirty="0" smtClean="0">
                <a:solidFill>
                  <a:schemeClr val="bg1"/>
                </a:solidFill>
                <a:latin typeface="メイリオ" panose="020B0604030504040204" pitchFamily="50" charset="-128"/>
                <a:ea typeface="メイリオ" panose="020B0604030504040204" pitchFamily="50" charset="-128"/>
              </a:rPr>
              <a:t>人材等受入れ関係実施事業</a:t>
            </a:r>
            <a:endParaRPr lang="ja-JP" altLang="en-US" sz="3600" b="1" dirty="0">
              <a:solidFill>
                <a:schemeClr val="bg1"/>
              </a:solidFill>
              <a:latin typeface="メイリオ" panose="020B0604030504040204" pitchFamily="50" charset="-128"/>
              <a:ea typeface="メイリオ" panose="020B0604030504040204" pitchFamily="50" charset="-128"/>
            </a:endParaRPr>
          </a:p>
          <a:p>
            <a:endParaRPr kumimoji="1" lang="ja-JP" altLang="en-US" sz="3600"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7308038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角丸四角形 9"/>
          <p:cNvSpPr/>
          <p:nvPr/>
        </p:nvSpPr>
        <p:spPr>
          <a:xfrm>
            <a:off x="921651" y="4909378"/>
            <a:ext cx="1116124" cy="4039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スライド番号プレースホルダー 4"/>
          <p:cNvSpPr>
            <a:spLocks noGrp="1"/>
          </p:cNvSpPr>
          <p:nvPr>
            <p:ph type="sldNum" sz="quarter" idx="12"/>
          </p:nvPr>
        </p:nvSpPr>
        <p:spPr>
          <a:xfrm>
            <a:off x="9887829" y="8672924"/>
            <a:ext cx="2997518" cy="511175"/>
          </a:xfrm>
        </p:spPr>
        <p:txBody>
          <a:bodyPr/>
          <a:lstStyle/>
          <a:p>
            <a:fld id="{0C04F238-80C0-4AD4-8352-2EE32236C0CB}" type="slidenum">
              <a:rPr kumimoji="1" lang="ja-JP" altLang="en-US" smtClean="0"/>
              <a:t>2</a:t>
            </a:fld>
            <a:endParaRPr kumimoji="1" lang="ja-JP" altLang="en-US" dirty="0"/>
          </a:p>
        </p:txBody>
      </p:sp>
      <p:sp>
        <p:nvSpPr>
          <p:cNvPr id="3" name="テキスト ボックス 2"/>
          <p:cNvSpPr txBox="1"/>
          <p:nvPr/>
        </p:nvSpPr>
        <p:spPr>
          <a:xfrm>
            <a:off x="7904923" y="1076549"/>
            <a:ext cx="4980424" cy="338554"/>
          </a:xfrm>
          <a:prstGeom prst="rect">
            <a:avLst/>
          </a:prstGeom>
          <a:noFill/>
        </p:spPr>
        <p:txBody>
          <a:bodyPr wrap="square" rtlCol="0">
            <a:spAutoFit/>
          </a:bodyPr>
          <a:lstStyle/>
          <a:p>
            <a:r>
              <a:rPr lang="ja-JP" altLang="en-US" sz="1600" b="1" dirty="0" smtClean="0">
                <a:latin typeface="Meiryo UI" panose="020B0604030504040204" pitchFamily="50" charset="-128"/>
                <a:ea typeface="Meiryo UI" panose="020B0604030504040204" pitchFamily="50" charset="-128"/>
              </a:rPr>
              <a:t>　　　　　　令和４年度</a:t>
            </a:r>
            <a:r>
              <a:rPr lang="ja-JP" altLang="en-US" sz="1600" b="1" dirty="0">
                <a:latin typeface="Meiryo UI" panose="020B0604030504040204" pitchFamily="50" charset="-128"/>
                <a:ea typeface="Meiryo UI" panose="020B0604030504040204" pitchFamily="50" charset="-128"/>
              </a:rPr>
              <a:t>当初予算額　</a:t>
            </a:r>
            <a:r>
              <a:rPr lang="en-US" altLang="ja-JP" sz="1600" b="1" dirty="0" smtClean="0">
                <a:latin typeface="Meiryo UI" panose="020B0604030504040204" pitchFamily="50" charset="-128"/>
                <a:ea typeface="Meiryo UI" panose="020B0604030504040204" pitchFamily="50" charset="-128"/>
              </a:rPr>
              <a:t>55,967</a:t>
            </a:r>
            <a:r>
              <a:rPr lang="ja-JP" altLang="en-US" sz="1600" b="1" dirty="0" smtClean="0">
                <a:latin typeface="Meiryo UI" panose="020B0604030504040204" pitchFamily="50" charset="-128"/>
                <a:ea typeface="Meiryo UI" panose="020B0604030504040204" pitchFamily="50" charset="-128"/>
              </a:rPr>
              <a:t>千円</a:t>
            </a:r>
            <a:endParaRPr lang="en-US" altLang="ja-JP" sz="1600" b="1" dirty="0" smtClean="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774858" y="1891047"/>
            <a:ext cx="11665296" cy="646331"/>
          </a:xfrm>
          <a:prstGeom prst="rect">
            <a:avLst/>
          </a:prstGeom>
          <a:noFill/>
        </p:spPr>
        <p:txBody>
          <a:bodyPr wrap="square" rtlCol="0">
            <a:spAutoFit/>
          </a:bodyPr>
          <a:lstStyle/>
          <a:p>
            <a:r>
              <a:rPr lang="ja-JP" altLang="en-US" sz="1800" dirty="0" smtClean="0">
                <a:latin typeface="メイリオ" panose="020B0604030504040204" pitchFamily="50" charset="-128"/>
                <a:ea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rPr>
              <a:t>経済連携協定（</a:t>
            </a:r>
            <a:r>
              <a:rPr lang="en-US" altLang="ja-JP" sz="1800" dirty="0">
                <a:latin typeface="メイリオ" panose="020B0604030504040204" pitchFamily="50" charset="-128"/>
                <a:ea typeface="メイリオ" panose="020B0604030504040204" pitchFamily="50" charset="-128"/>
              </a:rPr>
              <a:t>EPA</a:t>
            </a:r>
            <a:r>
              <a:rPr lang="ja-JP" altLang="en-US" sz="1800" dirty="0">
                <a:latin typeface="メイリオ" panose="020B0604030504040204" pitchFamily="50" charset="-128"/>
                <a:ea typeface="メイリオ" panose="020B0604030504040204" pitchFamily="50" charset="-128"/>
              </a:rPr>
              <a:t>）に基づき入国する外国人介護福祉士候補者が円滑に就労・研修できるように</a:t>
            </a:r>
            <a:r>
              <a:rPr lang="ja-JP" altLang="en-US" sz="1800" dirty="0" smtClean="0">
                <a:latin typeface="メイリオ" panose="020B0604030504040204" pitchFamily="50" charset="-128"/>
                <a:ea typeface="メイリオ" panose="020B0604030504040204" pitchFamily="50" charset="-128"/>
              </a:rPr>
              <a:t>、候補者</a:t>
            </a:r>
            <a:endParaRPr lang="en-US" altLang="ja-JP" sz="1800" dirty="0" smtClean="0">
              <a:latin typeface="メイリオ" panose="020B0604030504040204" pitchFamily="50" charset="-128"/>
              <a:ea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rPr>
              <a:t>を受け入れた</a:t>
            </a:r>
            <a:r>
              <a:rPr lang="ja-JP" altLang="en-US" sz="1800" dirty="0">
                <a:latin typeface="メイリオ" panose="020B0604030504040204" pitchFamily="50" charset="-128"/>
                <a:ea typeface="メイリオ" panose="020B0604030504040204" pitchFamily="50" charset="-128"/>
              </a:rPr>
              <a:t>個々の施設における日本語習得等の支援を行う。</a:t>
            </a:r>
            <a:endParaRPr kumimoji="1" lang="ja-JP" altLang="en-US" sz="1800" dirty="0">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887707" y="3070168"/>
            <a:ext cx="11665296" cy="1754326"/>
          </a:xfrm>
          <a:prstGeom prst="rect">
            <a:avLst/>
          </a:prstGeom>
          <a:noFill/>
        </p:spPr>
        <p:txBody>
          <a:bodyPr wrap="square" rtlCol="0">
            <a:spAutoFit/>
          </a:bodyPr>
          <a:lstStyle/>
          <a:p>
            <a:r>
              <a:rPr lang="ja-JP" altLang="en-US" sz="1800" dirty="0" smtClean="0">
                <a:latin typeface="メイリオ" panose="020B0604030504040204" pitchFamily="50" charset="-128"/>
                <a:ea typeface="メイリオ" panose="020B0604030504040204" pitchFamily="50" charset="-128"/>
              </a:rPr>
              <a:t>・補助単価　①受入</a:t>
            </a:r>
            <a:r>
              <a:rPr lang="ja-JP" altLang="en-US" sz="1800" dirty="0">
                <a:latin typeface="メイリオ" panose="020B0604030504040204" pitchFamily="50" charset="-128"/>
                <a:ea typeface="メイリオ" panose="020B0604030504040204" pitchFamily="50" charset="-128"/>
              </a:rPr>
              <a:t>施設における候補者の日本語学習、介護分野の専門知識の学習に係る経費を</a:t>
            </a:r>
            <a:r>
              <a:rPr lang="ja-JP" altLang="en-US" sz="1800" dirty="0" smtClean="0">
                <a:latin typeface="メイリオ" panose="020B0604030504040204" pitchFamily="50" charset="-128"/>
                <a:ea typeface="メイリオ" panose="020B0604030504040204" pitchFamily="50" charset="-128"/>
              </a:rPr>
              <a:t>助成。</a:t>
            </a:r>
            <a:endParaRPr lang="ja-JP" altLang="en-US" sz="1800" dirty="0">
              <a:latin typeface="メイリオ" panose="020B0604030504040204" pitchFamily="50" charset="-128"/>
              <a:ea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rPr>
              <a:t>　　　　　　　候補者</a:t>
            </a:r>
            <a:r>
              <a:rPr lang="en-US" altLang="ja-JP" sz="1800" dirty="0" smtClean="0">
                <a:latin typeface="メイリオ" panose="020B0604030504040204" pitchFamily="50" charset="-128"/>
                <a:ea typeface="メイリオ" panose="020B0604030504040204" pitchFamily="50" charset="-128"/>
              </a:rPr>
              <a:t>1</a:t>
            </a:r>
            <a:r>
              <a:rPr lang="ja-JP" altLang="en-US" sz="1800" dirty="0" smtClean="0">
                <a:latin typeface="メイリオ" panose="020B0604030504040204" pitchFamily="50" charset="-128"/>
                <a:ea typeface="メイリオ" panose="020B0604030504040204" pitchFamily="50" charset="-128"/>
              </a:rPr>
              <a:t>人あたり</a:t>
            </a:r>
            <a:r>
              <a:rPr lang="en-US" altLang="ja-JP" sz="1800" dirty="0" smtClean="0">
                <a:latin typeface="メイリオ" panose="020B0604030504040204" pitchFamily="50" charset="-128"/>
                <a:ea typeface="メイリオ" panose="020B0604030504040204" pitchFamily="50" charset="-128"/>
              </a:rPr>
              <a:t>175</a:t>
            </a:r>
            <a:r>
              <a:rPr lang="ja-JP" altLang="en-US" sz="1800" dirty="0" smtClean="0">
                <a:latin typeface="メイリオ" panose="020B0604030504040204" pitchFamily="50" charset="-128"/>
                <a:ea typeface="メイリオ" panose="020B0604030504040204" pitchFamily="50" charset="-128"/>
              </a:rPr>
              <a:t>千円</a:t>
            </a:r>
            <a:r>
              <a:rPr lang="ja-JP" altLang="en-US" sz="1800" dirty="0">
                <a:latin typeface="メイリオ" panose="020B0604030504040204" pitchFamily="50" charset="-128"/>
                <a:ea typeface="メイリオ" panose="020B0604030504040204" pitchFamily="50" charset="-128"/>
              </a:rPr>
              <a:t>以内</a:t>
            </a:r>
          </a:p>
          <a:p>
            <a:r>
              <a:rPr lang="ja-JP" altLang="en-US" sz="1800" dirty="0">
                <a:latin typeface="メイリオ" panose="020B0604030504040204" pitchFamily="50" charset="-128"/>
                <a:ea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rPr>
              <a:t>②</a:t>
            </a:r>
            <a:r>
              <a:rPr lang="ja-JP" altLang="en-US" sz="1800" dirty="0">
                <a:latin typeface="メイリオ" panose="020B0604030504040204" pitchFamily="50" charset="-128"/>
                <a:ea typeface="メイリオ" panose="020B0604030504040204" pitchFamily="50" charset="-128"/>
              </a:rPr>
              <a:t>喀痰吸引等研修の受講に要する経費の</a:t>
            </a:r>
            <a:r>
              <a:rPr lang="ja-JP" altLang="en-US" sz="1800" dirty="0" smtClean="0">
                <a:latin typeface="メイリオ" panose="020B0604030504040204" pitchFamily="50" charset="-128"/>
                <a:ea typeface="メイリオ" panose="020B0604030504040204" pitchFamily="50" charset="-128"/>
              </a:rPr>
              <a:t>助成。</a:t>
            </a:r>
            <a:endParaRPr lang="ja-JP" altLang="en-US" sz="1800" dirty="0">
              <a:latin typeface="メイリオ" panose="020B0604030504040204" pitchFamily="50" charset="-128"/>
              <a:ea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rPr>
              <a:t>　候補者</a:t>
            </a:r>
            <a:r>
              <a:rPr lang="en-US" altLang="ja-JP" sz="1800" dirty="0">
                <a:latin typeface="メイリオ" panose="020B0604030504040204" pitchFamily="50" charset="-128"/>
                <a:ea typeface="メイリオ" panose="020B0604030504040204" pitchFamily="50" charset="-128"/>
              </a:rPr>
              <a:t>1</a:t>
            </a:r>
            <a:r>
              <a:rPr lang="ja-JP" altLang="en-US" sz="1800" dirty="0" smtClean="0">
                <a:latin typeface="メイリオ" panose="020B0604030504040204" pitchFamily="50" charset="-128"/>
                <a:ea typeface="メイリオ" panose="020B0604030504040204" pitchFamily="50" charset="-128"/>
              </a:rPr>
              <a:t>人あたり</a:t>
            </a:r>
            <a:r>
              <a:rPr lang="en-US" altLang="ja-JP" sz="1800" dirty="0" smtClean="0">
                <a:latin typeface="メイリオ" panose="020B0604030504040204" pitchFamily="50" charset="-128"/>
                <a:ea typeface="メイリオ" panose="020B0604030504040204" pitchFamily="50" charset="-128"/>
              </a:rPr>
              <a:t>75</a:t>
            </a:r>
            <a:r>
              <a:rPr lang="ja-JP" altLang="en-US" sz="1800" dirty="0" smtClean="0">
                <a:latin typeface="メイリオ" panose="020B0604030504040204" pitchFamily="50" charset="-128"/>
                <a:ea typeface="メイリオ" panose="020B0604030504040204" pitchFamily="50" charset="-128"/>
              </a:rPr>
              <a:t>千円以内</a:t>
            </a:r>
            <a:endParaRPr lang="en-US" altLang="ja-JP" sz="1800" dirty="0" smtClean="0">
              <a:latin typeface="メイリオ" panose="020B0604030504040204" pitchFamily="50" charset="-128"/>
              <a:ea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rPr>
              <a:t>　　　　　　③</a:t>
            </a:r>
            <a:r>
              <a:rPr lang="ja-JP" altLang="en-US" sz="1800" dirty="0">
                <a:latin typeface="メイリオ" panose="020B0604030504040204" pitchFamily="50" charset="-128"/>
                <a:ea typeface="メイリオ" panose="020B0604030504040204" pitchFamily="50" charset="-128"/>
              </a:rPr>
              <a:t>受入施設の研修担当者に要する経費の</a:t>
            </a:r>
            <a:r>
              <a:rPr lang="ja-JP" altLang="en-US" sz="1800" dirty="0" smtClean="0">
                <a:latin typeface="メイリオ" panose="020B0604030504040204" pitchFamily="50" charset="-128"/>
                <a:ea typeface="メイリオ" panose="020B0604030504040204" pitchFamily="50" charset="-128"/>
              </a:rPr>
              <a:t>助成。</a:t>
            </a:r>
            <a:endParaRPr lang="ja-JP" altLang="en-US" sz="1800" dirty="0">
              <a:latin typeface="メイリオ" panose="020B0604030504040204" pitchFamily="50" charset="-128"/>
              <a:ea typeface="メイリオ" panose="020B0604030504040204" pitchFamily="50" charset="-128"/>
            </a:endParaRPr>
          </a:p>
          <a:p>
            <a:r>
              <a:rPr lang="ja-JP" altLang="en-US" sz="1800" dirty="0">
                <a:latin typeface="メイリオ" panose="020B0604030504040204" pitchFamily="50" charset="-128"/>
                <a:ea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rPr>
              <a:t>　</a:t>
            </a:r>
            <a:r>
              <a:rPr lang="en-US" altLang="ja-JP" sz="1800" dirty="0" smtClean="0">
                <a:latin typeface="メイリオ" panose="020B0604030504040204" pitchFamily="50" charset="-128"/>
                <a:ea typeface="メイリオ" panose="020B0604030504040204" pitchFamily="50" charset="-128"/>
              </a:rPr>
              <a:t>1</a:t>
            </a:r>
            <a:r>
              <a:rPr lang="ja-JP" altLang="en-US" sz="1800" dirty="0" smtClean="0">
                <a:latin typeface="メイリオ" panose="020B0604030504040204" pitchFamily="50" charset="-128"/>
                <a:ea typeface="メイリオ" panose="020B0604030504040204" pitchFamily="50" charset="-128"/>
              </a:rPr>
              <a:t>施設あたり</a:t>
            </a:r>
            <a:r>
              <a:rPr lang="en-US" altLang="ja-JP" sz="1800" dirty="0">
                <a:latin typeface="メイリオ" panose="020B0604030504040204" pitchFamily="50" charset="-128"/>
                <a:ea typeface="メイリオ" panose="020B0604030504040204" pitchFamily="50" charset="-128"/>
              </a:rPr>
              <a:t>6</a:t>
            </a:r>
            <a:r>
              <a:rPr lang="en-US" altLang="ja-JP" sz="1800" dirty="0" smtClean="0">
                <a:latin typeface="メイリオ" panose="020B0604030504040204" pitchFamily="50" charset="-128"/>
                <a:ea typeface="メイリオ" panose="020B0604030504040204" pitchFamily="50" charset="-128"/>
              </a:rPr>
              <a:t>0</a:t>
            </a:r>
            <a:r>
              <a:rPr lang="ja-JP" altLang="en-US" sz="1800" dirty="0">
                <a:latin typeface="メイリオ" panose="020B0604030504040204" pitchFamily="50" charset="-128"/>
                <a:ea typeface="メイリオ" panose="020B0604030504040204" pitchFamily="50" charset="-128"/>
              </a:rPr>
              <a:t>千円</a:t>
            </a:r>
            <a:r>
              <a:rPr lang="ja-JP" altLang="en-US" sz="1800" dirty="0" smtClean="0">
                <a:latin typeface="メイリオ" panose="020B0604030504040204" pitchFamily="50" charset="-128"/>
                <a:ea typeface="メイリオ" panose="020B0604030504040204" pitchFamily="50" charset="-128"/>
              </a:rPr>
              <a:t>以内</a:t>
            </a:r>
            <a:endParaRPr lang="ja-JP" altLang="en-US" sz="1800" dirty="0">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1047665" y="4947811"/>
            <a:ext cx="864096" cy="400110"/>
          </a:xfrm>
          <a:prstGeom prst="rect">
            <a:avLst/>
          </a:prstGeom>
          <a:noFill/>
        </p:spPr>
        <p:txBody>
          <a:bodyPr wrap="square" rtlCol="0">
            <a:spAutoFit/>
          </a:bodyPr>
          <a:lstStyle/>
          <a:p>
            <a:r>
              <a:rPr kumimoji="1" lang="ja-JP" altLang="en-US" sz="2000" b="1" dirty="0" smtClean="0">
                <a:solidFill>
                  <a:schemeClr val="bg1"/>
                </a:solidFill>
                <a:latin typeface="メイリオ" panose="020B0604030504040204" pitchFamily="50" charset="-128"/>
                <a:ea typeface="メイリオ" panose="020B0604030504040204" pitchFamily="50" charset="-128"/>
              </a:rPr>
              <a:t>参考</a:t>
            </a:r>
            <a:endParaRPr kumimoji="1" lang="ja-JP" altLang="en-US" sz="2000" b="1" dirty="0">
              <a:solidFill>
                <a:schemeClr val="bg1"/>
              </a:solidFill>
              <a:latin typeface="メイリオ" panose="020B0604030504040204" pitchFamily="50" charset="-128"/>
              <a:ea typeface="メイリオ" panose="020B0604030504040204" pitchFamily="50" charset="-128"/>
            </a:endParaRPr>
          </a:p>
        </p:txBody>
      </p:sp>
      <p:sp>
        <p:nvSpPr>
          <p:cNvPr id="12" name="テキスト ボックス 11"/>
          <p:cNvSpPr txBox="1"/>
          <p:nvPr/>
        </p:nvSpPr>
        <p:spPr>
          <a:xfrm>
            <a:off x="2155579" y="5116891"/>
            <a:ext cx="3631528" cy="307777"/>
          </a:xfrm>
          <a:prstGeom prst="rect">
            <a:avLst/>
          </a:prstGeom>
          <a:noFill/>
        </p:spPr>
        <p:txBody>
          <a:bodyPr wrap="square" rtlCol="0">
            <a:spAutoFit/>
          </a:bodyPr>
          <a:lstStyle/>
          <a:p>
            <a:r>
              <a:rPr kumimoji="1" lang="ja-JP" altLang="en-US" sz="1400" dirty="0" smtClean="0">
                <a:latin typeface="メイリオ" panose="020B0604030504040204" pitchFamily="50" charset="-128"/>
                <a:ea typeface="メイリオ" panose="020B0604030504040204" pitchFamily="50" charset="-128"/>
              </a:rPr>
              <a:t>〇外国人介護福祉士候補者の受入状況</a:t>
            </a:r>
            <a:endParaRPr kumimoji="1" lang="ja-JP" altLang="en-US" sz="1400" dirty="0">
              <a:latin typeface="メイリオ" panose="020B0604030504040204" pitchFamily="50" charset="-128"/>
              <a:ea typeface="メイリオ"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755554330"/>
              </p:ext>
            </p:extLst>
          </p:nvPr>
        </p:nvGraphicFramePr>
        <p:xfrm>
          <a:off x="892017" y="5536024"/>
          <a:ext cx="8831708" cy="3441034"/>
        </p:xfrm>
        <a:graphic>
          <a:graphicData uri="http://schemas.openxmlformats.org/drawingml/2006/table">
            <a:tbl>
              <a:tblPr firstRow="1" firstCol="1" bandRow="1"/>
              <a:tblGrid>
                <a:gridCol w="1720417">
                  <a:extLst>
                    <a:ext uri="{9D8B030D-6E8A-4147-A177-3AD203B41FA5}">
                      <a16:colId xmlns:a16="http://schemas.microsoft.com/office/drawing/2014/main" val="1453400591"/>
                    </a:ext>
                  </a:extLst>
                </a:gridCol>
                <a:gridCol w="886703">
                  <a:extLst>
                    <a:ext uri="{9D8B030D-6E8A-4147-A177-3AD203B41FA5}">
                      <a16:colId xmlns:a16="http://schemas.microsoft.com/office/drawing/2014/main" val="2415411721"/>
                    </a:ext>
                  </a:extLst>
                </a:gridCol>
                <a:gridCol w="890236">
                  <a:extLst>
                    <a:ext uri="{9D8B030D-6E8A-4147-A177-3AD203B41FA5}">
                      <a16:colId xmlns:a16="http://schemas.microsoft.com/office/drawing/2014/main" val="3137387127"/>
                    </a:ext>
                  </a:extLst>
                </a:gridCol>
                <a:gridCol w="888470">
                  <a:extLst>
                    <a:ext uri="{9D8B030D-6E8A-4147-A177-3AD203B41FA5}">
                      <a16:colId xmlns:a16="http://schemas.microsoft.com/office/drawing/2014/main" val="4050534759"/>
                    </a:ext>
                  </a:extLst>
                </a:gridCol>
                <a:gridCol w="890236">
                  <a:extLst>
                    <a:ext uri="{9D8B030D-6E8A-4147-A177-3AD203B41FA5}">
                      <a16:colId xmlns:a16="http://schemas.microsoft.com/office/drawing/2014/main" val="758120202"/>
                    </a:ext>
                  </a:extLst>
                </a:gridCol>
                <a:gridCol w="888470">
                  <a:extLst>
                    <a:ext uri="{9D8B030D-6E8A-4147-A177-3AD203B41FA5}">
                      <a16:colId xmlns:a16="http://schemas.microsoft.com/office/drawing/2014/main" val="1475691929"/>
                    </a:ext>
                  </a:extLst>
                </a:gridCol>
                <a:gridCol w="888470">
                  <a:extLst>
                    <a:ext uri="{9D8B030D-6E8A-4147-A177-3AD203B41FA5}">
                      <a16:colId xmlns:a16="http://schemas.microsoft.com/office/drawing/2014/main" val="948692854"/>
                    </a:ext>
                  </a:extLst>
                </a:gridCol>
                <a:gridCol w="888470">
                  <a:extLst>
                    <a:ext uri="{9D8B030D-6E8A-4147-A177-3AD203B41FA5}">
                      <a16:colId xmlns:a16="http://schemas.microsoft.com/office/drawing/2014/main" val="1915197668"/>
                    </a:ext>
                  </a:extLst>
                </a:gridCol>
                <a:gridCol w="890236">
                  <a:extLst>
                    <a:ext uri="{9D8B030D-6E8A-4147-A177-3AD203B41FA5}">
                      <a16:colId xmlns:a16="http://schemas.microsoft.com/office/drawing/2014/main" val="991225169"/>
                    </a:ext>
                  </a:extLst>
                </a:gridCol>
              </a:tblGrid>
              <a:tr h="181107">
                <a:tc>
                  <a:txBody>
                    <a:bodyPr/>
                    <a:lstStyle/>
                    <a:p>
                      <a:pPr algn="l">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　</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4">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インドネシア</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4">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フィリピン</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79966086"/>
                  </a:ext>
                </a:extLst>
              </a:tr>
              <a:tr h="181107">
                <a:tc>
                  <a:txBody>
                    <a:bodyPr/>
                    <a:lstStyle/>
                    <a:p>
                      <a:pPr algn="l">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　</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gridSpan="2">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全国</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大阪</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全国</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大阪</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3838772113"/>
                  </a:ext>
                </a:extLst>
              </a:tr>
              <a:tr h="362215">
                <a:tc>
                  <a:txBody>
                    <a:bodyPr/>
                    <a:lstStyle/>
                    <a:p>
                      <a:pPr algn="l">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　</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受入</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施設数</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受入</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決定数</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受入</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施設数</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受入</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決定数</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dirty="0">
                          <a:effectLst/>
                          <a:latin typeface="メイリオ" panose="020B0604030504040204" pitchFamily="50" charset="-128"/>
                          <a:ea typeface="メイリオ" panose="020B0604030504040204" pitchFamily="50" charset="-128"/>
                          <a:cs typeface="ＭＳ Ｐゴシック" panose="020B0600070205080204" pitchFamily="50" charset="-128"/>
                        </a:rPr>
                        <a:t>受入</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300"/>
                        </a:lnSpc>
                        <a:spcAft>
                          <a:spcPts val="0"/>
                        </a:spcAft>
                      </a:pPr>
                      <a:r>
                        <a:rPr lang="ja-JP" sz="1100" kern="0" dirty="0">
                          <a:effectLst/>
                          <a:latin typeface="メイリオ" panose="020B0604030504040204" pitchFamily="50" charset="-128"/>
                          <a:ea typeface="メイリオ" panose="020B0604030504040204" pitchFamily="50" charset="-128"/>
                          <a:cs typeface="ＭＳ Ｐゴシック" panose="020B0600070205080204" pitchFamily="50" charset="-128"/>
                        </a:rPr>
                        <a:t>施設数</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受入</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決定数</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dirty="0">
                          <a:effectLst/>
                          <a:latin typeface="メイリオ" panose="020B0604030504040204" pitchFamily="50" charset="-128"/>
                          <a:ea typeface="メイリオ" panose="020B0604030504040204" pitchFamily="50" charset="-128"/>
                          <a:cs typeface="ＭＳ Ｐゴシック" panose="020B0600070205080204" pitchFamily="50" charset="-128"/>
                        </a:rPr>
                        <a:t>受入</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300"/>
                        </a:lnSpc>
                        <a:spcAft>
                          <a:spcPts val="0"/>
                        </a:spcAft>
                      </a:pPr>
                      <a:r>
                        <a:rPr lang="ja-JP" sz="1100" kern="0" dirty="0">
                          <a:effectLst/>
                          <a:latin typeface="メイリオ" panose="020B0604030504040204" pitchFamily="50" charset="-128"/>
                          <a:ea typeface="メイリオ" panose="020B0604030504040204" pitchFamily="50" charset="-128"/>
                          <a:cs typeface="ＭＳ Ｐゴシック" panose="020B0600070205080204" pitchFamily="50" charset="-128"/>
                        </a:rPr>
                        <a:t>施設数</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受入</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決定数</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390867"/>
                  </a:ext>
                </a:extLst>
              </a:tr>
              <a:tr h="181107">
                <a:tc>
                  <a:txBody>
                    <a:bodyPr/>
                    <a:lstStyle/>
                    <a:p>
                      <a:pPr algn="just">
                        <a:lnSpc>
                          <a:spcPts val="1300"/>
                        </a:lnSpc>
                        <a:spcAft>
                          <a:spcPts val="0"/>
                        </a:spcAft>
                      </a:pPr>
                      <a:r>
                        <a:rPr lang="ja-JP" sz="1100" kern="100">
                          <a:effectLst/>
                          <a:latin typeface="メイリオ" panose="020B0604030504040204" pitchFamily="50" charset="-128"/>
                          <a:ea typeface="メイリオ" panose="020B0604030504040204" pitchFamily="50" charset="-128"/>
                          <a:cs typeface="Times New Roman" panose="02020603050405020304" pitchFamily="18" charset="0"/>
                        </a:rPr>
                        <a:t>平成</a:t>
                      </a:r>
                      <a:r>
                        <a:rPr lang="en-US" sz="1100" kern="100">
                          <a:effectLst/>
                          <a:latin typeface="メイリオ" panose="020B0604030504040204" pitchFamily="50" charset="-128"/>
                          <a:ea typeface="メイリオ" panose="020B0604030504040204" pitchFamily="50" charset="-128"/>
                          <a:cs typeface="Times New Roman" panose="02020603050405020304" pitchFamily="18" charset="0"/>
                        </a:rPr>
                        <a:t>20</a:t>
                      </a:r>
                      <a:r>
                        <a:rPr lang="ja-JP" sz="1100" kern="100">
                          <a:effectLst/>
                          <a:latin typeface="メイリオ" panose="020B0604030504040204" pitchFamily="50" charset="-128"/>
                          <a:ea typeface="メイリオ" panose="020B0604030504040204" pitchFamily="50" charset="-128"/>
                          <a:cs typeface="Times New Roman" panose="02020603050405020304" pitchFamily="18" charset="0"/>
                        </a:rPr>
                        <a:t>年度</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47</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104</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4</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10</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　　－</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　 －</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　 －</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　 －</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9653413"/>
                  </a:ext>
                </a:extLst>
              </a:tr>
              <a:tr h="181107">
                <a:tc>
                  <a:txBody>
                    <a:bodyPr/>
                    <a:lstStyle/>
                    <a:p>
                      <a:pPr algn="just">
                        <a:lnSpc>
                          <a:spcPts val="1300"/>
                        </a:lnSpc>
                        <a:spcAft>
                          <a:spcPts val="0"/>
                        </a:spcAft>
                      </a:pPr>
                      <a:r>
                        <a:rPr lang="ja-JP" sz="1100" kern="100">
                          <a:effectLst/>
                          <a:latin typeface="メイリオ" panose="020B0604030504040204" pitchFamily="50" charset="-128"/>
                          <a:ea typeface="メイリオ" panose="020B0604030504040204" pitchFamily="50" charset="-128"/>
                          <a:cs typeface="Times New Roman" panose="02020603050405020304" pitchFamily="18" charset="0"/>
                        </a:rPr>
                        <a:t>平成</a:t>
                      </a:r>
                      <a:r>
                        <a:rPr lang="en-US" sz="1100" kern="100">
                          <a:effectLst/>
                          <a:latin typeface="メイリオ" panose="020B0604030504040204" pitchFamily="50" charset="-128"/>
                          <a:ea typeface="メイリオ" panose="020B0604030504040204" pitchFamily="50" charset="-128"/>
                          <a:cs typeface="Times New Roman" panose="02020603050405020304" pitchFamily="18" charset="0"/>
                        </a:rPr>
                        <a:t>21</a:t>
                      </a:r>
                      <a:r>
                        <a:rPr lang="ja-JP" sz="1100" kern="100">
                          <a:effectLst/>
                          <a:latin typeface="メイリオ" panose="020B0604030504040204" pitchFamily="50" charset="-128"/>
                          <a:ea typeface="メイリオ" panose="020B0604030504040204" pitchFamily="50" charset="-128"/>
                          <a:cs typeface="Times New Roman" panose="02020603050405020304" pitchFamily="18" charset="0"/>
                        </a:rPr>
                        <a:t>年度</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85</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189</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7</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17</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92</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190</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9</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20</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1477272"/>
                  </a:ext>
                </a:extLst>
              </a:tr>
              <a:tr h="181107">
                <a:tc>
                  <a:txBody>
                    <a:bodyPr/>
                    <a:lstStyle/>
                    <a:p>
                      <a:pPr algn="just">
                        <a:lnSpc>
                          <a:spcPts val="1300"/>
                        </a:lnSpc>
                        <a:spcAft>
                          <a:spcPts val="0"/>
                        </a:spcAft>
                      </a:pPr>
                      <a:r>
                        <a:rPr lang="ja-JP" sz="1100" kern="100">
                          <a:effectLst/>
                          <a:latin typeface="メイリオ" panose="020B0604030504040204" pitchFamily="50" charset="-128"/>
                          <a:ea typeface="メイリオ" panose="020B0604030504040204" pitchFamily="50" charset="-128"/>
                          <a:cs typeface="Times New Roman" panose="02020603050405020304" pitchFamily="18" charset="0"/>
                        </a:rPr>
                        <a:t>平成</a:t>
                      </a:r>
                      <a:r>
                        <a:rPr lang="en-US" sz="1100" kern="100">
                          <a:effectLst/>
                          <a:latin typeface="メイリオ" panose="020B0604030504040204" pitchFamily="50" charset="-128"/>
                          <a:ea typeface="メイリオ" panose="020B0604030504040204" pitchFamily="50" charset="-128"/>
                          <a:cs typeface="Times New Roman" panose="02020603050405020304" pitchFamily="18" charset="0"/>
                        </a:rPr>
                        <a:t>22</a:t>
                      </a:r>
                      <a:r>
                        <a:rPr lang="ja-JP" sz="1100" kern="100">
                          <a:effectLst/>
                          <a:latin typeface="メイリオ" panose="020B0604030504040204" pitchFamily="50" charset="-128"/>
                          <a:ea typeface="メイリオ" panose="020B0604030504040204" pitchFamily="50" charset="-128"/>
                          <a:cs typeface="Times New Roman" panose="02020603050405020304" pitchFamily="18" charset="0"/>
                        </a:rPr>
                        <a:t>年度</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34</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77</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4</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34</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72</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4</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7</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32898381"/>
                  </a:ext>
                </a:extLst>
              </a:tr>
              <a:tr h="181107">
                <a:tc>
                  <a:txBody>
                    <a:bodyPr/>
                    <a:lstStyle/>
                    <a:p>
                      <a:pPr algn="just">
                        <a:lnSpc>
                          <a:spcPts val="1300"/>
                        </a:lnSpc>
                        <a:spcAft>
                          <a:spcPts val="0"/>
                        </a:spcAft>
                      </a:pPr>
                      <a:r>
                        <a:rPr lang="ja-JP" sz="1100" kern="100">
                          <a:effectLst/>
                          <a:latin typeface="メイリオ" panose="020B0604030504040204" pitchFamily="50" charset="-128"/>
                          <a:ea typeface="メイリオ" panose="020B0604030504040204" pitchFamily="50" charset="-128"/>
                          <a:cs typeface="Times New Roman" panose="02020603050405020304" pitchFamily="18" charset="0"/>
                        </a:rPr>
                        <a:t>平成</a:t>
                      </a:r>
                      <a:r>
                        <a:rPr lang="en-US" sz="1100" kern="100">
                          <a:effectLst/>
                          <a:latin typeface="メイリオ" panose="020B0604030504040204" pitchFamily="50" charset="-128"/>
                          <a:ea typeface="メイリオ" panose="020B0604030504040204" pitchFamily="50" charset="-128"/>
                          <a:cs typeface="Times New Roman" panose="02020603050405020304" pitchFamily="18" charset="0"/>
                        </a:rPr>
                        <a:t>23</a:t>
                      </a:r>
                      <a:r>
                        <a:rPr lang="ja-JP" sz="1100" kern="100">
                          <a:effectLst/>
                          <a:latin typeface="メイリオ" panose="020B0604030504040204" pitchFamily="50" charset="-128"/>
                          <a:ea typeface="メイリオ" panose="020B0604030504040204" pitchFamily="50" charset="-128"/>
                          <a:cs typeface="Times New Roman" panose="02020603050405020304" pitchFamily="18" charset="0"/>
                        </a:rPr>
                        <a:t>年度</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29</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58</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0</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0</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33</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61</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3</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5</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62358060"/>
                  </a:ext>
                </a:extLst>
              </a:tr>
              <a:tr h="181107">
                <a:tc>
                  <a:txBody>
                    <a:bodyPr/>
                    <a:lstStyle/>
                    <a:p>
                      <a:pPr algn="just">
                        <a:lnSpc>
                          <a:spcPts val="1300"/>
                        </a:lnSpc>
                        <a:spcAft>
                          <a:spcPts val="0"/>
                        </a:spcAft>
                      </a:pPr>
                      <a:r>
                        <a:rPr lang="ja-JP" sz="1100" kern="100">
                          <a:effectLst/>
                          <a:latin typeface="メイリオ" panose="020B0604030504040204" pitchFamily="50" charset="-128"/>
                          <a:ea typeface="メイリオ" panose="020B0604030504040204" pitchFamily="50" charset="-128"/>
                          <a:cs typeface="Times New Roman" panose="02020603050405020304" pitchFamily="18" charset="0"/>
                        </a:rPr>
                        <a:t>平成</a:t>
                      </a:r>
                      <a:r>
                        <a:rPr lang="en-US" sz="1100" kern="100">
                          <a:effectLst/>
                          <a:latin typeface="メイリオ" panose="020B0604030504040204" pitchFamily="50" charset="-128"/>
                          <a:ea typeface="メイリオ" panose="020B0604030504040204" pitchFamily="50" charset="-128"/>
                          <a:cs typeface="Times New Roman" panose="02020603050405020304" pitchFamily="18" charset="0"/>
                        </a:rPr>
                        <a:t>24</a:t>
                      </a:r>
                      <a:r>
                        <a:rPr lang="ja-JP" sz="1100" kern="100">
                          <a:effectLst/>
                          <a:latin typeface="メイリオ" panose="020B0604030504040204" pitchFamily="50" charset="-128"/>
                          <a:ea typeface="メイリオ" panose="020B0604030504040204" pitchFamily="50" charset="-128"/>
                          <a:cs typeface="Times New Roman" panose="02020603050405020304" pitchFamily="18" charset="0"/>
                        </a:rPr>
                        <a:t>年度</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32</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72</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4</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35</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73</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0381129"/>
                  </a:ext>
                </a:extLst>
              </a:tr>
              <a:tr h="181107">
                <a:tc>
                  <a:txBody>
                    <a:bodyPr/>
                    <a:lstStyle/>
                    <a:p>
                      <a:pPr algn="just">
                        <a:lnSpc>
                          <a:spcPts val="1300"/>
                        </a:lnSpc>
                        <a:spcAft>
                          <a:spcPts val="0"/>
                        </a:spcAft>
                      </a:pPr>
                      <a:r>
                        <a:rPr lang="ja-JP" sz="1100" kern="100">
                          <a:effectLst/>
                          <a:latin typeface="メイリオ" panose="020B0604030504040204" pitchFamily="50" charset="-128"/>
                          <a:ea typeface="メイリオ" panose="020B0604030504040204" pitchFamily="50" charset="-128"/>
                          <a:cs typeface="Times New Roman" panose="02020603050405020304" pitchFamily="18" charset="0"/>
                        </a:rPr>
                        <a:t>平成</a:t>
                      </a:r>
                      <a:r>
                        <a:rPr lang="en-US" sz="1100" kern="100">
                          <a:effectLst/>
                          <a:latin typeface="メイリオ" panose="020B0604030504040204" pitchFamily="50" charset="-128"/>
                          <a:ea typeface="メイリオ" panose="020B0604030504040204" pitchFamily="50" charset="-128"/>
                          <a:cs typeface="Times New Roman" panose="02020603050405020304" pitchFamily="18" charset="0"/>
                        </a:rPr>
                        <a:t>25</a:t>
                      </a:r>
                      <a:r>
                        <a:rPr lang="ja-JP" sz="1100" kern="100">
                          <a:effectLst/>
                          <a:latin typeface="メイリオ" panose="020B0604030504040204" pitchFamily="50" charset="-128"/>
                          <a:ea typeface="メイリオ" panose="020B0604030504040204" pitchFamily="50" charset="-128"/>
                          <a:cs typeface="Times New Roman" panose="02020603050405020304" pitchFamily="18" charset="0"/>
                        </a:rPr>
                        <a:t>年度</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41</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108</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8</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37</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87</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3</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02760792"/>
                  </a:ext>
                </a:extLst>
              </a:tr>
              <a:tr h="181107">
                <a:tc>
                  <a:txBody>
                    <a:bodyPr/>
                    <a:lstStyle/>
                    <a:p>
                      <a:pPr algn="just">
                        <a:lnSpc>
                          <a:spcPts val="1300"/>
                        </a:lnSpc>
                        <a:spcAft>
                          <a:spcPts val="0"/>
                        </a:spcAft>
                      </a:pPr>
                      <a:r>
                        <a:rPr lang="ja-JP" sz="1100" kern="100">
                          <a:effectLst/>
                          <a:latin typeface="メイリオ" panose="020B0604030504040204" pitchFamily="50" charset="-128"/>
                          <a:ea typeface="メイリオ" panose="020B0604030504040204" pitchFamily="50" charset="-128"/>
                          <a:cs typeface="Times New Roman" panose="02020603050405020304" pitchFamily="18" charset="0"/>
                        </a:rPr>
                        <a:t>平成</a:t>
                      </a:r>
                      <a:r>
                        <a:rPr lang="en-US" sz="1100" kern="100">
                          <a:effectLst/>
                          <a:latin typeface="メイリオ" panose="020B0604030504040204" pitchFamily="50" charset="-128"/>
                          <a:ea typeface="メイリオ" panose="020B0604030504040204" pitchFamily="50" charset="-128"/>
                          <a:cs typeface="Times New Roman" panose="02020603050405020304" pitchFamily="18" charset="0"/>
                        </a:rPr>
                        <a:t>26</a:t>
                      </a:r>
                      <a:r>
                        <a:rPr lang="ja-JP" sz="1100" kern="100">
                          <a:effectLst/>
                          <a:latin typeface="メイリオ" panose="020B0604030504040204" pitchFamily="50" charset="-128"/>
                          <a:ea typeface="メイリオ" panose="020B0604030504040204" pitchFamily="50" charset="-128"/>
                          <a:cs typeface="Times New Roman" panose="02020603050405020304" pitchFamily="18" charset="0"/>
                        </a:rPr>
                        <a:t>年度</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61</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146</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0</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0</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64</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147</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7</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19</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39040654"/>
                  </a:ext>
                </a:extLst>
              </a:tr>
              <a:tr h="181107">
                <a:tc>
                  <a:txBody>
                    <a:bodyPr/>
                    <a:lstStyle/>
                    <a:p>
                      <a:pPr algn="just">
                        <a:lnSpc>
                          <a:spcPts val="1300"/>
                        </a:lnSpc>
                        <a:spcAft>
                          <a:spcPts val="0"/>
                        </a:spcAft>
                      </a:pPr>
                      <a:r>
                        <a:rPr lang="ja-JP" sz="1100" kern="100">
                          <a:effectLst/>
                          <a:latin typeface="メイリオ" panose="020B0604030504040204" pitchFamily="50" charset="-128"/>
                          <a:ea typeface="メイリオ" panose="020B0604030504040204" pitchFamily="50" charset="-128"/>
                          <a:cs typeface="Times New Roman" panose="02020603050405020304" pitchFamily="18" charset="0"/>
                        </a:rPr>
                        <a:t>平成</a:t>
                      </a:r>
                      <a:r>
                        <a:rPr lang="en-US" sz="1100" kern="100">
                          <a:effectLst/>
                          <a:latin typeface="メイリオ" panose="020B0604030504040204" pitchFamily="50" charset="-128"/>
                          <a:ea typeface="メイリオ" panose="020B0604030504040204" pitchFamily="50" charset="-128"/>
                          <a:cs typeface="Times New Roman" panose="02020603050405020304" pitchFamily="18" charset="0"/>
                        </a:rPr>
                        <a:t>27</a:t>
                      </a:r>
                      <a:r>
                        <a:rPr lang="ja-JP" sz="1100" kern="100">
                          <a:effectLst/>
                          <a:latin typeface="メイリオ" panose="020B0604030504040204" pitchFamily="50" charset="-128"/>
                          <a:ea typeface="メイリオ" panose="020B0604030504040204" pitchFamily="50" charset="-128"/>
                          <a:cs typeface="Times New Roman" panose="02020603050405020304" pitchFamily="18" charset="0"/>
                        </a:rPr>
                        <a:t>年度</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86</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212</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6</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20</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88</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218</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5</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14</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14140183"/>
                  </a:ext>
                </a:extLst>
              </a:tr>
              <a:tr h="181107">
                <a:tc>
                  <a:txBody>
                    <a:bodyPr/>
                    <a:lstStyle/>
                    <a:p>
                      <a:pPr algn="just">
                        <a:lnSpc>
                          <a:spcPts val="1300"/>
                        </a:lnSpc>
                        <a:spcAft>
                          <a:spcPts val="0"/>
                        </a:spcAft>
                      </a:pPr>
                      <a:r>
                        <a:rPr lang="ja-JP" sz="1100" kern="100">
                          <a:effectLst/>
                          <a:latin typeface="メイリオ" panose="020B0604030504040204" pitchFamily="50" charset="-128"/>
                          <a:ea typeface="メイリオ" panose="020B0604030504040204" pitchFamily="50" charset="-128"/>
                          <a:cs typeface="Times New Roman" panose="02020603050405020304" pitchFamily="18" charset="0"/>
                        </a:rPr>
                        <a:t>平成</a:t>
                      </a:r>
                      <a:r>
                        <a:rPr lang="en-US" sz="1100" kern="100">
                          <a:effectLst/>
                          <a:latin typeface="メイリオ" panose="020B0604030504040204" pitchFamily="50" charset="-128"/>
                          <a:ea typeface="メイリオ" panose="020B0604030504040204" pitchFamily="50" charset="-128"/>
                          <a:cs typeface="Times New Roman" panose="02020603050405020304" pitchFamily="18" charset="0"/>
                        </a:rPr>
                        <a:t>28</a:t>
                      </a:r>
                      <a:r>
                        <a:rPr lang="ja-JP" sz="1100" kern="100">
                          <a:effectLst/>
                          <a:latin typeface="メイリオ" panose="020B0604030504040204" pitchFamily="50" charset="-128"/>
                          <a:ea typeface="メイリオ" panose="020B0604030504040204" pitchFamily="50" charset="-128"/>
                          <a:cs typeface="Times New Roman" panose="02020603050405020304" pitchFamily="18" charset="0"/>
                        </a:rPr>
                        <a:t>年度</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99</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233</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7</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22</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116</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276</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8</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21</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97362293"/>
                  </a:ext>
                </a:extLst>
              </a:tr>
              <a:tr h="181107">
                <a:tc>
                  <a:txBody>
                    <a:bodyPr/>
                    <a:lstStyle/>
                    <a:p>
                      <a:pPr algn="just">
                        <a:lnSpc>
                          <a:spcPts val="1300"/>
                        </a:lnSpc>
                        <a:spcAft>
                          <a:spcPts val="0"/>
                        </a:spcAft>
                      </a:pPr>
                      <a:r>
                        <a:rPr lang="ja-JP" sz="1100" kern="100">
                          <a:effectLst/>
                          <a:latin typeface="メイリオ" panose="020B0604030504040204" pitchFamily="50" charset="-128"/>
                          <a:ea typeface="メイリオ" panose="020B0604030504040204" pitchFamily="50" charset="-128"/>
                          <a:cs typeface="Times New Roman" panose="02020603050405020304" pitchFamily="18" charset="0"/>
                        </a:rPr>
                        <a:t>平成</a:t>
                      </a:r>
                      <a:r>
                        <a:rPr lang="en-US" sz="1100" kern="100">
                          <a:effectLst/>
                          <a:latin typeface="メイリオ" panose="020B0604030504040204" pitchFamily="50" charset="-128"/>
                          <a:ea typeface="メイリオ" panose="020B0604030504040204" pitchFamily="50" charset="-128"/>
                          <a:cs typeface="Times New Roman" panose="02020603050405020304" pitchFamily="18" charset="0"/>
                        </a:rPr>
                        <a:t>29</a:t>
                      </a:r>
                      <a:r>
                        <a:rPr lang="ja-JP" sz="1100" kern="100">
                          <a:effectLst/>
                          <a:latin typeface="メイリオ" panose="020B0604030504040204" pitchFamily="50" charset="-128"/>
                          <a:ea typeface="メイリオ" panose="020B0604030504040204" pitchFamily="50" charset="-128"/>
                          <a:cs typeface="Times New Roman" panose="02020603050405020304" pitchFamily="18" charset="0"/>
                        </a:rPr>
                        <a:t>年度</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122</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295</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9</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25</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140</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276</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13</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32</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83485629"/>
                  </a:ext>
                </a:extLst>
              </a:tr>
              <a:tr h="181107">
                <a:tc>
                  <a:txBody>
                    <a:bodyPr/>
                    <a:lstStyle/>
                    <a:p>
                      <a:pPr algn="just">
                        <a:lnSpc>
                          <a:spcPts val="1300"/>
                        </a:lnSpc>
                        <a:spcAft>
                          <a:spcPts val="0"/>
                        </a:spcAft>
                      </a:pPr>
                      <a:r>
                        <a:rPr lang="ja-JP" sz="1100" kern="100">
                          <a:effectLst/>
                          <a:latin typeface="メイリオ" panose="020B0604030504040204" pitchFamily="50" charset="-128"/>
                          <a:ea typeface="メイリオ" panose="020B0604030504040204" pitchFamily="50" charset="-128"/>
                          <a:cs typeface="Times New Roman" panose="02020603050405020304" pitchFamily="18" charset="0"/>
                        </a:rPr>
                        <a:t>平成</a:t>
                      </a:r>
                      <a:r>
                        <a:rPr lang="en-US" sz="1100" kern="100">
                          <a:effectLst/>
                          <a:latin typeface="メイリオ" panose="020B0604030504040204" pitchFamily="50" charset="-128"/>
                          <a:ea typeface="メイリオ" panose="020B0604030504040204" pitchFamily="50" charset="-128"/>
                          <a:cs typeface="Times New Roman" panose="02020603050405020304" pitchFamily="18" charset="0"/>
                        </a:rPr>
                        <a:t>30</a:t>
                      </a:r>
                      <a:r>
                        <a:rPr lang="ja-JP" sz="1100" kern="100">
                          <a:effectLst/>
                          <a:latin typeface="メイリオ" panose="020B0604030504040204" pitchFamily="50" charset="-128"/>
                          <a:ea typeface="メイリオ" panose="020B0604030504040204" pitchFamily="50" charset="-128"/>
                          <a:cs typeface="Times New Roman" panose="02020603050405020304" pitchFamily="18" charset="0"/>
                        </a:rPr>
                        <a:t>年度</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127</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298</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6</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14</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149</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282</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12</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dirty="0">
                          <a:effectLst/>
                          <a:latin typeface="メイリオ" panose="020B0604030504040204" pitchFamily="50" charset="-128"/>
                          <a:ea typeface="メイリオ" panose="020B0604030504040204" pitchFamily="50" charset="-128"/>
                          <a:cs typeface="ＭＳ Ｐゴシック" panose="020B0600070205080204" pitchFamily="50" charset="-128"/>
                        </a:rPr>
                        <a:t>31</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3495465"/>
                  </a:ext>
                </a:extLst>
              </a:tr>
              <a:tr h="181107">
                <a:tc>
                  <a:txBody>
                    <a:bodyPr/>
                    <a:lstStyle/>
                    <a:p>
                      <a:pPr algn="just">
                        <a:lnSpc>
                          <a:spcPts val="1300"/>
                        </a:lnSpc>
                        <a:spcAft>
                          <a:spcPts val="0"/>
                        </a:spcAft>
                      </a:pPr>
                      <a:r>
                        <a:rPr lang="ja-JP" sz="1100" kern="100">
                          <a:effectLst/>
                          <a:latin typeface="メイリオ" panose="020B0604030504040204" pitchFamily="50" charset="-128"/>
                          <a:ea typeface="メイリオ" panose="020B0604030504040204" pitchFamily="50" charset="-128"/>
                          <a:cs typeface="Times New Roman" panose="02020603050405020304" pitchFamily="18" charset="0"/>
                        </a:rPr>
                        <a:t>令和元年度</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173</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300</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10</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20</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177</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285</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13</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23</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71590888"/>
                  </a:ext>
                </a:extLst>
              </a:tr>
              <a:tr h="181107">
                <a:tc>
                  <a:txBody>
                    <a:bodyPr/>
                    <a:lstStyle/>
                    <a:p>
                      <a:pPr algn="just">
                        <a:lnSpc>
                          <a:spcPts val="1300"/>
                        </a:lnSpc>
                        <a:spcAft>
                          <a:spcPts val="0"/>
                        </a:spcAft>
                      </a:pPr>
                      <a:r>
                        <a:rPr lang="ja-JP" sz="11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令和</a:t>
                      </a:r>
                      <a:r>
                        <a:rPr lang="ja-JP" altLang="en-US" sz="1100" kern="100" dirty="0">
                          <a:effectLst/>
                          <a:latin typeface="メイリオ" panose="020B0604030504040204" pitchFamily="50" charset="-128"/>
                          <a:ea typeface="メイリオ" panose="020B0604030504040204" pitchFamily="50" charset="-128"/>
                          <a:cs typeface="Times New Roman" panose="02020603050405020304" pitchFamily="18" charset="0"/>
                        </a:rPr>
                        <a:t>２</a:t>
                      </a:r>
                      <a:r>
                        <a:rPr lang="ja-JP" sz="1100" kern="100" dirty="0" smtClean="0">
                          <a:effectLst/>
                          <a:latin typeface="メイリオ" panose="020B0604030504040204" pitchFamily="50" charset="-128"/>
                          <a:ea typeface="メイリオ" panose="020B0604030504040204" pitchFamily="50" charset="-128"/>
                          <a:cs typeface="Times New Roman" panose="02020603050405020304" pitchFamily="18" charset="0"/>
                        </a:rPr>
                        <a:t>年度</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207</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274</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13</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16</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221</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269</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11</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24</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76604617"/>
                  </a:ext>
                </a:extLst>
              </a:tr>
              <a:tr h="181107">
                <a:tc>
                  <a:txBody>
                    <a:bodyPr/>
                    <a:lstStyle/>
                    <a:p>
                      <a:pPr algn="l">
                        <a:lnSpc>
                          <a:spcPts val="1300"/>
                        </a:lnSpc>
                        <a:spcAft>
                          <a:spcPts val="0"/>
                        </a:spcAft>
                      </a:pPr>
                      <a:r>
                        <a:rPr lang="ja-JP" sz="1100" kern="100">
                          <a:effectLst/>
                          <a:latin typeface="メイリオ" panose="020B0604030504040204" pitchFamily="50" charset="-128"/>
                          <a:ea typeface="メイリオ" panose="020B0604030504040204" pitchFamily="50" charset="-128"/>
                          <a:cs typeface="Times New Roman" panose="02020603050405020304" pitchFamily="18" charset="0"/>
                        </a:rPr>
                        <a:t>令和３年度</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77881914"/>
                  </a:ext>
                </a:extLst>
              </a:tr>
              <a:tr h="181107">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計</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1,143</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2,366</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68</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160</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1,186</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2,236</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87</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dirty="0">
                          <a:effectLst/>
                          <a:latin typeface="メイリオ" panose="020B0604030504040204" pitchFamily="50" charset="-128"/>
                          <a:ea typeface="メイリオ" panose="020B0604030504040204" pitchFamily="50" charset="-128"/>
                          <a:cs typeface="ＭＳ Ｐゴシック" panose="020B0600070205080204" pitchFamily="50" charset="-128"/>
                        </a:rPr>
                        <a:t>201</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08918662"/>
                  </a:ext>
                </a:extLst>
              </a:tr>
            </a:tbl>
          </a:graphicData>
        </a:graphic>
      </p:graphicFrame>
      <p:graphicFrame>
        <p:nvGraphicFramePr>
          <p:cNvPr id="17" name="表 16"/>
          <p:cNvGraphicFramePr>
            <a:graphicFrameLocks noGrp="1"/>
          </p:cNvGraphicFramePr>
          <p:nvPr>
            <p:extLst>
              <p:ext uri="{D42A27DB-BD31-4B8C-83A1-F6EECF244321}">
                <p14:modId xmlns:p14="http://schemas.microsoft.com/office/powerpoint/2010/main" val="239775382"/>
              </p:ext>
            </p:extLst>
          </p:nvPr>
        </p:nvGraphicFramePr>
        <p:xfrm>
          <a:off x="9726081" y="5540960"/>
          <a:ext cx="2612376" cy="3436100"/>
        </p:xfrm>
        <a:graphic>
          <a:graphicData uri="http://schemas.openxmlformats.org/drawingml/2006/table">
            <a:tbl>
              <a:tblPr firstRow="1" firstCol="1" bandRow="1"/>
              <a:tblGrid>
                <a:gridCol w="681101">
                  <a:extLst>
                    <a:ext uri="{9D8B030D-6E8A-4147-A177-3AD203B41FA5}">
                      <a16:colId xmlns:a16="http://schemas.microsoft.com/office/drawing/2014/main" val="899935226"/>
                    </a:ext>
                  </a:extLst>
                </a:gridCol>
                <a:gridCol w="665293">
                  <a:extLst>
                    <a:ext uri="{9D8B030D-6E8A-4147-A177-3AD203B41FA5}">
                      <a16:colId xmlns:a16="http://schemas.microsoft.com/office/drawing/2014/main" val="2679564650"/>
                    </a:ext>
                  </a:extLst>
                </a:gridCol>
                <a:gridCol w="584193">
                  <a:extLst>
                    <a:ext uri="{9D8B030D-6E8A-4147-A177-3AD203B41FA5}">
                      <a16:colId xmlns:a16="http://schemas.microsoft.com/office/drawing/2014/main" val="3342074144"/>
                    </a:ext>
                  </a:extLst>
                </a:gridCol>
                <a:gridCol w="681789">
                  <a:extLst>
                    <a:ext uri="{9D8B030D-6E8A-4147-A177-3AD203B41FA5}">
                      <a16:colId xmlns:a16="http://schemas.microsoft.com/office/drawing/2014/main" val="867489761"/>
                    </a:ext>
                  </a:extLst>
                </a:gridCol>
              </a:tblGrid>
              <a:tr h="180240">
                <a:tc gridSpan="4">
                  <a:txBody>
                    <a:bodyPr/>
                    <a:lstStyle/>
                    <a:p>
                      <a:pPr algn="ctr">
                        <a:lnSpc>
                          <a:spcPts val="1300"/>
                        </a:lnSpc>
                        <a:spcAft>
                          <a:spcPts val="0"/>
                        </a:spcAft>
                      </a:pPr>
                      <a:r>
                        <a:rPr lang="ja-JP" sz="1100" kern="0" dirty="0">
                          <a:effectLst/>
                          <a:latin typeface="メイリオ" panose="020B0604030504040204" pitchFamily="50" charset="-128"/>
                          <a:ea typeface="メイリオ" panose="020B0604030504040204" pitchFamily="50" charset="-128"/>
                          <a:cs typeface="ＭＳ Ｐゴシック" panose="020B0600070205080204" pitchFamily="50" charset="-128"/>
                        </a:rPr>
                        <a:t>ベトナム</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496637178"/>
                  </a:ext>
                </a:extLst>
              </a:tr>
              <a:tr h="180240">
                <a:tc gridSpan="2">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全国</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gridSpan="2">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大阪</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634013761"/>
                  </a:ext>
                </a:extLst>
              </a:tr>
              <a:tr h="372020">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受入</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施設数</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dirty="0">
                          <a:effectLst/>
                          <a:latin typeface="メイリオ" panose="020B0604030504040204" pitchFamily="50" charset="-128"/>
                          <a:ea typeface="メイリオ" panose="020B0604030504040204" pitchFamily="50" charset="-128"/>
                          <a:cs typeface="ＭＳ Ｐゴシック" panose="020B0600070205080204" pitchFamily="50" charset="-128"/>
                        </a:rPr>
                        <a:t>受入</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300"/>
                        </a:lnSpc>
                        <a:spcAft>
                          <a:spcPts val="0"/>
                        </a:spcAft>
                      </a:pPr>
                      <a:r>
                        <a:rPr lang="ja-JP" sz="1100" kern="0" dirty="0">
                          <a:effectLst/>
                          <a:latin typeface="メイリオ" panose="020B0604030504040204" pitchFamily="50" charset="-128"/>
                          <a:ea typeface="メイリオ" panose="020B0604030504040204" pitchFamily="50" charset="-128"/>
                          <a:cs typeface="ＭＳ Ｐゴシック" panose="020B0600070205080204" pitchFamily="50" charset="-128"/>
                        </a:rPr>
                        <a:t>決定数</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受入</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施設数</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受入</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決定数</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86558840"/>
                  </a:ext>
                </a:extLst>
              </a:tr>
              <a:tr h="180240">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6745330"/>
                  </a:ext>
                </a:extLst>
              </a:tr>
              <a:tr h="180240">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dirty="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10681576"/>
                  </a:ext>
                </a:extLst>
              </a:tr>
              <a:tr h="180240">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28996137"/>
                  </a:ext>
                </a:extLst>
              </a:tr>
              <a:tr h="180240">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71334274"/>
                  </a:ext>
                </a:extLst>
              </a:tr>
              <a:tr h="180240">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90800491"/>
                  </a:ext>
                </a:extLst>
              </a:tr>
              <a:tr h="180240">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53006035"/>
                  </a:ext>
                </a:extLst>
              </a:tr>
              <a:tr h="180240">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62</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117</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5</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10</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50111967"/>
                  </a:ext>
                </a:extLst>
              </a:tr>
              <a:tr h="180240">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58</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138</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3</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7</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593227846"/>
                  </a:ext>
                </a:extLst>
              </a:tr>
              <a:tr h="180240">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79</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162</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4</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6</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00605889"/>
                  </a:ext>
                </a:extLst>
              </a:tr>
              <a:tr h="180240">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78</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181</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8</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18</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79335839"/>
                  </a:ext>
                </a:extLst>
              </a:tr>
              <a:tr h="180240">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87</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193</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4</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10</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66135029"/>
                  </a:ext>
                </a:extLst>
              </a:tr>
              <a:tr h="180240">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86</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176</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5</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14</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07090933"/>
                  </a:ext>
                </a:extLst>
              </a:tr>
              <a:tr h="180240">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96</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193</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5</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9</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376422180"/>
                  </a:ext>
                </a:extLst>
              </a:tr>
              <a:tr h="180240">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ts val="1300"/>
                        </a:lnSpc>
                        <a:spcAft>
                          <a:spcPts val="0"/>
                        </a:spcAft>
                      </a:pPr>
                      <a:r>
                        <a:rPr lang="ja-JP" sz="1100" kern="0">
                          <a:effectLst/>
                          <a:latin typeface="メイリオ" panose="020B0604030504040204" pitchFamily="50" charset="-128"/>
                          <a:ea typeface="メイリオ" panose="020B0604030504040204" pitchFamily="50" charset="-128"/>
                          <a:cs typeface="ＭＳ Ｐゴシック" panose="020B0600070205080204" pitchFamily="50" charset="-128"/>
                        </a:rPr>
                        <a:t>－</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65218869"/>
                  </a:ext>
                </a:extLst>
              </a:tr>
              <a:tr h="180240">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546</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1,160</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a:effectLst/>
                          <a:latin typeface="メイリオ" panose="020B0604030504040204" pitchFamily="50" charset="-128"/>
                          <a:ea typeface="メイリオ" panose="020B0604030504040204" pitchFamily="50" charset="-128"/>
                          <a:cs typeface="ＭＳ Ｐゴシック" panose="020B0600070205080204" pitchFamily="50" charset="-128"/>
                        </a:rPr>
                        <a:t>34</a:t>
                      </a:r>
                      <a:endParaRPr lang="ja-JP" sz="1200" kern="10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a:lnSpc>
                          <a:spcPts val="1300"/>
                        </a:lnSpc>
                        <a:spcAft>
                          <a:spcPts val="0"/>
                        </a:spcAft>
                      </a:pPr>
                      <a:r>
                        <a:rPr lang="en-US" sz="1100" kern="0" dirty="0">
                          <a:effectLst/>
                          <a:latin typeface="メイリオ" panose="020B0604030504040204" pitchFamily="50" charset="-128"/>
                          <a:ea typeface="メイリオ" panose="020B0604030504040204" pitchFamily="50" charset="-128"/>
                          <a:cs typeface="ＭＳ Ｐゴシック" panose="020B0600070205080204" pitchFamily="50" charset="-128"/>
                        </a:rPr>
                        <a:t>74</a:t>
                      </a:r>
                      <a:endParaRPr lang="ja-JP" sz="1200" kern="100" dirty="0">
                        <a:effectLst/>
                        <a:latin typeface="メイリオ" panose="020B0604030504040204" pitchFamily="50" charset="-128"/>
                        <a:ea typeface="メイリオ" panose="020B0604030504040204" pitchFamily="50" charset="-128"/>
                        <a:cs typeface="Times New Roman" panose="02020603050405020304" pitchFamily="18" charset="0"/>
                      </a:endParaRPr>
                    </a:p>
                  </a:txBody>
                  <a:tcPr marL="62865" marR="62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41581172"/>
                  </a:ext>
                </a:extLst>
              </a:tr>
            </a:tbl>
          </a:graphicData>
        </a:graphic>
      </p:graphicFrame>
      <p:sp>
        <p:nvSpPr>
          <p:cNvPr id="15" name="Rectangle 6"/>
          <p:cNvSpPr/>
          <p:nvPr/>
        </p:nvSpPr>
        <p:spPr>
          <a:xfrm>
            <a:off x="892017" y="456963"/>
            <a:ext cx="11586629" cy="646110"/>
          </a:xfrm>
          <a:prstGeom prst="rect">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lIns="122885" tIns="61445" rIns="122885" bIns="61445" rtlCol="0" anchor="ctr"/>
          <a:lstStyle/>
          <a:p>
            <a:pPr algn="ctr"/>
            <a:endParaRPr lang="en-US" sz="3362"/>
          </a:p>
        </p:txBody>
      </p:sp>
      <p:sp>
        <p:nvSpPr>
          <p:cNvPr id="16" name="タイトル 1"/>
          <p:cNvSpPr txBox="1">
            <a:spLocks/>
          </p:cNvSpPr>
          <p:nvPr/>
        </p:nvSpPr>
        <p:spPr>
          <a:xfrm>
            <a:off x="26185" y="543964"/>
            <a:ext cx="13162643" cy="532585"/>
          </a:xfrm>
          <a:prstGeom prst="rect">
            <a:avLst/>
          </a:prstGeom>
        </p:spPr>
        <p:txBody>
          <a:bodyPr vert="horz" lIns="91440" tIns="45720" rIns="91440" bIns="45720" rtlCol="0" anchor="b">
            <a:noAutofit/>
          </a:bodyPr>
          <a:lstStyle>
            <a:lvl1pPr algn="ctr" defTabSz="1229777" rtl="0" eaLnBrk="1" latinLnBrk="0" hangingPunct="1">
              <a:lnSpc>
                <a:spcPct val="90000"/>
              </a:lnSpc>
              <a:spcBef>
                <a:spcPct val="0"/>
              </a:spcBef>
              <a:buNone/>
              <a:defRPr kumimoji="1" sz="8069" kern="1200">
                <a:solidFill>
                  <a:schemeClr val="tx1"/>
                </a:solidFill>
                <a:latin typeface="+mj-lt"/>
                <a:ea typeface="+mj-ea"/>
                <a:cs typeface="+mj-cs"/>
              </a:defRPr>
            </a:lvl1pPr>
          </a:lstStyle>
          <a:p>
            <a:pPr defTabSz="1280160">
              <a:lnSpc>
                <a:spcPct val="100000"/>
              </a:lnSpc>
              <a:spcBef>
                <a:spcPts val="0"/>
              </a:spcBef>
            </a:pPr>
            <a:r>
              <a:rPr lang="ja-JP" altLang="en-US" sz="2690" b="1" dirty="0" smtClean="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　</a:t>
            </a:r>
            <a:r>
              <a:rPr lang="ja-JP" altLang="en-US" sz="2600" b="1" dirty="0" smtClean="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外国人介護福祉士候補者</a:t>
            </a:r>
            <a:r>
              <a:rPr lang="en-US" altLang="ja-JP" sz="2600" b="1" dirty="0" smtClean="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(EPA)</a:t>
            </a:r>
            <a:r>
              <a:rPr lang="ja-JP" altLang="en-US" sz="2600" b="1" dirty="0" smtClean="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受入施設学習支援事業</a:t>
            </a:r>
            <a:endParaRPr lang="ja-JP" altLang="en-US" sz="26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18" name="角丸四角形 17"/>
          <p:cNvSpPr/>
          <p:nvPr/>
        </p:nvSpPr>
        <p:spPr>
          <a:xfrm>
            <a:off x="887161" y="1381144"/>
            <a:ext cx="1116124" cy="40393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角丸四角形 18"/>
          <p:cNvSpPr/>
          <p:nvPr/>
        </p:nvSpPr>
        <p:spPr>
          <a:xfrm>
            <a:off x="814430" y="2537377"/>
            <a:ext cx="1494889" cy="43551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1135921" y="1443218"/>
            <a:ext cx="864096" cy="400110"/>
          </a:xfrm>
          <a:prstGeom prst="rect">
            <a:avLst/>
          </a:prstGeom>
          <a:noFill/>
        </p:spPr>
        <p:txBody>
          <a:bodyPr wrap="square" rtlCol="0">
            <a:spAutoFit/>
          </a:bodyPr>
          <a:lstStyle/>
          <a:p>
            <a:r>
              <a:rPr kumimoji="1" lang="ja-JP" altLang="en-US" sz="2000" b="1" dirty="0" smtClean="0">
                <a:solidFill>
                  <a:schemeClr val="bg1"/>
                </a:solidFill>
                <a:latin typeface="メイリオ" panose="020B0604030504040204" pitchFamily="50" charset="-128"/>
                <a:ea typeface="メイリオ" panose="020B0604030504040204" pitchFamily="50" charset="-128"/>
              </a:rPr>
              <a:t>目的</a:t>
            </a:r>
            <a:endParaRPr kumimoji="1" lang="ja-JP" altLang="en-US" sz="2000" b="1" dirty="0">
              <a:solidFill>
                <a:schemeClr val="bg1"/>
              </a:solidFill>
              <a:latin typeface="メイリオ" panose="020B0604030504040204" pitchFamily="50" charset="-128"/>
              <a:ea typeface="メイリオ" panose="020B0604030504040204" pitchFamily="50" charset="-128"/>
            </a:endParaRPr>
          </a:p>
        </p:txBody>
      </p:sp>
      <p:sp>
        <p:nvSpPr>
          <p:cNvPr id="21" name="テキスト ボックス 20"/>
          <p:cNvSpPr txBox="1"/>
          <p:nvPr/>
        </p:nvSpPr>
        <p:spPr>
          <a:xfrm>
            <a:off x="908837" y="2598867"/>
            <a:ext cx="1318264" cy="400110"/>
          </a:xfrm>
          <a:prstGeom prst="rect">
            <a:avLst/>
          </a:prstGeom>
          <a:noFill/>
        </p:spPr>
        <p:txBody>
          <a:bodyPr wrap="square" rtlCol="0">
            <a:spAutoFit/>
          </a:bodyPr>
          <a:lstStyle/>
          <a:p>
            <a:r>
              <a:rPr kumimoji="1" lang="ja-JP" altLang="en-US" sz="2000" b="1" dirty="0" smtClean="0">
                <a:solidFill>
                  <a:schemeClr val="bg1"/>
                </a:solidFill>
                <a:latin typeface="メイリオ" panose="020B0604030504040204" pitchFamily="50" charset="-128"/>
                <a:ea typeface="メイリオ" panose="020B0604030504040204" pitchFamily="50" charset="-128"/>
              </a:rPr>
              <a:t>事業内容</a:t>
            </a:r>
            <a:endParaRPr kumimoji="1" lang="ja-JP" altLang="en-US" sz="20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298327194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Rectangle 6"/>
          <p:cNvSpPr/>
          <p:nvPr/>
        </p:nvSpPr>
        <p:spPr>
          <a:xfrm>
            <a:off x="394392" y="254087"/>
            <a:ext cx="12621885" cy="491900"/>
          </a:xfrm>
          <a:prstGeom prst="rect">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lIns="122885" tIns="61445" rIns="122885" bIns="61445" rtlCol="0" anchor="ctr"/>
          <a:lstStyle/>
          <a:p>
            <a:pPr algn="ctr"/>
            <a:endParaRPr lang="en-US" sz="3362"/>
          </a:p>
        </p:txBody>
      </p:sp>
      <p:sp>
        <p:nvSpPr>
          <p:cNvPr id="5" name="タイトル 1"/>
          <p:cNvSpPr>
            <a:spLocks noGrp="1"/>
          </p:cNvSpPr>
          <p:nvPr>
            <p:ph type="title"/>
          </p:nvPr>
        </p:nvSpPr>
        <p:spPr>
          <a:xfrm>
            <a:off x="114836" y="320845"/>
            <a:ext cx="13162643" cy="532585"/>
          </a:xfrm>
        </p:spPr>
        <p:txBody>
          <a:bodyPr>
            <a:noAutofit/>
          </a:bodyPr>
          <a:lstStyle/>
          <a:p>
            <a:pPr lvl="0" algn="ctr" defTabSz="1280160">
              <a:lnSpc>
                <a:spcPct val="100000"/>
              </a:lnSpc>
              <a:spcBef>
                <a:spcPts val="0"/>
              </a:spcBef>
            </a:pPr>
            <a:r>
              <a:rPr lang="ja-JP" altLang="en-US" sz="269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　</a:t>
            </a:r>
            <a:r>
              <a:rPr lang="ja-JP" altLang="en-US" sz="26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外国人介護人材適正受入推進</a:t>
            </a:r>
            <a:r>
              <a:rPr lang="ja-JP" altLang="en-US" sz="2600" b="1" dirty="0" smtClean="0">
                <a:solidFill>
                  <a:schemeClr val="bg1"/>
                </a:solidFill>
                <a:latin typeface="メイリオ" panose="020B0604030504040204" pitchFamily="50" charset="-128"/>
                <a:ea typeface="メイリオ" panose="020B0604030504040204" pitchFamily="50" charset="-128"/>
                <a:cs typeface="Meiryo UI" panose="020B0604030504040204" pitchFamily="50" charset="-128"/>
              </a:rPr>
              <a:t>事業（連絡会議・研修会）</a:t>
            </a:r>
            <a:endParaRPr lang="ja-JP" altLang="en-US" sz="2600" b="1" dirty="0">
              <a:solidFill>
                <a:schemeClr val="bg1"/>
              </a:solidFill>
              <a:latin typeface="メイリオ" panose="020B0604030504040204" pitchFamily="50" charset="-128"/>
              <a:ea typeface="メイリオ" panose="020B0604030504040204" pitchFamily="50" charset="-128"/>
              <a:cs typeface="Meiryo UI" panose="020B0604030504040204" pitchFamily="50" charset="-128"/>
            </a:endParaRPr>
          </a:p>
        </p:txBody>
      </p:sp>
      <p:sp>
        <p:nvSpPr>
          <p:cNvPr id="2" name="テキスト ボックス 1"/>
          <p:cNvSpPr txBox="1"/>
          <p:nvPr/>
        </p:nvSpPr>
        <p:spPr>
          <a:xfrm>
            <a:off x="1761934" y="1319633"/>
            <a:ext cx="735590" cy="269136"/>
          </a:xfrm>
          <a:prstGeom prst="rect">
            <a:avLst/>
          </a:prstGeom>
          <a:noFill/>
        </p:spPr>
        <p:txBody>
          <a:bodyPr wrap="square" rtlCol="0">
            <a:spAutoFit/>
          </a:bodyPr>
          <a:lstStyle/>
          <a:p>
            <a:r>
              <a:rPr lang="ja-JP" altLang="en-US" sz="1076" dirty="0">
                <a:latin typeface="Meiryo UI" panose="020B0604030504040204" pitchFamily="50" charset="-128"/>
                <a:ea typeface="Meiryo UI" panose="020B0604030504040204" pitchFamily="50" charset="-128"/>
              </a:rPr>
              <a:t>人</a:t>
            </a:r>
          </a:p>
        </p:txBody>
      </p:sp>
      <p:sp>
        <p:nvSpPr>
          <p:cNvPr id="14" name="二等辺三角形 13"/>
          <p:cNvSpPr/>
          <p:nvPr/>
        </p:nvSpPr>
        <p:spPr>
          <a:xfrm rot="5400000">
            <a:off x="1376185" y="6099772"/>
            <a:ext cx="959760" cy="464531"/>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sz="3362"/>
          </a:p>
        </p:txBody>
      </p:sp>
      <p:graphicFrame>
        <p:nvGraphicFramePr>
          <p:cNvPr id="6" name="表 5"/>
          <p:cNvGraphicFramePr>
            <a:graphicFrameLocks noGrp="1"/>
          </p:cNvGraphicFramePr>
          <p:nvPr>
            <p:extLst>
              <p:ext uri="{D42A27DB-BD31-4B8C-83A1-F6EECF244321}">
                <p14:modId xmlns:p14="http://schemas.microsoft.com/office/powerpoint/2010/main" val="1441187947"/>
              </p:ext>
            </p:extLst>
          </p:nvPr>
        </p:nvGraphicFramePr>
        <p:xfrm>
          <a:off x="394392" y="1148163"/>
          <a:ext cx="12621885" cy="3417144"/>
        </p:xfrm>
        <a:graphic>
          <a:graphicData uri="http://schemas.openxmlformats.org/drawingml/2006/table">
            <a:tbl>
              <a:tblPr firstRow="1" bandRow="1">
                <a:tableStyleId>{5C22544A-7EE6-4342-B048-85BDC9FD1C3A}</a:tableStyleId>
              </a:tblPr>
              <a:tblGrid>
                <a:gridCol w="12621885">
                  <a:extLst>
                    <a:ext uri="{9D8B030D-6E8A-4147-A177-3AD203B41FA5}">
                      <a16:colId xmlns:a16="http://schemas.microsoft.com/office/drawing/2014/main" val="442404739"/>
                    </a:ext>
                  </a:extLst>
                </a:gridCol>
              </a:tblGrid>
              <a:tr h="3417144">
                <a:tc>
                  <a:txBody>
                    <a:bodyPr/>
                    <a:lstStyle/>
                    <a:p>
                      <a:pPr marL="0" indent="0">
                        <a:buFont typeface="Wingdings" panose="05000000000000000000" pitchFamily="2" charset="2"/>
                        <a:buNone/>
                      </a:pPr>
                      <a:r>
                        <a:rPr kumimoji="1" lang="ja-JP" altLang="en-US" sz="1800" dirty="0">
                          <a:solidFill>
                            <a:schemeClr val="tx1"/>
                          </a:solidFill>
                          <a:latin typeface="メイリオ" panose="020B0604030504040204" pitchFamily="50" charset="-128"/>
                          <a:ea typeface="メイリオ" panose="020B0604030504040204" pitchFamily="50" charset="-128"/>
                        </a:rPr>
                        <a:t>○目的</a:t>
                      </a:r>
                      <a:endParaRPr kumimoji="1" lang="en-US" altLang="ja-JP" sz="1800"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pPr>
                      <a:r>
                        <a:rPr kumimoji="1" lang="ja-JP" altLang="en-US" sz="1600" dirty="0">
                          <a:solidFill>
                            <a:schemeClr val="tx1"/>
                          </a:solidFill>
                          <a:latin typeface="メイリオ" panose="020B0604030504040204" pitchFamily="50" charset="-128"/>
                          <a:ea typeface="メイリオ" panose="020B0604030504040204" pitchFamily="50" charset="-128"/>
                        </a:rPr>
                        <a:t>　</a:t>
                      </a:r>
                      <a:r>
                        <a:rPr kumimoji="1" lang="ja-JP" altLang="en-US" sz="1600" b="0" dirty="0">
                          <a:solidFill>
                            <a:schemeClr val="tx1"/>
                          </a:solidFill>
                          <a:latin typeface="メイリオ" panose="020B0604030504040204" pitchFamily="50" charset="-128"/>
                          <a:ea typeface="メイリオ" panose="020B0604030504040204" pitchFamily="50" charset="-128"/>
                        </a:rPr>
                        <a:t>外国人介護人材が今後とも増加することが見込まれることから、引続き施設が外国人介護人材を円滑に受入れる際の環境を整備する。</a:t>
                      </a:r>
                      <a:endParaRPr kumimoji="1" lang="en-US" altLang="ja-JP" sz="1600" b="0"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pPr>
                      <a:endParaRPr kumimoji="1" lang="en-US" altLang="ja-JP" sz="1600"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pPr>
                      <a:r>
                        <a:rPr kumimoji="1" lang="ja-JP" altLang="en-US" sz="1800" dirty="0">
                          <a:solidFill>
                            <a:schemeClr val="tx1"/>
                          </a:solidFill>
                          <a:latin typeface="メイリオ" panose="020B0604030504040204" pitchFamily="50" charset="-128"/>
                          <a:ea typeface="メイリオ" panose="020B0604030504040204" pitchFamily="50" charset="-128"/>
                        </a:rPr>
                        <a:t>○事業内容</a:t>
                      </a:r>
                      <a:endParaRPr kumimoji="1" lang="en-US" altLang="ja-JP" sz="1800"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pPr>
                      <a:endParaRPr kumimoji="1" lang="en-US" altLang="ja-JP" sz="1500"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pPr>
                      <a:endParaRPr kumimoji="1" lang="en-US" altLang="ja-JP" sz="1500"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pPr>
                      <a:endParaRPr kumimoji="1" lang="en-US" altLang="ja-JP" sz="1500"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pPr>
                      <a:endParaRPr kumimoji="1" lang="en-US" altLang="ja-JP" sz="1500"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pPr>
                      <a:endParaRPr kumimoji="1" lang="en-US" altLang="ja-JP" sz="1500" dirty="0">
                        <a:solidFill>
                          <a:schemeClr val="tx1"/>
                        </a:solidFill>
                        <a:latin typeface="メイリオ" panose="020B0604030504040204" pitchFamily="50" charset="-128"/>
                        <a:ea typeface="メイリオ" panose="020B0604030504040204" pitchFamily="50" charset="-128"/>
                      </a:endParaRPr>
                    </a:p>
                    <a:p>
                      <a:pPr marL="0" indent="0">
                        <a:buFont typeface="Wingdings" panose="05000000000000000000" pitchFamily="2" charset="2"/>
                        <a:buNone/>
                      </a:pPr>
                      <a:endParaRPr kumimoji="1" lang="en-US" altLang="ja-JP" sz="1500" dirty="0">
                        <a:solidFill>
                          <a:schemeClr val="tx1"/>
                        </a:solidFill>
                        <a:latin typeface="メイリオ" panose="020B0604030504040204" pitchFamily="50" charset="-128"/>
                        <a:ea typeface="メイリオ" panose="020B0604030504040204" pitchFamily="50" charset="-128"/>
                      </a:endParaRPr>
                    </a:p>
                    <a:p>
                      <a:pPr marL="0" indent="0" algn="l" defTabSz="914235" rtl="0" eaLnBrk="1" latinLnBrk="0" hangingPunct="1">
                        <a:buFont typeface="Wingdings" panose="05000000000000000000" pitchFamily="2" charset="2"/>
                        <a:buNone/>
                      </a:pPr>
                      <a:endParaRPr kumimoji="1" lang="en-US" altLang="ja-JP" sz="1400" b="1" u="sng" kern="1200" dirty="0">
                        <a:solidFill>
                          <a:schemeClr val="tx1"/>
                        </a:solidFill>
                        <a:latin typeface="メイリオ" panose="020B0604030504040204" pitchFamily="50" charset="-128"/>
                        <a:ea typeface="メイリオ" panose="020B0604030504040204" pitchFamily="50" charset="-128"/>
                        <a:cs typeface="+mn-cs"/>
                      </a:endParaRPr>
                    </a:p>
                    <a:p>
                      <a:pPr marL="0" indent="0">
                        <a:buFont typeface="Wingdings" panose="05000000000000000000" pitchFamily="2" charset="2"/>
                        <a:buNone/>
                      </a:pPr>
                      <a:endParaRPr kumimoji="1" lang="en-US" altLang="ja-JP" sz="1300" b="0" dirty="0">
                        <a:solidFill>
                          <a:schemeClr val="tx1"/>
                        </a:solidFill>
                        <a:latin typeface="メイリオ" panose="020B0604030504040204" pitchFamily="50" charset="-128"/>
                        <a:ea typeface="メイリオ" panose="020B0604030504040204" pitchFamily="50" charset="-128"/>
                      </a:endParaRPr>
                    </a:p>
                  </a:txBody>
                  <a:tcPr marL="122975" marR="122975" marT="61488" marB="61488">
                    <a:solidFill>
                      <a:schemeClr val="accent1">
                        <a:lumMod val="20000"/>
                        <a:lumOff val="80000"/>
                      </a:schemeClr>
                    </a:solidFill>
                  </a:tcPr>
                </a:tc>
                <a:extLst>
                  <a:ext uri="{0D108BD9-81ED-4DB2-BD59-A6C34878D82A}">
                    <a16:rowId xmlns:a16="http://schemas.microsoft.com/office/drawing/2014/main" val="3823428718"/>
                  </a:ext>
                </a:extLst>
              </a:tr>
            </a:tbl>
          </a:graphicData>
        </a:graphic>
      </p:graphicFrame>
      <p:sp>
        <p:nvSpPr>
          <p:cNvPr id="24" name="テキスト ボックス 23"/>
          <p:cNvSpPr txBox="1"/>
          <p:nvPr/>
        </p:nvSpPr>
        <p:spPr>
          <a:xfrm>
            <a:off x="2467455" y="5236952"/>
            <a:ext cx="1369606" cy="2335085"/>
          </a:xfrm>
          <a:prstGeom prst="rect">
            <a:avLst/>
          </a:prstGeom>
          <a:solidFill>
            <a:schemeClr val="accent1">
              <a:lumMod val="40000"/>
              <a:lumOff val="60000"/>
            </a:schemeClr>
          </a:solidFill>
          <a:ln>
            <a:noFill/>
          </a:ln>
        </p:spPr>
        <p:style>
          <a:lnRef idx="1">
            <a:schemeClr val="accent2"/>
          </a:lnRef>
          <a:fillRef idx="3">
            <a:schemeClr val="accent2"/>
          </a:fillRef>
          <a:effectRef idx="2">
            <a:schemeClr val="accent2"/>
          </a:effectRef>
          <a:fontRef idx="minor">
            <a:schemeClr val="lt1"/>
          </a:fontRef>
        </p:style>
        <p:txBody>
          <a:bodyPr vert="eaVert" wrap="square" rtlCol="0">
            <a:spAutoFit/>
          </a:bodyPr>
          <a:lstStyle/>
          <a:p>
            <a:r>
              <a:rPr lang="ja-JP" altLang="en-US" sz="1400" dirty="0">
                <a:solidFill>
                  <a:schemeClr val="tx1"/>
                </a:solidFill>
                <a:latin typeface="メイリオ" panose="020B0604030504040204" pitchFamily="50" charset="-128"/>
                <a:ea typeface="メイリオ" panose="020B0604030504040204" pitchFamily="50" charset="-128"/>
              </a:rPr>
              <a:t>在留資格「特定技能」施行</a:t>
            </a:r>
            <a:endParaRPr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（平成</a:t>
            </a:r>
            <a:r>
              <a:rPr lang="en-US" altLang="ja-JP" sz="1400" dirty="0">
                <a:solidFill>
                  <a:schemeClr val="tx1"/>
                </a:solidFill>
                <a:latin typeface="メイリオ" panose="020B0604030504040204" pitchFamily="50" charset="-128"/>
                <a:ea typeface="メイリオ" panose="020B0604030504040204" pitchFamily="50" charset="-128"/>
              </a:rPr>
              <a:t>31</a:t>
            </a:r>
            <a:r>
              <a:rPr lang="ja-JP" altLang="en-US" sz="1400" dirty="0">
                <a:solidFill>
                  <a:schemeClr val="tx1"/>
                </a:solidFill>
                <a:latin typeface="メイリオ" panose="020B0604030504040204" pitchFamily="50" charset="-128"/>
                <a:ea typeface="メイリオ" panose="020B0604030504040204" pitchFamily="50" charset="-128"/>
              </a:rPr>
              <a:t>・</a:t>
            </a:r>
            <a:r>
              <a:rPr lang="en-US" altLang="ja-JP" sz="1400" dirty="0">
                <a:solidFill>
                  <a:schemeClr val="tx1"/>
                </a:solidFill>
                <a:latin typeface="メイリオ" panose="020B0604030504040204" pitchFamily="50" charset="-128"/>
                <a:ea typeface="メイリオ" panose="020B0604030504040204" pitchFamily="50" charset="-128"/>
              </a:rPr>
              <a:t>4</a:t>
            </a:r>
            <a:r>
              <a:rPr lang="ja-JP" altLang="en-US" sz="1400" dirty="0">
                <a:solidFill>
                  <a:schemeClr val="tx1"/>
                </a:solidFill>
                <a:latin typeface="メイリオ" panose="020B0604030504040204" pitchFamily="50" charset="-128"/>
                <a:ea typeface="メイリオ" panose="020B0604030504040204" pitchFamily="50" charset="-128"/>
              </a:rPr>
              <a:t>・</a:t>
            </a:r>
            <a:r>
              <a:rPr lang="en-US" altLang="ja-JP" sz="1400" dirty="0">
                <a:solidFill>
                  <a:schemeClr val="tx1"/>
                </a:solidFill>
                <a:latin typeface="メイリオ" panose="020B0604030504040204" pitchFamily="50" charset="-128"/>
                <a:ea typeface="メイリオ" panose="020B0604030504040204" pitchFamily="50" charset="-128"/>
              </a:rPr>
              <a:t>1)</a:t>
            </a:r>
          </a:p>
          <a:p>
            <a:endParaRPr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在留資格「技能実習」施行　</a:t>
            </a:r>
            <a:endParaRPr lang="en-US" altLang="ja-JP" sz="1400" dirty="0">
              <a:solidFill>
                <a:schemeClr val="tx1"/>
              </a:solidFill>
              <a:latin typeface="メイリオ" panose="020B0604030504040204" pitchFamily="50" charset="-128"/>
              <a:ea typeface="メイリオ" panose="020B0604030504040204" pitchFamily="50" charset="-128"/>
            </a:endParaRPr>
          </a:p>
          <a:p>
            <a:r>
              <a:rPr lang="ja-JP" altLang="en-US" sz="1400" dirty="0">
                <a:solidFill>
                  <a:schemeClr val="tx1"/>
                </a:solidFill>
                <a:latin typeface="メイリオ" panose="020B0604030504040204" pitchFamily="50" charset="-128"/>
                <a:ea typeface="メイリオ" panose="020B0604030504040204" pitchFamily="50" charset="-128"/>
              </a:rPr>
              <a:t>（平成</a:t>
            </a:r>
            <a:r>
              <a:rPr lang="en-US" altLang="ja-JP" sz="1400" dirty="0">
                <a:solidFill>
                  <a:schemeClr val="tx1"/>
                </a:solidFill>
                <a:latin typeface="メイリオ" panose="020B0604030504040204" pitchFamily="50" charset="-128"/>
                <a:ea typeface="メイリオ" panose="020B0604030504040204" pitchFamily="50" charset="-128"/>
              </a:rPr>
              <a:t>29</a:t>
            </a:r>
            <a:r>
              <a:rPr lang="ja-JP" altLang="en-US" sz="1400" dirty="0">
                <a:solidFill>
                  <a:schemeClr val="tx1"/>
                </a:solidFill>
                <a:latin typeface="メイリオ" panose="020B0604030504040204" pitchFamily="50" charset="-128"/>
                <a:ea typeface="メイリオ" panose="020B0604030504040204" pitchFamily="50" charset="-128"/>
              </a:rPr>
              <a:t>・</a:t>
            </a:r>
            <a:r>
              <a:rPr lang="en-US" altLang="ja-JP" sz="1400" dirty="0">
                <a:solidFill>
                  <a:schemeClr val="tx1"/>
                </a:solidFill>
                <a:latin typeface="メイリオ" panose="020B0604030504040204" pitchFamily="50" charset="-128"/>
                <a:ea typeface="メイリオ" panose="020B0604030504040204" pitchFamily="50" charset="-128"/>
              </a:rPr>
              <a:t>11</a:t>
            </a:r>
            <a:r>
              <a:rPr lang="ja-JP" altLang="en-US" sz="1400" dirty="0">
                <a:solidFill>
                  <a:schemeClr val="tx1"/>
                </a:solidFill>
                <a:latin typeface="メイリオ" panose="020B0604030504040204" pitchFamily="50" charset="-128"/>
                <a:ea typeface="メイリオ" panose="020B0604030504040204" pitchFamily="50" charset="-128"/>
              </a:rPr>
              <a:t>・</a:t>
            </a:r>
            <a:r>
              <a:rPr lang="en-US" altLang="ja-JP" sz="1400" dirty="0">
                <a:solidFill>
                  <a:schemeClr val="tx1"/>
                </a:solidFill>
                <a:latin typeface="メイリオ" panose="020B0604030504040204" pitchFamily="50" charset="-128"/>
                <a:ea typeface="メイリオ" panose="020B0604030504040204" pitchFamily="50" charset="-128"/>
              </a:rPr>
              <a:t>1)</a:t>
            </a:r>
            <a:r>
              <a:rPr lang="ja-JP" altLang="en-US" sz="1400" dirty="0">
                <a:latin typeface="メイリオ" panose="020B0604030504040204" pitchFamily="50" charset="-128"/>
                <a:ea typeface="メイリオ" panose="020B0604030504040204" pitchFamily="50" charset="-128"/>
              </a:rPr>
              <a:t>　　　</a:t>
            </a:r>
            <a:endParaRPr lang="en-US" altLang="ja-JP" sz="1400"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a:xfrm>
            <a:off x="9907740" y="8834670"/>
            <a:ext cx="3108537" cy="491046"/>
          </a:xfrm>
        </p:spPr>
        <p:txBody>
          <a:bodyPr/>
          <a:lstStyle/>
          <a:p>
            <a:fld id="{49CCCD13-D0AE-4FE9-8772-35F85946D699}" type="slidenum">
              <a:rPr lang="ja-JP" altLang="en-US" smtClean="0"/>
              <a:pPr/>
              <a:t>3</a:t>
            </a:fld>
            <a:endParaRPr lang="ja-JP" altLang="en-US" dirty="0"/>
          </a:p>
        </p:txBody>
      </p:sp>
      <p:sp>
        <p:nvSpPr>
          <p:cNvPr id="10" name="テキスト ボックス 9"/>
          <p:cNvSpPr txBox="1"/>
          <p:nvPr/>
        </p:nvSpPr>
        <p:spPr>
          <a:xfrm>
            <a:off x="540470" y="2270215"/>
            <a:ext cx="11802173" cy="1077218"/>
          </a:xfrm>
          <a:prstGeom prst="rect">
            <a:avLst/>
          </a:prstGeom>
          <a:noFill/>
          <a:ln w="12700">
            <a:noFill/>
          </a:ln>
        </p:spPr>
        <p:txBody>
          <a:bodyPr wrap="square" rtlCol="0">
            <a:spAutoFit/>
          </a:bodyPr>
          <a:lstStyle/>
          <a:p>
            <a:r>
              <a:rPr lang="en-US" altLang="ja-JP" sz="1600" b="1" dirty="0">
                <a:latin typeface="メイリオ" panose="020B0604030504040204" pitchFamily="50" charset="-128"/>
                <a:ea typeface="メイリオ" panose="020B0604030504040204" pitchFamily="50" charset="-128"/>
              </a:rPr>
              <a:t>Ⅰ</a:t>
            </a:r>
            <a:r>
              <a:rPr lang="ja-JP" altLang="en-US" sz="1600" b="1" dirty="0">
                <a:latin typeface="メイリオ" panose="020B0604030504040204" pitchFamily="50" charset="-128"/>
                <a:ea typeface="メイリオ" panose="020B0604030504040204" pitchFamily="50" charset="-128"/>
              </a:rPr>
              <a:t>　「大阪府外国人介護人材適正受入れ推進連絡会議」</a:t>
            </a:r>
            <a:endParaRPr lang="en-US" altLang="ja-JP" sz="1600" b="1" dirty="0">
              <a:latin typeface="メイリオ" panose="020B0604030504040204" pitchFamily="50" charset="-128"/>
              <a:ea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rPr>
              <a:t>・関係者間で最新情報の共有を行うこと等により、施設で</a:t>
            </a:r>
            <a:r>
              <a:rPr lang="ja-JP" altLang="en-US" sz="1600" dirty="0" smtClean="0">
                <a:latin typeface="メイリオ" panose="020B0604030504040204" pitchFamily="50" charset="-128"/>
                <a:ea typeface="メイリオ" panose="020B0604030504040204" pitchFamily="50" charset="-128"/>
              </a:rPr>
              <a:t>の円滑</a:t>
            </a:r>
            <a:r>
              <a:rPr lang="ja-JP" altLang="en-US" sz="1600" dirty="0">
                <a:latin typeface="メイリオ" panose="020B0604030504040204" pitchFamily="50" charset="-128"/>
                <a:ea typeface="メイリオ" panose="020B0604030504040204" pitchFamily="50" charset="-128"/>
              </a:rPr>
              <a:t>な受入れ</a:t>
            </a:r>
            <a:r>
              <a:rPr lang="ja-JP" altLang="en-US" sz="1600" dirty="0" smtClean="0">
                <a:latin typeface="メイリオ" panose="020B0604030504040204" pitchFamily="50" charset="-128"/>
                <a:ea typeface="メイリオ" panose="020B0604030504040204" pitchFamily="50" charset="-128"/>
              </a:rPr>
              <a:t>に向けた</a:t>
            </a:r>
            <a:r>
              <a:rPr lang="ja-JP" altLang="en-US" sz="1600" dirty="0">
                <a:latin typeface="メイリオ" panose="020B0604030504040204" pitchFamily="50" charset="-128"/>
                <a:ea typeface="メイリオ" panose="020B0604030504040204" pitchFamily="50" charset="-128"/>
              </a:rPr>
              <a:t>取組</a:t>
            </a:r>
            <a:r>
              <a:rPr lang="ja-JP" altLang="en-US" sz="1600" dirty="0" smtClean="0">
                <a:latin typeface="メイリオ" panose="020B0604030504040204" pitchFamily="50" charset="-128"/>
                <a:ea typeface="メイリオ" panose="020B0604030504040204" pitchFamily="50" charset="-128"/>
              </a:rPr>
              <a:t>を推進</a:t>
            </a:r>
            <a:r>
              <a:rPr lang="ja-JP" altLang="en-US" sz="1600" dirty="0">
                <a:latin typeface="メイリオ" panose="020B0604030504040204" pitchFamily="50" charset="-128"/>
                <a:ea typeface="メイリオ" panose="020B0604030504040204" pitchFamily="50" charset="-128"/>
              </a:rPr>
              <a:t>する。</a:t>
            </a:r>
            <a:endParaRPr lang="en-US" altLang="ja-JP" sz="1600" dirty="0">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　・外国人介護人材の円滑な受入れに向けた制度の周知や関係法令順守に向けた</a:t>
            </a:r>
            <a:r>
              <a:rPr lang="ja-JP" altLang="en-US" sz="1600" dirty="0" smtClean="0">
                <a:latin typeface="メイリオ" panose="020B0604030504040204" pitchFamily="50" charset="-128"/>
                <a:ea typeface="メイリオ" panose="020B0604030504040204" pitchFamily="50" charset="-128"/>
              </a:rPr>
              <a:t>研修会等</a:t>
            </a:r>
            <a:r>
              <a:rPr lang="ja-JP" altLang="en-US" sz="1600" dirty="0">
                <a:latin typeface="メイリオ" panose="020B0604030504040204" pitchFamily="50" charset="-128"/>
                <a:ea typeface="メイリオ" panose="020B0604030504040204" pitchFamily="50" charset="-128"/>
              </a:rPr>
              <a:t>の企画。</a:t>
            </a:r>
            <a:endParaRPr lang="en-US" altLang="ja-JP" sz="1600" dirty="0">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　・外国人介護人材の円滑な受入れ推進に向けた支援策の検討。</a:t>
            </a:r>
          </a:p>
        </p:txBody>
      </p:sp>
      <p:sp>
        <p:nvSpPr>
          <p:cNvPr id="19" name="テキスト ボックス 18"/>
          <p:cNvSpPr txBox="1"/>
          <p:nvPr/>
        </p:nvSpPr>
        <p:spPr>
          <a:xfrm>
            <a:off x="3935392" y="7838245"/>
            <a:ext cx="3352265"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♦技能実習生「介護</a:t>
            </a:r>
            <a:r>
              <a:rPr lang="ja-JP" altLang="en-US" sz="1400" dirty="0" smtClean="0">
                <a:latin typeface="メイリオ" panose="020B0604030504040204" pitchFamily="50" charset="-128"/>
                <a:ea typeface="メイリオ" panose="020B0604030504040204" pitchFamily="50" charset="-128"/>
              </a:rPr>
              <a:t>」</a:t>
            </a:r>
            <a:r>
              <a:rPr lang="ja-JP" altLang="en-US" sz="1050" dirty="0" smtClean="0">
                <a:latin typeface="メイリオ" panose="020B0604030504040204" pitchFamily="50" charset="-128"/>
                <a:ea typeface="メイリオ" panose="020B0604030504040204" pitchFamily="50" charset="-128"/>
              </a:rPr>
              <a:t>（</a:t>
            </a:r>
            <a:r>
              <a:rPr lang="ja-JP" altLang="en-US" sz="1050" dirty="0">
                <a:latin typeface="メイリオ" panose="020B0604030504040204" pitchFamily="50" charset="-128"/>
                <a:ea typeface="メイリオ" panose="020B0604030504040204" pitchFamily="50" charset="-128"/>
              </a:rPr>
              <a:t>令和</a:t>
            </a:r>
            <a:r>
              <a:rPr lang="en-US" altLang="ja-JP" sz="1050" dirty="0">
                <a:latin typeface="メイリオ" panose="020B0604030504040204" pitchFamily="50" charset="-128"/>
                <a:ea typeface="メイリオ" panose="020B0604030504040204" pitchFamily="50" charset="-128"/>
              </a:rPr>
              <a:t>3</a:t>
            </a:r>
            <a:r>
              <a:rPr lang="ja-JP" altLang="en-US" sz="1050" dirty="0">
                <a:latin typeface="メイリオ" panose="020B0604030504040204" pitchFamily="50" charset="-128"/>
                <a:ea typeface="メイリオ" panose="020B0604030504040204" pitchFamily="50" charset="-128"/>
              </a:rPr>
              <a:t>年</a:t>
            </a:r>
            <a:r>
              <a:rPr lang="en-US" altLang="ja-JP" sz="1050" dirty="0">
                <a:latin typeface="メイリオ" panose="020B0604030504040204" pitchFamily="50" charset="-128"/>
                <a:ea typeface="メイリオ" panose="020B0604030504040204" pitchFamily="50" charset="-128"/>
              </a:rPr>
              <a:t>3</a:t>
            </a:r>
            <a:r>
              <a:rPr lang="ja-JP" altLang="en-US" sz="1050" dirty="0">
                <a:latin typeface="メイリオ" panose="020B0604030504040204" pitchFamily="50" charset="-128"/>
                <a:ea typeface="メイリオ" panose="020B0604030504040204" pitchFamily="50" charset="-128"/>
              </a:rPr>
              <a:t>月末現在）</a:t>
            </a:r>
          </a:p>
        </p:txBody>
      </p:sp>
      <p:sp>
        <p:nvSpPr>
          <p:cNvPr id="27" name="テキスト ボックス 26"/>
          <p:cNvSpPr txBox="1"/>
          <p:nvPr/>
        </p:nvSpPr>
        <p:spPr>
          <a:xfrm>
            <a:off x="540470" y="3409467"/>
            <a:ext cx="12440922" cy="830997"/>
          </a:xfrm>
          <a:prstGeom prst="rect">
            <a:avLst/>
          </a:prstGeom>
          <a:noFill/>
          <a:ln w="12700">
            <a:noFill/>
          </a:ln>
        </p:spPr>
        <p:txBody>
          <a:bodyPr wrap="square" rtlCol="0">
            <a:spAutoFit/>
          </a:bodyPr>
          <a:lstStyle/>
          <a:p>
            <a:r>
              <a:rPr lang="en-US" altLang="ja-JP" sz="1600" b="1" dirty="0">
                <a:latin typeface="メイリオ" panose="020B0604030504040204" pitchFamily="50" charset="-128"/>
                <a:ea typeface="メイリオ" panose="020B0604030504040204" pitchFamily="50" charset="-128"/>
              </a:rPr>
              <a:t>Ⅱ</a:t>
            </a:r>
            <a:r>
              <a:rPr lang="ja-JP" altLang="en-US" sz="1600" b="1" dirty="0">
                <a:latin typeface="メイリオ" panose="020B0604030504040204" pitchFamily="50" charset="-128"/>
                <a:ea typeface="メイリオ" panose="020B0604030504040204" pitchFamily="50" charset="-128"/>
              </a:rPr>
              <a:t>　「外国人介護人材の円滑な受入れに関する研修会」　</a:t>
            </a:r>
            <a:endParaRPr lang="en-US" altLang="ja-JP" sz="1600" b="1" dirty="0">
              <a:latin typeface="メイリオ" panose="020B0604030504040204" pitchFamily="50" charset="-128"/>
              <a:ea typeface="メイリオ" panose="020B0604030504040204" pitchFamily="50" charset="-128"/>
            </a:endParaRPr>
          </a:p>
          <a:p>
            <a:r>
              <a:rPr lang="ja-JP" altLang="en-US" sz="1600" b="1" dirty="0">
                <a:latin typeface="メイリオ" panose="020B0604030504040204" pitchFamily="50" charset="-128"/>
                <a:ea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rPr>
              <a:t>・外国人介護人材をこれから受け入れようとしている施設向け</a:t>
            </a:r>
            <a:r>
              <a:rPr lang="ja-JP" altLang="en-US" sz="1600" dirty="0" smtClean="0">
                <a:latin typeface="メイリオ" panose="020B0604030504040204" pitchFamily="50" charset="-128"/>
                <a:ea typeface="メイリオ" panose="020B0604030504040204" pitchFamily="50" charset="-128"/>
              </a:rPr>
              <a:t>研修（</a:t>
            </a:r>
            <a:r>
              <a:rPr lang="ja-JP" altLang="en-US" sz="1600" dirty="0">
                <a:latin typeface="メイリオ" panose="020B0604030504040204" pitchFamily="50" charset="-128"/>
                <a:ea typeface="メイリオ" panose="020B0604030504040204" pitchFamily="50" charset="-128"/>
              </a:rPr>
              <a:t>例：制度の説明・情報提供、事例紹介、相談窓口の紹介等）</a:t>
            </a:r>
            <a:endParaRPr lang="en-US" altLang="ja-JP" sz="1600" dirty="0">
              <a:latin typeface="メイリオ" panose="020B0604030504040204" pitchFamily="50" charset="-128"/>
              <a:ea typeface="メイリオ" panose="020B0604030504040204" pitchFamily="50" charset="-128"/>
            </a:endParaRPr>
          </a:p>
          <a:p>
            <a:r>
              <a:rPr lang="ja-JP" altLang="en-US" sz="1600" dirty="0">
                <a:latin typeface="メイリオ" panose="020B0604030504040204" pitchFamily="50" charset="-128"/>
                <a:ea typeface="メイリオ" panose="020B0604030504040204" pitchFamily="50" charset="-128"/>
              </a:rPr>
              <a:t>　・外国人介護人材をすでに受け入れている施設向け</a:t>
            </a:r>
            <a:r>
              <a:rPr lang="ja-JP" altLang="en-US" sz="1600" dirty="0" smtClean="0">
                <a:latin typeface="メイリオ" panose="020B0604030504040204" pitchFamily="50" charset="-128"/>
                <a:ea typeface="メイリオ" panose="020B0604030504040204" pitchFamily="50" charset="-128"/>
              </a:rPr>
              <a:t>研修（</a:t>
            </a:r>
            <a:r>
              <a:rPr lang="ja-JP" altLang="en-US" sz="1600" dirty="0">
                <a:latin typeface="メイリオ" panose="020B0604030504040204" pitchFamily="50" charset="-128"/>
                <a:ea typeface="メイリオ" panose="020B0604030504040204" pitchFamily="50" charset="-128"/>
              </a:rPr>
              <a:t>例：情報交換等を中心としたグループワーク等</a:t>
            </a:r>
            <a:r>
              <a:rPr lang="ja-JP" altLang="en-US" sz="1600" dirty="0" smtClean="0">
                <a:latin typeface="メイリオ" panose="020B0604030504040204" pitchFamily="50" charset="-128"/>
                <a:ea typeface="メイリオ" panose="020B0604030504040204" pitchFamily="50" charset="-128"/>
              </a:rPr>
              <a:t>）</a:t>
            </a:r>
            <a:endParaRPr lang="en-US" altLang="ja-JP" sz="1600" dirty="0">
              <a:latin typeface="メイリオ" panose="020B0604030504040204" pitchFamily="50" charset="-128"/>
              <a:ea typeface="メイリオ" panose="020B0604030504040204" pitchFamily="50" charset="-128"/>
            </a:endParaRPr>
          </a:p>
        </p:txBody>
      </p:sp>
      <p:sp>
        <p:nvSpPr>
          <p:cNvPr id="32" name="テキスト ボックス 31"/>
          <p:cNvSpPr txBox="1"/>
          <p:nvPr/>
        </p:nvSpPr>
        <p:spPr>
          <a:xfrm>
            <a:off x="4453202" y="5046307"/>
            <a:ext cx="3713270"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♦留学生国籍別内訳（人）</a:t>
            </a:r>
            <a:r>
              <a:rPr lang="en-US" altLang="ja-JP" sz="1400" dirty="0" smtClean="0">
                <a:latin typeface="メイリオ" panose="020B0604030504040204" pitchFamily="50" charset="-128"/>
                <a:ea typeface="メイリオ" panose="020B0604030504040204" pitchFamily="50" charset="-128"/>
              </a:rPr>
              <a:t>2021.4</a:t>
            </a:r>
            <a:r>
              <a:rPr lang="en-US" altLang="ja-JP" sz="1400" dirty="0">
                <a:latin typeface="メイリオ" panose="020B0604030504040204" pitchFamily="50" charset="-128"/>
                <a:ea typeface="メイリオ" panose="020B0604030504040204" pitchFamily="50" charset="-128"/>
              </a:rPr>
              <a:t>.</a:t>
            </a:r>
            <a:r>
              <a:rPr lang="ja-JP" altLang="en-US" sz="1400" dirty="0">
                <a:latin typeface="メイリオ" panose="020B0604030504040204" pitchFamily="50" charset="-128"/>
                <a:ea typeface="メイリオ" panose="020B0604030504040204" pitchFamily="50" charset="-128"/>
              </a:rPr>
              <a:t>末現在</a:t>
            </a:r>
          </a:p>
        </p:txBody>
      </p:sp>
      <p:sp>
        <p:nvSpPr>
          <p:cNvPr id="33" name="テキスト ボックス 32"/>
          <p:cNvSpPr txBox="1"/>
          <p:nvPr/>
        </p:nvSpPr>
        <p:spPr>
          <a:xfrm>
            <a:off x="531792" y="7838245"/>
            <a:ext cx="3224825" cy="307777"/>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♦在留資格「介護</a:t>
            </a:r>
            <a:r>
              <a:rPr lang="ja-JP" altLang="en-US" sz="1400" dirty="0" smtClean="0">
                <a:latin typeface="メイリオ" panose="020B0604030504040204" pitchFamily="50" charset="-128"/>
                <a:ea typeface="メイリオ" panose="020B0604030504040204" pitchFamily="50" charset="-128"/>
              </a:rPr>
              <a:t>」</a:t>
            </a:r>
            <a:r>
              <a:rPr lang="ja-JP" altLang="en-US" sz="1100" dirty="0" smtClean="0">
                <a:latin typeface="メイリオ" panose="020B0604030504040204" pitchFamily="50" charset="-128"/>
                <a:ea typeface="メイリオ" panose="020B0604030504040204" pitchFamily="50" charset="-128"/>
              </a:rPr>
              <a:t>（令和</a:t>
            </a:r>
            <a:r>
              <a:rPr lang="en-US" altLang="ja-JP" sz="1100" dirty="0" smtClean="0">
                <a:latin typeface="メイリオ" panose="020B0604030504040204" pitchFamily="50" charset="-128"/>
                <a:ea typeface="メイリオ" panose="020B0604030504040204" pitchFamily="50" charset="-128"/>
              </a:rPr>
              <a:t>3</a:t>
            </a:r>
            <a:r>
              <a:rPr lang="ja-JP" altLang="en-US" sz="1100" dirty="0" smtClean="0">
                <a:latin typeface="メイリオ" panose="020B0604030504040204" pitchFamily="50" charset="-128"/>
                <a:ea typeface="メイリオ" panose="020B0604030504040204" pitchFamily="50" charset="-128"/>
              </a:rPr>
              <a:t>年</a:t>
            </a:r>
            <a:r>
              <a:rPr lang="en-US" altLang="ja-JP" sz="1100" dirty="0" smtClean="0">
                <a:latin typeface="メイリオ" panose="020B0604030504040204" pitchFamily="50" charset="-128"/>
                <a:ea typeface="メイリオ" panose="020B0604030504040204" pitchFamily="50" charset="-128"/>
              </a:rPr>
              <a:t>3</a:t>
            </a:r>
            <a:r>
              <a:rPr lang="ja-JP" altLang="en-US" sz="1100" dirty="0" smtClean="0">
                <a:latin typeface="メイリオ" panose="020B0604030504040204" pitchFamily="50" charset="-128"/>
                <a:ea typeface="メイリオ" panose="020B0604030504040204" pitchFamily="50" charset="-128"/>
              </a:rPr>
              <a:t>月末現在）</a:t>
            </a:r>
            <a:endParaRPr lang="ja-JP" altLang="en-US" sz="1400" dirty="0">
              <a:latin typeface="メイリオ" panose="020B0604030504040204" pitchFamily="50" charset="-128"/>
              <a:ea typeface="メイリオ" panose="020B0604030504040204" pitchFamily="50" charset="-128"/>
            </a:endParaRPr>
          </a:p>
        </p:txBody>
      </p:sp>
      <p:graphicFrame>
        <p:nvGraphicFramePr>
          <p:cNvPr id="36" name="表 35"/>
          <p:cNvGraphicFramePr>
            <a:graphicFrameLocks noGrp="1"/>
          </p:cNvGraphicFramePr>
          <p:nvPr>
            <p:extLst>
              <p:ext uri="{D42A27DB-BD31-4B8C-83A1-F6EECF244321}">
                <p14:modId xmlns:p14="http://schemas.microsoft.com/office/powerpoint/2010/main" val="319722813"/>
              </p:ext>
            </p:extLst>
          </p:nvPr>
        </p:nvGraphicFramePr>
        <p:xfrm>
          <a:off x="677905" y="8100315"/>
          <a:ext cx="3096658" cy="886032"/>
        </p:xfrm>
        <a:graphic>
          <a:graphicData uri="http://schemas.openxmlformats.org/drawingml/2006/table">
            <a:tbl>
              <a:tblPr firstRow="1" bandRow="1">
                <a:tableStyleId>{5C22544A-7EE6-4342-B048-85BDC9FD1C3A}</a:tableStyleId>
              </a:tblPr>
              <a:tblGrid>
                <a:gridCol w="1540109">
                  <a:extLst>
                    <a:ext uri="{9D8B030D-6E8A-4147-A177-3AD203B41FA5}">
                      <a16:colId xmlns:a16="http://schemas.microsoft.com/office/drawing/2014/main" val="3384352884"/>
                    </a:ext>
                  </a:extLst>
                </a:gridCol>
                <a:gridCol w="1556549">
                  <a:extLst>
                    <a:ext uri="{9D8B030D-6E8A-4147-A177-3AD203B41FA5}">
                      <a16:colId xmlns:a16="http://schemas.microsoft.com/office/drawing/2014/main" val="3061970373"/>
                    </a:ext>
                  </a:extLst>
                </a:gridCol>
              </a:tblGrid>
              <a:tr h="431905">
                <a:tc>
                  <a:txBody>
                    <a:bodyPr/>
                    <a:lstStyle/>
                    <a:p>
                      <a:pPr algn="ctr">
                        <a:lnSpc>
                          <a:spcPct val="150000"/>
                        </a:lnSpc>
                      </a:pPr>
                      <a:r>
                        <a:rPr kumimoji="1" lang="ja-JP" altLang="en-US" sz="1400" dirty="0" smtClean="0">
                          <a:latin typeface="メイリオ" panose="020B0604030504040204" pitchFamily="50" charset="-128"/>
                          <a:ea typeface="メイリオ" panose="020B0604030504040204" pitchFamily="50" charset="-128"/>
                        </a:rPr>
                        <a:t>全国</a:t>
                      </a:r>
                      <a:endParaRPr kumimoji="1" lang="ja-JP" altLang="en-US" sz="1400" dirty="0">
                        <a:latin typeface="メイリオ" panose="020B0604030504040204" pitchFamily="50" charset="-128"/>
                        <a:ea typeface="メイリオ" panose="020B0604030504040204" pitchFamily="50" charset="-128"/>
                      </a:endParaRPr>
                    </a:p>
                  </a:txBody>
                  <a:tcPr marL="122975" marR="122975" marT="61488" marB="61488"/>
                </a:tc>
                <a:tc>
                  <a:txBody>
                    <a:bodyPr/>
                    <a:lstStyle/>
                    <a:p>
                      <a:pPr algn="ctr">
                        <a:lnSpc>
                          <a:spcPct val="150000"/>
                        </a:lnSpc>
                      </a:pPr>
                      <a:r>
                        <a:rPr kumimoji="1" lang="ja-JP" altLang="en-US" sz="1400" dirty="0" smtClean="0">
                          <a:latin typeface="メイリオ" panose="020B0604030504040204" pitchFamily="50" charset="-128"/>
                          <a:ea typeface="メイリオ" panose="020B0604030504040204" pitchFamily="50" charset="-128"/>
                        </a:rPr>
                        <a:t>大阪府</a:t>
                      </a:r>
                      <a:endParaRPr kumimoji="1" lang="ja-JP" altLang="en-US" sz="1400" dirty="0">
                        <a:latin typeface="メイリオ" panose="020B0604030504040204" pitchFamily="50" charset="-128"/>
                        <a:ea typeface="メイリオ" panose="020B0604030504040204" pitchFamily="50" charset="-128"/>
                      </a:endParaRPr>
                    </a:p>
                  </a:txBody>
                  <a:tcPr marL="122975" marR="122975" marT="61488" marB="61488"/>
                </a:tc>
                <a:extLst>
                  <a:ext uri="{0D108BD9-81ED-4DB2-BD59-A6C34878D82A}">
                    <a16:rowId xmlns:a16="http://schemas.microsoft.com/office/drawing/2014/main" val="2255233914"/>
                  </a:ext>
                </a:extLst>
              </a:tr>
              <a:tr h="431905">
                <a:tc>
                  <a:txBody>
                    <a:bodyPr/>
                    <a:lstStyle/>
                    <a:p>
                      <a:pPr algn="ctr">
                        <a:lnSpc>
                          <a:spcPct val="150000"/>
                        </a:lnSpc>
                      </a:pPr>
                      <a:r>
                        <a:rPr kumimoji="1" lang="en-US" altLang="ja-JP" sz="1400" dirty="0" smtClean="0">
                          <a:latin typeface="メイリオ" panose="020B0604030504040204" pitchFamily="50" charset="-128"/>
                          <a:ea typeface="メイリオ" panose="020B0604030504040204" pitchFamily="50" charset="-128"/>
                        </a:rPr>
                        <a:t>1,714</a:t>
                      </a:r>
                      <a:r>
                        <a:rPr kumimoji="1" lang="ja-JP" altLang="en-US" sz="1400" dirty="0" smtClean="0">
                          <a:latin typeface="メイリオ" panose="020B0604030504040204" pitchFamily="50" charset="-128"/>
                          <a:ea typeface="メイリオ" panose="020B0604030504040204" pitchFamily="50" charset="-128"/>
                        </a:rPr>
                        <a:t>人</a:t>
                      </a:r>
                      <a:endParaRPr kumimoji="1" lang="ja-JP" altLang="en-US" sz="1400" dirty="0">
                        <a:latin typeface="メイリオ" panose="020B0604030504040204" pitchFamily="50" charset="-128"/>
                        <a:ea typeface="メイリオ" panose="020B0604030504040204" pitchFamily="50" charset="-128"/>
                      </a:endParaRPr>
                    </a:p>
                  </a:txBody>
                  <a:tcPr marL="122975" marR="122975" marT="61488" marB="61488"/>
                </a:tc>
                <a:tc>
                  <a:txBody>
                    <a:bodyPr/>
                    <a:lstStyle/>
                    <a:p>
                      <a:pPr algn="ctr">
                        <a:lnSpc>
                          <a:spcPct val="150000"/>
                        </a:lnSpc>
                      </a:pPr>
                      <a:r>
                        <a:rPr kumimoji="1" lang="en-US" altLang="ja-JP" sz="1400" dirty="0" smtClean="0">
                          <a:latin typeface="メイリオ" panose="020B0604030504040204" pitchFamily="50" charset="-128"/>
                          <a:ea typeface="メイリオ" panose="020B0604030504040204" pitchFamily="50" charset="-128"/>
                        </a:rPr>
                        <a:t>328</a:t>
                      </a:r>
                      <a:r>
                        <a:rPr kumimoji="1" lang="ja-JP" altLang="en-US" sz="1400" dirty="0" smtClean="0">
                          <a:latin typeface="メイリオ" panose="020B0604030504040204" pitchFamily="50" charset="-128"/>
                          <a:ea typeface="メイリオ" panose="020B0604030504040204" pitchFamily="50" charset="-128"/>
                        </a:rPr>
                        <a:t>人</a:t>
                      </a:r>
                      <a:endParaRPr kumimoji="1" lang="ja-JP" altLang="en-US" sz="1400" dirty="0">
                        <a:latin typeface="メイリオ" panose="020B0604030504040204" pitchFamily="50" charset="-128"/>
                        <a:ea typeface="メイリオ" panose="020B0604030504040204" pitchFamily="50" charset="-128"/>
                      </a:endParaRPr>
                    </a:p>
                  </a:txBody>
                  <a:tcPr marL="122975" marR="122975" marT="61488" marB="61488"/>
                </a:tc>
                <a:extLst>
                  <a:ext uri="{0D108BD9-81ED-4DB2-BD59-A6C34878D82A}">
                    <a16:rowId xmlns:a16="http://schemas.microsoft.com/office/drawing/2014/main" val="1209872368"/>
                  </a:ext>
                </a:extLst>
              </a:tr>
            </a:tbl>
          </a:graphicData>
        </a:graphic>
      </p:graphicFrame>
      <p:sp>
        <p:nvSpPr>
          <p:cNvPr id="39" name="テキスト ボックス 38"/>
          <p:cNvSpPr txBox="1"/>
          <p:nvPr/>
        </p:nvSpPr>
        <p:spPr>
          <a:xfrm>
            <a:off x="561022" y="5224890"/>
            <a:ext cx="738664" cy="2359211"/>
          </a:xfrm>
          <a:prstGeom prst="rect">
            <a:avLst/>
          </a:prstGeom>
          <a:solidFill>
            <a:schemeClr val="accent1">
              <a:lumMod val="40000"/>
              <a:lumOff val="60000"/>
            </a:schemeClr>
          </a:solidFill>
          <a:ln>
            <a:noFill/>
          </a:ln>
        </p:spPr>
        <p:style>
          <a:lnRef idx="1">
            <a:schemeClr val="accent2"/>
          </a:lnRef>
          <a:fillRef idx="3">
            <a:schemeClr val="accent2"/>
          </a:fillRef>
          <a:effectRef idx="2">
            <a:schemeClr val="accent2"/>
          </a:effectRef>
          <a:fontRef idx="minor">
            <a:schemeClr val="lt1"/>
          </a:fontRef>
        </p:style>
        <p:txBody>
          <a:bodyPr vert="eaVert" wrap="square" rtlCol="0">
            <a:spAutoFit/>
          </a:bodyPr>
          <a:lstStyle/>
          <a:p>
            <a:r>
              <a:rPr lang="ja-JP" altLang="en-US" sz="1600" dirty="0">
                <a:solidFill>
                  <a:schemeClr val="tx1"/>
                </a:solidFill>
                <a:latin typeface="メイリオ" panose="020B0604030504040204" pitchFamily="50" charset="-128"/>
                <a:ea typeface="メイリオ" panose="020B0604030504040204" pitchFamily="50" charset="-128"/>
              </a:rPr>
              <a:t>在留資格「介護」施行　</a:t>
            </a:r>
            <a:endParaRPr lang="en-US" altLang="ja-JP" sz="1600" dirty="0">
              <a:solidFill>
                <a:schemeClr val="tx1"/>
              </a:solidFill>
              <a:latin typeface="メイリオ" panose="020B0604030504040204" pitchFamily="50" charset="-128"/>
              <a:ea typeface="メイリオ" panose="020B0604030504040204" pitchFamily="50" charset="-128"/>
            </a:endParaRPr>
          </a:p>
          <a:p>
            <a:r>
              <a:rPr lang="ja-JP" altLang="en-US" sz="1600" dirty="0">
                <a:solidFill>
                  <a:schemeClr val="tx1"/>
                </a:solidFill>
                <a:latin typeface="メイリオ" panose="020B0604030504040204" pitchFamily="50" charset="-128"/>
                <a:ea typeface="メイリオ" panose="020B0604030504040204" pitchFamily="50" charset="-128"/>
              </a:rPr>
              <a:t>（平成</a:t>
            </a:r>
            <a:r>
              <a:rPr lang="en-US" altLang="ja-JP" sz="1600" dirty="0">
                <a:solidFill>
                  <a:schemeClr val="tx1"/>
                </a:solidFill>
                <a:latin typeface="メイリオ" panose="020B0604030504040204" pitchFamily="50" charset="-128"/>
                <a:ea typeface="メイリオ" panose="020B0604030504040204" pitchFamily="50" charset="-128"/>
              </a:rPr>
              <a:t>29</a:t>
            </a:r>
            <a:r>
              <a:rPr lang="ja-JP" altLang="en-US" sz="1600" dirty="0">
                <a:solidFill>
                  <a:schemeClr val="tx1"/>
                </a:solidFill>
                <a:latin typeface="メイリオ" panose="020B0604030504040204" pitchFamily="50" charset="-128"/>
                <a:ea typeface="メイリオ" panose="020B0604030504040204" pitchFamily="50" charset="-128"/>
              </a:rPr>
              <a:t>・９・</a:t>
            </a:r>
            <a:r>
              <a:rPr lang="en-US" altLang="ja-JP" sz="1600" dirty="0">
                <a:solidFill>
                  <a:schemeClr val="tx1"/>
                </a:solidFill>
                <a:latin typeface="メイリオ" panose="020B0604030504040204" pitchFamily="50" charset="-128"/>
                <a:ea typeface="メイリオ" panose="020B0604030504040204" pitchFamily="50" charset="-128"/>
              </a:rPr>
              <a:t>1)</a:t>
            </a:r>
            <a:r>
              <a:rPr lang="ja-JP" altLang="en-US" sz="1600" dirty="0">
                <a:latin typeface="メイリオ" panose="020B0604030504040204" pitchFamily="50" charset="-128"/>
                <a:ea typeface="メイリオ" panose="020B0604030504040204" pitchFamily="50" charset="-128"/>
              </a:rPr>
              <a:t>　　　</a:t>
            </a:r>
            <a:endParaRPr lang="en-US" altLang="ja-JP" sz="1600" dirty="0">
              <a:latin typeface="メイリオ" panose="020B0604030504040204" pitchFamily="50" charset="-128"/>
              <a:ea typeface="メイリオ" panose="020B0604030504040204" pitchFamily="50" charset="-128"/>
            </a:endParaRPr>
          </a:p>
        </p:txBody>
      </p:sp>
      <p:sp>
        <p:nvSpPr>
          <p:cNvPr id="41" name="テキスト ボックス 40"/>
          <p:cNvSpPr txBox="1"/>
          <p:nvPr/>
        </p:nvSpPr>
        <p:spPr>
          <a:xfrm>
            <a:off x="7323549" y="7849373"/>
            <a:ext cx="3052927" cy="523220"/>
          </a:xfrm>
          <a:prstGeom prst="rect">
            <a:avLst/>
          </a:prstGeom>
          <a:noFill/>
        </p:spPr>
        <p:txBody>
          <a:bodyPr wrap="square" rtlCol="0">
            <a:spAutoFit/>
          </a:bodyPr>
          <a:lstStyle/>
          <a:p>
            <a:r>
              <a:rPr lang="ja-JP" altLang="en-US" sz="1400" dirty="0">
                <a:latin typeface="メイリオ" panose="020B0604030504040204" pitchFamily="50" charset="-128"/>
                <a:ea typeface="メイリオ" panose="020B0604030504040204" pitchFamily="50" charset="-128"/>
              </a:rPr>
              <a:t>♦特定技能数</a:t>
            </a:r>
            <a:r>
              <a:rPr lang="ja-JP" altLang="en-US" sz="1100" dirty="0">
                <a:latin typeface="メイリオ" panose="020B0604030504040204" pitchFamily="50" charset="-128"/>
                <a:ea typeface="メイリオ" panose="020B0604030504040204" pitchFamily="50" charset="-128"/>
              </a:rPr>
              <a:t>（令和</a:t>
            </a:r>
            <a:r>
              <a:rPr lang="en-US" altLang="ja-JP" sz="1100" dirty="0">
                <a:latin typeface="メイリオ" panose="020B0604030504040204" pitchFamily="50" charset="-128"/>
                <a:ea typeface="メイリオ" panose="020B0604030504040204" pitchFamily="50" charset="-128"/>
              </a:rPr>
              <a:t>3</a:t>
            </a:r>
            <a:r>
              <a:rPr lang="ja-JP" altLang="en-US" sz="1100" dirty="0">
                <a:latin typeface="メイリオ" panose="020B0604030504040204" pitchFamily="50" charset="-128"/>
                <a:ea typeface="メイリオ" panose="020B0604030504040204" pitchFamily="50" charset="-128"/>
              </a:rPr>
              <a:t>年</a:t>
            </a:r>
            <a:r>
              <a:rPr lang="en-US" altLang="ja-JP" sz="1100" dirty="0">
                <a:latin typeface="メイリオ" panose="020B0604030504040204" pitchFamily="50" charset="-128"/>
                <a:ea typeface="メイリオ" panose="020B0604030504040204" pitchFamily="50" charset="-128"/>
              </a:rPr>
              <a:t>3</a:t>
            </a:r>
            <a:r>
              <a:rPr lang="ja-JP" altLang="en-US" sz="1100" dirty="0">
                <a:latin typeface="メイリオ" panose="020B0604030504040204" pitchFamily="50" charset="-128"/>
                <a:ea typeface="メイリオ" panose="020B0604030504040204" pitchFamily="50" charset="-128"/>
              </a:rPr>
              <a:t>月末現在）</a:t>
            </a:r>
            <a:endParaRPr lang="ja-JP" altLang="en-US" sz="1400" dirty="0">
              <a:latin typeface="メイリオ" panose="020B0604030504040204" pitchFamily="50" charset="-128"/>
              <a:ea typeface="メイリオ" panose="020B0604030504040204" pitchFamily="50" charset="-128"/>
            </a:endParaRPr>
          </a:p>
          <a:p>
            <a:endParaRPr lang="ja-JP" altLang="en-US" sz="1400" dirty="0">
              <a:latin typeface="メイリオ" panose="020B0604030504040204" pitchFamily="50" charset="-128"/>
              <a:ea typeface="メイリオ" panose="020B0604030504040204" pitchFamily="50" charset="-128"/>
            </a:endParaRPr>
          </a:p>
        </p:txBody>
      </p:sp>
      <p:graphicFrame>
        <p:nvGraphicFramePr>
          <p:cNvPr id="45" name="表 44"/>
          <p:cNvGraphicFramePr>
            <a:graphicFrameLocks noGrp="1"/>
          </p:cNvGraphicFramePr>
          <p:nvPr>
            <p:extLst>
              <p:ext uri="{D42A27DB-BD31-4B8C-83A1-F6EECF244321}">
                <p14:modId xmlns:p14="http://schemas.microsoft.com/office/powerpoint/2010/main" val="64818042"/>
              </p:ext>
            </p:extLst>
          </p:nvPr>
        </p:nvGraphicFramePr>
        <p:xfrm>
          <a:off x="4453202" y="5349781"/>
          <a:ext cx="8319678" cy="2043435"/>
        </p:xfrm>
        <a:graphic>
          <a:graphicData uri="http://schemas.openxmlformats.org/drawingml/2006/table">
            <a:tbl>
              <a:tblPr>
                <a:tableStyleId>{22838BEF-8BB2-4498-84A7-C5851F593DF1}</a:tableStyleId>
              </a:tblPr>
              <a:tblGrid>
                <a:gridCol w="727729">
                  <a:extLst>
                    <a:ext uri="{9D8B030D-6E8A-4147-A177-3AD203B41FA5}">
                      <a16:colId xmlns:a16="http://schemas.microsoft.com/office/drawing/2014/main" val="3426062816"/>
                    </a:ext>
                  </a:extLst>
                </a:gridCol>
                <a:gridCol w="567851">
                  <a:extLst>
                    <a:ext uri="{9D8B030D-6E8A-4147-A177-3AD203B41FA5}">
                      <a16:colId xmlns:a16="http://schemas.microsoft.com/office/drawing/2014/main" val="2421671304"/>
                    </a:ext>
                  </a:extLst>
                </a:gridCol>
                <a:gridCol w="762106">
                  <a:extLst>
                    <a:ext uri="{9D8B030D-6E8A-4147-A177-3AD203B41FA5}">
                      <a16:colId xmlns:a16="http://schemas.microsoft.com/office/drawing/2014/main" val="778701452"/>
                    </a:ext>
                  </a:extLst>
                </a:gridCol>
                <a:gridCol w="905588">
                  <a:extLst>
                    <a:ext uri="{9D8B030D-6E8A-4147-A177-3AD203B41FA5}">
                      <a16:colId xmlns:a16="http://schemas.microsoft.com/office/drawing/2014/main" val="1660749725"/>
                    </a:ext>
                  </a:extLst>
                </a:gridCol>
                <a:gridCol w="627841">
                  <a:extLst>
                    <a:ext uri="{9D8B030D-6E8A-4147-A177-3AD203B41FA5}">
                      <a16:colId xmlns:a16="http://schemas.microsoft.com/office/drawing/2014/main" val="2884978843"/>
                    </a:ext>
                  </a:extLst>
                </a:gridCol>
                <a:gridCol w="492505">
                  <a:extLst>
                    <a:ext uri="{9D8B030D-6E8A-4147-A177-3AD203B41FA5}">
                      <a16:colId xmlns:a16="http://schemas.microsoft.com/office/drawing/2014/main" val="1974637639"/>
                    </a:ext>
                  </a:extLst>
                </a:gridCol>
                <a:gridCol w="962951">
                  <a:extLst>
                    <a:ext uri="{9D8B030D-6E8A-4147-A177-3AD203B41FA5}">
                      <a16:colId xmlns:a16="http://schemas.microsoft.com/office/drawing/2014/main" val="3097203764"/>
                    </a:ext>
                  </a:extLst>
                </a:gridCol>
                <a:gridCol w="872983">
                  <a:extLst>
                    <a:ext uri="{9D8B030D-6E8A-4147-A177-3AD203B41FA5}">
                      <a16:colId xmlns:a16="http://schemas.microsoft.com/office/drawing/2014/main" val="1301424876"/>
                    </a:ext>
                  </a:extLst>
                </a:gridCol>
                <a:gridCol w="855765">
                  <a:extLst>
                    <a:ext uri="{9D8B030D-6E8A-4147-A177-3AD203B41FA5}">
                      <a16:colId xmlns:a16="http://schemas.microsoft.com/office/drawing/2014/main" val="3393025753"/>
                    </a:ext>
                  </a:extLst>
                </a:gridCol>
                <a:gridCol w="536247">
                  <a:extLst>
                    <a:ext uri="{9D8B030D-6E8A-4147-A177-3AD203B41FA5}">
                      <a16:colId xmlns:a16="http://schemas.microsoft.com/office/drawing/2014/main" val="490611829"/>
                    </a:ext>
                  </a:extLst>
                </a:gridCol>
                <a:gridCol w="432048">
                  <a:extLst>
                    <a:ext uri="{9D8B030D-6E8A-4147-A177-3AD203B41FA5}">
                      <a16:colId xmlns:a16="http://schemas.microsoft.com/office/drawing/2014/main" val="810229734"/>
                    </a:ext>
                  </a:extLst>
                </a:gridCol>
                <a:gridCol w="576064">
                  <a:extLst>
                    <a:ext uri="{9D8B030D-6E8A-4147-A177-3AD203B41FA5}">
                      <a16:colId xmlns:a16="http://schemas.microsoft.com/office/drawing/2014/main" val="343141352"/>
                    </a:ext>
                  </a:extLst>
                </a:gridCol>
              </a:tblGrid>
              <a:tr h="517406">
                <a:tc>
                  <a:txBody>
                    <a:bodyPr/>
                    <a:lstStyle/>
                    <a:p>
                      <a:pPr algn="ctr" fontAlgn="ctr"/>
                      <a:endParaRPr lang="ja-JP" altLang="en-US" sz="1100" b="1"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solidFill>
                      <a:schemeClr val="accent1">
                        <a:lumMod val="60000"/>
                        <a:lumOff val="40000"/>
                      </a:schemeClr>
                    </a:solidFill>
                  </a:tcPr>
                </a:tc>
                <a:tc>
                  <a:txBody>
                    <a:bodyPr/>
                    <a:lstStyle/>
                    <a:p>
                      <a:pPr algn="ctr" fontAlgn="ctr"/>
                      <a:r>
                        <a:rPr lang="ja-JP" altLang="en-US" sz="1100" b="1" u="none" strike="noStrike" baseline="0" dirty="0" smtClean="0">
                          <a:effectLst/>
                          <a:ea typeface="メイリオ" panose="020B0604030504040204" pitchFamily="50" charset="-128"/>
                        </a:rPr>
                        <a:t>合計</a:t>
                      </a:r>
                      <a:endParaRPr lang="ja-JP" altLang="en-US" sz="1100" b="1"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solidFill>
                      <a:schemeClr val="accent1">
                        <a:lumMod val="60000"/>
                        <a:lumOff val="40000"/>
                      </a:schemeClr>
                    </a:solidFill>
                  </a:tcPr>
                </a:tc>
                <a:tc>
                  <a:txBody>
                    <a:bodyPr/>
                    <a:lstStyle/>
                    <a:p>
                      <a:pPr algn="ctr" fontAlgn="ctr"/>
                      <a:r>
                        <a:rPr lang="ja-JP" altLang="en-US" sz="1100" b="1" u="none" strike="noStrike" baseline="0" dirty="0">
                          <a:effectLst/>
                          <a:ea typeface="メイリオ" panose="020B0604030504040204" pitchFamily="50" charset="-128"/>
                        </a:rPr>
                        <a:t>ベトナム</a:t>
                      </a:r>
                      <a:endParaRPr lang="ja-JP" altLang="en-US" sz="1100" b="1"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solidFill>
                      <a:schemeClr val="accent1">
                        <a:lumMod val="60000"/>
                        <a:lumOff val="40000"/>
                      </a:schemeClr>
                    </a:solidFill>
                  </a:tcPr>
                </a:tc>
                <a:tc>
                  <a:txBody>
                    <a:bodyPr/>
                    <a:lstStyle/>
                    <a:p>
                      <a:pPr algn="ctr" fontAlgn="ctr"/>
                      <a:r>
                        <a:rPr lang="ja-JP" altLang="en-US" sz="1100" b="1" u="none" strike="noStrike" baseline="0" dirty="0">
                          <a:effectLst/>
                          <a:ea typeface="メイリオ" panose="020B0604030504040204" pitchFamily="50" charset="-128"/>
                        </a:rPr>
                        <a:t>フィリピン</a:t>
                      </a:r>
                      <a:endParaRPr lang="ja-JP" altLang="en-US" sz="1100" b="1"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solidFill>
                      <a:schemeClr val="accent1">
                        <a:lumMod val="60000"/>
                        <a:lumOff val="40000"/>
                      </a:schemeClr>
                    </a:solidFill>
                  </a:tcPr>
                </a:tc>
                <a:tc>
                  <a:txBody>
                    <a:bodyPr/>
                    <a:lstStyle/>
                    <a:p>
                      <a:pPr algn="ctr" fontAlgn="ctr"/>
                      <a:r>
                        <a:rPr lang="ja-JP" altLang="en-US" sz="1100" b="1" u="none" strike="noStrike" baseline="0" dirty="0">
                          <a:effectLst/>
                          <a:ea typeface="メイリオ" panose="020B0604030504040204" pitchFamily="50" charset="-128"/>
                        </a:rPr>
                        <a:t>ネパール</a:t>
                      </a:r>
                      <a:endParaRPr lang="ja-JP" altLang="en-US" sz="1100" b="1"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solidFill>
                      <a:schemeClr val="accent1">
                        <a:lumMod val="60000"/>
                        <a:lumOff val="40000"/>
                      </a:schemeClr>
                    </a:solidFill>
                  </a:tcPr>
                </a:tc>
                <a:tc>
                  <a:txBody>
                    <a:bodyPr/>
                    <a:lstStyle/>
                    <a:p>
                      <a:pPr algn="ctr" fontAlgn="ctr"/>
                      <a:r>
                        <a:rPr lang="ja-JP" altLang="en-US" sz="1100" b="1" u="none" strike="noStrike" baseline="0" dirty="0">
                          <a:effectLst/>
                          <a:ea typeface="メイリオ" panose="020B0604030504040204" pitchFamily="50" charset="-128"/>
                        </a:rPr>
                        <a:t>中国</a:t>
                      </a:r>
                      <a:endParaRPr lang="ja-JP" altLang="en-US" sz="1100" b="1"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solidFill>
                      <a:schemeClr val="accent1">
                        <a:lumMod val="60000"/>
                        <a:lumOff val="40000"/>
                      </a:schemeClr>
                    </a:solidFill>
                  </a:tcPr>
                </a:tc>
                <a:tc>
                  <a:txBody>
                    <a:bodyPr/>
                    <a:lstStyle/>
                    <a:p>
                      <a:pPr algn="ctr" fontAlgn="ctr"/>
                      <a:r>
                        <a:rPr lang="ja-JP" altLang="en-US" sz="1100" b="1" u="none" strike="noStrike" baseline="0" dirty="0">
                          <a:effectLst/>
                          <a:ea typeface="メイリオ" panose="020B0604030504040204" pitchFamily="50" charset="-128"/>
                        </a:rPr>
                        <a:t>インドネシア</a:t>
                      </a:r>
                      <a:endParaRPr lang="ja-JP" altLang="en-US" sz="1100" b="1"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solidFill>
                      <a:schemeClr val="accent1">
                        <a:lumMod val="60000"/>
                        <a:lumOff val="40000"/>
                      </a:schemeClr>
                    </a:solidFill>
                  </a:tcPr>
                </a:tc>
                <a:tc>
                  <a:txBody>
                    <a:bodyPr/>
                    <a:lstStyle/>
                    <a:p>
                      <a:pPr algn="ctr" fontAlgn="ctr"/>
                      <a:r>
                        <a:rPr lang="ja-JP" altLang="en-US" sz="1100" b="1" u="none" strike="noStrike" baseline="0" dirty="0">
                          <a:effectLst/>
                          <a:ea typeface="メイリオ" panose="020B0604030504040204" pitchFamily="50" charset="-128"/>
                        </a:rPr>
                        <a:t>ミャンマー</a:t>
                      </a:r>
                      <a:endParaRPr lang="ja-JP" altLang="en-US" sz="1100" b="1"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solidFill>
                      <a:schemeClr val="accent1">
                        <a:lumMod val="60000"/>
                        <a:lumOff val="40000"/>
                      </a:schemeClr>
                    </a:solidFill>
                  </a:tcPr>
                </a:tc>
                <a:tc>
                  <a:txBody>
                    <a:bodyPr/>
                    <a:lstStyle/>
                    <a:p>
                      <a:pPr algn="ctr" fontAlgn="ctr"/>
                      <a:r>
                        <a:rPr lang="ja-JP" altLang="en-US" sz="1100" b="1" u="none" strike="noStrike" baseline="0" dirty="0">
                          <a:effectLst/>
                          <a:ea typeface="メイリオ" panose="020B0604030504040204" pitchFamily="50" charset="-128"/>
                        </a:rPr>
                        <a:t>スリランカ</a:t>
                      </a:r>
                      <a:endParaRPr lang="ja-JP" altLang="en-US" sz="1100" b="1"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solidFill>
                      <a:schemeClr val="accent1">
                        <a:lumMod val="60000"/>
                        <a:lumOff val="40000"/>
                      </a:schemeClr>
                    </a:solidFill>
                  </a:tcPr>
                </a:tc>
                <a:tc>
                  <a:txBody>
                    <a:bodyPr/>
                    <a:lstStyle/>
                    <a:p>
                      <a:pPr algn="ctr" fontAlgn="ctr"/>
                      <a:r>
                        <a:rPr lang="ja-JP" altLang="en-US" sz="1100" b="1" u="none" strike="noStrike" baseline="0" dirty="0">
                          <a:effectLst/>
                          <a:ea typeface="メイリオ" panose="020B0604030504040204" pitchFamily="50" charset="-128"/>
                        </a:rPr>
                        <a:t>韓国</a:t>
                      </a:r>
                      <a:endParaRPr lang="ja-JP" altLang="en-US" sz="1100" b="1"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solidFill>
                      <a:schemeClr val="accent1">
                        <a:lumMod val="60000"/>
                        <a:lumOff val="40000"/>
                      </a:schemeClr>
                    </a:solidFill>
                  </a:tcPr>
                </a:tc>
                <a:tc>
                  <a:txBody>
                    <a:bodyPr/>
                    <a:lstStyle/>
                    <a:p>
                      <a:pPr algn="ctr" fontAlgn="ctr"/>
                      <a:r>
                        <a:rPr lang="ja-JP" altLang="en-US" sz="1100" b="1" u="none" strike="noStrike" baseline="0" dirty="0">
                          <a:effectLst/>
                          <a:ea typeface="メイリオ" panose="020B0604030504040204" pitchFamily="50" charset="-128"/>
                        </a:rPr>
                        <a:t>台湾</a:t>
                      </a:r>
                      <a:endParaRPr lang="ja-JP" altLang="en-US" sz="1100" b="1"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solidFill>
                      <a:schemeClr val="accent1">
                        <a:lumMod val="60000"/>
                        <a:lumOff val="40000"/>
                      </a:schemeClr>
                    </a:solidFill>
                  </a:tcPr>
                </a:tc>
                <a:tc>
                  <a:txBody>
                    <a:bodyPr/>
                    <a:lstStyle/>
                    <a:p>
                      <a:pPr algn="ctr" fontAlgn="ctr"/>
                      <a:r>
                        <a:rPr lang="ja-JP" altLang="en-US" sz="1100" b="1" i="0" u="none" strike="noStrike" baseline="0" dirty="0" smtClean="0">
                          <a:solidFill>
                            <a:srgbClr val="000000"/>
                          </a:solidFill>
                          <a:effectLst/>
                          <a:latin typeface="メイリオ" panose="020B0604030504040204" pitchFamily="50" charset="-128"/>
                          <a:ea typeface="メイリオ" panose="020B0604030504040204" pitchFamily="50" charset="-128"/>
                        </a:rPr>
                        <a:t>その他</a:t>
                      </a:r>
                      <a:endParaRPr lang="ja-JP" altLang="en-US" sz="1100" b="1"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solidFill>
                      <a:schemeClr val="accent1">
                        <a:lumMod val="60000"/>
                        <a:lumOff val="40000"/>
                      </a:schemeClr>
                    </a:solidFill>
                  </a:tcPr>
                </a:tc>
                <a:extLst>
                  <a:ext uri="{0D108BD9-81ED-4DB2-BD59-A6C34878D82A}">
                    <a16:rowId xmlns:a16="http://schemas.microsoft.com/office/drawing/2014/main" val="603253692"/>
                  </a:ext>
                </a:extLst>
              </a:tr>
              <a:tr h="454364">
                <a:tc>
                  <a:txBody>
                    <a:bodyPr/>
                    <a:lstStyle/>
                    <a:p>
                      <a:pPr algn="ctr" fontAlgn="ctr"/>
                      <a:r>
                        <a:rPr lang="ja-JP" altLang="en-US" sz="1100" u="none" strike="noStrike" baseline="0" dirty="0">
                          <a:effectLst/>
                          <a:latin typeface="メイリオ" panose="020B0604030504040204" pitchFamily="50" charset="-128"/>
                          <a:ea typeface="メイリオ" panose="020B0604030504040204" pitchFamily="50" charset="-128"/>
                        </a:rPr>
                        <a:t>第</a:t>
                      </a:r>
                      <a:r>
                        <a:rPr lang="en-US" altLang="ja-JP" sz="1100" u="none" strike="noStrike" baseline="0" dirty="0">
                          <a:effectLst/>
                          <a:latin typeface="メイリオ" panose="020B0604030504040204" pitchFamily="50" charset="-128"/>
                          <a:ea typeface="メイリオ" panose="020B0604030504040204" pitchFamily="50" charset="-128"/>
                        </a:rPr>
                        <a:t>1</a:t>
                      </a:r>
                      <a:r>
                        <a:rPr lang="ja-JP" altLang="en-US" sz="1100" u="none" strike="noStrike" baseline="0" dirty="0">
                          <a:effectLst/>
                          <a:latin typeface="メイリオ" panose="020B0604030504040204" pitchFamily="50" charset="-128"/>
                          <a:ea typeface="メイリオ" panose="020B0604030504040204" pitchFamily="50" charset="-128"/>
                        </a:rPr>
                        <a:t>学年</a:t>
                      </a:r>
                      <a:endParaRPr lang="ja-JP" altLang="en-US"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smtClean="0">
                          <a:effectLst/>
                          <a:latin typeface="メイリオ" panose="020B0604030504040204" pitchFamily="50" charset="-128"/>
                          <a:ea typeface="メイリオ" panose="020B0604030504040204" pitchFamily="50" charset="-128"/>
                        </a:rPr>
                        <a:t>405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a:effectLst/>
                          <a:latin typeface="メイリオ" panose="020B0604030504040204" pitchFamily="50" charset="-128"/>
                          <a:ea typeface="メイリオ" panose="020B0604030504040204" pitchFamily="50" charset="-128"/>
                        </a:rPr>
                        <a:t>223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a:effectLst/>
                          <a:latin typeface="メイリオ" panose="020B0604030504040204" pitchFamily="50" charset="-128"/>
                          <a:ea typeface="メイリオ" panose="020B0604030504040204" pitchFamily="50" charset="-128"/>
                        </a:rPr>
                        <a:t>51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a:effectLst/>
                          <a:latin typeface="メイリオ" panose="020B0604030504040204" pitchFamily="50" charset="-128"/>
                          <a:ea typeface="メイリオ" panose="020B0604030504040204" pitchFamily="50" charset="-128"/>
                        </a:rPr>
                        <a:t>73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a:effectLst/>
                          <a:latin typeface="メイリオ" panose="020B0604030504040204" pitchFamily="50" charset="-128"/>
                          <a:ea typeface="メイリオ" panose="020B0604030504040204" pitchFamily="50" charset="-128"/>
                        </a:rPr>
                        <a:t>23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a:effectLst/>
                          <a:latin typeface="メイリオ" panose="020B0604030504040204" pitchFamily="50" charset="-128"/>
                          <a:ea typeface="メイリオ" panose="020B0604030504040204" pitchFamily="50" charset="-128"/>
                        </a:rPr>
                        <a:t>15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a:effectLst/>
                          <a:latin typeface="メイリオ" panose="020B0604030504040204" pitchFamily="50" charset="-128"/>
                          <a:ea typeface="メイリオ" panose="020B0604030504040204" pitchFamily="50" charset="-128"/>
                        </a:rPr>
                        <a:t>8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a:effectLst/>
                          <a:latin typeface="メイリオ" panose="020B0604030504040204" pitchFamily="50" charset="-128"/>
                          <a:ea typeface="メイリオ" panose="020B0604030504040204" pitchFamily="50" charset="-128"/>
                        </a:rPr>
                        <a:t>              </a:t>
                      </a:r>
                      <a:r>
                        <a:rPr lang="en-US" altLang="ja-JP" sz="1100" u="none" strike="noStrike" baseline="0">
                          <a:effectLst/>
                          <a:latin typeface="メイリオ" panose="020B0604030504040204" pitchFamily="50" charset="-128"/>
                          <a:ea typeface="メイリオ" panose="020B0604030504040204" pitchFamily="50" charset="-128"/>
                        </a:rPr>
                        <a:t>2 </a:t>
                      </a:r>
                      <a:endParaRPr lang="en-US" altLang="ja-JP" sz="1100" b="0" i="0" u="none" strike="noStrike" baseline="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a:effectLst/>
                          <a:latin typeface="メイリオ" panose="020B0604030504040204" pitchFamily="50" charset="-128"/>
                          <a:ea typeface="メイリオ" panose="020B0604030504040204" pitchFamily="50" charset="-128"/>
                        </a:rPr>
                        <a:t>              </a:t>
                      </a:r>
                      <a:r>
                        <a:rPr lang="en-US" altLang="ja-JP" sz="1100" u="none" strike="noStrike" baseline="0">
                          <a:effectLst/>
                          <a:latin typeface="メイリオ" panose="020B0604030504040204" pitchFamily="50" charset="-128"/>
                          <a:ea typeface="メイリオ" panose="020B0604030504040204" pitchFamily="50" charset="-128"/>
                        </a:rPr>
                        <a:t>4 </a:t>
                      </a:r>
                      <a:endParaRPr lang="en-US" altLang="ja-JP" sz="1100" b="0" i="0" u="none" strike="noStrike" baseline="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a:effectLst/>
                          <a:latin typeface="メイリオ" panose="020B0604030504040204" pitchFamily="50" charset="-128"/>
                          <a:ea typeface="メイリオ" panose="020B0604030504040204" pitchFamily="50" charset="-128"/>
                        </a:rPr>
                        <a:t>              </a:t>
                      </a:r>
                      <a:r>
                        <a:rPr lang="en-US" altLang="ja-JP" sz="1100" u="none" strike="noStrike" baseline="0">
                          <a:effectLst/>
                          <a:latin typeface="メイリオ" panose="020B0604030504040204" pitchFamily="50" charset="-128"/>
                          <a:ea typeface="メイリオ" panose="020B0604030504040204" pitchFamily="50" charset="-128"/>
                        </a:rPr>
                        <a:t>1 </a:t>
                      </a:r>
                      <a:endParaRPr lang="en-US" altLang="ja-JP" sz="1100" b="0" i="0" u="none" strike="noStrike" baseline="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en-US" altLang="ja-JP" sz="1100" b="0" i="0" u="none" strike="noStrike" baseline="0" dirty="0" smtClean="0">
                          <a:solidFill>
                            <a:srgbClr val="000000"/>
                          </a:solidFill>
                          <a:effectLst/>
                          <a:latin typeface="メイリオ" panose="020B0604030504040204" pitchFamily="50" charset="-128"/>
                          <a:ea typeface="メイリオ" panose="020B0604030504040204" pitchFamily="50" charset="-128"/>
                        </a:rPr>
                        <a:t>5</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extLst>
                  <a:ext uri="{0D108BD9-81ED-4DB2-BD59-A6C34878D82A}">
                    <a16:rowId xmlns:a16="http://schemas.microsoft.com/office/drawing/2014/main" val="343891497"/>
                  </a:ext>
                </a:extLst>
              </a:tr>
              <a:tr h="454364">
                <a:tc>
                  <a:txBody>
                    <a:bodyPr/>
                    <a:lstStyle/>
                    <a:p>
                      <a:pPr algn="ctr" fontAlgn="ctr"/>
                      <a:r>
                        <a:rPr lang="ja-JP" altLang="en-US" sz="1100" u="none" strike="noStrike" baseline="0" dirty="0">
                          <a:effectLst/>
                          <a:latin typeface="メイリオ" panose="020B0604030504040204" pitchFamily="50" charset="-128"/>
                          <a:ea typeface="メイリオ" panose="020B0604030504040204" pitchFamily="50" charset="-128"/>
                        </a:rPr>
                        <a:t>第</a:t>
                      </a:r>
                      <a:r>
                        <a:rPr lang="en-US" altLang="ja-JP" sz="1100" u="none" strike="noStrike" baseline="0" dirty="0">
                          <a:effectLst/>
                          <a:latin typeface="メイリオ" panose="020B0604030504040204" pitchFamily="50" charset="-128"/>
                          <a:ea typeface="メイリオ" panose="020B0604030504040204" pitchFamily="50" charset="-128"/>
                        </a:rPr>
                        <a:t>2</a:t>
                      </a:r>
                      <a:r>
                        <a:rPr lang="ja-JP" altLang="en-US" sz="1100" u="none" strike="noStrike" baseline="0" dirty="0">
                          <a:effectLst/>
                          <a:latin typeface="メイリオ" panose="020B0604030504040204" pitchFamily="50" charset="-128"/>
                          <a:ea typeface="メイリオ" panose="020B0604030504040204" pitchFamily="50" charset="-128"/>
                        </a:rPr>
                        <a:t>学年</a:t>
                      </a:r>
                      <a:endParaRPr lang="ja-JP" altLang="en-US"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smtClean="0">
                          <a:effectLst/>
                          <a:latin typeface="メイリオ" panose="020B0604030504040204" pitchFamily="50" charset="-128"/>
                          <a:ea typeface="メイリオ" panose="020B0604030504040204" pitchFamily="50" charset="-128"/>
                        </a:rPr>
                        <a:t>331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smtClean="0">
                          <a:effectLst/>
                          <a:latin typeface="メイリオ" panose="020B0604030504040204" pitchFamily="50" charset="-128"/>
                          <a:ea typeface="メイリオ" panose="020B0604030504040204" pitchFamily="50" charset="-128"/>
                        </a:rPr>
                        <a:t>177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a:effectLst/>
                          <a:latin typeface="メイリオ" panose="020B0604030504040204" pitchFamily="50" charset="-128"/>
                          <a:ea typeface="メイリオ" panose="020B0604030504040204" pitchFamily="50" charset="-128"/>
                        </a:rPr>
                        <a:t>76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a:effectLst/>
                          <a:latin typeface="メイリオ" panose="020B0604030504040204" pitchFamily="50" charset="-128"/>
                          <a:ea typeface="メイリオ" panose="020B0604030504040204" pitchFamily="50" charset="-128"/>
                        </a:rPr>
                        <a:t>22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a:effectLst/>
                          <a:latin typeface="メイリオ" panose="020B0604030504040204" pitchFamily="50" charset="-128"/>
                          <a:ea typeface="メイリオ" panose="020B0604030504040204" pitchFamily="50" charset="-128"/>
                        </a:rPr>
                        <a:t>14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a:effectLst/>
                          <a:latin typeface="メイリオ" panose="020B0604030504040204" pitchFamily="50" charset="-128"/>
                          <a:ea typeface="メイリオ" panose="020B0604030504040204" pitchFamily="50" charset="-128"/>
                        </a:rPr>
                        <a:t>11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a:effectLst/>
                          <a:latin typeface="メイリオ" panose="020B0604030504040204" pitchFamily="50" charset="-128"/>
                          <a:ea typeface="メイリオ" panose="020B0604030504040204" pitchFamily="50" charset="-128"/>
                        </a:rPr>
                        <a:t>12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a:effectLst/>
                          <a:latin typeface="メイリオ" panose="020B0604030504040204" pitchFamily="50" charset="-128"/>
                          <a:ea typeface="メイリオ" panose="020B0604030504040204" pitchFamily="50" charset="-128"/>
                        </a:rPr>
                        <a:t>7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a:effectLst/>
                          <a:latin typeface="メイリオ" panose="020B0604030504040204" pitchFamily="50" charset="-128"/>
                          <a:ea typeface="メイリオ" panose="020B0604030504040204" pitchFamily="50" charset="-128"/>
                        </a:rPr>
                        <a:t>3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a:effectLst/>
                          <a:latin typeface="メイリオ" panose="020B0604030504040204" pitchFamily="50" charset="-128"/>
                          <a:ea typeface="メイリオ" panose="020B0604030504040204" pitchFamily="50" charset="-128"/>
                        </a:rPr>
                        <a:t>3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en-US" altLang="ja-JP" sz="1100" b="0" i="0" u="none" strike="noStrike" baseline="0" dirty="0" smtClean="0">
                          <a:solidFill>
                            <a:srgbClr val="000000"/>
                          </a:solidFill>
                          <a:effectLst/>
                          <a:latin typeface="メイリオ" panose="020B0604030504040204" pitchFamily="50" charset="-128"/>
                          <a:ea typeface="メイリオ" panose="020B0604030504040204" pitchFamily="50" charset="-128"/>
                        </a:rPr>
                        <a:t>6</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extLst>
                  <a:ext uri="{0D108BD9-81ED-4DB2-BD59-A6C34878D82A}">
                    <a16:rowId xmlns:a16="http://schemas.microsoft.com/office/drawing/2014/main" val="2117421361"/>
                  </a:ext>
                </a:extLst>
              </a:tr>
              <a:tr h="385771">
                <a:tc>
                  <a:txBody>
                    <a:bodyPr/>
                    <a:lstStyle/>
                    <a:p>
                      <a:pPr algn="ctr" fontAlgn="ctr"/>
                      <a:r>
                        <a:rPr lang="ja-JP" altLang="en-US" sz="1100" u="none" strike="noStrike" baseline="0" dirty="0">
                          <a:effectLst/>
                          <a:latin typeface="メイリオ" panose="020B0604030504040204" pitchFamily="50" charset="-128"/>
                          <a:ea typeface="メイリオ" panose="020B0604030504040204" pitchFamily="50" charset="-128"/>
                        </a:rPr>
                        <a:t>第</a:t>
                      </a:r>
                      <a:r>
                        <a:rPr lang="en-US" altLang="ja-JP" sz="1100" u="none" strike="noStrike" baseline="0" dirty="0">
                          <a:effectLst/>
                          <a:latin typeface="メイリオ" panose="020B0604030504040204" pitchFamily="50" charset="-128"/>
                          <a:ea typeface="メイリオ" panose="020B0604030504040204" pitchFamily="50" charset="-128"/>
                        </a:rPr>
                        <a:t>3</a:t>
                      </a:r>
                      <a:r>
                        <a:rPr lang="ja-JP" altLang="en-US" sz="1100" u="none" strike="noStrike" baseline="0" dirty="0">
                          <a:effectLst/>
                          <a:latin typeface="メイリオ" panose="020B0604030504040204" pitchFamily="50" charset="-128"/>
                          <a:ea typeface="メイリオ" panose="020B0604030504040204" pitchFamily="50" charset="-128"/>
                        </a:rPr>
                        <a:t>学年</a:t>
                      </a:r>
                      <a:endParaRPr lang="ja-JP" altLang="en-US"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smtClean="0">
                          <a:effectLst/>
                          <a:latin typeface="メイリオ" panose="020B0604030504040204" pitchFamily="50" charset="-128"/>
                          <a:ea typeface="メイリオ" panose="020B0604030504040204" pitchFamily="50" charset="-128"/>
                        </a:rPr>
                        <a:t>63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a:effectLst/>
                          <a:latin typeface="メイリオ" panose="020B0604030504040204" pitchFamily="50" charset="-128"/>
                          <a:ea typeface="メイリオ" panose="020B0604030504040204" pitchFamily="50" charset="-128"/>
                        </a:rPr>
                        <a:t>46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a:effectLst/>
                          <a:latin typeface="メイリオ" panose="020B0604030504040204" pitchFamily="50" charset="-128"/>
                          <a:ea typeface="メイリオ" panose="020B0604030504040204" pitchFamily="50" charset="-128"/>
                        </a:rPr>
                        <a:t>-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a:effectLst/>
                          <a:latin typeface="メイリオ" panose="020B0604030504040204" pitchFamily="50" charset="-128"/>
                          <a:ea typeface="メイリオ" panose="020B0604030504040204" pitchFamily="50" charset="-128"/>
                        </a:rPr>
                        <a:t>6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a:effectLst/>
                          <a:latin typeface="メイリオ" panose="020B0604030504040204" pitchFamily="50" charset="-128"/>
                          <a:ea typeface="メイリオ" panose="020B0604030504040204" pitchFamily="50" charset="-128"/>
                        </a:rPr>
                        <a:t>2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a:effectLst/>
                          <a:latin typeface="メイリオ" panose="020B0604030504040204" pitchFamily="50" charset="-128"/>
                          <a:ea typeface="メイリオ" panose="020B0604030504040204" pitchFamily="50" charset="-128"/>
                        </a:rPr>
                        <a:t>4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a:effectLst/>
                          <a:latin typeface="メイリオ" panose="020B0604030504040204" pitchFamily="50" charset="-128"/>
                          <a:ea typeface="メイリオ" panose="020B0604030504040204" pitchFamily="50" charset="-128"/>
                        </a:rPr>
                        <a:t>3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a:effectLst/>
                          <a:latin typeface="メイリオ" panose="020B0604030504040204" pitchFamily="50" charset="-128"/>
                          <a:ea typeface="メイリオ" panose="020B0604030504040204" pitchFamily="50" charset="-128"/>
                        </a:rPr>
                        <a:t>2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a:effectLst/>
                          <a:latin typeface="メイリオ" panose="020B0604030504040204" pitchFamily="50" charset="-128"/>
                          <a:ea typeface="メイリオ" panose="020B0604030504040204" pitchFamily="50" charset="-128"/>
                        </a:rPr>
                        <a:t>-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u="none" strike="noStrike" baseline="0" dirty="0">
                          <a:effectLst/>
                          <a:latin typeface="メイリオ" panose="020B0604030504040204" pitchFamily="50" charset="-128"/>
                          <a:ea typeface="メイリオ" panose="020B0604030504040204" pitchFamily="50" charset="-128"/>
                        </a:rPr>
                        <a:t>              </a:t>
                      </a:r>
                      <a:r>
                        <a:rPr lang="en-US" altLang="ja-JP" sz="1100" u="none" strike="noStrike" baseline="0" dirty="0">
                          <a:effectLst/>
                          <a:latin typeface="メイリオ" panose="020B0604030504040204" pitchFamily="50" charset="-128"/>
                          <a:ea typeface="メイリオ" panose="020B0604030504040204" pitchFamily="50" charset="-128"/>
                        </a:rPr>
                        <a:t>-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lnSpc>
                          <a:spcPct val="100000"/>
                        </a:lnSpc>
                      </a:pPr>
                      <a:r>
                        <a:rPr lang="ja-JP" altLang="en-US" sz="1100" b="0" i="0" u="none" strike="noStrike" baseline="0" dirty="0" err="1" smtClean="0">
                          <a:solidFill>
                            <a:srgbClr val="000000"/>
                          </a:solidFill>
                          <a:effectLst/>
                          <a:latin typeface="メイリオ" panose="020B0604030504040204" pitchFamily="50" charset="-128"/>
                          <a:ea typeface="メイリオ" panose="020B0604030504040204" pitchFamily="50" charset="-128"/>
                        </a:rPr>
                        <a:t>ｰ</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extLst>
                  <a:ext uri="{0D108BD9-81ED-4DB2-BD59-A6C34878D82A}">
                    <a16:rowId xmlns:a16="http://schemas.microsoft.com/office/drawing/2014/main" val="1992381007"/>
                  </a:ext>
                </a:extLst>
              </a:tr>
              <a:tr h="231530">
                <a:tc>
                  <a:txBody>
                    <a:bodyPr/>
                    <a:lstStyle/>
                    <a:p>
                      <a:pPr algn="ctr" fontAlgn="ctr"/>
                      <a:r>
                        <a:rPr lang="ja-JP" altLang="en-US" sz="1100" u="none" strike="noStrike" baseline="0" dirty="0">
                          <a:effectLst/>
                          <a:latin typeface="メイリオ" panose="020B0604030504040204" pitchFamily="50" charset="-128"/>
                          <a:ea typeface="メイリオ" panose="020B0604030504040204" pitchFamily="50" charset="-128"/>
                        </a:rPr>
                        <a:t>計</a:t>
                      </a:r>
                      <a:endParaRPr lang="ja-JP" altLang="en-US"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r>
                        <a:rPr lang="en-US" altLang="ja-JP" sz="1100" u="none" strike="noStrike" baseline="0" dirty="0">
                          <a:effectLst/>
                          <a:latin typeface="メイリオ" panose="020B0604030504040204" pitchFamily="50" charset="-128"/>
                          <a:ea typeface="メイリオ" panose="020B0604030504040204" pitchFamily="50" charset="-128"/>
                        </a:rPr>
                        <a:t>799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r>
                        <a:rPr lang="en-US" altLang="ja-JP" sz="1100" u="none" strike="noStrike" baseline="0" dirty="0">
                          <a:effectLst/>
                          <a:latin typeface="メイリオ" panose="020B0604030504040204" pitchFamily="50" charset="-128"/>
                          <a:ea typeface="メイリオ" panose="020B0604030504040204" pitchFamily="50" charset="-128"/>
                        </a:rPr>
                        <a:t>446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r>
                        <a:rPr lang="en-US" altLang="ja-JP" sz="1100" u="none" strike="noStrike" baseline="0" dirty="0">
                          <a:effectLst/>
                          <a:latin typeface="メイリオ" panose="020B0604030504040204" pitchFamily="50" charset="-128"/>
                          <a:ea typeface="メイリオ" panose="020B0604030504040204" pitchFamily="50" charset="-128"/>
                        </a:rPr>
                        <a:t>127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r>
                        <a:rPr lang="en-US" altLang="ja-JP" sz="1100" u="none" strike="noStrike" baseline="0" dirty="0">
                          <a:effectLst/>
                          <a:latin typeface="メイリオ" panose="020B0604030504040204" pitchFamily="50" charset="-128"/>
                          <a:ea typeface="メイリオ" panose="020B0604030504040204" pitchFamily="50" charset="-128"/>
                        </a:rPr>
                        <a:t>101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r>
                        <a:rPr lang="en-US" altLang="ja-JP" sz="1100" u="none" strike="noStrike" baseline="0" dirty="0">
                          <a:effectLst/>
                          <a:latin typeface="メイリオ" panose="020B0604030504040204" pitchFamily="50" charset="-128"/>
                          <a:ea typeface="メイリオ" panose="020B0604030504040204" pitchFamily="50" charset="-128"/>
                        </a:rPr>
                        <a:t>39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r>
                        <a:rPr lang="en-US" altLang="ja-JP" sz="1100" u="none" strike="noStrike" baseline="0" dirty="0">
                          <a:effectLst/>
                          <a:latin typeface="メイリオ" panose="020B0604030504040204" pitchFamily="50" charset="-128"/>
                          <a:ea typeface="メイリオ" panose="020B0604030504040204" pitchFamily="50" charset="-128"/>
                        </a:rPr>
                        <a:t>30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r>
                        <a:rPr lang="en-US" altLang="ja-JP" sz="1100" u="none" strike="noStrike" baseline="0" dirty="0">
                          <a:effectLst/>
                          <a:latin typeface="メイリオ" panose="020B0604030504040204" pitchFamily="50" charset="-128"/>
                          <a:ea typeface="メイリオ" panose="020B0604030504040204" pitchFamily="50" charset="-128"/>
                        </a:rPr>
                        <a:t>23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r>
                        <a:rPr lang="en-US" altLang="ja-JP" sz="1100" u="none" strike="noStrike" baseline="0" dirty="0">
                          <a:effectLst/>
                          <a:latin typeface="メイリオ" panose="020B0604030504040204" pitchFamily="50" charset="-128"/>
                          <a:ea typeface="メイリオ" panose="020B0604030504040204" pitchFamily="50" charset="-128"/>
                        </a:rPr>
                        <a:t>11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r>
                        <a:rPr lang="en-US" altLang="ja-JP" sz="1100" u="none" strike="noStrike" baseline="0" dirty="0">
                          <a:effectLst/>
                          <a:latin typeface="メイリオ" panose="020B0604030504040204" pitchFamily="50" charset="-128"/>
                          <a:ea typeface="メイリオ" panose="020B0604030504040204" pitchFamily="50" charset="-128"/>
                        </a:rPr>
                        <a:t>7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r>
                        <a:rPr lang="en-US" altLang="ja-JP" sz="1100" u="none" strike="noStrike" baseline="0" dirty="0">
                          <a:effectLst/>
                          <a:latin typeface="メイリオ" panose="020B0604030504040204" pitchFamily="50" charset="-128"/>
                          <a:ea typeface="メイリオ" panose="020B0604030504040204" pitchFamily="50" charset="-128"/>
                        </a:rPr>
                        <a:t>4 </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tc>
                  <a:txBody>
                    <a:bodyPr/>
                    <a:lstStyle/>
                    <a:p>
                      <a:pPr algn="r" fontAlgn="ctr"/>
                      <a:r>
                        <a:rPr lang="en-US" altLang="ja-JP" sz="1100" b="0" i="0" u="none" strike="noStrike" baseline="0" dirty="0" smtClean="0">
                          <a:solidFill>
                            <a:srgbClr val="000000"/>
                          </a:solidFill>
                          <a:effectLst/>
                          <a:latin typeface="メイリオ" panose="020B0604030504040204" pitchFamily="50" charset="-128"/>
                          <a:ea typeface="メイリオ" panose="020B0604030504040204" pitchFamily="50" charset="-128"/>
                        </a:rPr>
                        <a:t>11</a:t>
                      </a:r>
                      <a:endParaRPr lang="en-US" altLang="ja-JP" sz="1100" b="0" i="0" u="none" strike="noStrike" baseline="0" dirty="0">
                        <a:solidFill>
                          <a:srgbClr val="000000"/>
                        </a:solidFill>
                        <a:effectLst/>
                        <a:latin typeface="メイリオ" panose="020B0604030504040204" pitchFamily="50" charset="-128"/>
                        <a:ea typeface="メイリオ" panose="020B0604030504040204" pitchFamily="50" charset="-128"/>
                      </a:endParaRPr>
                    </a:p>
                  </a:txBody>
                  <a:tcPr marL="7137" marR="7137" marT="7137" marB="0" anchor="ctr"/>
                </a:tc>
                <a:extLst>
                  <a:ext uri="{0D108BD9-81ED-4DB2-BD59-A6C34878D82A}">
                    <a16:rowId xmlns:a16="http://schemas.microsoft.com/office/drawing/2014/main" val="3132676390"/>
                  </a:ext>
                </a:extLst>
              </a:tr>
            </a:tbl>
          </a:graphicData>
        </a:graphic>
      </p:graphicFrame>
      <p:graphicFrame>
        <p:nvGraphicFramePr>
          <p:cNvPr id="31" name="表 30"/>
          <p:cNvGraphicFramePr>
            <a:graphicFrameLocks noGrp="1"/>
          </p:cNvGraphicFramePr>
          <p:nvPr>
            <p:extLst>
              <p:ext uri="{D42A27DB-BD31-4B8C-83A1-F6EECF244321}">
                <p14:modId xmlns:p14="http://schemas.microsoft.com/office/powerpoint/2010/main" val="3737636213"/>
              </p:ext>
            </p:extLst>
          </p:nvPr>
        </p:nvGraphicFramePr>
        <p:xfrm>
          <a:off x="4045319" y="8064670"/>
          <a:ext cx="3096658" cy="886032"/>
        </p:xfrm>
        <a:graphic>
          <a:graphicData uri="http://schemas.openxmlformats.org/drawingml/2006/table">
            <a:tbl>
              <a:tblPr firstRow="1" bandRow="1">
                <a:tableStyleId>{5C22544A-7EE6-4342-B048-85BDC9FD1C3A}</a:tableStyleId>
              </a:tblPr>
              <a:tblGrid>
                <a:gridCol w="1540109">
                  <a:extLst>
                    <a:ext uri="{9D8B030D-6E8A-4147-A177-3AD203B41FA5}">
                      <a16:colId xmlns:a16="http://schemas.microsoft.com/office/drawing/2014/main" val="3384352884"/>
                    </a:ext>
                  </a:extLst>
                </a:gridCol>
                <a:gridCol w="1556549">
                  <a:extLst>
                    <a:ext uri="{9D8B030D-6E8A-4147-A177-3AD203B41FA5}">
                      <a16:colId xmlns:a16="http://schemas.microsoft.com/office/drawing/2014/main" val="3061970373"/>
                    </a:ext>
                  </a:extLst>
                </a:gridCol>
              </a:tblGrid>
              <a:tr h="431905">
                <a:tc>
                  <a:txBody>
                    <a:bodyPr/>
                    <a:lstStyle/>
                    <a:p>
                      <a:pPr algn="ctr">
                        <a:lnSpc>
                          <a:spcPct val="150000"/>
                        </a:lnSpc>
                      </a:pPr>
                      <a:r>
                        <a:rPr kumimoji="1" lang="ja-JP" altLang="en-US" sz="1400" dirty="0" smtClean="0">
                          <a:latin typeface="メイリオ" panose="020B0604030504040204" pitchFamily="50" charset="-128"/>
                          <a:ea typeface="メイリオ" panose="020B0604030504040204" pitchFamily="50" charset="-128"/>
                        </a:rPr>
                        <a:t>全国</a:t>
                      </a:r>
                      <a:endParaRPr kumimoji="1" lang="ja-JP" altLang="en-US" sz="1400" dirty="0">
                        <a:latin typeface="メイリオ" panose="020B0604030504040204" pitchFamily="50" charset="-128"/>
                        <a:ea typeface="メイリオ" panose="020B0604030504040204" pitchFamily="50" charset="-128"/>
                      </a:endParaRPr>
                    </a:p>
                  </a:txBody>
                  <a:tcPr marL="122975" marR="122975" marT="61488" marB="61488"/>
                </a:tc>
                <a:tc>
                  <a:txBody>
                    <a:bodyPr/>
                    <a:lstStyle/>
                    <a:p>
                      <a:pPr algn="ctr">
                        <a:lnSpc>
                          <a:spcPct val="150000"/>
                        </a:lnSpc>
                      </a:pPr>
                      <a:r>
                        <a:rPr kumimoji="1" lang="ja-JP" altLang="en-US" sz="1400" dirty="0" smtClean="0">
                          <a:latin typeface="メイリオ" panose="020B0604030504040204" pitchFamily="50" charset="-128"/>
                          <a:ea typeface="メイリオ" panose="020B0604030504040204" pitchFamily="50" charset="-128"/>
                        </a:rPr>
                        <a:t>大阪府</a:t>
                      </a:r>
                      <a:endParaRPr kumimoji="1" lang="ja-JP" altLang="en-US" sz="1400" dirty="0">
                        <a:latin typeface="メイリオ" panose="020B0604030504040204" pitchFamily="50" charset="-128"/>
                        <a:ea typeface="メイリオ" panose="020B0604030504040204" pitchFamily="50" charset="-128"/>
                      </a:endParaRPr>
                    </a:p>
                  </a:txBody>
                  <a:tcPr marL="122975" marR="122975" marT="61488" marB="61488"/>
                </a:tc>
                <a:extLst>
                  <a:ext uri="{0D108BD9-81ED-4DB2-BD59-A6C34878D82A}">
                    <a16:rowId xmlns:a16="http://schemas.microsoft.com/office/drawing/2014/main" val="2255233914"/>
                  </a:ext>
                </a:extLst>
              </a:tr>
              <a:tr h="431905">
                <a:tc>
                  <a:txBody>
                    <a:bodyPr/>
                    <a:lstStyle/>
                    <a:p>
                      <a:pPr algn="ctr">
                        <a:lnSpc>
                          <a:spcPct val="150000"/>
                        </a:lnSpc>
                      </a:pPr>
                      <a:r>
                        <a:rPr kumimoji="1" lang="en-US" altLang="ja-JP" sz="1400" dirty="0" smtClean="0">
                          <a:latin typeface="メイリオ" panose="020B0604030504040204" pitchFamily="50" charset="-128"/>
                          <a:ea typeface="メイリオ" panose="020B0604030504040204" pitchFamily="50" charset="-128"/>
                        </a:rPr>
                        <a:t>22,855</a:t>
                      </a:r>
                      <a:r>
                        <a:rPr kumimoji="1" lang="ja-JP" altLang="en-US" sz="1400" dirty="0" smtClean="0">
                          <a:latin typeface="メイリオ" panose="020B0604030504040204" pitchFamily="50" charset="-128"/>
                          <a:ea typeface="メイリオ" panose="020B0604030504040204" pitchFamily="50" charset="-128"/>
                        </a:rPr>
                        <a:t>人</a:t>
                      </a:r>
                      <a:endParaRPr kumimoji="1" lang="ja-JP" altLang="en-US" sz="1400" dirty="0">
                        <a:latin typeface="メイリオ" panose="020B0604030504040204" pitchFamily="50" charset="-128"/>
                        <a:ea typeface="メイリオ" panose="020B0604030504040204" pitchFamily="50" charset="-128"/>
                      </a:endParaRPr>
                    </a:p>
                  </a:txBody>
                  <a:tcPr marL="122975" marR="122975" marT="61488" marB="61488"/>
                </a:tc>
                <a:tc>
                  <a:txBody>
                    <a:bodyPr/>
                    <a:lstStyle/>
                    <a:p>
                      <a:pPr algn="ctr">
                        <a:lnSpc>
                          <a:spcPct val="150000"/>
                        </a:lnSpc>
                      </a:pPr>
                      <a:r>
                        <a:rPr kumimoji="1" lang="en-US" altLang="ja-JP" sz="1400" dirty="0" smtClean="0">
                          <a:latin typeface="メイリオ" panose="020B0604030504040204" pitchFamily="50" charset="-128"/>
                          <a:ea typeface="メイリオ" panose="020B0604030504040204" pitchFamily="50" charset="-128"/>
                        </a:rPr>
                        <a:t>1,690</a:t>
                      </a:r>
                      <a:r>
                        <a:rPr kumimoji="1" lang="ja-JP" altLang="en-US" sz="1400" dirty="0" smtClean="0">
                          <a:latin typeface="メイリオ" panose="020B0604030504040204" pitchFamily="50" charset="-128"/>
                          <a:ea typeface="メイリオ" panose="020B0604030504040204" pitchFamily="50" charset="-128"/>
                        </a:rPr>
                        <a:t>人</a:t>
                      </a:r>
                      <a:endParaRPr kumimoji="1" lang="ja-JP" altLang="en-US" sz="1400" dirty="0">
                        <a:latin typeface="メイリオ" panose="020B0604030504040204" pitchFamily="50" charset="-128"/>
                        <a:ea typeface="メイリオ" panose="020B0604030504040204" pitchFamily="50" charset="-128"/>
                      </a:endParaRPr>
                    </a:p>
                  </a:txBody>
                  <a:tcPr marL="122975" marR="122975" marT="61488" marB="61488"/>
                </a:tc>
                <a:extLst>
                  <a:ext uri="{0D108BD9-81ED-4DB2-BD59-A6C34878D82A}">
                    <a16:rowId xmlns:a16="http://schemas.microsoft.com/office/drawing/2014/main" val="1209872368"/>
                  </a:ext>
                </a:extLst>
              </a:tr>
            </a:tbl>
          </a:graphicData>
        </a:graphic>
      </p:graphicFrame>
      <p:graphicFrame>
        <p:nvGraphicFramePr>
          <p:cNvPr id="34" name="表 33"/>
          <p:cNvGraphicFramePr>
            <a:graphicFrameLocks noGrp="1"/>
          </p:cNvGraphicFramePr>
          <p:nvPr>
            <p:extLst>
              <p:ext uri="{D42A27DB-BD31-4B8C-83A1-F6EECF244321}">
                <p14:modId xmlns:p14="http://schemas.microsoft.com/office/powerpoint/2010/main" val="3047957936"/>
              </p:ext>
            </p:extLst>
          </p:nvPr>
        </p:nvGraphicFramePr>
        <p:xfrm>
          <a:off x="7356198" y="8098515"/>
          <a:ext cx="3096658" cy="886032"/>
        </p:xfrm>
        <a:graphic>
          <a:graphicData uri="http://schemas.openxmlformats.org/drawingml/2006/table">
            <a:tbl>
              <a:tblPr firstRow="1" bandRow="1">
                <a:tableStyleId>{5C22544A-7EE6-4342-B048-85BDC9FD1C3A}</a:tableStyleId>
              </a:tblPr>
              <a:tblGrid>
                <a:gridCol w="1540109">
                  <a:extLst>
                    <a:ext uri="{9D8B030D-6E8A-4147-A177-3AD203B41FA5}">
                      <a16:colId xmlns:a16="http://schemas.microsoft.com/office/drawing/2014/main" val="3384352884"/>
                    </a:ext>
                  </a:extLst>
                </a:gridCol>
                <a:gridCol w="1556549">
                  <a:extLst>
                    <a:ext uri="{9D8B030D-6E8A-4147-A177-3AD203B41FA5}">
                      <a16:colId xmlns:a16="http://schemas.microsoft.com/office/drawing/2014/main" val="3061970373"/>
                    </a:ext>
                  </a:extLst>
                </a:gridCol>
              </a:tblGrid>
              <a:tr h="431905">
                <a:tc>
                  <a:txBody>
                    <a:bodyPr/>
                    <a:lstStyle/>
                    <a:p>
                      <a:pPr algn="ctr">
                        <a:lnSpc>
                          <a:spcPct val="150000"/>
                        </a:lnSpc>
                      </a:pPr>
                      <a:r>
                        <a:rPr kumimoji="1" lang="ja-JP" altLang="en-US" sz="1400" dirty="0" smtClean="0">
                          <a:latin typeface="メイリオ" panose="020B0604030504040204" pitchFamily="50" charset="-128"/>
                          <a:ea typeface="メイリオ" panose="020B0604030504040204" pitchFamily="50" charset="-128"/>
                        </a:rPr>
                        <a:t>全国</a:t>
                      </a:r>
                      <a:endParaRPr kumimoji="1" lang="ja-JP" altLang="en-US" sz="1400" dirty="0">
                        <a:latin typeface="メイリオ" panose="020B0604030504040204" pitchFamily="50" charset="-128"/>
                        <a:ea typeface="メイリオ" panose="020B0604030504040204" pitchFamily="50" charset="-128"/>
                      </a:endParaRPr>
                    </a:p>
                  </a:txBody>
                  <a:tcPr marL="122975" marR="122975" marT="61488" marB="61488"/>
                </a:tc>
                <a:tc>
                  <a:txBody>
                    <a:bodyPr/>
                    <a:lstStyle/>
                    <a:p>
                      <a:pPr algn="ctr">
                        <a:lnSpc>
                          <a:spcPct val="150000"/>
                        </a:lnSpc>
                      </a:pPr>
                      <a:r>
                        <a:rPr kumimoji="1" lang="ja-JP" altLang="en-US" sz="1400" dirty="0" smtClean="0">
                          <a:latin typeface="メイリオ" panose="020B0604030504040204" pitchFamily="50" charset="-128"/>
                          <a:ea typeface="メイリオ" panose="020B0604030504040204" pitchFamily="50" charset="-128"/>
                        </a:rPr>
                        <a:t>大阪府</a:t>
                      </a:r>
                      <a:endParaRPr kumimoji="1" lang="ja-JP" altLang="en-US" sz="1400" dirty="0">
                        <a:latin typeface="メイリオ" panose="020B0604030504040204" pitchFamily="50" charset="-128"/>
                        <a:ea typeface="メイリオ" panose="020B0604030504040204" pitchFamily="50" charset="-128"/>
                      </a:endParaRPr>
                    </a:p>
                  </a:txBody>
                  <a:tcPr marL="122975" marR="122975" marT="61488" marB="61488"/>
                </a:tc>
                <a:extLst>
                  <a:ext uri="{0D108BD9-81ED-4DB2-BD59-A6C34878D82A}">
                    <a16:rowId xmlns:a16="http://schemas.microsoft.com/office/drawing/2014/main" val="2255233914"/>
                  </a:ext>
                </a:extLst>
              </a:tr>
              <a:tr h="431905">
                <a:tc>
                  <a:txBody>
                    <a:bodyPr/>
                    <a:lstStyle/>
                    <a:p>
                      <a:pPr algn="ctr">
                        <a:lnSpc>
                          <a:spcPct val="150000"/>
                        </a:lnSpc>
                      </a:pPr>
                      <a:r>
                        <a:rPr kumimoji="1" lang="en-US" altLang="ja-JP" sz="1400" dirty="0" smtClean="0">
                          <a:latin typeface="メイリオ" panose="020B0604030504040204" pitchFamily="50" charset="-128"/>
                          <a:ea typeface="メイリオ" panose="020B0604030504040204" pitchFamily="50" charset="-128"/>
                        </a:rPr>
                        <a:t>1,705</a:t>
                      </a:r>
                      <a:r>
                        <a:rPr kumimoji="1" lang="ja-JP" altLang="en-US" sz="1400" dirty="0" smtClean="0">
                          <a:latin typeface="メイリオ" panose="020B0604030504040204" pitchFamily="50" charset="-128"/>
                          <a:ea typeface="メイリオ" panose="020B0604030504040204" pitchFamily="50" charset="-128"/>
                        </a:rPr>
                        <a:t>人</a:t>
                      </a:r>
                      <a:endParaRPr kumimoji="1" lang="ja-JP" altLang="en-US" sz="1400" dirty="0">
                        <a:latin typeface="メイリオ" panose="020B0604030504040204" pitchFamily="50" charset="-128"/>
                        <a:ea typeface="メイリオ" panose="020B0604030504040204" pitchFamily="50" charset="-128"/>
                      </a:endParaRPr>
                    </a:p>
                  </a:txBody>
                  <a:tcPr marL="122975" marR="122975" marT="61488" marB="61488"/>
                </a:tc>
                <a:tc>
                  <a:txBody>
                    <a:bodyPr/>
                    <a:lstStyle/>
                    <a:p>
                      <a:pPr algn="ctr">
                        <a:lnSpc>
                          <a:spcPct val="150000"/>
                        </a:lnSpc>
                      </a:pPr>
                      <a:r>
                        <a:rPr kumimoji="1" lang="en-US" altLang="ja-JP" sz="1400" dirty="0" smtClean="0">
                          <a:latin typeface="メイリオ" panose="020B0604030504040204" pitchFamily="50" charset="-128"/>
                          <a:ea typeface="メイリオ" panose="020B0604030504040204" pitchFamily="50" charset="-128"/>
                        </a:rPr>
                        <a:t>204</a:t>
                      </a:r>
                      <a:r>
                        <a:rPr kumimoji="1" lang="ja-JP" altLang="en-US" sz="1400" dirty="0" smtClean="0">
                          <a:latin typeface="メイリオ" panose="020B0604030504040204" pitchFamily="50" charset="-128"/>
                          <a:ea typeface="メイリオ" panose="020B0604030504040204" pitchFamily="50" charset="-128"/>
                        </a:rPr>
                        <a:t>人</a:t>
                      </a:r>
                      <a:endParaRPr kumimoji="1" lang="ja-JP" altLang="en-US" sz="1400" dirty="0">
                        <a:latin typeface="メイリオ" panose="020B0604030504040204" pitchFamily="50" charset="-128"/>
                        <a:ea typeface="メイリオ" panose="020B0604030504040204" pitchFamily="50" charset="-128"/>
                      </a:endParaRPr>
                    </a:p>
                  </a:txBody>
                  <a:tcPr marL="122975" marR="122975" marT="61488" marB="61488"/>
                </a:tc>
                <a:extLst>
                  <a:ext uri="{0D108BD9-81ED-4DB2-BD59-A6C34878D82A}">
                    <a16:rowId xmlns:a16="http://schemas.microsoft.com/office/drawing/2014/main" val="1209872368"/>
                  </a:ext>
                </a:extLst>
              </a:tr>
            </a:tbl>
          </a:graphicData>
        </a:graphic>
      </p:graphicFrame>
      <p:sp>
        <p:nvSpPr>
          <p:cNvPr id="3" name="テキスト ボックス 2"/>
          <p:cNvSpPr txBox="1"/>
          <p:nvPr/>
        </p:nvSpPr>
        <p:spPr>
          <a:xfrm>
            <a:off x="7564745" y="818366"/>
            <a:ext cx="5623462" cy="338554"/>
          </a:xfrm>
          <a:prstGeom prst="rect">
            <a:avLst/>
          </a:prstGeom>
          <a:noFill/>
        </p:spPr>
        <p:txBody>
          <a:bodyPr wrap="square" rtlCol="0">
            <a:spAutoFit/>
          </a:bodyPr>
          <a:lstStyle/>
          <a:p>
            <a:r>
              <a:rPr lang="ja-JP" altLang="en-US" sz="1600" b="1" dirty="0" smtClean="0">
                <a:latin typeface="メイリオ" panose="020B0604030504040204" pitchFamily="50" charset="-128"/>
                <a:ea typeface="メイリオ" panose="020B0604030504040204" pitchFamily="50" charset="-128"/>
              </a:rPr>
              <a:t>　　　　　　　　　　　令和</a:t>
            </a:r>
            <a:r>
              <a:rPr lang="ja-JP" altLang="en-US" sz="1600" b="1" dirty="0">
                <a:latin typeface="メイリオ" panose="020B0604030504040204" pitchFamily="50" charset="-128"/>
                <a:ea typeface="メイリオ" panose="020B0604030504040204" pitchFamily="50" charset="-128"/>
              </a:rPr>
              <a:t>４</a:t>
            </a:r>
            <a:r>
              <a:rPr lang="ja-JP" altLang="en-US" sz="1600" b="1" dirty="0" smtClean="0">
                <a:latin typeface="メイリオ" panose="020B0604030504040204" pitchFamily="50" charset="-128"/>
                <a:ea typeface="メイリオ" panose="020B0604030504040204" pitchFamily="50" charset="-128"/>
              </a:rPr>
              <a:t>年度</a:t>
            </a:r>
            <a:r>
              <a:rPr lang="ja-JP" altLang="en-US" sz="1600" b="1" dirty="0">
                <a:latin typeface="メイリオ" panose="020B0604030504040204" pitchFamily="50" charset="-128"/>
                <a:ea typeface="メイリオ" panose="020B0604030504040204" pitchFamily="50" charset="-128"/>
              </a:rPr>
              <a:t>当初予算額　</a:t>
            </a:r>
            <a:r>
              <a:rPr lang="en-US" altLang="ja-JP" sz="1600" b="1" dirty="0">
                <a:latin typeface="メイリオ" panose="020B0604030504040204" pitchFamily="50" charset="-128"/>
                <a:ea typeface="メイリオ" panose="020B0604030504040204" pitchFamily="50" charset="-128"/>
              </a:rPr>
              <a:t>972</a:t>
            </a:r>
            <a:r>
              <a:rPr lang="ja-JP" altLang="en-US" sz="1600" b="1" dirty="0" smtClean="0">
                <a:latin typeface="メイリオ" panose="020B0604030504040204" pitchFamily="50" charset="-128"/>
                <a:ea typeface="メイリオ" panose="020B0604030504040204" pitchFamily="50" charset="-128"/>
              </a:rPr>
              <a:t>千円</a:t>
            </a:r>
            <a:endParaRPr lang="en-US" altLang="ja-JP" sz="1600" b="1" dirty="0" smtClean="0">
              <a:latin typeface="メイリオ" panose="020B0604030504040204" pitchFamily="50" charset="-128"/>
              <a:ea typeface="メイリオ" panose="020B0604030504040204" pitchFamily="50" charset="-128"/>
            </a:endParaRPr>
          </a:p>
        </p:txBody>
      </p:sp>
      <p:sp>
        <p:nvSpPr>
          <p:cNvPr id="22" name="角丸四角形 21"/>
          <p:cNvSpPr/>
          <p:nvPr/>
        </p:nvSpPr>
        <p:spPr>
          <a:xfrm>
            <a:off x="540470" y="4707444"/>
            <a:ext cx="3767928" cy="34144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p:cNvSpPr txBox="1"/>
          <p:nvPr/>
        </p:nvSpPr>
        <p:spPr>
          <a:xfrm>
            <a:off x="531792" y="4688970"/>
            <a:ext cx="4320932" cy="400110"/>
          </a:xfrm>
          <a:prstGeom prst="rect">
            <a:avLst/>
          </a:prstGeom>
          <a:noFill/>
        </p:spPr>
        <p:txBody>
          <a:bodyPr wrap="square" rtlCol="0">
            <a:spAutoFit/>
          </a:bodyPr>
          <a:lstStyle/>
          <a:p>
            <a:r>
              <a:rPr lang="ja-JP" altLang="en-US" sz="2000" b="1" dirty="0">
                <a:solidFill>
                  <a:schemeClr val="bg1"/>
                </a:solidFill>
                <a:latin typeface="メイリオ" panose="020B0604030504040204" pitchFamily="50" charset="-128"/>
                <a:ea typeface="メイリオ" panose="020B0604030504040204" pitchFamily="50" charset="-128"/>
              </a:rPr>
              <a:t>外国人介護</a:t>
            </a:r>
            <a:r>
              <a:rPr lang="ja-JP" altLang="en-US" sz="2000" b="1" dirty="0" smtClean="0">
                <a:solidFill>
                  <a:schemeClr val="bg1"/>
                </a:solidFill>
                <a:latin typeface="メイリオ" panose="020B0604030504040204" pitchFamily="50" charset="-128"/>
                <a:ea typeface="メイリオ" panose="020B0604030504040204" pitchFamily="50" charset="-128"/>
              </a:rPr>
              <a:t>人材を取り巻く状況</a:t>
            </a:r>
            <a:endParaRPr kumimoji="1" lang="ja-JP" altLang="en-US" sz="2000" b="1"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428003130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角丸四角形 2"/>
          <p:cNvSpPr/>
          <p:nvPr/>
        </p:nvSpPr>
        <p:spPr>
          <a:xfrm>
            <a:off x="447426" y="1155177"/>
            <a:ext cx="1127062" cy="3877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Rectangle 6"/>
          <p:cNvSpPr/>
          <p:nvPr/>
        </p:nvSpPr>
        <p:spPr>
          <a:xfrm>
            <a:off x="445306" y="366034"/>
            <a:ext cx="11909402" cy="539577"/>
          </a:xfrm>
          <a:prstGeom prst="rect">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lIns="122885" tIns="61445" rIns="122885" bIns="61445" rtlCol="0" anchor="ctr"/>
          <a:lstStyle/>
          <a:p>
            <a:pPr algn="ctr"/>
            <a:r>
              <a:rPr lang="ja-JP" altLang="en-US" sz="3200" b="1" dirty="0">
                <a:solidFill>
                  <a:schemeClr val="bg1"/>
                </a:solidFill>
                <a:latin typeface="メイリオ" panose="020B0604030504040204" pitchFamily="50" charset="-128"/>
                <a:ea typeface="メイリオ" panose="020B0604030504040204" pitchFamily="50" charset="-128"/>
              </a:rPr>
              <a:t>技能実習及び特定技能を対象とした受入支援</a:t>
            </a:r>
            <a:r>
              <a:rPr lang="ja-JP" altLang="en-US" sz="3200" b="1" dirty="0" smtClean="0">
                <a:solidFill>
                  <a:schemeClr val="bg1"/>
                </a:solidFill>
                <a:latin typeface="メイリオ" panose="020B0604030504040204" pitchFamily="50" charset="-128"/>
                <a:ea typeface="メイリオ" panose="020B0604030504040204" pitchFamily="50" charset="-128"/>
              </a:rPr>
              <a:t>事業</a:t>
            </a:r>
            <a:r>
              <a:rPr lang="ja-JP" altLang="en-US" sz="3200" b="1" dirty="0" smtClean="0">
                <a:latin typeface="メイリオ" panose="020B0604030504040204" pitchFamily="50" charset="-128"/>
                <a:ea typeface="メイリオ" panose="020B0604030504040204" pitchFamily="50" charset="-128"/>
              </a:rPr>
              <a:t>　　　</a:t>
            </a:r>
            <a:endParaRPr lang="en-US" sz="3200" b="1" dirty="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a:xfrm>
            <a:off x="9769834" y="8898894"/>
            <a:ext cx="2997518" cy="511175"/>
          </a:xfrm>
        </p:spPr>
        <p:txBody>
          <a:bodyPr/>
          <a:lstStyle/>
          <a:p>
            <a:fld id="{0C04F238-80C0-4AD4-8352-2EE32236C0CB}" type="slidenum">
              <a:rPr kumimoji="1" lang="ja-JP" altLang="en-US" smtClean="0"/>
              <a:t>4</a:t>
            </a:fld>
            <a:endParaRPr kumimoji="1" lang="ja-JP" altLang="en-US" dirty="0"/>
          </a:p>
        </p:txBody>
      </p:sp>
      <p:sp>
        <p:nvSpPr>
          <p:cNvPr id="7" name="テキスト ボックス 6"/>
          <p:cNvSpPr txBox="1"/>
          <p:nvPr/>
        </p:nvSpPr>
        <p:spPr>
          <a:xfrm>
            <a:off x="614913" y="1155177"/>
            <a:ext cx="792088" cy="400110"/>
          </a:xfrm>
          <a:prstGeom prst="rect">
            <a:avLst/>
          </a:prstGeom>
          <a:noFill/>
        </p:spPr>
        <p:txBody>
          <a:bodyPr wrap="square" rtlCol="0">
            <a:spAutoFit/>
          </a:bodyPr>
          <a:lstStyle/>
          <a:p>
            <a:pPr algn="ctr"/>
            <a:r>
              <a:rPr lang="ja-JP" altLang="en-US" sz="2000" b="1" dirty="0">
                <a:solidFill>
                  <a:schemeClr val="bg1"/>
                </a:solidFill>
                <a:latin typeface="Meiryo UI" panose="020B0604030504040204" pitchFamily="50" charset="-128"/>
                <a:ea typeface="Meiryo UI" panose="020B0604030504040204" pitchFamily="50" charset="-128"/>
              </a:rPr>
              <a:t>目的</a:t>
            </a:r>
            <a:endParaRPr lang="en-US" altLang="ja-JP" sz="2000" b="1" dirty="0">
              <a:solidFill>
                <a:schemeClr val="bg1"/>
              </a:solidFill>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593933" y="1532387"/>
            <a:ext cx="11760775" cy="923330"/>
          </a:xfrm>
          <a:prstGeom prst="rect">
            <a:avLst/>
          </a:prstGeom>
          <a:noFill/>
        </p:spPr>
        <p:txBody>
          <a:bodyPr wrap="square" rtlCol="0">
            <a:spAutoFit/>
          </a:bodyPr>
          <a:lstStyle/>
          <a:p>
            <a:pPr defTabSz="614888"/>
            <a:r>
              <a:rPr kumimoji="0" lang="ja-JP" altLang="en-US" sz="1800" dirty="0">
                <a:solidFill>
                  <a:prstClr val="black"/>
                </a:solidFill>
                <a:latin typeface="Meiryo UI" panose="020B0604030504040204" pitchFamily="50" charset="-128"/>
                <a:ea typeface="Meiryo UI" panose="020B0604030504040204" pitchFamily="50" charset="-128"/>
              </a:rPr>
              <a:t>・技能実習生や特定技能</a:t>
            </a:r>
            <a:r>
              <a:rPr lang="ja-JP" altLang="en-US" sz="1800" dirty="0">
                <a:solidFill>
                  <a:srgbClr val="000000"/>
                </a:solidFill>
                <a:latin typeface="Meiryo UI" panose="020B0604030504040204" pitchFamily="50" charset="-128"/>
                <a:ea typeface="Meiryo UI" panose="020B0604030504040204" pitchFamily="50" charset="-128"/>
              </a:rPr>
              <a:t>外国人の介護技能向上のための集合研修や外国人介護人材受入れ施設職員に向けた外国人</a:t>
            </a:r>
            <a:r>
              <a:rPr lang="ja-JP" altLang="en-US" sz="1800" dirty="0" smtClean="0">
                <a:solidFill>
                  <a:srgbClr val="000000"/>
                </a:solidFill>
                <a:latin typeface="Meiryo UI" panose="020B0604030504040204" pitchFamily="50" charset="-128"/>
                <a:ea typeface="Meiryo UI" panose="020B0604030504040204" pitchFamily="50" charset="-128"/>
              </a:rPr>
              <a:t>介</a:t>
            </a:r>
            <a:endParaRPr lang="en-US" altLang="ja-JP" sz="1800" dirty="0" smtClean="0">
              <a:solidFill>
                <a:srgbClr val="000000"/>
              </a:solidFill>
              <a:latin typeface="Meiryo UI" panose="020B0604030504040204" pitchFamily="50" charset="-128"/>
              <a:ea typeface="Meiryo UI" panose="020B0604030504040204" pitchFamily="50" charset="-128"/>
            </a:endParaRPr>
          </a:p>
          <a:p>
            <a:pPr defTabSz="614888"/>
            <a:r>
              <a:rPr lang="ja-JP" altLang="en-US" sz="1800" dirty="0">
                <a:solidFill>
                  <a:srgbClr val="000000"/>
                </a:solidFill>
                <a:latin typeface="Meiryo UI" panose="020B0604030504040204" pitchFamily="50" charset="-128"/>
                <a:ea typeface="Meiryo UI" panose="020B0604030504040204" pitchFamily="50" charset="-128"/>
              </a:rPr>
              <a:t>　</a:t>
            </a:r>
            <a:r>
              <a:rPr lang="ja-JP" altLang="en-US" sz="1800" dirty="0" smtClean="0">
                <a:solidFill>
                  <a:srgbClr val="000000"/>
                </a:solidFill>
                <a:latin typeface="Meiryo UI" panose="020B0604030504040204" pitchFamily="50" charset="-128"/>
                <a:ea typeface="Meiryo UI" panose="020B0604030504040204" pitchFamily="50" charset="-128"/>
              </a:rPr>
              <a:t>護</a:t>
            </a:r>
            <a:r>
              <a:rPr lang="ja-JP" altLang="en-US" sz="1800" dirty="0">
                <a:solidFill>
                  <a:srgbClr val="000000"/>
                </a:solidFill>
                <a:latin typeface="Meiryo UI" panose="020B0604030504040204" pitchFamily="50" charset="-128"/>
                <a:ea typeface="Meiryo UI" panose="020B0604030504040204" pitchFamily="50" charset="-128"/>
              </a:rPr>
              <a:t>人材が安心して就労できるサポートのあり方についてなどの研修を実施することにより、外国人介護人材が国内の介護</a:t>
            </a:r>
            <a:r>
              <a:rPr lang="ja-JP" altLang="en-US" sz="1800" dirty="0" smtClean="0">
                <a:solidFill>
                  <a:srgbClr val="000000"/>
                </a:solidFill>
                <a:latin typeface="Meiryo UI" panose="020B0604030504040204" pitchFamily="50" charset="-128"/>
                <a:ea typeface="Meiryo UI" panose="020B0604030504040204" pitchFamily="50" charset="-128"/>
              </a:rPr>
              <a:t>現場</a:t>
            </a:r>
            <a:endParaRPr lang="en-US" altLang="ja-JP" sz="1800" dirty="0" smtClean="0">
              <a:solidFill>
                <a:srgbClr val="000000"/>
              </a:solidFill>
              <a:latin typeface="Meiryo UI" panose="020B0604030504040204" pitchFamily="50" charset="-128"/>
              <a:ea typeface="Meiryo UI" panose="020B0604030504040204" pitchFamily="50" charset="-128"/>
            </a:endParaRPr>
          </a:p>
          <a:p>
            <a:pPr defTabSz="614888"/>
            <a:r>
              <a:rPr lang="ja-JP" altLang="en-US" sz="1800" dirty="0">
                <a:solidFill>
                  <a:srgbClr val="000000"/>
                </a:solidFill>
                <a:latin typeface="Meiryo UI" panose="020B0604030504040204" pitchFamily="50" charset="-128"/>
                <a:ea typeface="Meiryo UI" panose="020B0604030504040204" pitchFamily="50" charset="-128"/>
              </a:rPr>
              <a:t>　</a:t>
            </a:r>
            <a:r>
              <a:rPr lang="ja-JP" altLang="en-US" sz="1800" dirty="0" smtClean="0">
                <a:solidFill>
                  <a:srgbClr val="000000"/>
                </a:solidFill>
                <a:latin typeface="Meiryo UI" panose="020B0604030504040204" pitchFamily="50" charset="-128"/>
                <a:ea typeface="Meiryo UI" panose="020B0604030504040204" pitchFamily="50" charset="-128"/>
              </a:rPr>
              <a:t>に</a:t>
            </a:r>
            <a:r>
              <a:rPr lang="ja-JP" altLang="en-US" sz="1800" dirty="0">
                <a:solidFill>
                  <a:srgbClr val="000000"/>
                </a:solidFill>
                <a:latin typeface="Meiryo UI" panose="020B0604030504040204" pitchFamily="50" charset="-128"/>
                <a:ea typeface="Meiryo UI" panose="020B0604030504040204" pitchFamily="50" charset="-128"/>
              </a:rPr>
              <a:t>おいて円滑に就労・定着できるようにする</a:t>
            </a:r>
            <a:r>
              <a:rPr kumimoji="0" lang="ja-JP" altLang="en-US" sz="1800" dirty="0">
                <a:solidFill>
                  <a:prstClr val="black"/>
                </a:solidFill>
                <a:latin typeface="Meiryo UI" panose="020B0604030504040204" pitchFamily="50" charset="-128"/>
                <a:ea typeface="Meiryo UI" panose="020B0604030504040204" pitchFamily="50" charset="-128"/>
              </a:rPr>
              <a:t>。</a:t>
            </a:r>
            <a:endParaRPr lang="en-US" altLang="ja-JP" sz="1800" dirty="0">
              <a:latin typeface="Meiryo UI" panose="020B0604030504040204" pitchFamily="50" charset="-128"/>
              <a:ea typeface="Meiryo UI" panose="020B0604030504040204" pitchFamily="50" charset="-128"/>
            </a:endParaRPr>
          </a:p>
        </p:txBody>
      </p:sp>
      <p:sp>
        <p:nvSpPr>
          <p:cNvPr id="16" name="角丸四角形 15"/>
          <p:cNvSpPr/>
          <p:nvPr/>
        </p:nvSpPr>
        <p:spPr>
          <a:xfrm>
            <a:off x="445304" y="2480019"/>
            <a:ext cx="1679339" cy="40248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p:cNvSpPr txBox="1"/>
          <p:nvPr/>
        </p:nvSpPr>
        <p:spPr>
          <a:xfrm>
            <a:off x="612793" y="2474928"/>
            <a:ext cx="1511853" cy="400110"/>
          </a:xfrm>
          <a:prstGeom prst="rect">
            <a:avLst/>
          </a:prstGeom>
          <a:noFill/>
        </p:spPr>
        <p:txBody>
          <a:bodyPr wrap="square" rtlCol="0">
            <a:spAutoFit/>
          </a:bodyPr>
          <a:lstStyle/>
          <a:p>
            <a:pPr algn="ctr"/>
            <a:r>
              <a:rPr lang="ja-JP" altLang="en-US" sz="2000" b="1" dirty="0" smtClean="0">
                <a:solidFill>
                  <a:schemeClr val="bg1"/>
                </a:solidFill>
                <a:latin typeface="Meiryo UI" panose="020B0604030504040204" pitchFamily="50" charset="-128"/>
                <a:ea typeface="Meiryo UI" panose="020B0604030504040204" pitchFamily="50" charset="-128"/>
              </a:rPr>
              <a:t>事業内容</a:t>
            </a:r>
            <a:endParaRPr lang="en-US" altLang="ja-JP" sz="2000" b="1" dirty="0">
              <a:solidFill>
                <a:schemeClr val="bg1"/>
              </a:solidFill>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612793" y="2881215"/>
            <a:ext cx="11760775" cy="646331"/>
          </a:xfrm>
          <a:prstGeom prst="rect">
            <a:avLst/>
          </a:prstGeom>
          <a:noFill/>
        </p:spPr>
        <p:txBody>
          <a:bodyPr wrap="square" rtlCol="0">
            <a:spAutoFit/>
          </a:bodyPr>
          <a:lstStyle/>
          <a:p>
            <a:r>
              <a:rPr kumimoji="0" lang="ja-JP" altLang="en-US" sz="1800" dirty="0">
                <a:solidFill>
                  <a:prstClr val="black"/>
                </a:solidFill>
                <a:latin typeface="Meiryo UI" panose="020B0604030504040204" pitchFamily="50" charset="-128"/>
                <a:ea typeface="Meiryo UI" panose="020B0604030504040204" pitchFamily="50" charset="-128"/>
              </a:rPr>
              <a:t>①</a:t>
            </a:r>
            <a:r>
              <a:rPr lang="ja-JP" altLang="en-US" sz="1800" dirty="0">
                <a:latin typeface="Meiryo UI" panose="020B0604030504040204" pitchFamily="50" charset="-128"/>
                <a:ea typeface="Meiryo UI" panose="020B0604030504040204" pitchFamily="50" charset="-128"/>
              </a:rPr>
              <a:t>府</a:t>
            </a:r>
            <a:r>
              <a:rPr lang="ja-JP" altLang="en-US" sz="1800" dirty="0">
                <a:solidFill>
                  <a:srgbClr val="000000"/>
                </a:solidFill>
                <a:latin typeface="Meiryo UI" panose="020B0604030504040204" pitchFamily="50" charset="-128"/>
                <a:ea typeface="Meiryo UI" panose="020B0604030504040204" pitchFamily="50" charset="-128"/>
              </a:rPr>
              <a:t>内で就労する介護職種の技能実習生及び介護分野における１号特定技能外国人の介護技能を向上することを</a:t>
            </a:r>
            <a:endParaRPr lang="en-US" altLang="ja-JP" sz="1800" dirty="0">
              <a:solidFill>
                <a:srgbClr val="000000"/>
              </a:solidFill>
              <a:latin typeface="Meiryo UI" panose="020B0604030504040204" pitchFamily="50" charset="-128"/>
              <a:ea typeface="Meiryo UI" panose="020B0604030504040204" pitchFamily="50" charset="-128"/>
            </a:endParaRPr>
          </a:p>
          <a:p>
            <a:r>
              <a:rPr lang="ja-JP" altLang="en-US" sz="1800" dirty="0">
                <a:solidFill>
                  <a:srgbClr val="000000"/>
                </a:solidFill>
                <a:latin typeface="Meiryo UI" panose="020B0604030504040204" pitchFamily="50" charset="-128"/>
                <a:ea typeface="Meiryo UI" panose="020B0604030504040204" pitchFamily="50" charset="-128"/>
              </a:rPr>
              <a:t>　目的として集合研修を実施。</a:t>
            </a:r>
            <a:endParaRPr lang="en-US" altLang="ja-JP" sz="18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593979" y="3475049"/>
            <a:ext cx="11760775" cy="646331"/>
          </a:xfrm>
          <a:prstGeom prst="rect">
            <a:avLst/>
          </a:prstGeom>
          <a:noFill/>
        </p:spPr>
        <p:txBody>
          <a:bodyPr wrap="square" rtlCol="0">
            <a:spAutoFit/>
          </a:bodyPr>
          <a:lstStyle/>
          <a:p>
            <a:r>
              <a:rPr kumimoji="0" lang="ja-JP" altLang="en-US" sz="1800" dirty="0">
                <a:solidFill>
                  <a:prstClr val="black"/>
                </a:solidFill>
                <a:latin typeface="Meiryo UI" panose="020B0604030504040204" pitchFamily="50" charset="-128"/>
                <a:ea typeface="Meiryo UI" panose="020B0604030504040204" pitchFamily="50" charset="-128"/>
              </a:rPr>
              <a:t>②</a:t>
            </a:r>
            <a:r>
              <a:rPr lang="ja-JP" altLang="en-US" sz="1800" dirty="0">
                <a:solidFill>
                  <a:srgbClr val="000000"/>
                </a:solidFill>
                <a:latin typeface="Meiryo UI" panose="020B0604030504040204" pitchFamily="50" charset="-128"/>
                <a:ea typeface="Meiryo UI" panose="020B0604030504040204" pitchFamily="50" charset="-128"/>
              </a:rPr>
              <a:t>外国人介護人材受入施設等職員を対象とし、外国人介護人材を受入れるにあたり、必要な準備、外国人介護人材が</a:t>
            </a:r>
            <a:endParaRPr lang="en-US" altLang="ja-JP" sz="1800" dirty="0">
              <a:solidFill>
                <a:srgbClr val="000000"/>
              </a:solidFill>
              <a:latin typeface="Meiryo UI" panose="020B0604030504040204" pitchFamily="50" charset="-128"/>
              <a:ea typeface="Meiryo UI" panose="020B0604030504040204" pitchFamily="50" charset="-128"/>
            </a:endParaRPr>
          </a:p>
          <a:p>
            <a:r>
              <a:rPr lang="ja-JP" altLang="en-US" sz="1800" dirty="0">
                <a:solidFill>
                  <a:srgbClr val="000000"/>
                </a:solidFill>
                <a:latin typeface="Meiryo UI" panose="020B0604030504040204" pitchFamily="50" charset="-128"/>
                <a:ea typeface="Meiryo UI" panose="020B0604030504040204" pitchFamily="50" charset="-128"/>
              </a:rPr>
              <a:t>　安心して就労することができるサポートのあり方、円滑にコミュニケーションを図る方法などをテーマに研修を実施。</a:t>
            </a:r>
            <a:endParaRPr lang="en-US" altLang="ja-JP" sz="1800" dirty="0">
              <a:solidFill>
                <a:srgbClr val="000000"/>
              </a:solidFill>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501357" y="4147455"/>
            <a:ext cx="1377225" cy="400110"/>
          </a:xfrm>
          <a:prstGeom prst="rect">
            <a:avLst/>
          </a:prstGeom>
          <a:noFill/>
        </p:spPr>
        <p:txBody>
          <a:bodyPr wrap="square" rtlCol="0">
            <a:spAutoFit/>
          </a:bodyPr>
          <a:lstStyle/>
          <a:p>
            <a:pPr algn="ctr"/>
            <a:r>
              <a:rPr lang="ja-JP" altLang="en-US" sz="2000" b="1" dirty="0">
                <a:solidFill>
                  <a:schemeClr val="bg1"/>
                </a:solidFill>
                <a:latin typeface="Meiryo UI" panose="020B0604030504040204" pitchFamily="50" charset="-128"/>
                <a:ea typeface="Meiryo UI" panose="020B0604030504040204" pitchFamily="50" charset="-128"/>
              </a:rPr>
              <a:t>実施回数</a:t>
            </a:r>
            <a:endParaRPr lang="en-US" altLang="ja-JP" sz="2000" b="1" dirty="0">
              <a:solidFill>
                <a:schemeClr val="bg1"/>
              </a:solidFill>
              <a:latin typeface="Meiryo UI" panose="020B0604030504040204" pitchFamily="50" charset="-128"/>
              <a:ea typeface="Meiryo UI" panose="020B0604030504040204" pitchFamily="50" charset="-128"/>
            </a:endParaRPr>
          </a:p>
        </p:txBody>
      </p:sp>
      <p:graphicFrame>
        <p:nvGraphicFramePr>
          <p:cNvPr id="31" name="表 30"/>
          <p:cNvGraphicFramePr>
            <a:graphicFrameLocks noGrp="1"/>
          </p:cNvGraphicFramePr>
          <p:nvPr>
            <p:extLst>
              <p:ext uri="{D42A27DB-BD31-4B8C-83A1-F6EECF244321}">
                <p14:modId xmlns:p14="http://schemas.microsoft.com/office/powerpoint/2010/main" val="3228866269"/>
              </p:ext>
            </p:extLst>
          </p:nvPr>
        </p:nvGraphicFramePr>
        <p:xfrm>
          <a:off x="1446309" y="4580941"/>
          <a:ext cx="4377567" cy="4059017"/>
        </p:xfrm>
        <a:graphic>
          <a:graphicData uri="http://schemas.openxmlformats.org/drawingml/2006/table">
            <a:tbl>
              <a:tblPr/>
              <a:tblGrid>
                <a:gridCol w="963869">
                  <a:extLst>
                    <a:ext uri="{9D8B030D-6E8A-4147-A177-3AD203B41FA5}">
                      <a16:colId xmlns:a16="http://schemas.microsoft.com/office/drawing/2014/main" val="2531595319"/>
                    </a:ext>
                  </a:extLst>
                </a:gridCol>
                <a:gridCol w="3413698">
                  <a:extLst>
                    <a:ext uri="{9D8B030D-6E8A-4147-A177-3AD203B41FA5}">
                      <a16:colId xmlns:a16="http://schemas.microsoft.com/office/drawing/2014/main" val="3899760199"/>
                    </a:ext>
                  </a:extLst>
                </a:gridCol>
              </a:tblGrid>
              <a:tr h="443327">
                <a:tc gridSpan="2">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①外国人向け</a:t>
                      </a: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2859126184"/>
                  </a:ext>
                </a:extLst>
              </a:tr>
              <a:tr h="285996">
                <a:tc rowSpan="2">
                  <a:txBody>
                    <a:bodyPr/>
                    <a:lstStyle/>
                    <a:p>
                      <a:pPr algn="ct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1</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日目</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介護の基本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75082458"/>
                  </a:ext>
                </a:extLst>
              </a:tr>
              <a:tr h="285996">
                <a:tc v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コミュニケーション技術</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31359722"/>
                  </a:ext>
                </a:extLst>
              </a:tr>
              <a:tr h="285996">
                <a:tc rowSpan="2">
                  <a:txBody>
                    <a:bodyPr/>
                    <a:lstStyle/>
                    <a:p>
                      <a:pPr algn="ctr" fontAlgn="ctr"/>
                      <a:r>
                        <a:rPr lang="en-US" altLang="ja-JP" sz="1100" b="0" i="0" u="none" strike="noStrike">
                          <a:solidFill>
                            <a:srgbClr val="000000"/>
                          </a:solidFill>
                          <a:effectLst/>
                          <a:latin typeface="メイリオ" panose="020B0604030504040204" pitchFamily="50" charset="-128"/>
                          <a:ea typeface="メイリオ" panose="020B0604030504040204" pitchFamily="50" charset="-128"/>
                        </a:rPr>
                        <a:t>2</a:t>
                      </a: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日目</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介護の日本語</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00336227"/>
                  </a:ext>
                </a:extLst>
              </a:tr>
              <a:tr h="285996">
                <a:tc v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こころとからだのしくみ</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42610780"/>
                  </a:ext>
                </a:extLst>
              </a:tr>
              <a:tr h="285996">
                <a:tc>
                  <a:txBody>
                    <a:bodyPr/>
                    <a:lstStyle/>
                    <a:p>
                      <a:pPr algn="ctr" fontAlgn="ctr"/>
                      <a:r>
                        <a:rPr lang="en-US" altLang="ja-JP" sz="1100" b="0" i="0" u="none" strike="noStrike">
                          <a:solidFill>
                            <a:srgbClr val="000000"/>
                          </a:solidFill>
                          <a:effectLst/>
                          <a:latin typeface="メイリオ" panose="020B0604030504040204" pitchFamily="50" charset="-128"/>
                          <a:ea typeface="メイリオ" panose="020B0604030504040204" pitchFamily="50" charset="-128"/>
                        </a:rPr>
                        <a:t>3</a:t>
                      </a: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日目</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生活支援技術　移動の介護</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72436512"/>
                  </a:ext>
                </a:extLst>
              </a:tr>
              <a:tr h="305500">
                <a:tc>
                  <a:txBody>
                    <a:bodyPr/>
                    <a:lstStyle/>
                    <a:p>
                      <a:pPr algn="ctr" fontAlgn="ctr"/>
                      <a:r>
                        <a:rPr lang="en-US" altLang="ja-JP" sz="1100" b="0" i="0" u="none" strike="noStrike">
                          <a:solidFill>
                            <a:srgbClr val="000000"/>
                          </a:solidFill>
                          <a:effectLst/>
                          <a:latin typeface="メイリオ" panose="020B0604030504040204" pitchFamily="50" charset="-128"/>
                          <a:ea typeface="メイリオ" panose="020B0604030504040204" pitchFamily="50" charset="-128"/>
                        </a:rPr>
                        <a:t>4</a:t>
                      </a: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日目</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生活支援技術　食事の介護</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184086635"/>
                  </a:ext>
                </a:extLst>
              </a:tr>
              <a:tr h="285996">
                <a:tc>
                  <a:txBody>
                    <a:bodyPr/>
                    <a:lstStyle/>
                    <a:p>
                      <a:pPr algn="ctr" fontAlgn="ctr"/>
                      <a:r>
                        <a:rPr lang="en-US" altLang="ja-JP" sz="1100" b="0" i="0" u="none" strike="noStrike">
                          <a:solidFill>
                            <a:srgbClr val="000000"/>
                          </a:solidFill>
                          <a:effectLst/>
                          <a:latin typeface="メイリオ" panose="020B0604030504040204" pitchFamily="50" charset="-128"/>
                          <a:ea typeface="メイリオ" panose="020B0604030504040204" pitchFamily="50" charset="-128"/>
                        </a:rPr>
                        <a:t>5</a:t>
                      </a: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日目</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生活支援技術　排泄の介護</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08966427"/>
                  </a:ext>
                </a:extLst>
              </a:tr>
              <a:tr h="285996">
                <a:tc>
                  <a:txBody>
                    <a:bodyPr/>
                    <a:lstStyle/>
                    <a:p>
                      <a:pPr algn="ctr" fontAlgn="ctr"/>
                      <a:r>
                        <a:rPr lang="en-US" altLang="ja-JP" sz="1100" b="0" i="0" u="none" strike="noStrike">
                          <a:solidFill>
                            <a:srgbClr val="000000"/>
                          </a:solidFill>
                          <a:effectLst/>
                          <a:latin typeface="メイリオ" panose="020B0604030504040204" pitchFamily="50" charset="-128"/>
                          <a:ea typeface="メイリオ" panose="020B0604030504040204" pitchFamily="50" charset="-128"/>
                        </a:rPr>
                        <a:t>6</a:t>
                      </a: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日目</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生活支援技術　入浴の介護</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92303254"/>
                  </a:ext>
                </a:extLst>
              </a:tr>
              <a:tr h="285996">
                <a:tc rowSpan="2">
                  <a:txBody>
                    <a:bodyPr/>
                    <a:lstStyle/>
                    <a:p>
                      <a:pPr algn="ctr" fontAlgn="ctr"/>
                      <a:r>
                        <a:rPr lang="en-US" altLang="ja-JP" sz="1100" b="0" i="0" u="none" strike="noStrike">
                          <a:solidFill>
                            <a:srgbClr val="000000"/>
                          </a:solidFill>
                          <a:effectLst/>
                          <a:latin typeface="メイリオ" panose="020B0604030504040204" pitchFamily="50" charset="-128"/>
                          <a:ea typeface="メイリオ" panose="020B0604030504040204" pitchFamily="50" charset="-128"/>
                        </a:rPr>
                        <a:t>7</a:t>
                      </a: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日目</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生活支援技術　みじたくの介護</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60470592"/>
                  </a:ext>
                </a:extLst>
              </a:tr>
              <a:tr h="285996">
                <a:tc v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生活支援技術　家事の介護</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64529714"/>
                  </a:ext>
                </a:extLst>
              </a:tr>
              <a:tr h="368113">
                <a:tc rowSpan="2">
                  <a:txBody>
                    <a:bodyPr/>
                    <a:lstStyle/>
                    <a:p>
                      <a:pPr algn="ct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8</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日目</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文化の理解</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17741474"/>
                  </a:ext>
                </a:extLst>
              </a:tr>
              <a:tr h="368113">
                <a:tc v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確認試験</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69513715"/>
                  </a:ext>
                </a:extLst>
              </a:tr>
            </a:tbl>
          </a:graphicData>
        </a:graphic>
      </p:graphicFrame>
      <p:graphicFrame>
        <p:nvGraphicFramePr>
          <p:cNvPr id="33" name="表 32"/>
          <p:cNvGraphicFramePr>
            <a:graphicFrameLocks noGrp="1"/>
          </p:cNvGraphicFramePr>
          <p:nvPr>
            <p:extLst>
              <p:ext uri="{D42A27DB-BD31-4B8C-83A1-F6EECF244321}">
                <p14:modId xmlns:p14="http://schemas.microsoft.com/office/powerpoint/2010/main" val="2375407542"/>
              </p:ext>
            </p:extLst>
          </p:nvPr>
        </p:nvGraphicFramePr>
        <p:xfrm>
          <a:off x="6271636" y="4713925"/>
          <a:ext cx="4352302" cy="3920867"/>
        </p:xfrm>
        <a:graphic>
          <a:graphicData uri="http://schemas.openxmlformats.org/drawingml/2006/table">
            <a:tbl>
              <a:tblPr/>
              <a:tblGrid>
                <a:gridCol w="958305">
                  <a:extLst>
                    <a:ext uri="{9D8B030D-6E8A-4147-A177-3AD203B41FA5}">
                      <a16:colId xmlns:a16="http://schemas.microsoft.com/office/drawing/2014/main" val="2957520150"/>
                    </a:ext>
                  </a:extLst>
                </a:gridCol>
                <a:gridCol w="3393997">
                  <a:extLst>
                    <a:ext uri="{9D8B030D-6E8A-4147-A177-3AD203B41FA5}">
                      <a16:colId xmlns:a16="http://schemas.microsoft.com/office/drawing/2014/main" val="2080202036"/>
                    </a:ext>
                  </a:extLst>
                </a:gridCol>
              </a:tblGrid>
              <a:tr h="293277">
                <a:tc gridSpan="2">
                  <a:txBody>
                    <a:bodyPr/>
                    <a:lstStyle/>
                    <a:p>
                      <a:pPr algn="l" fontAlgn="ctr"/>
                      <a:r>
                        <a:rPr lang="ja-JP" altLang="en-US" sz="1400" b="0" i="0" u="none" strike="noStrike" dirty="0">
                          <a:solidFill>
                            <a:srgbClr val="000000"/>
                          </a:solidFill>
                          <a:effectLst/>
                          <a:latin typeface="メイリオ" panose="020B0604030504040204" pitchFamily="50" charset="-128"/>
                          <a:ea typeface="メイリオ" panose="020B0604030504040204" pitchFamily="50" charset="-128"/>
                        </a:rPr>
                        <a:t>②職員向け</a:t>
                      </a:r>
                      <a:endParaRPr lang="en-US" altLang="ja-JP" sz="1400" b="0" i="0" u="none" strike="noStrike" dirty="0">
                        <a:solidFill>
                          <a:srgbClr val="000000"/>
                        </a:solidFill>
                        <a:effectLst/>
                        <a:latin typeface="メイリオ" panose="020B0604030504040204" pitchFamily="50" charset="-128"/>
                        <a:ea typeface="メイリオ" panose="020B0604030504040204" pitchFamily="50" charset="-128"/>
                      </a:endParaRPr>
                    </a:p>
                  </a:txBody>
                  <a:tcPr marL="9525" marR="9525" marT="9525" marB="0" anchor="ctr">
                    <a:lnL>
                      <a:noFill/>
                    </a:lnL>
                    <a:lnR>
                      <a:noFill/>
                    </a:lnR>
                    <a:lnT>
                      <a:noFill/>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extLst>
                  <a:ext uri="{0D108BD9-81ED-4DB2-BD59-A6C34878D82A}">
                    <a16:rowId xmlns:a16="http://schemas.microsoft.com/office/drawing/2014/main" val="1161062865"/>
                  </a:ext>
                </a:extLst>
              </a:tr>
              <a:tr h="321743">
                <a:tc rowSpan="2">
                  <a:txBody>
                    <a:bodyPr/>
                    <a:lstStyle/>
                    <a:p>
                      <a:pPr algn="ctr" fontAlgn="ctr"/>
                      <a:r>
                        <a:rPr lang="en-US" altLang="ja-JP" sz="1100" b="0" i="0" u="none" strike="noStrike">
                          <a:solidFill>
                            <a:srgbClr val="000000"/>
                          </a:solidFill>
                          <a:effectLst/>
                          <a:latin typeface="メイリオ" panose="020B0604030504040204" pitchFamily="50" charset="-128"/>
                          <a:ea typeface="メイリオ" panose="020B0604030504040204" pitchFamily="50" charset="-128"/>
                        </a:rPr>
                        <a:t>1</a:t>
                      </a: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日目</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外国人人材受入事例紹介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10733212"/>
                  </a:ext>
                </a:extLst>
              </a:tr>
              <a:tr h="249969">
                <a:tc v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介護の基本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3525743"/>
                  </a:ext>
                </a:extLst>
              </a:tr>
              <a:tr h="321743">
                <a:tc rowSpan="4">
                  <a:txBody>
                    <a:bodyPr/>
                    <a:lstStyle/>
                    <a:p>
                      <a:pPr algn="ctr" fontAlgn="ctr"/>
                      <a:r>
                        <a:rPr lang="en-US" altLang="ja-JP" sz="1100" b="0" i="0" u="none" strike="noStrike">
                          <a:solidFill>
                            <a:srgbClr val="000000"/>
                          </a:solidFill>
                          <a:effectLst/>
                          <a:latin typeface="メイリオ" panose="020B0604030504040204" pitchFamily="50" charset="-128"/>
                          <a:ea typeface="メイリオ" panose="020B0604030504040204" pitchFamily="50" charset="-128"/>
                        </a:rPr>
                        <a:t>2</a:t>
                      </a: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日目</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外国人人材受入事例紹介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69446683"/>
                  </a:ext>
                </a:extLst>
              </a:tr>
              <a:tr h="249969">
                <a:tc v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コミュニケーション技術</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8045455"/>
                  </a:ext>
                </a:extLst>
              </a:tr>
              <a:tr h="249969">
                <a:tc v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介護の日本語</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65479500"/>
                  </a:ext>
                </a:extLst>
              </a:tr>
              <a:tr h="249969">
                <a:tc v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介護を必要とする人の理解</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14646978"/>
                  </a:ext>
                </a:extLst>
              </a:tr>
              <a:tr h="249969">
                <a:tc rowSpan="3">
                  <a:txBody>
                    <a:bodyPr/>
                    <a:lstStyle/>
                    <a:p>
                      <a:pPr algn="ctr" fontAlgn="ctr"/>
                      <a:r>
                        <a:rPr lang="en-US" altLang="ja-JP" sz="1100" b="0" i="0" u="none" strike="noStrike">
                          <a:solidFill>
                            <a:srgbClr val="000000"/>
                          </a:solidFill>
                          <a:effectLst/>
                          <a:latin typeface="メイリオ" panose="020B0604030504040204" pitchFamily="50" charset="-128"/>
                          <a:ea typeface="メイリオ" panose="020B0604030504040204" pitchFamily="50" charset="-128"/>
                        </a:rPr>
                        <a:t>3</a:t>
                      </a: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日目</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生活支援技術　移動の介護</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25876878"/>
                  </a:ext>
                </a:extLst>
              </a:tr>
              <a:tr h="249969">
                <a:tc v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こころとからだのしくみ</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31132894"/>
                  </a:ext>
                </a:extLst>
              </a:tr>
              <a:tr h="249969">
                <a:tc v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生活支援技術　食事の介護</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6744823"/>
                  </a:ext>
                </a:extLst>
              </a:tr>
              <a:tr h="249969">
                <a:tc rowSpan="3">
                  <a:txBody>
                    <a:bodyPr/>
                    <a:lstStyle/>
                    <a:p>
                      <a:pPr algn="ctr" fontAlgn="ctr"/>
                      <a:r>
                        <a:rPr lang="en-US" altLang="ja-JP" sz="1100" b="0" i="0" u="none" strike="noStrike">
                          <a:solidFill>
                            <a:srgbClr val="000000"/>
                          </a:solidFill>
                          <a:effectLst/>
                          <a:latin typeface="メイリオ" panose="020B0604030504040204" pitchFamily="50" charset="-128"/>
                          <a:ea typeface="メイリオ" panose="020B0604030504040204" pitchFamily="50" charset="-128"/>
                        </a:rPr>
                        <a:t>4</a:t>
                      </a: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日目</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生活支援技術　排泄の介護</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47707368"/>
                  </a:ext>
                </a:extLst>
              </a:tr>
              <a:tr h="249969">
                <a:tc v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生活支援技術　入浴の介護</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18704945"/>
                  </a:ext>
                </a:extLst>
              </a:tr>
              <a:tr h="249969">
                <a:tc v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生活支援技術　家事の介護</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2508690"/>
                  </a:ext>
                </a:extLst>
              </a:tr>
              <a:tr h="249969">
                <a:tc rowSpan="2">
                  <a:txBody>
                    <a:bodyPr/>
                    <a:lstStyle/>
                    <a:p>
                      <a:pPr algn="ctr" fontAlgn="ctr"/>
                      <a:r>
                        <a:rPr lang="en-US" altLang="ja-JP" sz="1100" b="0" i="0" u="none" strike="noStrike">
                          <a:solidFill>
                            <a:srgbClr val="000000"/>
                          </a:solidFill>
                          <a:effectLst/>
                          <a:latin typeface="メイリオ" panose="020B0604030504040204" pitchFamily="50" charset="-128"/>
                          <a:ea typeface="メイリオ" panose="020B0604030504040204" pitchFamily="50" charset="-128"/>
                        </a:rPr>
                        <a:t>5</a:t>
                      </a: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日目</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生活支援技術　みじたくの介護</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6080111"/>
                  </a:ext>
                </a:extLst>
              </a:tr>
              <a:tr h="234445">
                <a:tc vMerge="1">
                  <a:txBody>
                    <a:bodyPr/>
                    <a:lstStyle/>
                    <a:p>
                      <a:endParaRPr kumimoji="1" lang="ja-JP" altLang="en-US"/>
                    </a:p>
                  </a:txBody>
                  <a:tcPr/>
                </a:tc>
                <a:tc>
                  <a:txBody>
                    <a:bodyPr/>
                    <a:lstStyle/>
                    <a:p>
                      <a:pPr algn="ctr" fontAlgn="ctr"/>
                      <a:r>
                        <a:rPr lang="ja-JP" altLang="en-US" sz="1200" b="1" i="0" u="none" strike="noStrike" dirty="0">
                          <a:solidFill>
                            <a:srgbClr val="000000"/>
                          </a:solidFill>
                          <a:effectLst/>
                          <a:latin typeface="メイリオ" panose="020B0604030504040204" pitchFamily="50" charset="-128"/>
                          <a:ea typeface="メイリオ" panose="020B0604030504040204" pitchFamily="50" charset="-128"/>
                        </a:rPr>
                        <a:t>文化の理解</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71141110"/>
                  </a:ext>
                </a:extLst>
              </a:tr>
            </a:tbl>
          </a:graphicData>
        </a:graphic>
      </p:graphicFrame>
      <p:sp>
        <p:nvSpPr>
          <p:cNvPr id="24" name="テキスト ボックス 23"/>
          <p:cNvSpPr txBox="1"/>
          <p:nvPr/>
        </p:nvSpPr>
        <p:spPr>
          <a:xfrm>
            <a:off x="8749382" y="938553"/>
            <a:ext cx="3605326" cy="346225"/>
          </a:xfrm>
          <a:prstGeom prst="rect">
            <a:avLst/>
          </a:prstGeom>
          <a:noFill/>
        </p:spPr>
        <p:txBody>
          <a:bodyPr wrap="square" rtlCol="0">
            <a:spAutoFit/>
          </a:bodyPr>
          <a:lstStyle/>
          <a:p>
            <a:r>
              <a:rPr lang="ja-JP" altLang="en-US" sz="1600" b="1" dirty="0" smtClean="0">
                <a:latin typeface="メイリオ" panose="020B0604030504040204" pitchFamily="50" charset="-128"/>
                <a:ea typeface="メイリオ" panose="020B0604030504040204" pitchFamily="50" charset="-128"/>
              </a:rPr>
              <a:t>令和４年度</a:t>
            </a:r>
            <a:r>
              <a:rPr lang="ja-JP" altLang="en-US" sz="1600" b="1" dirty="0">
                <a:latin typeface="メイリオ" panose="020B0604030504040204" pitchFamily="50" charset="-128"/>
                <a:ea typeface="メイリオ" panose="020B0604030504040204" pitchFamily="50" charset="-128"/>
              </a:rPr>
              <a:t>当初予算額　</a:t>
            </a:r>
            <a:r>
              <a:rPr lang="ja-JP" altLang="en-US" sz="1600" b="1" dirty="0" smtClean="0">
                <a:latin typeface="メイリオ" panose="020B0604030504040204" pitchFamily="50" charset="-128"/>
                <a:ea typeface="メイリオ" panose="020B0604030504040204" pitchFamily="50" charset="-128"/>
              </a:rPr>
              <a:t>５</a:t>
            </a:r>
            <a:r>
              <a:rPr lang="en-US" altLang="ja-JP" sz="1600" b="1" dirty="0" smtClean="0">
                <a:latin typeface="メイリオ" panose="020B0604030504040204" pitchFamily="50" charset="-128"/>
                <a:ea typeface="メイリオ" panose="020B0604030504040204" pitchFamily="50" charset="-128"/>
              </a:rPr>
              <a:t>,000</a:t>
            </a:r>
            <a:r>
              <a:rPr lang="ja-JP" altLang="en-US" sz="1600" b="1" dirty="0" smtClean="0">
                <a:latin typeface="メイリオ" panose="020B0604030504040204" pitchFamily="50" charset="-128"/>
                <a:ea typeface="メイリオ" panose="020B0604030504040204" pitchFamily="50" charset="-128"/>
              </a:rPr>
              <a:t>千円</a:t>
            </a:r>
            <a:endParaRPr lang="en-US" altLang="ja-JP" sz="1600" b="1" dirty="0" smtClean="0">
              <a:latin typeface="メイリオ" panose="020B0604030504040204" pitchFamily="50" charset="-128"/>
              <a:ea typeface="メイリオ" panose="020B0604030504040204" pitchFamily="50" charset="-128"/>
            </a:endParaRPr>
          </a:p>
        </p:txBody>
      </p:sp>
      <p:sp>
        <p:nvSpPr>
          <p:cNvPr id="2" name="テキスト ボックス 1"/>
          <p:cNvSpPr txBox="1"/>
          <p:nvPr/>
        </p:nvSpPr>
        <p:spPr>
          <a:xfrm>
            <a:off x="1446309" y="8754545"/>
            <a:ext cx="5979987" cy="307777"/>
          </a:xfrm>
          <a:prstGeom prst="rect">
            <a:avLst/>
          </a:prstGeom>
          <a:noFill/>
        </p:spPr>
        <p:txBody>
          <a:bodyPr wrap="square" rtlCol="0">
            <a:spAutoFit/>
          </a:bodyPr>
          <a:lstStyle/>
          <a:p>
            <a:r>
              <a:rPr kumimoji="1" lang="en-US" altLang="ja-JP" sz="1400" dirty="0" smtClean="0">
                <a:latin typeface="メイリオ" panose="020B0604030504040204" pitchFamily="50" charset="-128"/>
                <a:ea typeface="メイリオ" panose="020B0604030504040204" pitchFamily="50" charset="-128"/>
              </a:rPr>
              <a:t>※</a:t>
            </a:r>
            <a:r>
              <a:rPr kumimoji="1" lang="ja-JP" altLang="en-US" sz="1400" dirty="0" smtClean="0">
                <a:latin typeface="メイリオ" panose="020B0604030504040204" pitchFamily="50" charset="-128"/>
                <a:ea typeface="メイリオ" panose="020B0604030504040204" pitchFamily="50" charset="-128"/>
              </a:rPr>
              <a:t>研修日程及び内容については、変更の可能性があります。</a:t>
            </a:r>
            <a:endParaRPr kumimoji="1" lang="ja-JP" altLang="en-US" sz="1400" dirty="0">
              <a:latin typeface="メイリオ" panose="020B0604030504040204" pitchFamily="50" charset="-128"/>
              <a:ea typeface="メイリオ" panose="020B0604030504040204" pitchFamily="50" charset="-128"/>
            </a:endParaRPr>
          </a:p>
        </p:txBody>
      </p:sp>
      <p:sp>
        <p:nvSpPr>
          <p:cNvPr id="25" name="角丸四角形 24"/>
          <p:cNvSpPr/>
          <p:nvPr/>
        </p:nvSpPr>
        <p:spPr>
          <a:xfrm>
            <a:off x="445304" y="4286344"/>
            <a:ext cx="1679340" cy="40918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p:cNvSpPr txBox="1"/>
          <p:nvPr/>
        </p:nvSpPr>
        <p:spPr>
          <a:xfrm>
            <a:off x="624529" y="4295418"/>
            <a:ext cx="1320888" cy="400110"/>
          </a:xfrm>
          <a:prstGeom prst="rect">
            <a:avLst/>
          </a:prstGeom>
          <a:noFill/>
        </p:spPr>
        <p:txBody>
          <a:bodyPr wrap="square" rtlCol="0">
            <a:spAutoFit/>
          </a:bodyPr>
          <a:lstStyle/>
          <a:p>
            <a:pPr algn="ctr"/>
            <a:r>
              <a:rPr lang="ja-JP" altLang="en-US" sz="2000" b="1" dirty="0" smtClean="0">
                <a:solidFill>
                  <a:schemeClr val="bg1"/>
                </a:solidFill>
                <a:latin typeface="Meiryo UI" panose="020B0604030504040204" pitchFamily="50" charset="-128"/>
                <a:ea typeface="Meiryo UI" panose="020B0604030504040204" pitchFamily="50" charset="-128"/>
              </a:rPr>
              <a:t>研修内容</a:t>
            </a:r>
            <a:endParaRPr lang="en-US" altLang="ja-JP" sz="20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3791125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9973518" y="8840455"/>
            <a:ext cx="2997518" cy="511175"/>
          </a:xfrm>
        </p:spPr>
        <p:txBody>
          <a:bodyPr/>
          <a:lstStyle/>
          <a:p>
            <a:fld id="{0C04F238-80C0-4AD4-8352-2EE32236C0CB}" type="slidenum">
              <a:rPr kumimoji="1" lang="ja-JP" altLang="en-US" smtClean="0"/>
              <a:t>5</a:t>
            </a:fld>
            <a:endParaRPr kumimoji="1" lang="ja-JP" altLang="en-US"/>
          </a:p>
        </p:txBody>
      </p:sp>
      <p:sp>
        <p:nvSpPr>
          <p:cNvPr id="5" name="Rectangle 6"/>
          <p:cNvSpPr/>
          <p:nvPr/>
        </p:nvSpPr>
        <p:spPr>
          <a:xfrm>
            <a:off x="2628703" y="281836"/>
            <a:ext cx="8640960" cy="758560"/>
          </a:xfrm>
          <a:prstGeom prst="rect">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lIns="122885" tIns="61445" rIns="122885" bIns="61445" rtlCol="0" anchor="ctr"/>
          <a:lstStyle/>
          <a:p>
            <a:pPr algn="ctr"/>
            <a:r>
              <a:rPr lang="ja-JP" altLang="en-US" sz="3200" b="1" dirty="0">
                <a:solidFill>
                  <a:schemeClr val="bg1"/>
                </a:solidFill>
                <a:latin typeface="メイリオ" panose="020B0604030504040204" pitchFamily="50" charset="-128"/>
                <a:ea typeface="メイリオ" panose="020B0604030504040204" pitchFamily="50" charset="-128"/>
              </a:rPr>
              <a:t>介護福祉士修学資金等貸付</a:t>
            </a:r>
            <a:r>
              <a:rPr lang="ja-JP" altLang="en-US" sz="3200" b="1" dirty="0" smtClean="0">
                <a:solidFill>
                  <a:schemeClr val="bg1"/>
                </a:solidFill>
                <a:latin typeface="メイリオ" panose="020B0604030504040204" pitchFamily="50" charset="-128"/>
                <a:ea typeface="メイリオ" panose="020B0604030504040204" pitchFamily="50" charset="-128"/>
              </a:rPr>
              <a:t>事業</a:t>
            </a:r>
            <a:r>
              <a:rPr lang="ja-JP" altLang="en-US" sz="3200" b="1" dirty="0">
                <a:latin typeface="メイリオ" panose="020B0604030504040204" pitchFamily="50" charset="-128"/>
                <a:ea typeface="メイリオ" panose="020B0604030504040204" pitchFamily="50" charset="-128"/>
              </a:rPr>
              <a:t>　　　</a:t>
            </a:r>
            <a:endParaRPr lang="en-US" sz="3200" b="1"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816950" y="1713485"/>
            <a:ext cx="11760775" cy="923330"/>
          </a:xfrm>
          <a:prstGeom prst="rect">
            <a:avLst/>
          </a:prstGeom>
          <a:noFill/>
        </p:spPr>
        <p:txBody>
          <a:bodyPr wrap="square" rtlCol="0">
            <a:spAutoFit/>
          </a:bodyPr>
          <a:lstStyle/>
          <a:p>
            <a:pPr defTabSz="614888"/>
            <a:r>
              <a:rPr lang="ja-JP" altLang="en-US" sz="1800" dirty="0" smtClean="0">
                <a:latin typeface="メイリオ" panose="020B0604030504040204" pitchFamily="50" charset="-128"/>
                <a:ea typeface="メイリオ" panose="020B0604030504040204" pitchFamily="50" charset="-128"/>
              </a:rPr>
              <a:t>・質の高い介護福祉士等の養成・確保を図るため、介護福祉士の資格取得を目指し、養成施設等へ在学する者へ　　</a:t>
            </a:r>
            <a:endParaRPr lang="en-US" altLang="ja-JP" sz="1800" dirty="0" smtClean="0">
              <a:latin typeface="メイリオ" panose="020B0604030504040204" pitchFamily="50" charset="-128"/>
              <a:ea typeface="メイリオ" panose="020B0604030504040204" pitchFamily="50" charset="-128"/>
            </a:endParaRPr>
          </a:p>
          <a:p>
            <a:pPr defTabSz="614888"/>
            <a:r>
              <a:rPr lang="ja-JP" altLang="en-US" sz="1800" dirty="0" smtClean="0">
                <a:latin typeface="メイリオ" panose="020B0604030504040204" pitchFamily="50" charset="-128"/>
                <a:ea typeface="メイリオ" panose="020B0604030504040204" pitchFamily="50" charset="-128"/>
              </a:rPr>
              <a:t>　</a:t>
            </a:r>
            <a:r>
              <a:rPr lang="ja-JP" altLang="en-US" sz="1800" dirty="0">
                <a:latin typeface="メイリオ" panose="020B0604030504040204" pitchFamily="50" charset="-128"/>
                <a:ea typeface="メイリオ" panose="020B0604030504040204" pitchFamily="50" charset="-128"/>
              </a:rPr>
              <a:t>の貸付やや介護職員として</a:t>
            </a:r>
            <a:r>
              <a:rPr lang="en-US" altLang="ja-JP" sz="1800" dirty="0">
                <a:latin typeface="メイリオ" panose="020B0604030504040204" pitchFamily="50" charset="-128"/>
                <a:ea typeface="メイリオ" panose="020B0604030504040204" pitchFamily="50" charset="-128"/>
              </a:rPr>
              <a:t>1</a:t>
            </a:r>
            <a:r>
              <a:rPr lang="ja-JP" altLang="en-US" sz="1800" dirty="0">
                <a:latin typeface="メイリオ" panose="020B0604030504040204" pitchFamily="50" charset="-128"/>
                <a:ea typeface="メイリオ" panose="020B0604030504040204" pitchFamily="50" charset="-128"/>
              </a:rPr>
              <a:t>年以上勤務していた有資格者</a:t>
            </a:r>
            <a:r>
              <a:rPr lang="ja-JP" altLang="en-US" sz="1800" dirty="0" smtClean="0">
                <a:latin typeface="メイリオ" panose="020B0604030504040204" pitchFamily="50" charset="-128"/>
                <a:ea typeface="メイリオ" panose="020B0604030504040204" pitchFamily="50" charset="-128"/>
              </a:rPr>
              <a:t>が介護</a:t>
            </a:r>
            <a:r>
              <a:rPr lang="ja-JP" altLang="en-US" sz="1800" dirty="0">
                <a:latin typeface="メイリオ" panose="020B0604030504040204" pitchFamily="50" charset="-128"/>
                <a:ea typeface="メイリオ" panose="020B0604030504040204" pitchFamily="50" charset="-128"/>
              </a:rPr>
              <a:t>職員として再就職する際の必要経費を貸付</a:t>
            </a:r>
            <a:r>
              <a:rPr lang="ja-JP" altLang="en-US" sz="1800" dirty="0" smtClean="0">
                <a:latin typeface="メイリオ" panose="020B0604030504040204" pitchFamily="50" charset="-128"/>
                <a:ea typeface="メイリオ" panose="020B0604030504040204" pitchFamily="50" charset="-128"/>
              </a:rPr>
              <a:t>する</a:t>
            </a:r>
            <a:endParaRPr lang="en-US" altLang="ja-JP" sz="1800" dirty="0" smtClean="0">
              <a:latin typeface="メイリオ" panose="020B0604030504040204" pitchFamily="50" charset="-128"/>
              <a:ea typeface="メイリオ" panose="020B0604030504040204" pitchFamily="50" charset="-128"/>
            </a:endParaRPr>
          </a:p>
          <a:p>
            <a:pPr defTabSz="614888"/>
            <a:r>
              <a:rPr lang="ja-JP" altLang="en-US" sz="1800" dirty="0">
                <a:latin typeface="メイリオ" panose="020B0604030504040204" pitchFamily="50" charset="-128"/>
                <a:ea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rPr>
              <a:t>事業</a:t>
            </a:r>
            <a:r>
              <a:rPr lang="ja-JP" altLang="en-US" sz="1800" dirty="0">
                <a:latin typeface="メイリオ" panose="020B0604030504040204" pitchFamily="50" charset="-128"/>
                <a:ea typeface="メイリオ" panose="020B0604030504040204" pitchFamily="50" charset="-128"/>
              </a:rPr>
              <a:t>を</a:t>
            </a:r>
            <a:r>
              <a:rPr lang="ja-JP" altLang="en-US" sz="1800" dirty="0" smtClean="0">
                <a:latin typeface="メイリオ" panose="020B0604030504040204" pitchFamily="50" charset="-128"/>
                <a:ea typeface="メイリオ" panose="020B0604030504040204" pitchFamily="50" charset="-128"/>
              </a:rPr>
              <a:t>実施して</a:t>
            </a:r>
            <a:r>
              <a:rPr lang="ja-JP" altLang="en-US" sz="1800" dirty="0">
                <a:latin typeface="メイリオ" panose="020B0604030504040204" pitchFamily="50" charset="-128"/>
                <a:ea typeface="メイリオ" panose="020B0604030504040204" pitchFamily="50" charset="-128"/>
              </a:rPr>
              <a:t>いる。</a:t>
            </a:r>
            <a:endParaRPr lang="en-US" altLang="ja-JP" sz="1800" dirty="0">
              <a:latin typeface="メイリオ" panose="020B0604030504040204" pitchFamily="50" charset="-128"/>
              <a:ea typeface="メイリオ" panose="020B0604030504040204" pitchFamily="50" charset="-128"/>
            </a:endParaRPr>
          </a:p>
        </p:txBody>
      </p:sp>
      <p:sp>
        <p:nvSpPr>
          <p:cNvPr id="11" name="テキスト ボックス 10"/>
          <p:cNvSpPr txBox="1"/>
          <p:nvPr/>
        </p:nvSpPr>
        <p:spPr>
          <a:xfrm>
            <a:off x="782814" y="2971783"/>
            <a:ext cx="8074989" cy="1538883"/>
          </a:xfrm>
          <a:prstGeom prst="rect">
            <a:avLst/>
          </a:prstGeom>
          <a:noFill/>
        </p:spPr>
        <p:txBody>
          <a:bodyPr wrap="square" rtlCol="0">
            <a:spAutoFit/>
          </a:bodyPr>
          <a:lstStyle/>
          <a:p>
            <a:r>
              <a:rPr lang="ja-JP" altLang="en-US" sz="1800" dirty="0" smtClean="0">
                <a:latin typeface="メイリオ" panose="020B0604030504040204" pitchFamily="50" charset="-128"/>
                <a:ea typeface="メイリオ" panose="020B0604030504040204" pitchFamily="50" charset="-128"/>
              </a:rPr>
              <a:t>・貸付金額</a:t>
            </a:r>
            <a:r>
              <a:rPr lang="ja-JP" altLang="en-US" sz="1800" dirty="0">
                <a:latin typeface="メイリオ" panose="020B0604030504040204" pitchFamily="50" charset="-128"/>
                <a:ea typeface="メイリオ" panose="020B0604030504040204" pitchFamily="50" charset="-128"/>
              </a:rPr>
              <a:t>：月額</a:t>
            </a:r>
            <a:r>
              <a:rPr lang="en-US" altLang="ja-JP" sz="1800" dirty="0">
                <a:latin typeface="メイリオ" panose="020B0604030504040204" pitchFamily="50" charset="-128"/>
                <a:ea typeface="メイリオ" panose="020B0604030504040204" pitchFamily="50" charset="-128"/>
              </a:rPr>
              <a:t>5</a:t>
            </a:r>
            <a:r>
              <a:rPr lang="ja-JP" altLang="en-US" sz="1800" dirty="0">
                <a:latin typeface="メイリオ" panose="020B0604030504040204" pitchFamily="50" charset="-128"/>
                <a:ea typeface="メイリオ" panose="020B0604030504040204" pitchFamily="50" charset="-128"/>
              </a:rPr>
              <a:t>万円</a:t>
            </a:r>
          </a:p>
          <a:p>
            <a:r>
              <a:rPr lang="ja-JP" altLang="en-US" sz="1800" dirty="0" smtClean="0">
                <a:latin typeface="メイリオ" panose="020B0604030504040204" pitchFamily="50" charset="-128"/>
                <a:ea typeface="メイリオ" panose="020B0604030504040204" pitchFamily="50" charset="-128"/>
              </a:rPr>
              <a:t>・入学</a:t>
            </a:r>
            <a:r>
              <a:rPr lang="ja-JP" altLang="en-US" sz="1800" dirty="0">
                <a:latin typeface="メイリオ" panose="020B0604030504040204" pitchFamily="50" charset="-128"/>
                <a:ea typeface="メイリオ" panose="020B0604030504040204" pitchFamily="50" charset="-128"/>
              </a:rPr>
              <a:t>準備金</a:t>
            </a:r>
            <a:r>
              <a:rPr lang="en-US" altLang="ja-JP" sz="1800" dirty="0">
                <a:latin typeface="メイリオ" panose="020B0604030504040204" pitchFamily="50" charset="-128"/>
                <a:ea typeface="メイリオ" panose="020B0604030504040204" pitchFamily="50" charset="-128"/>
              </a:rPr>
              <a:t>20</a:t>
            </a:r>
            <a:r>
              <a:rPr lang="ja-JP" altLang="en-US" sz="1800" dirty="0">
                <a:latin typeface="メイリオ" panose="020B0604030504040204" pitchFamily="50" charset="-128"/>
                <a:ea typeface="メイリオ" panose="020B0604030504040204" pitchFamily="50" charset="-128"/>
              </a:rPr>
              <a:t>万円（初回に限る）</a:t>
            </a:r>
          </a:p>
          <a:p>
            <a:r>
              <a:rPr lang="ja-JP" altLang="en-US" sz="1800" dirty="0" smtClean="0">
                <a:latin typeface="メイリオ" panose="020B0604030504040204" pitchFamily="50" charset="-128"/>
                <a:ea typeface="メイリオ" panose="020B0604030504040204" pitchFamily="50" charset="-128"/>
              </a:rPr>
              <a:t>・就職</a:t>
            </a:r>
            <a:r>
              <a:rPr lang="ja-JP" altLang="en-US" sz="1800" dirty="0">
                <a:latin typeface="メイリオ" panose="020B0604030504040204" pitchFamily="50" charset="-128"/>
                <a:ea typeface="メイリオ" panose="020B0604030504040204" pitchFamily="50" charset="-128"/>
              </a:rPr>
              <a:t>準備金</a:t>
            </a:r>
            <a:r>
              <a:rPr lang="en-US" altLang="ja-JP" sz="1800" dirty="0">
                <a:latin typeface="メイリオ" panose="020B0604030504040204" pitchFamily="50" charset="-128"/>
                <a:ea typeface="メイリオ" panose="020B0604030504040204" pitchFamily="50" charset="-128"/>
              </a:rPr>
              <a:t>20</a:t>
            </a:r>
            <a:r>
              <a:rPr lang="ja-JP" altLang="en-US" sz="1800" dirty="0">
                <a:latin typeface="メイリオ" panose="020B0604030504040204" pitchFamily="50" charset="-128"/>
                <a:ea typeface="メイリオ" panose="020B0604030504040204" pitchFamily="50" charset="-128"/>
              </a:rPr>
              <a:t>万円（最終回に限る）</a:t>
            </a:r>
          </a:p>
          <a:p>
            <a:r>
              <a:rPr lang="ja-JP" altLang="en-US" sz="1800" dirty="0" smtClean="0">
                <a:latin typeface="メイリオ" panose="020B0604030504040204" pitchFamily="50" charset="-128"/>
                <a:ea typeface="メイリオ" panose="020B0604030504040204" pitchFamily="50" charset="-128"/>
              </a:rPr>
              <a:t>・国家</a:t>
            </a:r>
            <a:r>
              <a:rPr lang="ja-JP" altLang="en-US" sz="1800" dirty="0">
                <a:latin typeface="メイリオ" panose="020B0604030504040204" pitchFamily="50" charset="-128"/>
                <a:ea typeface="メイリオ" panose="020B0604030504040204" pitchFamily="50" charset="-128"/>
              </a:rPr>
              <a:t>試験受験対策費用</a:t>
            </a:r>
            <a:r>
              <a:rPr lang="en-US" altLang="ja-JP" sz="1800" dirty="0">
                <a:latin typeface="メイリオ" panose="020B0604030504040204" pitchFamily="50" charset="-128"/>
                <a:ea typeface="メイリオ" panose="020B0604030504040204" pitchFamily="50" charset="-128"/>
              </a:rPr>
              <a:t>4</a:t>
            </a:r>
            <a:r>
              <a:rPr lang="ja-JP" altLang="en-US" sz="1800" dirty="0">
                <a:latin typeface="メイリオ" panose="020B0604030504040204" pitchFamily="50" charset="-128"/>
                <a:ea typeface="メイリオ" panose="020B0604030504040204" pitchFamily="50" charset="-128"/>
              </a:rPr>
              <a:t>万円（</a:t>
            </a:r>
            <a:r>
              <a:rPr lang="en-US" altLang="ja-JP" sz="1800" dirty="0">
                <a:latin typeface="メイリオ" panose="020B0604030504040204" pitchFamily="50" charset="-128"/>
                <a:ea typeface="メイリオ" panose="020B0604030504040204" pitchFamily="50" charset="-128"/>
              </a:rPr>
              <a:t>1</a:t>
            </a:r>
            <a:r>
              <a:rPr lang="ja-JP" altLang="en-US" sz="1800" dirty="0">
                <a:latin typeface="メイリオ" panose="020B0604030504040204" pitchFamily="50" charset="-128"/>
                <a:ea typeface="メイリオ" panose="020B0604030504040204" pitchFamily="50" charset="-128"/>
              </a:rPr>
              <a:t>年度</a:t>
            </a:r>
            <a:r>
              <a:rPr lang="ja-JP" altLang="en-US" sz="1800" dirty="0" smtClean="0">
                <a:latin typeface="メイリオ" panose="020B0604030504040204" pitchFamily="50" charset="-128"/>
                <a:ea typeface="メイリオ" panose="020B0604030504040204" pitchFamily="50" charset="-128"/>
              </a:rPr>
              <a:t>あたり）</a:t>
            </a:r>
            <a:endParaRPr lang="ja-JP" altLang="en-US" sz="1800" dirty="0">
              <a:latin typeface="メイリオ" panose="020B0604030504040204" pitchFamily="50" charset="-128"/>
              <a:ea typeface="メイリオ" panose="020B0604030504040204" pitchFamily="50" charset="-128"/>
            </a:endParaRPr>
          </a:p>
          <a:p>
            <a:r>
              <a:rPr kumimoji="1" lang="ja-JP" altLang="en-US" sz="2000" dirty="0" smtClean="0">
                <a:latin typeface="メイリオ" panose="020B0604030504040204" pitchFamily="50" charset="-128"/>
                <a:ea typeface="メイリオ" panose="020B0604030504040204" pitchFamily="50" charset="-128"/>
              </a:rPr>
              <a:t>　　</a:t>
            </a:r>
            <a:r>
              <a:rPr kumimoji="1" lang="en-US" altLang="ja-JP" sz="1800" dirty="0" smtClean="0">
                <a:latin typeface="メイリオ" panose="020B0604030504040204" pitchFamily="50" charset="-128"/>
                <a:ea typeface="メイリオ" panose="020B0604030504040204" pitchFamily="50" charset="-128"/>
              </a:rPr>
              <a:t>※</a:t>
            </a:r>
            <a:r>
              <a:rPr lang="ja-JP" altLang="en-US" sz="1800" dirty="0">
                <a:latin typeface="メイリオ" panose="020B0604030504040204" pitchFamily="50" charset="-128"/>
                <a:ea typeface="メイリオ" panose="020B0604030504040204" pitchFamily="50" charset="-128"/>
              </a:rPr>
              <a:t>大阪府内</a:t>
            </a:r>
            <a:r>
              <a:rPr lang="ja-JP" altLang="en-US" sz="1800" dirty="0" smtClean="0">
                <a:latin typeface="メイリオ" panose="020B0604030504040204" pitchFamily="50" charset="-128"/>
                <a:ea typeface="メイリオ" panose="020B0604030504040204" pitchFamily="50" charset="-128"/>
              </a:rPr>
              <a:t>の介護施設で</a:t>
            </a:r>
            <a:r>
              <a:rPr lang="en-US" altLang="ja-JP" sz="1800" dirty="0" smtClean="0">
                <a:latin typeface="メイリオ" panose="020B0604030504040204" pitchFamily="50" charset="-128"/>
                <a:ea typeface="メイリオ" panose="020B0604030504040204" pitchFamily="50" charset="-128"/>
              </a:rPr>
              <a:t>5</a:t>
            </a:r>
            <a:r>
              <a:rPr lang="ja-JP" altLang="en-US" sz="1800" dirty="0" smtClean="0">
                <a:latin typeface="メイリオ" panose="020B0604030504040204" pitchFamily="50" charset="-128"/>
                <a:ea typeface="メイリオ" panose="020B0604030504040204" pitchFamily="50" charset="-128"/>
              </a:rPr>
              <a:t>年間継続して働くことにより返還免除。</a:t>
            </a:r>
            <a:endParaRPr kumimoji="1" lang="ja-JP" altLang="en-US" sz="1800" dirty="0">
              <a:latin typeface="メイリオ" panose="020B0604030504040204" pitchFamily="50" charset="-128"/>
              <a:ea typeface="メイリオ" panose="020B0604030504040204" pitchFamily="50" charset="-128"/>
            </a:endParaRPr>
          </a:p>
        </p:txBody>
      </p:sp>
      <p:graphicFrame>
        <p:nvGraphicFramePr>
          <p:cNvPr id="14" name="表 13"/>
          <p:cNvGraphicFramePr>
            <a:graphicFrameLocks noGrp="1"/>
          </p:cNvGraphicFramePr>
          <p:nvPr>
            <p:extLst>
              <p:ext uri="{D42A27DB-BD31-4B8C-83A1-F6EECF244321}">
                <p14:modId xmlns:p14="http://schemas.microsoft.com/office/powerpoint/2010/main" val="2355130460"/>
              </p:ext>
            </p:extLst>
          </p:nvPr>
        </p:nvGraphicFramePr>
        <p:xfrm>
          <a:off x="782815" y="4861620"/>
          <a:ext cx="11377431" cy="1500546"/>
        </p:xfrm>
        <a:graphic>
          <a:graphicData uri="http://schemas.openxmlformats.org/drawingml/2006/table">
            <a:tbl>
              <a:tblPr/>
              <a:tblGrid>
                <a:gridCol w="2211471">
                  <a:extLst>
                    <a:ext uri="{9D8B030D-6E8A-4147-A177-3AD203B41FA5}">
                      <a16:colId xmlns:a16="http://schemas.microsoft.com/office/drawing/2014/main" val="1941119440"/>
                    </a:ext>
                  </a:extLst>
                </a:gridCol>
                <a:gridCol w="1693520">
                  <a:extLst>
                    <a:ext uri="{9D8B030D-6E8A-4147-A177-3AD203B41FA5}">
                      <a16:colId xmlns:a16="http://schemas.microsoft.com/office/drawing/2014/main" val="3851484663"/>
                    </a:ext>
                  </a:extLst>
                </a:gridCol>
                <a:gridCol w="1868110">
                  <a:extLst>
                    <a:ext uri="{9D8B030D-6E8A-4147-A177-3AD203B41FA5}">
                      <a16:colId xmlns:a16="http://schemas.microsoft.com/office/drawing/2014/main" val="2509977654"/>
                    </a:ext>
                  </a:extLst>
                </a:gridCol>
                <a:gridCol w="1868110">
                  <a:extLst>
                    <a:ext uri="{9D8B030D-6E8A-4147-A177-3AD203B41FA5}">
                      <a16:colId xmlns:a16="http://schemas.microsoft.com/office/drawing/2014/main" val="880528097"/>
                    </a:ext>
                  </a:extLst>
                </a:gridCol>
                <a:gridCol w="1868110">
                  <a:extLst>
                    <a:ext uri="{9D8B030D-6E8A-4147-A177-3AD203B41FA5}">
                      <a16:colId xmlns:a16="http://schemas.microsoft.com/office/drawing/2014/main" val="4126678501"/>
                    </a:ext>
                  </a:extLst>
                </a:gridCol>
                <a:gridCol w="1868110">
                  <a:extLst>
                    <a:ext uri="{9D8B030D-6E8A-4147-A177-3AD203B41FA5}">
                      <a16:colId xmlns:a16="http://schemas.microsoft.com/office/drawing/2014/main" val="800351828"/>
                    </a:ext>
                  </a:extLst>
                </a:gridCol>
              </a:tblGrid>
              <a:tr h="299964">
                <a:tc gridSpan="2">
                  <a:txBody>
                    <a:bodyPr/>
                    <a:lstStyle/>
                    <a:p>
                      <a:pPr algn="ctr" fontAlgn="ctr"/>
                      <a:r>
                        <a:rPr lang="ja-JP" altLang="en-US" sz="1800" b="0" i="0" u="none" strike="noStrike" baseline="0" dirty="0">
                          <a:solidFill>
                            <a:srgbClr val="000000"/>
                          </a:solidFill>
                          <a:effectLst/>
                          <a:latin typeface="メイリオ" panose="020B0604030504040204" pitchFamily="50" charset="-128"/>
                          <a:ea typeface="メイリオ" panose="020B0604030504040204" pitchFamily="50" charset="-128"/>
                        </a:rPr>
                        <a:t>　</a:t>
                      </a: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hMerge="1">
                  <a:txBody>
                    <a:bodyPr/>
                    <a:lstStyle/>
                    <a:p>
                      <a:endParaRPr kumimoji="1" lang="ja-JP" altLang="en-US"/>
                    </a:p>
                  </a:txBody>
                  <a:tcPr/>
                </a:tc>
                <a:tc>
                  <a:txBody>
                    <a:bodyPr/>
                    <a:lstStyle/>
                    <a:p>
                      <a:pPr algn="ctr" fontAlgn="ctr"/>
                      <a:r>
                        <a:rPr lang="ja-JP" altLang="en-US" sz="1800" b="0" i="0" u="none" strike="noStrike" baseline="0" dirty="0">
                          <a:solidFill>
                            <a:srgbClr val="000000"/>
                          </a:solidFill>
                          <a:effectLst/>
                          <a:latin typeface="メイリオ" panose="020B0604030504040204" pitchFamily="50" charset="-128"/>
                          <a:ea typeface="メイリオ" panose="020B0604030504040204" pitchFamily="50" charset="-128"/>
                        </a:rPr>
                        <a:t>平成</a:t>
                      </a:r>
                      <a:r>
                        <a:rPr lang="en-US" altLang="ja-JP" sz="1800" b="0" i="0" u="none" strike="noStrike" baseline="0" dirty="0">
                          <a:solidFill>
                            <a:srgbClr val="000000"/>
                          </a:solidFill>
                          <a:effectLst/>
                          <a:latin typeface="メイリオ" panose="020B0604030504040204" pitchFamily="50" charset="-128"/>
                          <a:ea typeface="メイリオ" panose="020B0604030504040204" pitchFamily="50" charset="-128"/>
                        </a:rPr>
                        <a:t>29</a:t>
                      </a:r>
                      <a:r>
                        <a:rPr lang="ja-JP" altLang="en-US" sz="1800" b="0" i="0" u="none" strike="noStrike" baseline="0" dirty="0">
                          <a:solidFill>
                            <a:srgbClr val="000000"/>
                          </a:solidFill>
                          <a:effectLst/>
                          <a:latin typeface="メイリオ" panose="020B0604030504040204" pitchFamily="50" charset="-128"/>
                          <a:ea typeface="メイリオ" panose="020B0604030504040204" pitchFamily="50" charset="-128"/>
                        </a:rPr>
                        <a:t>年度</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fontAlgn="ctr"/>
                      <a:r>
                        <a:rPr lang="ja-JP" altLang="en-US" sz="1800" b="0" i="0" u="none" strike="noStrike" baseline="0">
                          <a:solidFill>
                            <a:srgbClr val="000000"/>
                          </a:solidFill>
                          <a:effectLst/>
                          <a:latin typeface="メイリオ" panose="020B0604030504040204" pitchFamily="50" charset="-128"/>
                          <a:ea typeface="メイリオ" panose="020B0604030504040204" pitchFamily="50" charset="-128"/>
                        </a:rPr>
                        <a:t>平成</a:t>
                      </a:r>
                      <a:r>
                        <a:rPr lang="en-US" altLang="ja-JP" sz="1800" b="0" i="0" u="none" strike="noStrike" baseline="0">
                          <a:solidFill>
                            <a:srgbClr val="000000"/>
                          </a:solidFill>
                          <a:effectLst/>
                          <a:latin typeface="メイリオ" panose="020B0604030504040204" pitchFamily="50" charset="-128"/>
                          <a:ea typeface="メイリオ" panose="020B0604030504040204" pitchFamily="50" charset="-128"/>
                        </a:rPr>
                        <a:t>30</a:t>
                      </a:r>
                      <a:r>
                        <a:rPr lang="ja-JP" altLang="en-US" sz="1800" b="0" i="0" u="none" strike="noStrike" baseline="0">
                          <a:solidFill>
                            <a:srgbClr val="000000"/>
                          </a:solidFill>
                          <a:effectLst/>
                          <a:latin typeface="メイリオ" panose="020B0604030504040204" pitchFamily="50" charset="-128"/>
                          <a:ea typeface="メイリオ" panose="020B0604030504040204" pitchFamily="50" charset="-128"/>
                        </a:rPr>
                        <a:t>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fontAlgn="ctr"/>
                      <a:r>
                        <a:rPr lang="ja-JP" altLang="en-US" sz="1800" b="0" i="0" u="none" strike="noStrike" baseline="0">
                          <a:solidFill>
                            <a:srgbClr val="000000"/>
                          </a:solidFill>
                          <a:effectLst/>
                          <a:latin typeface="メイリオ" panose="020B0604030504040204" pitchFamily="50" charset="-128"/>
                          <a:ea typeface="メイリオ" panose="020B0604030504040204" pitchFamily="50" charset="-128"/>
                        </a:rPr>
                        <a:t>令和元年度</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tc>
                  <a:txBody>
                    <a:bodyPr/>
                    <a:lstStyle/>
                    <a:p>
                      <a:pPr algn="ctr" fontAlgn="ctr"/>
                      <a:r>
                        <a:rPr lang="ja-JP" altLang="en-US" sz="1800" b="0" i="0" u="none" strike="noStrike" baseline="0">
                          <a:solidFill>
                            <a:srgbClr val="000000"/>
                          </a:solidFill>
                          <a:effectLst/>
                          <a:latin typeface="メイリオ" panose="020B0604030504040204" pitchFamily="50" charset="-128"/>
                          <a:ea typeface="メイリオ" panose="020B0604030504040204" pitchFamily="50" charset="-128"/>
                        </a:rPr>
                        <a:t>令和</a:t>
                      </a:r>
                      <a:r>
                        <a:rPr lang="en-US" altLang="ja-JP" sz="1800" b="0" i="0" u="none" strike="noStrike" baseline="0">
                          <a:solidFill>
                            <a:srgbClr val="000000"/>
                          </a:solidFill>
                          <a:effectLst/>
                          <a:latin typeface="メイリオ" panose="020B0604030504040204" pitchFamily="50" charset="-128"/>
                          <a:ea typeface="メイリオ" panose="020B0604030504040204" pitchFamily="50" charset="-128"/>
                        </a:rPr>
                        <a:t>2</a:t>
                      </a:r>
                      <a:r>
                        <a:rPr lang="ja-JP" altLang="en-US" sz="1800" b="0" i="0" u="none" strike="noStrike" baseline="0">
                          <a:solidFill>
                            <a:srgbClr val="000000"/>
                          </a:solidFill>
                          <a:effectLst/>
                          <a:latin typeface="メイリオ" panose="020B0604030504040204" pitchFamily="50" charset="-128"/>
                          <a:ea typeface="メイリオ" panose="020B0604030504040204" pitchFamily="50" charset="-128"/>
                        </a:rPr>
                        <a:t>年度</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C6E7"/>
                    </a:solidFill>
                  </a:tcPr>
                </a:tc>
                <a:extLst>
                  <a:ext uri="{0D108BD9-81ED-4DB2-BD59-A6C34878D82A}">
                    <a16:rowId xmlns:a16="http://schemas.microsoft.com/office/drawing/2014/main" val="1375673585"/>
                  </a:ext>
                </a:extLst>
              </a:tr>
              <a:tr h="299964">
                <a:tc rowSpan="2">
                  <a:txBody>
                    <a:bodyPr/>
                    <a:lstStyle/>
                    <a:p>
                      <a:pPr algn="ctr" fontAlgn="ctr"/>
                      <a:r>
                        <a:rPr lang="ja-JP" altLang="en-US" sz="1800" b="0" i="0" u="none" strike="noStrike" baseline="0" dirty="0">
                          <a:solidFill>
                            <a:srgbClr val="000000"/>
                          </a:solidFill>
                          <a:effectLst/>
                          <a:latin typeface="メイリオ" panose="020B0604030504040204" pitchFamily="50" charset="-128"/>
                          <a:ea typeface="メイリオ" panose="020B0604030504040204" pitchFamily="50" charset="-128"/>
                        </a:rPr>
                        <a:t>貸付利用者数</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ja-JP" altLang="en-US" sz="1800" b="0" i="0" u="none" strike="noStrike" baseline="0" dirty="0">
                          <a:solidFill>
                            <a:srgbClr val="000000"/>
                          </a:solidFill>
                          <a:effectLst/>
                          <a:latin typeface="メイリオ" panose="020B0604030504040204" pitchFamily="50" charset="-128"/>
                          <a:ea typeface="メイリオ" panose="020B0604030504040204" pitchFamily="50" charset="-128"/>
                        </a:rPr>
                        <a:t>利用者数</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baseline="0">
                          <a:solidFill>
                            <a:srgbClr val="000000"/>
                          </a:solidFill>
                          <a:effectLst/>
                          <a:latin typeface="メイリオ" panose="020B0604030504040204" pitchFamily="50" charset="-128"/>
                          <a:ea typeface="メイリオ" panose="020B0604030504040204" pitchFamily="50" charset="-128"/>
                        </a:rPr>
                        <a:t>146</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baseline="0">
                          <a:solidFill>
                            <a:srgbClr val="000000"/>
                          </a:solidFill>
                          <a:effectLst/>
                          <a:latin typeface="メイリオ" panose="020B0604030504040204" pitchFamily="50" charset="-128"/>
                          <a:ea typeface="メイリオ" panose="020B0604030504040204" pitchFamily="50" charset="-128"/>
                        </a:rPr>
                        <a:t>241</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baseline="0" dirty="0">
                          <a:solidFill>
                            <a:srgbClr val="000000"/>
                          </a:solidFill>
                          <a:effectLst/>
                          <a:latin typeface="メイリオ" panose="020B0604030504040204" pitchFamily="50" charset="-128"/>
                          <a:ea typeface="メイリオ" panose="020B0604030504040204" pitchFamily="50" charset="-128"/>
                        </a:rPr>
                        <a:t>457</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baseline="0">
                          <a:solidFill>
                            <a:srgbClr val="000000"/>
                          </a:solidFill>
                          <a:effectLst/>
                          <a:latin typeface="メイリオ" panose="020B0604030504040204" pitchFamily="50" charset="-128"/>
                          <a:ea typeface="メイリオ" panose="020B0604030504040204" pitchFamily="50" charset="-128"/>
                        </a:rPr>
                        <a:t>352</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4098031"/>
                  </a:ext>
                </a:extLst>
              </a:tr>
              <a:tr h="299964">
                <a:tc vMerge="1">
                  <a:txBody>
                    <a:bodyPr/>
                    <a:lstStyle/>
                    <a:p>
                      <a:endParaRPr kumimoji="1" lang="ja-JP" altLang="en-US"/>
                    </a:p>
                  </a:txBody>
                  <a:tcPr/>
                </a:tc>
                <a:tc>
                  <a:txBody>
                    <a:bodyPr/>
                    <a:lstStyle/>
                    <a:p>
                      <a:pPr algn="ctr" fontAlgn="ctr"/>
                      <a:r>
                        <a:rPr lang="ja-JP" altLang="en-US" sz="1800" b="0" i="0" u="none" strike="noStrike" baseline="0" dirty="0">
                          <a:solidFill>
                            <a:srgbClr val="000000"/>
                          </a:solidFill>
                          <a:effectLst/>
                          <a:latin typeface="メイリオ" panose="020B0604030504040204" pitchFamily="50" charset="-128"/>
                          <a:ea typeface="メイリオ" panose="020B0604030504040204" pitchFamily="50" charset="-128"/>
                        </a:rPr>
                        <a:t>うち外国人</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baseline="0">
                          <a:solidFill>
                            <a:srgbClr val="000000"/>
                          </a:solidFill>
                          <a:effectLst/>
                          <a:latin typeface="メイリオ" panose="020B0604030504040204" pitchFamily="50" charset="-128"/>
                          <a:ea typeface="メイリオ" panose="020B0604030504040204" pitchFamily="50" charset="-128"/>
                        </a:rPr>
                        <a:t>8</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baseline="0">
                          <a:solidFill>
                            <a:srgbClr val="000000"/>
                          </a:solidFill>
                          <a:effectLst/>
                          <a:latin typeface="メイリオ" panose="020B0604030504040204" pitchFamily="50" charset="-128"/>
                          <a:ea typeface="メイリオ" panose="020B0604030504040204" pitchFamily="50" charset="-128"/>
                        </a:rPr>
                        <a:t>110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baseline="0">
                          <a:solidFill>
                            <a:srgbClr val="000000"/>
                          </a:solidFill>
                          <a:effectLst/>
                          <a:latin typeface="メイリオ" panose="020B0604030504040204" pitchFamily="50" charset="-128"/>
                          <a:ea typeface="メイリオ" panose="020B0604030504040204" pitchFamily="50" charset="-128"/>
                        </a:rPr>
                        <a:t>294</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baseline="0">
                          <a:solidFill>
                            <a:srgbClr val="000000"/>
                          </a:solidFill>
                          <a:effectLst/>
                          <a:latin typeface="メイリオ" panose="020B0604030504040204" pitchFamily="50" charset="-128"/>
                          <a:ea typeface="メイリオ" panose="020B0604030504040204" pitchFamily="50" charset="-128"/>
                        </a:rPr>
                        <a:t>274</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53746428"/>
                  </a:ext>
                </a:extLst>
              </a:tr>
              <a:tr h="299964">
                <a:tc rowSpan="2">
                  <a:txBody>
                    <a:bodyPr/>
                    <a:lstStyle/>
                    <a:p>
                      <a:pPr algn="ctr" fontAlgn="ctr"/>
                      <a:r>
                        <a:rPr lang="ja-JP" altLang="en-US" sz="1800" b="0" i="0" u="none" strike="noStrike" baseline="0" dirty="0">
                          <a:solidFill>
                            <a:srgbClr val="000000"/>
                          </a:solidFill>
                          <a:effectLst/>
                          <a:latin typeface="メイリオ" panose="020B0604030504040204" pitchFamily="50" charset="-128"/>
                          <a:ea typeface="メイリオ" panose="020B0604030504040204" pitchFamily="50" charset="-128"/>
                        </a:rPr>
                        <a:t>貸付金額</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ja-JP" altLang="en-US" sz="1800" b="0" i="0" u="none" strike="noStrike" baseline="0" dirty="0">
                          <a:solidFill>
                            <a:srgbClr val="000000"/>
                          </a:solidFill>
                          <a:effectLst/>
                          <a:latin typeface="メイリオ" panose="020B0604030504040204" pitchFamily="50" charset="-128"/>
                          <a:ea typeface="メイリオ" panose="020B0604030504040204" pitchFamily="50" charset="-128"/>
                        </a:rPr>
                        <a:t>合計金額</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baseline="0">
                          <a:solidFill>
                            <a:srgbClr val="000000"/>
                          </a:solidFill>
                          <a:effectLst/>
                          <a:latin typeface="メイリオ" panose="020B0604030504040204" pitchFamily="50" charset="-128"/>
                          <a:ea typeface="メイリオ" panose="020B0604030504040204" pitchFamily="50" charset="-128"/>
                        </a:rPr>
                        <a:t>251,379,600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baseline="0">
                          <a:solidFill>
                            <a:srgbClr val="000000"/>
                          </a:solidFill>
                          <a:effectLst/>
                          <a:latin typeface="メイリオ" panose="020B0604030504040204" pitchFamily="50" charset="-128"/>
                          <a:ea typeface="メイリオ" panose="020B0604030504040204" pitchFamily="50" charset="-128"/>
                        </a:rPr>
                        <a:t>389,824,400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baseline="0">
                          <a:solidFill>
                            <a:srgbClr val="000000"/>
                          </a:solidFill>
                          <a:effectLst/>
                          <a:latin typeface="メイリオ" panose="020B0604030504040204" pitchFamily="50" charset="-128"/>
                          <a:ea typeface="メイリオ" panose="020B0604030504040204" pitchFamily="50" charset="-128"/>
                        </a:rPr>
                        <a:t>748,101,280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baseline="0">
                          <a:solidFill>
                            <a:srgbClr val="000000"/>
                          </a:solidFill>
                          <a:effectLst/>
                          <a:latin typeface="メイリオ" panose="020B0604030504040204" pitchFamily="50" charset="-128"/>
                          <a:ea typeface="メイリオ" panose="020B0604030504040204" pitchFamily="50" charset="-128"/>
                        </a:rPr>
                        <a:t>552,175,000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8565557"/>
                  </a:ext>
                </a:extLst>
              </a:tr>
              <a:tr h="300690">
                <a:tc vMerge="1">
                  <a:txBody>
                    <a:bodyPr/>
                    <a:lstStyle/>
                    <a:p>
                      <a:endParaRPr kumimoji="1" lang="ja-JP" altLang="en-US"/>
                    </a:p>
                  </a:txBody>
                  <a:tcPr/>
                </a:tc>
                <a:tc>
                  <a:txBody>
                    <a:bodyPr/>
                    <a:lstStyle/>
                    <a:p>
                      <a:pPr algn="ctr" fontAlgn="ctr"/>
                      <a:r>
                        <a:rPr lang="ja-JP" altLang="en-US" sz="1800" b="0" i="0" u="none" strike="noStrike" baseline="0" dirty="0">
                          <a:solidFill>
                            <a:srgbClr val="000000"/>
                          </a:solidFill>
                          <a:effectLst/>
                          <a:latin typeface="メイリオ" panose="020B0604030504040204" pitchFamily="50" charset="-128"/>
                          <a:ea typeface="メイリオ" panose="020B0604030504040204" pitchFamily="50" charset="-128"/>
                        </a:rPr>
                        <a:t>うち外国人</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baseline="0" dirty="0">
                          <a:solidFill>
                            <a:srgbClr val="000000"/>
                          </a:solidFill>
                          <a:effectLst/>
                          <a:latin typeface="メイリオ" panose="020B0604030504040204" pitchFamily="50" charset="-128"/>
                          <a:ea typeface="メイリオ" panose="020B0604030504040204" pitchFamily="50" charset="-128"/>
                        </a:rPr>
                        <a:t>12,600,000</a:t>
                      </a:r>
                    </a:p>
                  </a:txBody>
                  <a:tcPr marL="9525" marR="9525" marT="9525"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baseline="0">
                          <a:solidFill>
                            <a:srgbClr val="000000"/>
                          </a:solidFill>
                          <a:effectLst/>
                          <a:latin typeface="メイリオ" panose="020B0604030504040204" pitchFamily="50" charset="-128"/>
                          <a:ea typeface="メイリオ" panose="020B0604030504040204" pitchFamily="50" charset="-128"/>
                        </a:rPr>
                        <a:t>167,318,000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baseline="0">
                          <a:solidFill>
                            <a:srgbClr val="000000"/>
                          </a:solidFill>
                          <a:effectLst/>
                          <a:latin typeface="メイリオ" panose="020B0604030504040204" pitchFamily="50" charset="-128"/>
                          <a:ea typeface="メイリオ" panose="020B0604030504040204" pitchFamily="50" charset="-128"/>
                        </a:rPr>
                        <a:t>473,600,000</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baseline="0" dirty="0">
                          <a:solidFill>
                            <a:srgbClr val="000000"/>
                          </a:solidFill>
                          <a:effectLst/>
                          <a:latin typeface="メイリオ" panose="020B0604030504040204" pitchFamily="50" charset="-128"/>
                          <a:ea typeface="メイリオ" panose="020B0604030504040204" pitchFamily="50" charset="-128"/>
                        </a:rPr>
                        <a:t>428,000,000</a:t>
                      </a:r>
                    </a:p>
                  </a:txBody>
                  <a:tcPr marL="9525" marR="9525" marT="9525"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50413992"/>
                  </a:ext>
                </a:extLst>
              </a:tr>
            </a:tbl>
          </a:graphicData>
        </a:graphic>
      </p:graphicFrame>
      <p:sp>
        <p:nvSpPr>
          <p:cNvPr id="15" name="テキスト ボックス 14"/>
          <p:cNvSpPr txBox="1"/>
          <p:nvPr/>
        </p:nvSpPr>
        <p:spPr>
          <a:xfrm>
            <a:off x="8857804" y="1065858"/>
            <a:ext cx="4464496" cy="338554"/>
          </a:xfrm>
          <a:prstGeom prst="rect">
            <a:avLst/>
          </a:prstGeom>
          <a:noFill/>
        </p:spPr>
        <p:txBody>
          <a:bodyPr wrap="square" rtlCol="0">
            <a:spAutoFit/>
          </a:bodyPr>
          <a:lstStyle/>
          <a:p>
            <a:r>
              <a:rPr lang="ja-JP" altLang="en-US" sz="1600" b="1" dirty="0" smtClean="0">
                <a:latin typeface="メイリオ" panose="020B0604030504040204" pitchFamily="50" charset="-128"/>
                <a:ea typeface="メイリオ" panose="020B0604030504040204" pitchFamily="50" charset="-128"/>
              </a:rPr>
              <a:t>令和４年度</a:t>
            </a:r>
            <a:r>
              <a:rPr lang="ja-JP" altLang="en-US" sz="1600" b="1" dirty="0">
                <a:latin typeface="メイリオ" panose="020B0604030504040204" pitchFamily="50" charset="-128"/>
                <a:ea typeface="メイリオ" panose="020B0604030504040204" pitchFamily="50" charset="-128"/>
              </a:rPr>
              <a:t>当初予算額　</a:t>
            </a:r>
            <a:r>
              <a:rPr lang="en-US" altLang="ja-JP" sz="1600" b="1" dirty="0" smtClean="0">
                <a:latin typeface="メイリオ" panose="020B0604030504040204" pitchFamily="50" charset="-128"/>
                <a:ea typeface="メイリオ" panose="020B0604030504040204" pitchFamily="50" charset="-128"/>
              </a:rPr>
              <a:t>82,527</a:t>
            </a:r>
            <a:r>
              <a:rPr lang="ja-JP" altLang="en-US" sz="1600" b="1" dirty="0" smtClean="0">
                <a:latin typeface="メイリオ" panose="020B0604030504040204" pitchFamily="50" charset="-128"/>
                <a:ea typeface="メイリオ" panose="020B0604030504040204" pitchFamily="50" charset="-128"/>
              </a:rPr>
              <a:t>千円</a:t>
            </a:r>
            <a:endParaRPr lang="en-US" altLang="ja-JP" sz="1600" b="1" dirty="0" smtClean="0">
              <a:latin typeface="メイリオ" panose="020B0604030504040204" pitchFamily="50" charset="-128"/>
              <a:ea typeface="メイリオ" panose="020B0604030504040204" pitchFamily="50" charset="-128"/>
            </a:endParaRPr>
          </a:p>
        </p:txBody>
      </p:sp>
      <p:sp>
        <p:nvSpPr>
          <p:cNvPr id="3" name="テキスト ボックス 2"/>
          <p:cNvSpPr txBox="1"/>
          <p:nvPr/>
        </p:nvSpPr>
        <p:spPr>
          <a:xfrm>
            <a:off x="745532" y="7300965"/>
            <a:ext cx="8265609" cy="646331"/>
          </a:xfrm>
          <a:prstGeom prst="rect">
            <a:avLst/>
          </a:prstGeom>
          <a:noFill/>
        </p:spPr>
        <p:txBody>
          <a:bodyPr wrap="square" rtlCol="0">
            <a:spAutoFit/>
          </a:bodyPr>
          <a:lstStyle/>
          <a:p>
            <a:r>
              <a:rPr kumimoji="1" lang="ja-JP" altLang="en-US" sz="1800" dirty="0" smtClean="0">
                <a:latin typeface="メイリオ" panose="020B0604030504040204" pitchFamily="50" charset="-128"/>
                <a:ea typeface="メイリオ" panose="020B0604030504040204" pitchFamily="50" charset="-128"/>
              </a:rPr>
              <a:t>・貸付金額：</a:t>
            </a:r>
            <a:r>
              <a:rPr kumimoji="1" lang="en-US" altLang="ja-JP" sz="1800" dirty="0" smtClean="0">
                <a:latin typeface="メイリオ" panose="020B0604030504040204" pitchFamily="50" charset="-128"/>
                <a:ea typeface="メイリオ" panose="020B0604030504040204" pitchFamily="50" charset="-128"/>
              </a:rPr>
              <a:t>40</a:t>
            </a:r>
            <a:r>
              <a:rPr kumimoji="1" lang="ja-JP" altLang="en-US" sz="1800" dirty="0" smtClean="0">
                <a:latin typeface="メイリオ" panose="020B0604030504040204" pitchFamily="50" charset="-128"/>
                <a:ea typeface="メイリオ" panose="020B0604030504040204" pitchFamily="50" charset="-128"/>
              </a:rPr>
              <a:t>万円（</a:t>
            </a:r>
            <a:r>
              <a:rPr kumimoji="1" lang="en-US" altLang="ja-JP" sz="1800" dirty="0" smtClean="0">
                <a:latin typeface="メイリオ" panose="020B0604030504040204" pitchFamily="50" charset="-128"/>
                <a:ea typeface="メイリオ" panose="020B0604030504040204" pitchFamily="50" charset="-128"/>
              </a:rPr>
              <a:t>1</a:t>
            </a:r>
            <a:r>
              <a:rPr kumimoji="1" lang="ja-JP" altLang="en-US" sz="1800" dirty="0" smtClean="0">
                <a:latin typeface="メイリオ" panose="020B0604030504040204" pitchFamily="50" charset="-128"/>
                <a:ea typeface="メイリオ" panose="020B0604030504040204" pitchFamily="50" charset="-128"/>
              </a:rPr>
              <a:t>人当たり</a:t>
            </a:r>
            <a:r>
              <a:rPr kumimoji="1" lang="en-US" altLang="ja-JP" sz="1800" dirty="0" smtClean="0">
                <a:latin typeface="メイリオ" panose="020B0604030504040204" pitchFamily="50" charset="-128"/>
                <a:ea typeface="メイリオ" panose="020B0604030504040204" pitchFamily="50" charset="-128"/>
              </a:rPr>
              <a:t>1</a:t>
            </a:r>
            <a:r>
              <a:rPr kumimoji="1" lang="ja-JP" altLang="en-US" sz="1800" dirty="0" smtClean="0">
                <a:latin typeface="メイリオ" panose="020B0604030504040204" pitchFamily="50" charset="-128"/>
                <a:ea typeface="メイリオ" panose="020B0604030504040204" pitchFamily="50" charset="-128"/>
              </a:rPr>
              <a:t>回限り）</a:t>
            </a:r>
            <a:endParaRPr kumimoji="1" lang="en-US" altLang="ja-JP" sz="1800" dirty="0" smtClean="0">
              <a:latin typeface="メイリオ" panose="020B0604030504040204" pitchFamily="50" charset="-128"/>
              <a:ea typeface="メイリオ" panose="020B0604030504040204" pitchFamily="50" charset="-128"/>
            </a:endParaRPr>
          </a:p>
          <a:p>
            <a:r>
              <a:rPr lang="ja-JP" altLang="en-US" sz="1800" dirty="0" smtClean="0">
                <a:latin typeface="メイリオ" panose="020B0604030504040204" pitchFamily="50" charset="-128"/>
                <a:ea typeface="メイリオ" panose="020B0604030504040204" pitchFamily="50" charset="-128"/>
              </a:rPr>
              <a:t>　　</a:t>
            </a:r>
            <a:r>
              <a:rPr lang="en-US" altLang="ja-JP" sz="1800" dirty="0" smtClean="0">
                <a:latin typeface="メイリオ" panose="020B0604030504040204" pitchFamily="50" charset="-128"/>
                <a:ea typeface="メイリオ" panose="020B0604030504040204" pitchFamily="50" charset="-128"/>
              </a:rPr>
              <a:t>※</a:t>
            </a:r>
            <a:r>
              <a:rPr lang="ja-JP" altLang="en-US" sz="1800" dirty="0" smtClean="0">
                <a:latin typeface="メイリオ" panose="020B0604030504040204" pitchFamily="50" charset="-128"/>
                <a:ea typeface="メイリオ" panose="020B0604030504040204" pitchFamily="50" charset="-128"/>
              </a:rPr>
              <a:t>大阪府内の介護施設で</a:t>
            </a:r>
            <a:r>
              <a:rPr lang="en-US" altLang="ja-JP" sz="1800" dirty="0" smtClean="0">
                <a:latin typeface="メイリオ" panose="020B0604030504040204" pitchFamily="50" charset="-128"/>
                <a:ea typeface="メイリオ" panose="020B0604030504040204" pitchFamily="50" charset="-128"/>
              </a:rPr>
              <a:t>2</a:t>
            </a:r>
            <a:r>
              <a:rPr lang="ja-JP" altLang="en-US" sz="1800" dirty="0" smtClean="0">
                <a:latin typeface="メイリオ" panose="020B0604030504040204" pitchFamily="50" charset="-128"/>
                <a:ea typeface="メイリオ" panose="020B0604030504040204" pitchFamily="50" charset="-128"/>
              </a:rPr>
              <a:t>年間継続して働くことにより返還免除。</a:t>
            </a:r>
            <a:endParaRPr kumimoji="1" lang="ja-JP" altLang="en-US" sz="1800" dirty="0">
              <a:latin typeface="メイリオ" panose="020B0604030504040204" pitchFamily="50" charset="-128"/>
              <a:ea typeface="メイリオ" panose="020B0604030504040204" pitchFamily="50" charset="-128"/>
            </a:endParaRPr>
          </a:p>
        </p:txBody>
      </p:sp>
      <p:sp>
        <p:nvSpPr>
          <p:cNvPr id="20" name="角丸四角形 19"/>
          <p:cNvSpPr/>
          <p:nvPr/>
        </p:nvSpPr>
        <p:spPr>
          <a:xfrm>
            <a:off x="816950" y="1308614"/>
            <a:ext cx="1127062" cy="3877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915821" y="1294630"/>
            <a:ext cx="792088" cy="400110"/>
          </a:xfrm>
          <a:prstGeom prst="rect">
            <a:avLst/>
          </a:prstGeom>
          <a:noFill/>
        </p:spPr>
        <p:txBody>
          <a:bodyPr wrap="square" rtlCol="0">
            <a:spAutoFit/>
          </a:bodyPr>
          <a:lstStyle/>
          <a:p>
            <a:pPr algn="ctr"/>
            <a:r>
              <a:rPr lang="ja-JP" altLang="en-US" sz="2000" b="1" dirty="0">
                <a:solidFill>
                  <a:schemeClr val="bg1"/>
                </a:solidFill>
                <a:latin typeface="Meiryo UI" panose="020B0604030504040204" pitchFamily="50" charset="-128"/>
                <a:ea typeface="Meiryo UI" panose="020B0604030504040204" pitchFamily="50" charset="-128"/>
              </a:rPr>
              <a:t>目的</a:t>
            </a:r>
            <a:endParaRPr lang="en-US" altLang="ja-JP" sz="2000" b="1" dirty="0">
              <a:solidFill>
                <a:schemeClr val="bg1"/>
              </a:solidFill>
              <a:latin typeface="Meiryo UI" panose="020B0604030504040204" pitchFamily="50" charset="-128"/>
              <a:ea typeface="Meiryo UI" panose="020B0604030504040204" pitchFamily="50" charset="-128"/>
            </a:endParaRPr>
          </a:p>
        </p:txBody>
      </p:sp>
      <p:sp>
        <p:nvSpPr>
          <p:cNvPr id="24" name="角丸四角形 23"/>
          <p:cNvSpPr/>
          <p:nvPr/>
        </p:nvSpPr>
        <p:spPr>
          <a:xfrm>
            <a:off x="795391" y="2552798"/>
            <a:ext cx="4082946" cy="3693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latin typeface="Meiryo UI" panose="020B0604030504040204" pitchFamily="50" charset="-128"/>
                <a:ea typeface="Meiryo UI" panose="020B0604030504040204" pitchFamily="50" charset="-128"/>
              </a:rPr>
              <a:t>介護福祉士修学資金等貸付事業</a:t>
            </a:r>
            <a:endParaRPr kumimoji="1" lang="ja-JP" altLang="en-US" sz="2000" b="1" dirty="0">
              <a:latin typeface="Meiryo UI" panose="020B0604030504040204" pitchFamily="50" charset="-128"/>
              <a:ea typeface="Meiryo UI" panose="020B0604030504040204" pitchFamily="50" charset="-128"/>
            </a:endParaRPr>
          </a:p>
        </p:txBody>
      </p:sp>
      <p:sp>
        <p:nvSpPr>
          <p:cNvPr id="26" name="角丸四角形 25"/>
          <p:cNvSpPr/>
          <p:nvPr/>
        </p:nvSpPr>
        <p:spPr>
          <a:xfrm>
            <a:off x="795391" y="4462520"/>
            <a:ext cx="1464540" cy="34768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latin typeface="Meiryo UI" panose="020B0604030504040204" pitchFamily="50" charset="-128"/>
                <a:ea typeface="Meiryo UI" panose="020B0604030504040204" pitchFamily="50" charset="-128"/>
              </a:rPr>
              <a:t>貸付実績</a:t>
            </a:r>
            <a:endParaRPr kumimoji="1" lang="ja-JP" altLang="en-US" sz="2000" b="1" dirty="0">
              <a:latin typeface="Meiryo UI" panose="020B0604030504040204" pitchFamily="50" charset="-128"/>
              <a:ea typeface="Meiryo UI" panose="020B0604030504040204" pitchFamily="50" charset="-128"/>
            </a:endParaRPr>
          </a:p>
        </p:txBody>
      </p:sp>
      <p:sp>
        <p:nvSpPr>
          <p:cNvPr id="28" name="角丸四角形 27"/>
          <p:cNvSpPr/>
          <p:nvPr/>
        </p:nvSpPr>
        <p:spPr>
          <a:xfrm>
            <a:off x="795391" y="6696718"/>
            <a:ext cx="2948975" cy="36238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000" b="1" dirty="0" smtClean="0">
                <a:latin typeface="Meiryo UI" panose="020B0604030504040204" pitchFamily="50" charset="-128"/>
                <a:ea typeface="Meiryo UI" panose="020B0604030504040204" pitchFamily="50" charset="-128"/>
              </a:rPr>
              <a:t>再就職準備金貸付事業</a:t>
            </a:r>
            <a:endParaRPr kumimoji="1" lang="ja-JP" altLang="en-US" sz="2000" b="1"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644062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p>
            <a:fld id="{0C04F238-80C0-4AD4-8352-2EE32236C0CB}" type="slidenum">
              <a:rPr kumimoji="1" lang="ja-JP" altLang="en-US" smtClean="0"/>
              <a:t>6</a:t>
            </a:fld>
            <a:endParaRPr kumimoji="1" lang="ja-JP" altLang="en-US"/>
          </a:p>
        </p:txBody>
      </p:sp>
      <p:sp>
        <p:nvSpPr>
          <p:cNvPr id="5" name="Rectangle 6"/>
          <p:cNvSpPr/>
          <p:nvPr/>
        </p:nvSpPr>
        <p:spPr>
          <a:xfrm>
            <a:off x="684589" y="279706"/>
            <a:ext cx="12025335" cy="655172"/>
          </a:xfrm>
          <a:prstGeom prst="rect">
            <a:avLst/>
          </a:prstGeom>
          <a:solidFill>
            <a:schemeClr val="accent1"/>
          </a:solidFill>
          <a:ln>
            <a:noFill/>
          </a:ln>
        </p:spPr>
        <p:style>
          <a:lnRef idx="1">
            <a:schemeClr val="accent2"/>
          </a:lnRef>
          <a:fillRef idx="2">
            <a:schemeClr val="accent2"/>
          </a:fillRef>
          <a:effectRef idx="1">
            <a:schemeClr val="accent2"/>
          </a:effectRef>
          <a:fontRef idx="minor">
            <a:schemeClr val="dk1"/>
          </a:fontRef>
        </p:style>
        <p:txBody>
          <a:bodyPr lIns="122885" tIns="61445" rIns="122885" bIns="61445" rtlCol="0" anchor="ctr"/>
          <a:lstStyle/>
          <a:p>
            <a:pPr algn="ctr"/>
            <a:r>
              <a:rPr lang="ja-JP" altLang="en-US" sz="3200" b="1" dirty="0" smtClean="0">
                <a:solidFill>
                  <a:schemeClr val="bg1"/>
                </a:solidFill>
                <a:latin typeface="メイリオ" panose="020B0604030504040204" pitchFamily="50" charset="-128"/>
                <a:ea typeface="メイリオ" panose="020B0604030504040204" pitchFamily="50" charset="-128"/>
              </a:rPr>
              <a:t>外国人介護人材受入施設等環境整備事業</a:t>
            </a:r>
            <a:r>
              <a:rPr lang="en-US" altLang="ja-JP" sz="3200" b="1" dirty="0" smtClean="0">
                <a:solidFill>
                  <a:schemeClr val="bg1"/>
                </a:solidFill>
                <a:latin typeface="メイリオ" panose="020B0604030504040204" pitchFamily="50" charset="-128"/>
                <a:ea typeface="メイリオ" panose="020B0604030504040204" pitchFamily="50" charset="-128"/>
              </a:rPr>
              <a:t>[</a:t>
            </a:r>
            <a:r>
              <a:rPr lang="ja-JP" altLang="en-US" sz="3200" b="1" dirty="0" smtClean="0">
                <a:solidFill>
                  <a:schemeClr val="bg1"/>
                </a:solidFill>
                <a:latin typeface="メイリオ" panose="020B0604030504040204" pitchFamily="50" charset="-128"/>
                <a:ea typeface="メイリオ" panose="020B0604030504040204" pitchFamily="50" charset="-128"/>
              </a:rPr>
              <a:t>新規</a:t>
            </a:r>
            <a:r>
              <a:rPr lang="en-US" altLang="ja-JP" sz="3200" b="1" dirty="0" smtClean="0">
                <a:solidFill>
                  <a:schemeClr val="bg1"/>
                </a:solidFill>
                <a:latin typeface="メイリオ" panose="020B0604030504040204" pitchFamily="50" charset="-128"/>
                <a:ea typeface="メイリオ" panose="020B0604030504040204" pitchFamily="50" charset="-128"/>
              </a:rPr>
              <a:t>]</a:t>
            </a:r>
            <a:r>
              <a:rPr lang="ja-JP" altLang="en-US" sz="3200" b="1" dirty="0">
                <a:latin typeface="メイリオ" panose="020B0604030504040204" pitchFamily="50" charset="-128"/>
                <a:ea typeface="メイリオ" panose="020B0604030504040204" pitchFamily="50" charset="-128"/>
              </a:rPr>
              <a:t>　　　</a:t>
            </a:r>
            <a:endParaRPr lang="en-US" sz="3200" b="1"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9408875" y="1009794"/>
            <a:ext cx="3467185" cy="338554"/>
          </a:xfrm>
          <a:prstGeom prst="rect">
            <a:avLst/>
          </a:prstGeom>
          <a:noFill/>
        </p:spPr>
        <p:txBody>
          <a:bodyPr wrap="square" rtlCol="0">
            <a:spAutoFit/>
          </a:bodyPr>
          <a:lstStyle/>
          <a:p>
            <a:r>
              <a:rPr lang="ja-JP" altLang="en-US" sz="1600" b="1" dirty="0" smtClean="0">
                <a:latin typeface="メイリオ" panose="020B0604030504040204" pitchFamily="50" charset="-128"/>
                <a:ea typeface="メイリオ" panose="020B0604030504040204" pitchFamily="50" charset="-128"/>
              </a:rPr>
              <a:t>令和</a:t>
            </a:r>
            <a:r>
              <a:rPr lang="en-US" altLang="ja-JP" sz="1600" b="1" dirty="0" smtClean="0">
                <a:latin typeface="メイリオ" panose="020B0604030504040204" pitchFamily="50" charset="-128"/>
                <a:ea typeface="メイリオ" panose="020B0604030504040204" pitchFamily="50" charset="-128"/>
              </a:rPr>
              <a:t>4</a:t>
            </a:r>
            <a:r>
              <a:rPr lang="ja-JP" altLang="en-US" sz="1600" b="1" dirty="0" smtClean="0">
                <a:latin typeface="メイリオ" panose="020B0604030504040204" pitchFamily="50" charset="-128"/>
                <a:ea typeface="メイリオ" panose="020B0604030504040204" pitchFamily="50" charset="-128"/>
              </a:rPr>
              <a:t>年度</a:t>
            </a:r>
            <a:r>
              <a:rPr lang="ja-JP" altLang="en-US" sz="1600" b="1" dirty="0">
                <a:latin typeface="メイリオ" panose="020B0604030504040204" pitchFamily="50" charset="-128"/>
                <a:ea typeface="メイリオ" panose="020B0604030504040204" pitchFamily="50" charset="-128"/>
              </a:rPr>
              <a:t>当初予算</a:t>
            </a:r>
            <a:r>
              <a:rPr lang="ja-JP" altLang="en-US" sz="1600" b="1" dirty="0" smtClean="0">
                <a:latin typeface="メイリオ" panose="020B0604030504040204" pitchFamily="50" charset="-128"/>
                <a:ea typeface="メイリオ" panose="020B0604030504040204" pitchFamily="50" charset="-128"/>
              </a:rPr>
              <a:t>額 </a:t>
            </a:r>
            <a:r>
              <a:rPr lang="en-US" altLang="ja-JP" sz="1600" b="1" dirty="0" smtClean="0">
                <a:latin typeface="メイリオ" panose="020B0604030504040204" pitchFamily="50" charset="-128"/>
                <a:ea typeface="メイリオ" panose="020B0604030504040204" pitchFamily="50" charset="-128"/>
              </a:rPr>
              <a:t>10,000</a:t>
            </a:r>
            <a:r>
              <a:rPr lang="ja-JP" altLang="en-US" sz="1600" b="1" dirty="0" smtClean="0">
                <a:latin typeface="メイリオ" panose="020B0604030504040204" pitchFamily="50" charset="-128"/>
                <a:ea typeface="メイリオ" panose="020B0604030504040204" pitchFamily="50" charset="-128"/>
              </a:rPr>
              <a:t>千円</a:t>
            </a:r>
            <a:endParaRPr kumimoji="1" lang="ja-JP" altLang="en-US" sz="1600" b="1"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571702" y="1818843"/>
            <a:ext cx="11760775" cy="923330"/>
          </a:xfrm>
          <a:prstGeom prst="rect">
            <a:avLst/>
          </a:prstGeom>
          <a:noFill/>
        </p:spPr>
        <p:txBody>
          <a:bodyPr wrap="square" rtlCol="0">
            <a:spAutoFit/>
          </a:bodyPr>
          <a:lstStyle/>
          <a:p>
            <a:pPr defTabSz="614888"/>
            <a:r>
              <a:rPr lang="ja-JP" altLang="en-US" sz="1800" dirty="0">
                <a:latin typeface="メイリオ" panose="020B0604030504040204" pitchFamily="50" charset="-128"/>
                <a:ea typeface="メイリオ" panose="020B0604030504040204" pitchFamily="50" charset="-128"/>
              </a:rPr>
              <a:t>・外国人留学生が在籍する介護福祉士養成施設において</a:t>
            </a:r>
            <a:r>
              <a:rPr lang="ja-JP" altLang="en-US" sz="1800" dirty="0" smtClean="0">
                <a:latin typeface="メイリオ" panose="020B0604030504040204" pitchFamily="50" charset="-128"/>
                <a:ea typeface="メイリオ" panose="020B0604030504040204" pitchFamily="50" charset="-128"/>
              </a:rPr>
              <a:t>、留学生に適切な教育を行うための教員の質の向上に資</a:t>
            </a:r>
            <a:endParaRPr lang="en-US" altLang="ja-JP" sz="1800" dirty="0" smtClean="0">
              <a:latin typeface="メイリオ" panose="020B0604030504040204" pitchFamily="50" charset="-128"/>
              <a:ea typeface="メイリオ" panose="020B0604030504040204" pitchFamily="50" charset="-128"/>
            </a:endParaRPr>
          </a:p>
          <a:p>
            <a:pPr defTabSz="614888"/>
            <a:r>
              <a:rPr lang="ja-JP" altLang="en-US" sz="1800" dirty="0">
                <a:latin typeface="メイリオ" panose="020B0604030504040204" pitchFamily="50" charset="-128"/>
                <a:ea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rPr>
              <a:t>する研修や介護福祉士試験対策として必要な取組を行うことにより</a:t>
            </a:r>
            <a:r>
              <a:rPr lang="ja-JP" altLang="en-US" sz="1800" dirty="0">
                <a:latin typeface="メイリオ" panose="020B0604030504040204" pitchFamily="50" charset="-128"/>
                <a:ea typeface="メイリオ" panose="020B0604030504040204" pitchFamily="50" charset="-128"/>
              </a:rPr>
              <a:t>、留学生に質の高い教育を提供し介護</a:t>
            </a:r>
            <a:r>
              <a:rPr lang="ja-JP" altLang="en-US" sz="1800" dirty="0" smtClean="0">
                <a:latin typeface="メイリオ" panose="020B0604030504040204" pitchFamily="50" charset="-128"/>
                <a:ea typeface="メイリオ" panose="020B0604030504040204" pitchFamily="50" charset="-128"/>
              </a:rPr>
              <a:t>福祉</a:t>
            </a:r>
            <a:endParaRPr lang="en-US" altLang="ja-JP" sz="1800" dirty="0" smtClean="0">
              <a:latin typeface="メイリオ" panose="020B0604030504040204" pitchFamily="50" charset="-128"/>
              <a:ea typeface="メイリオ" panose="020B0604030504040204" pitchFamily="50" charset="-128"/>
            </a:endParaRPr>
          </a:p>
          <a:p>
            <a:pPr defTabSz="614888"/>
            <a:r>
              <a:rPr lang="ja-JP" altLang="en-US" sz="1800" dirty="0">
                <a:latin typeface="メイリオ" panose="020B0604030504040204" pitchFamily="50" charset="-128"/>
                <a:ea typeface="メイリオ" panose="020B0604030504040204" pitchFamily="50" charset="-128"/>
              </a:rPr>
              <a:t>　</a:t>
            </a:r>
            <a:r>
              <a:rPr lang="ja-JP" altLang="en-US" sz="1800" dirty="0" smtClean="0">
                <a:latin typeface="メイリオ" panose="020B0604030504040204" pitchFamily="50" charset="-128"/>
                <a:ea typeface="メイリオ" panose="020B0604030504040204" pitchFamily="50" charset="-128"/>
              </a:rPr>
              <a:t>士</a:t>
            </a:r>
            <a:r>
              <a:rPr lang="ja-JP" altLang="en-US" sz="1800" dirty="0">
                <a:latin typeface="メイリオ" panose="020B0604030504040204" pitchFamily="50" charset="-128"/>
                <a:ea typeface="メイリオ" panose="020B0604030504040204" pitchFamily="50" charset="-128"/>
              </a:rPr>
              <a:t>試験への</a:t>
            </a:r>
            <a:r>
              <a:rPr lang="ja-JP" altLang="en-US" sz="1800" dirty="0" smtClean="0">
                <a:latin typeface="メイリオ" panose="020B0604030504040204" pitchFamily="50" charset="-128"/>
                <a:ea typeface="メイリオ" panose="020B0604030504040204" pitchFamily="50" charset="-128"/>
              </a:rPr>
              <a:t>支援</a:t>
            </a:r>
            <a:endParaRPr lang="en-US" altLang="ja-JP" sz="1800" dirty="0">
              <a:latin typeface="メイリオ" panose="020B0604030504040204" pitchFamily="50" charset="-128"/>
              <a:ea typeface="メイリオ" panose="020B0604030504040204" pitchFamily="50" charset="-128"/>
            </a:endParaRPr>
          </a:p>
        </p:txBody>
      </p:sp>
      <p:sp>
        <p:nvSpPr>
          <p:cNvPr id="10" name="テキスト ボックス 9"/>
          <p:cNvSpPr txBox="1"/>
          <p:nvPr/>
        </p:nvSpPr>
        <p:spPr>
          <a:xfrm>
            <a:off x="585345" y="3443437"/>
            <a:ext cx="11128975" cy="1200329"/>
          </a:xfrm>
          <a:prstGeom prst="rect">
            <a:avLst/>
          </a:prstGeom>
          <a:noFill/>
        </p:spPr>
        <p:txBody>
          <a:bodyPr wrap="square" rtlCol="0">
            <a:spAutoFit/>
          </a:bodyPr>
          <a:lstStyle/>
          <a:p>
            <a:pPr>
              <a:spcAft>
                <a:spcPts val="0"/>
              </a:spcAft>
            </a:pPr>
            <a:r>
              <a:rPr lang="ja-JP" altLang="en-US" sz="1800" dirty="0">
                <a:latin typeface="メイリオ" panose="020B0604030504040204" pitchFamily="50" charset="-128"/>
                <a:ea typeface="メイリオ" panose="020B0604030504040204" pitchFamily="50" charset="-128"/>
              </a:rPr>
              <a:t>（１）外国人介護職員とのコミュニケーションを促進する取組み</a:t>
            </a:r>
          </a:p>
          <a:p>
            <a:pPr>
              <a:spcAft>
                <a:spcPts val="0"/>
              </a:spcAft>
            </a:pPr>
            <a:r>
              <a:rPr lang="ja-JP" altLang="en-US" sz="1800" dirty="0">
                <a:latin typeface="メイリオ" panose="020B0604030504040204" pitchFamily="50" charset="-128"/>
                <a:ea typeface="メイリオ" panose="020B0604030504040204" pitchFamily="50" charset="-128"/>
              </a:rPr>
              <a:t>・介護業務マニュアル（介護の手順、介護用語の統一化等）の作成・翻訳等に必要な経費</a:t>
            </a:r>
          </a:p>
          <a:p>
            <a:pPr>
              <a:spcAft>
                <a:spcPts val="0"/>
              </a:spcAft>
            </a:pPr>
            <a:r>
              <a:rPr lang="ja-JP" altLang="en-US" sz="1800" dirty="0">
                <a:latin typeface="メイリオ" panose="020B0604030504040204" pitchFamily="50" charset="-128"/>
                <a:ea typeface="メイリオ" panose="020B0604030504040204" pitchFamily="50" charset="-128"/>
              </a:rPr>
              <a:t>・多言語翻訳機の購入又はリースに必要な経費</a:t>
            </a:r>
          </a:p>
          <a:p>
            <a:pPr>
              <a:spcAft>
                <a:spcPts val="0"/>
              </a:spcAft>
            </a:pPr>
            <a:r>
              <a:rPr lang="ja-JP" altLang="en-US" sz="1800" dirty="0">
                <a:latin typeface="メイリオ" panose="020B0604030504040204" pitchFamily="50" charset="-128"/>
                <a:ea typeface="メイリオ" panose="020B0604030504040204" pitchFamily="50" charset="-128"/>
              </a:rPr>
              <a:t>・その他外国人介護職員とのコミュニケーションの促進に必要と考える経費</a:t>
            </a:r>
          </a:p>
        </p:txBody>
      </p:sp>
      <p:sp>
        <p:nvSpPr>
          <p:cNvPr id="17" name="テキスト ボックス 16"/>
          <p:cNvSpPr txBox="1"/>
          <p:nvPr/>
        </p:nvSpPr>
        <p:spPr>
          <a:xfrm>
            <a:off x="514857" y="7296367"/>
            <a:ext cx="11874463" cy="1292662"/>
          </a:xfrm>
          <a:prstGeom prst="rect">
            <a:avLst/>
          </a:prstGeom>
          <a:noFill/>
        </p:spPr>
        <p:txBody>
          <a:bodyPr wrap="square" rtlCol="0">
            <a:spAutoFit/>
          </a:bodyPr>
          <a:lstStyle/>
          <a:p>
            <a:pPr algn="just">
              <a:spcAft>
                <a:spcPts val="0"/>
              </a:spcAft>
            </a:pPr>
            <a:r>
              <a:rPr lang="ja-JP" altLang="ja-JP" sz="1800" kern="100" dirty="0" smtClean="0">
                <a:latin typeface="メイリオ" panose="020B0604030504040204" pitchFamily="50" charset="-128"/>
                <a:ea typeface="メイリオ" panose="020B0604030504040204" pitchFamily="50" charset="-128"/>
                <a:cs typeface="ＭＳ 明朝" panose="02020609040205080304" pitchFamily="17" charset="-128"/>
              </a:rPr>
              <a:t>・</a:t>
            </a:r>
            <a:r>
              <a:rPr lang="ja-JP" altLang="en-US" sz="1800" kern="100" dirty="0" smtClean="0">
                <a:latin typeface="メイリオ" panose="020B0604030504040204" pitchFamily="50" charset="-128"/>
                <a:ea typeface="メイリオ" panose="020B0604030504040204" pitchFamily="50" charset="-128"/>
                <a:cs typeface="ＭＳ 明朝" panose="02020609040205080304" pitchFamily="17" charset="-128"/>
              </a:rPr>
              <a:t>大阪</a:t>
            </a:r>
            <a:r>
              <a:rPr lang="ja-JP" altLang="ja-JP" sz="1800" kern="100" dirty="0" smtClean="0">
                <a:latin typeface="メイリオ" panose="020B0604030504040204" pitchFamily="50" charset="-128"/>
                <a:ea typeface="メイリオ" panose="020B0604030504040204" pitchFamily="50" charset="-128"/>
                <a:cs typeface="ＭＳ 明朝" panose="02020609040205080304" pitchFamily="17" charset="-128"/>
              </a:rPr>
              <a:t>府内</a:t>
            </a:r>
            <a:r>
              <a:rPr lang="ja-JP" altLang="en-US" sz="1800" kern="100" dirty="0" smtClean="0">
                <a:latin typeface="メイリオ" panose="020B0604030504040204" pitchFamily="50" charset="-128"/>
                <a:ea typeface="メイリオ" panose="020B0604030504040204" pitchFamily="50" charset="-128"/>
                <a:cs typeface="ＭＳ 明朝" panose="02020609040205080304" pitchFamily="17" charset="-128"/>
              </a:rPr>
              <a:t>で在留資格</a:t>
            </a:r>
            <a:r>
              <a:rPr lang="en-US" altLang="ja-JP" sz="1800" kern="100" dirty="0" smtClean="0">
                <a:latin typeface="メイリオ" panose="020B0604030504040204" pitchFamily="50" charset="-128"/>
                <a:ea typeface="メイリオ" panose="020B0604030504040204" pitchFamily="50" charset="-128"/>
                <a:cs typeface="ＭＳ 明朝" panose="02020609040205080304" pitchFamily="17" charset="-128"/>
              </a:rPr>
              <a:t>[</a:t>
            </a:r>
            <a:r>
              <a:rPr lang="ja-JP" altLang="en-US" sz="1800" kern="100" dirty="0" smtClean="0">
                <a:latin typeface="メイリオ" panose="020B0604030504040204" pitchFamily="50" charset="-128"/>
                <a:ea typeface="メイリオ" panose="020B0604030504040204" pitchFamily="50" charset="-128"/>
                <a:cs typeface="ＭＳ 明朝" panose="02020609040205080304" pitchFamily="17" charset="-128"/>
              </a:rPr>
              <a:t>技能実習</a:t>
            </a:r>
            <a:r>
              <a:rPr lang="en-US" altLang="ja-JP" sz="1800" kern="100" dirty="0" smtClean="0">
                <a:latin typeface="メイリオ" panose="020B0604030504040204" pitchFamily="50" charset="-128"/>
                <a:ea typeface="メイリオ" panose="020B0604030504040204" pitchFamily="50" charset="-128"/>
                <a:cs typeface="ＭＳ 明朝" panose="02020609040205080304" pitchFamily="17" charset="-128"/>
              </a:rPr>
              <a:t>][</a:t>
            </a:r>
            <a:r>
              <a:rPr lang="ja-JP" altLang="en-US" sz="1800" kern="100" dirty="0" smtClean="0">
                <a:latin typeface="メイリオ" panose="020B0604030504040204" pitchFamily="50" charset="-128"/>
                <a:ea typeface="メイリオ" panose="020B0604030504040204" pitchFamily="50" charset="-128"/>
                <a:cs typeface="ＭＳ 明朝" panose="02020609040205080304" pitchFamily="17" charset="-128"/>
              </a:rPr>
              <a:t>特定技能</a:t>
            </a:r>
            <a:r>
              <a:rPr lang="en-US" altLang="ja-JP" sz="1800" kern="100" dirty="0" smtClean="0">
                <a:latin typeface="メイリオ" panose="020B0604030504040204" pitchFamily="50" charset="-128"/>
                <a:ea typeface="メイリオ" panose="020B0604030504040204" pitchFamily="50" charset="-128"/>
                <a:cs typeface="ＭＳ 明朝" panose="02020609040205080304" pitchFamily="17" charset="-128"/>
              </a:rPr>
              <a:t>]</a:t>
            </a:r>
            <a:r>
              <a:rPr lang="ja-JP" altLang="en-US" sz="1800" kern="100" dirty="0" smtClean="0">
                <a:latin typeface="メイリオ" panose="020B0604030504040204" pitchFamily="50" charset="-128"/>
                <a:ea typeface="メイリオ" panose="020B0604030504040204" pitchFamily="50" charset="-128"/>
                <a:cs typeface="ＭＳ 明朝" panose="02020609040205080304" pitchFamily="17" charset="-128"/>
              </a:rPr>
              <a:t>を有する外国人介護人材を受入れている以下の介護施設</a:t>
            </a:r>
            <a:endParaRPr lang="en-US" altLang="ja-JP" sz="1800" kern="100" dirty="0" smtClean="0">
              <a:latin typeface="メイリオ" panose="020B0604030504040204" pitchFamily="50" charset="-128"/>
              <a:ea typeface="メイリオ" panose="020B0604030504040204" pitchFamily="50" charset="-128"/>
              <a:cs typeface="ＭＳ 明朝" panose="02020609040205080304" pitchFamily="17" charset="-128"/>
            </a:endParaRPr>
          </a:p>
          <a:p>
            <a:pPr algn="just">
              <a:spcAft>
                <a:spcPts val="0"/>
              </a:spcAft>
            </a:pPr>
            <a:r>
              <a:rPr lang="en-US" altLang="ja-JP" sz="1800" kern="100" dirty="0">
                <a:latin typeface="メイリオ" panose="020B0604030504040204" pitchFamily="50" charset="-128"/>
                <a:ea typeface="メイリオ" panose="020B0604030504040204" pitchFamily="50" charset="-128"/>
                <a:cs typeface="ＭＳ 明朝" panose="02020609040205080304" pitchFamily="17" charset="-128"/>
              </a:rPr>
              <a:t> </a:t>
            </a:r>
            <a:r>
              <a:rPr lang="en-US" altLang="ja-JP" sz="1800" kern="100" dirty="0" smtClean="0">
                <a:latin typeface="メイリオ" panose="020B0604030504040204" pitchFamily="50" charset="-128"/>
                <a:ea typeface="メイリオ" panose="020B0604030504040204" pitchFamily="50" charset="-128"/>
                <a:cs typeface="ＭＳ 明朝" panose="02020609040205080304" pitchFamily="17" charset="-128"/>
              </a:rPr>
              <a:t>  </a:t>
            </a:r>
            <a:r>
              <a:rPr lang="ja-JP" altLang="en-US" sz="1800" kern="100" dirty="0">
                <a:latin typeface="メイリオ" panose="020B0604030504040204" pitchFamily="50" charset="-128"/>
                <a:ea typeface="メイリオ" panose="020B0604030504040204" pitchFamily="50" charset="-128"/>
                <a:cs typeface="ＭＳ 明朝" panose="02020609040205080304" pitchFamily="17" charset="-128"/>
              </a:rPr>
              <a:t>　</a:t>
            </a:r>
            <a:r>
              <a:rPr lang="zh-TW" altLang="en-US" sz="1800" kern="100" dirty="0" smtClean="0">
                <a:latin typeface="メイリオ" panose="020B0604030504040204" pitchFamily="50" charset="-128"/>
                <a:ea typeface="メイリオ" panose="020B0604030504040204" pitchFamily="50" charset="-128"/>
                <a:cs typeface="ＭＳ 明朝" panose="02020609040205080304" pitchFamily="17" charset="-128"/>
              </a:rPr>
              <a:t>指定</a:t>
            </a:r>
            <a:r>
              <a:rPr lang="zh-TW" altLang="en-US" sz="1800" kern="100" dirty="0">
                <a:latin typeface="メイリオ" panose="020B0604030504040204" pitchFamily="50" charset="-128"/>
                <a:ea typeface="メイリオ" panose="020B0604030504040204" pitchFamily="50" charset="-128"/>
                <a:cs typeface="ＭＳ 明朝" panose="02020609040205080304" pitchFamily="17" charset="-128"/>
              </a:rPr>
              <a:t>介護老人福祉</a:t>
            </a:r>
            <a:r>
              <a:rPr lang="zh-TW" altLang="en-US" sz="1800" kern="100" dirty="0" smtClean="0">
                <a:latin typeface="メイリオ" panose="020B0604030504040204" pitchFamily="50" charset="-128"/>
                <a:ea typeface="メイリオ" panose="020B0604030504040204" pitchFamily="50" charset="-128"/>
                <a:cs typeface="ＭＳ 明朝" panose="02020609040205080304" pitchFamily="17" charset="-128"/>
              </a:rPr>
              <a:t>施設</a:t>
            </a:r>
            <a:r>
              <a:rPr lang="ja-JP" altLang="en-US" sz="1800" kern="100" dirty="0" err="1">
                <a:latin typeface="メイリオ" panose="020B0604030504040204" pitchFamily="50" charset="-128"/>
                <a:ea typeface="メイリオ" panose="020B0604030504040204" pitchFamily="50" charset="-128"/>
                <a:cs typeface="ＭＳ 明朝" panose="02020609040205080304" pitchFamily="17" charset="-128"/>
              </a:rPr>
              <a:t>、</a:t>
            </a:r>
            <a:r>
              <a:rPr lang="zh-TW" altLang="en-US" sz="1800" kern="100" dirty="0" smtClean="0">
                <a:latin typeface="メイリオ" panose="020B0604030504040204" pitchFamily="50" charset="-128"/>
                <a:ea typeface="メイリオ" panose="020B0604030504040204" pitchFamily="50" charset="-128"/>
                <a:cs typeface="ＭＳ 明朝" panose="02020609040205080304" pitchFamily="17" charset="-128"/>
              </a:rPr>
              <a:t>介護</a:t>
            </a:r>
            <a:r>
              <a:rPr lang="zh-TW" altLang="en-US" sz="1800" kern="100" dirty="0">
                <a:latin typeface="メイリオ" panose="020B0604030504040204" pitchFamily="50" charset="-128"/>
                <a:ea typeface="メイリオ" panose="020B0604030504040204" pitchFamily="50" charset="-128"/>
                <a:cs typeface="ＭＳ 明朝" panose="02020609040205080304" pitchFamily="17" charset="-128"/>
              </a:rPr>
              <a:t>老人保健</a:t>
            </a:r>
            <a:r>
              <a:rPr lang="zh-TW" altLang="en-US" sz="1800" kern="100" dirty="0" smtClean="0">
                <a:latin typeface="メイリオ" panose="020B0604030504040204" pitchFamily="50" charset="-128"/>
                <a:ea typeface="メイリオ" panose="020B0604030504040204" pitchFamily="50" charset="-128"/>
                <a:cs typeface="ＭＳ 明朝" panose="02020609040205080304" pitchFamily="17" charset="-128"/>
              </a:rPr>
              <a:t>施設</a:t>
            </a:r>
            <a:r>
              <a:rPr lang="ja-JP" altLang="en-US" sz="1800" kern="100" dirty="0" err="1" smtClean="0">
                <a:latin typeface="メイリオ" panose="020B0604030504040204" pitchFamily="50" charset="-128"/>
                <a:ea typeface="メイリオ" panose="020B0604030504040204" pitchFamily="50" charset="-128"/>
                <a:cs typeface="ＭＳ 明朝" panose="02020609040205080304" pitchFamily="17" charset="-128"/>
              </a:rPr>
              <a:t>、</a:t>
            </a:r>
            <a:r>
              <a:rPr lang="zh-TW" altLang="en-US" sz="1800" kern="100" dirty="0" smtClean="0">
                <a:latin typeface="メイリオ" panose="020B0604030504040204" pitchFamily="50" charset="-128"/>
                <a:ea typeface="メイリオ" panose="020B0604030504040204" pitchFamily="50" charset="-128"/>
                <a:cs typeface="ＭＳ 明朝" panose="02020609040205080304" pitchFamily="17" charset="-128"/>
              </a:rPr>
              <a:t>介護医療院</a:t>
            </a:r>
            <a:r>
              <a:rPr lang="ja-JP" altLang="en-US" sz="1800" kern="100" dirty="0" err="1" smtClean="0">
                <a:latin typeface="メイリオ" panose="020B0604030504040204" pitchFamily="50" charset="-128"/>
                <a:ea typeface="メイリオ" panose="020B0604030504040204" pitchFamily="50" charset="-128"/>
                <a:cs typeface="ＭＳ 明朝" panose="02020609040205080304" pitchFamily="17" charset="-128"/>
              </a:rPr>
              <a:t>、</a:t>
            </a:r>
            <a:r>
              <a:rPr lang="zh-TW" altLang="en-US" sz="1800" kern="100" dirty="0" smtClean="0">
                <a:latin typeface="メイリオ" panose="020B0604030504040204" pitchFamily="50" charset="-128"/>
                <a:ea typeface="メイリオ" panose="020B0604030504040204" pitchFamily="50" charset="-128"/>
                <a:cs typeface="ＭＳ 明朝" panose="02020609040205080304" pitchFamily="17" charset="-128"/>
              </a:rPr>
              <a:t>指定</a:t>
            </a:r>
            <a:r>
              <a:rPr lang="zh-TW" altLang="en-US" sz="1800" kern="100" dirty="0">
                <a:latin typeface="メイリオ" panose="020B0604030504040204" pitchFamily="50" charset="-128"/>
                <a:ea typeface="メイリオ" panose="020B0604030504040204" pitchFamily="50" charset="-128"/>
                <a:cs typeface="ＭＳ 明朝" panose="02020609040205080304" pitchFamily="17" charset="-128"/>
              </a:rPr>
              <a:t>介護療養型医療</a:t>
            </a:r>
            <a:r>
              <a:rPr lang="zh-TW" altLang="en-US" sz="1800" kern="100" dirty="0" smtClean="0">
                <a:latin typeface="メイリオ" panose="020B0604030504040204" pitchFamily="50" charset="-128"/>
                <a:ea typeface="メイリオ" panose="020B0604030504040204" pitchFamily="50" charset="-128"/>
                <a:cs typeface="ＭＳ 明朝" panose="02020609040205080304" pitchFamily="17" charset="-128"/>
              </a:rPr>
              <a:t>施設</a:t>
            </a:r>
            <a:r>
              <a:rPr lang="ja-JP" altLang="en-US" sz="1800" kern="100" dirty="0" err="1" smtClean="0">
                <a:latin typeface="メイリオ" panose="020B0604030504040204" pitchFamily="50" charset="-128"/>
                <a:ea typeface="メイリオ" panose="020B0604030504040204" pitchFamily="50" charset="-128"/>
                <a:cs typeface="ＭＳ 明朝" panose="02020609040205080304" pitchFamily="17" charset="-128"/>
              </a:rPr>
              <a:t>、</a:t>
            </a:r>
            <a:endParaRPr lang="en-US" altLang="ja-JP" sz="1800" kern="100" dirty="0" smtClean="0">
              <a:latin typeface="メイリオ" panose="020B0604030504040204" pitchFamily="50" charset="-128"/>
              <a:ea typeface="メイリオ" panose="020B0604030504040204" pitchFamily="50" charset="-128"/>
              <a:cs typeface="ＭＳ 明朝" panose="02020609040205080304" pitchFamily="17" charset="-128"/>
            </a:endParaRPr>
          </a:p>
          <a:p>
            <a:pPr algn="just">
              <a:spcAft>
                <a:spcPts val="0"/>
              </a:spcAft>
            </a:pPr>
            <a:r>
              <a:rPr lang="ja-JP" altLang="en-US" sz="1800" kern="100" dirty="0">
                <a:latin typeface="メイリオ" panose="020B0604030504040204" pitchFamily="50" charset="-128"/>
                <a:ea typeface="メイリオ" panose="020B0604030504040204" pitchFamily="50" charset="-128"/>
                <a:cs typeface="ＭＳ 明朝" panose="02020609040205080304" pitchFamily="17" charset="-128"/>
              </a:rPr>
              <a:t>　</a:t>
            </a:r>
            <a:r>
              <a:rPr lang="ja-JP" altLang="en-US" sz="1800" kern="100" dirty="0" smtClean="0">
                <a:latin typeface="メイリオ" panose="020B0604030504040204" pitchFamily="50" charset="-128"/>
                <a:ea typeface="メイリオ" panose="020B0604030504040204" pitchFamily="50" charset="-128"/>
                <a:cs typeface="ＭＳ 明朝" panose="02020609040205080304" pitchFamily="17" charset="-128"/>
              </a:rPr>
              <a:t>　</a:t>
            </a:r>
            <a:r>
              <a:rPr lang="zh-TW" altLang="en-US" sz="1800" kern="100" dirty="0" smtClean="0">
                <a:latin typeface="メイリオ" panose="020B0604030504040204" pitchFamily="50" charset="-128"/>
                <a:ea typeface="メイリオ" panose="020B0604030504040204" pitchFamily="50" charset="-128"/>
                <a:cs typeface="ＭＳ 明朝" panose="02020609040205080304" pitchFamily="17" charset="-128"/>
              </a:rPr>
              <a:t>指定</a:t>
            </a:r>
            <a:r>
              <a:rPr lang="zh-TW" altLang="en-US" sz="1800" kern="100" dirty="0">
                <a:latin typeface="メイリオ" panose="020B0604030504040204" pitchFamily="50" charset="-128"/>
                <a:ea typeface="メイリオ" panose="020B0604030504040204" pitchFamily="50" charset="-128"/>
                <a:cs typeface="ＭＳ 明朝" panose="02020609040205080304" pitchFamily="17" charset="-128"/>
              </a:rPr>
              <a:t>地域密着型介護老人福祉</a:t>
            </a:r>
            <a:r>
              <a:rPr lang="zh-TW" altLang="en-US" sz="1800" kern="100" dirty="0" smtClean="0">
                <a:latin typeface="メイリオ" panose="020B0604030504040204" pitchFamily="50" charset="-128"/>
                <a:ea typeface="メイリオ" panose="020B0604030504040204" pitchFamily="50" charset="-128"/>
                <a:cs typeface="ＭＳ 明朝" panose="02020609040205080304" pitchFamily="17" charset="-128"/>
              </a:rPr>
              <a:t>施設</a:t>
            </a:r>
            <a:r>
              <a:rPr lang="ja-JP" altLang="en-US" sz="1800" kern="100" dirty="0" err="1" smtClean="0">
                <a:latin typeface="メイリオ" panose="020B0604030504040204" pitchFamily="50" charset="-128"/>
                <a:ea typeface="メイリオ" panose="020B0604030504040204" pitchFamily="50" charset="-128"/>
                <a:cs typeface="ＭＳ 明朝" panose="02020609040205080304" pitchFamily="17" charset="-128"/>
              </a:rPr>
              <a:t>、</a:t>
            </a:r>
            <a:r>
              <a:rPr lang="zh-TW" altLang="en-US" sz="1800" kern="100" dirty="0" smtClean="0">
                <a:latin typeface="メイリオ" panose="020B0604030504040204" pitchFamily="50" charset="-128"/>
                <a:ea typeface="メイリオ" panose="020B0604030504040204" pitchFamily="50" charset="-128"/>
                <a:cs typeface="ＭＳ 明朝" panose="02020609040205080304" pitchFamily="17" charset="-128"/>
              </a:rPr>
              <a:t>認知症</a:t>
            </a:r>
            <a:r>
              <a:rPr lang="zh-TW" altLang="en-US" sz="1800" kern="100" dirty="0">
                <a:latin typeface="メイリオ" panose="020B0604030504040204" pitchFamily="50" charset="-128"/>
                <a:ea typeface="メイリオ" panose="020B0604030504040204" pitchFamily="50" charset="-128"/>
                <a:cs typeface="ＭＳ 明朝" panose="02020609040205080304" pitchFamily="17" charset="-128"/>
              </a:rPr>
              <a:t>対応型共同生活介護</a:t>
            </a:r>
            <a:r>
              <a:rPr lang="zh-TW" altLang="en-US" sz="1800" kern="100" dirty="0" smtClean="0">
                <a:latin typeface="メイリオ" panose="020B0604030504040204" pitchFamily="50" charset="-128"/>
                <a:ea typeface="メイリオ" panose="020B0604030504040204" pitchFamily="50" charset="-128"/>
                <a:cs typeface="ＭＳ 明朝" panose="02020609040205080304" pitchFamily="17" charset="-128"/>
              </a:rPr>
              <a:t>事業所</a:t>
            </a:r>
            <a:r>
              <a:rPr lang="ja-JP" altLang="en-US" sz="1800" kern="100" dirty="0" err="1" smtClean="0">
                <a:latin typeface="メイリオ" panose="020B0604030504040204" pitchFamily="50" charset="-128"/>
                <a:ea typeface="メイリオ" panose="020B0604030504040204" pitchFamily="50" charset="-128"/>
                <a:cs typeface="ＭＳ 明朝" panose="02020609040205080304" pitchFamily="17" charset="-128"/>
              </a:rPr>
              <a:t>、</a:t>
            </a:r>
            <a:r>
              <a:rPr lang="ja-JP" altLang="en-US" sz="1800" kern="100" dirty="0" smtClean="0">
                <a:latin typeface="メイリオ" panose="020B0604030504040204" pitchFamily="50" charset="-128"/>
                <a:ea typeface="メイリオ" panose="020B0604030504040204" pitchFamily="50" charset="-128"/>
                <a:cs typeface="ＭＳ 明朝" panose="02020609040205080304" pitchFamily="17" charset="-128"/>
              </a:rPr>
              <a:t>養護</a:t>
            </a:r>
            <a:r>
              <a:rPr lang="ja-JP" altLang="en-US" sz="1800" kern="100" dirty="0">
                <a:latin typeface="メイリオ" panose="020B0604030504040204" pitchFamily="50" charset="-128"/>
                <a:ea typeface="メイリオ" panose="020B0604030504040204" pitchFamily="50" charset="-128"/>
                <a:cs typeface="ＭＳ 明朝" panose="02020609040205080304" pitchFamily="17" charset="-128"/>
              </a:rPr>
              <a:t>老人</a:t>
            </a:r>
            <a:r>
              <a:rPr lang="ja-JP" altLang="en-US" sz="1800" kern="100" dirty="0" smtClean="0">
                <a:latin typeface="メイリオ" panose="020B0604030504040204" pitchFamily="50" charset="-128"/>
                <a:ea typeface="メイリオ" panose="020B0604030504040204" pitchFamily="50" charset="-128"/>
                <a:cs typeface="ＭＳ 明朝" panose="02020609040205080304" pitchFamily="17" charset="-128"/>
              </a:rPr>
              <a:t>ホーム、軽費老人ホーム</a:t>
            </a:r>
            <a:endParaRPr lang="en-US" altLang="ja-JP" sz="1800" kern="100" dirty="0" smtClean="0">
              <a:latin typeface="メイリオ" panose="020B0604030504040204" pitchFamily="50" charset="-128"/>
              <a:ea typeface="メイリオ" panose="020B0604030504040204" pitchFamily="50" charset="-128"/>
              <a:cs typeface="ＭＳ 明朝" panose="02020609040205080304" pitchFamily="17" charset="-128"/>
            </a:endParaRPr>
          </a:p>
          <a:p>
            <a:pPr algn="just">
              <a:spcAft>
                <a:spcPts val="0"/>
              </a:spcAft>
            </a:pPr>
            <a:endParaRPr lang="ja-JP" altLang="ja-JP" sz="24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19" name="テキスト ボックス 18"/>
          <p:cNvSpPr txBox="1"/>
          <p:nvPr/>
        </p:nvSpPr>
        <p:spPr>
          <a:xfrm>
            <a:off x="477599" y="8867263"/>
            <a:ext cx="9768294" cy="369332"/>
          </a:xfrm>
          <a:prstGeom prst="rect">
            <a:avLst/>
          </a:prstGeom>
          <a:noFill/>
        </p:spPr>
        <p:txBody>
          <a:bodyPr wrap="square" rtlCol="0">
            <a:spAutoFit/>
          </a:bodyPr>
          <a:lstStyle/>
          <a:p>
            <a:pPr algn="just"/>
            <a:r>
              <a:rPr lang="ja-JP" altLang="ja-JP" sz="1800" kern="100" dirty="0">
                <a:latin typeface="メイリオ" panose="020B0604030504040204" pitchFamily="50" charset="-128"/>
                <a:ea typeface="メイリオ" panose="020B0604030504040204" pitchFamily="50" charset="-128"/>
                <a:cs typeface="ＭＳ 明朝" panose="02020609040205080304" pitchFamily="17" charset="-128"/>
              </a:rPr>
              <a:t>・</a:t>
            </a:r>
            <a:r>
              <a:rPr lang="en-US" altLang="ja-JP" sz="1800" kern="100" dirty="0">
                <a:latin typeface="メイリオ" panose="020B0604030504040204" pitchFamily="50" charset="-128"/>
                <a:ea typeface="メイリオ" panose="020B0604030504040204" pitchFamily="50" charset="-128"/>
                <a:cs typeface="ＭＳ 明朝" panose="02020609040205080304" pitchFamily="17" charset="-128"/>
              </a:rPr>
              <a:t>200,000</a:t>
            </a:r>
            <a:r>
              <a:rPr lang="ja-JP" altLang="ja-JP" sz="1800" kern="100" dirty="0">
                <a:latin typeface="メイリオ" panose="020B0604030504040204" pitchFamily="50" charset="-128"/>
                <a:ea typeface="メイリオ" panose="020B0604030504040204" pitchFamily="50" charset="-128"/>
                <a:cs typeface="ＭＳ 明朝" panose="02020609040205080304" pitchFamily="17" charset="-128"/>
              </a:rPr>
              <a:t>円（</a:t>
            </a:r>
            <a:r>
              <a:rPr lang="ja-JP" altLang="ja-JP" sz="1800" kern="100" dirty="0" smtClean="0">
                <a:latin typeface="メイリオ" panose="020B0604030504040204" pitchFamily="50" charset="-128"/>
                <a:ea typeface="メイリオ" panose="020B0604030504040204" pitchFamily="50" charset="-128"/>
                <a:cs typeface="ＭＳ 明朝" panose="02020609040205080304" pitchFamily="17" charset="-128"/>
              </a:rPr>
              <a:t>１施設あたり</a:t>
            </a:r>
            <a:r>
              <a:rPr lang="ja-JP" altLang="en-US" sz="1800" kern="100" dirty="0" smtClean="0">
                <a:latin typeface="メイリオ" panose="020B0604030504040204" pitchFamily="50" charset="-128"/>
                <a:ea typeface="メイリオ" panose="020B0604030504040204" pitchFamily="50" charset="-128"/>
                <a:cs typeface="ＭＳ 明朝" panose="02020609040205080304" pitchFamily="17" charset="-128"/>
              </a:rPr>
              <a:t>上限額</a:t>
            </a:r>
            <a:r>
              <a:rPr lang="ja-JP" altLang="ja-JP" sz="1800" kern="100" dirty="0" smtClean="0">
                <a:latin typeface="メイリオ" panose="020B0604030504040204" pitchFamily="50" charset="-128"/>
                <a:ea typeface="メイリオ" panose="020B0604030504040204" pitchFamily="50" charset="-128"/>
                <a:cs typeface="ＭＳ 明朝" panose="02020609040205080304" pitchFamily="17" charset="-128"/>
              </a:rPr>
              <a:t>）※</a:t>
            </a:r>
            <a:r>
              <a:rPr lang="ja-JP" altLang="ja-JP" sz="1800" kern="100" dirty="0">
                <a:latin typeface="メイリオ" panose="020B0604030504040204" pitchFamily="50" charset="-128"/>
                <a:ea typeface="メイリオ" panose="020B0604030504040204" pitchFamily="50" charset="-128"/>
                <a:cs typeface="ＭＳ 明朝" panose="02020609040205080304" pitchFamily="17" charset="-128"/>
              </a:rPr>
              <a:t>基準額</a:t>
            </a:r>
            <a:r>
              <a:rPr lang="en-US" altLang="ja-JP" sz="1800" kern="100" dirty="0">
                <a:latin typeface="メイリオ" panose="020B0604030504040204" pitchFamily="50" charset="-128"/>
                <a:ea typeface="メイリオ" panose="020B0604030504040204" pitchFamily="50" charset="-128"/>
                <a:cs typeface="ＭＳ 明朝" panose="02020609040205080304" pitchFamily="17" charset="-128"/>
              </a:rPr>
              <a:t> 300,000</a:t>
            </a:r>
            <a:r>
              <a:rPr lang="ja-JP" altLang="ja-JP" sz="1800" kern="100" dirty="0">
                <a:latin typeface="メイリオ" panose="020B0604030504040204" pitchFamily="50" charset="-128"/>
                <a:ea typeface="メイリオ" panose="020B0604030504040204" pitchFamily="50" charset="-128"/>
                <a:cs typeface="ＭＳ 明朝" panose="02020609040205080304" pitchFamily="17" charset="-128"/>
              </a:rPr>
              <a:t>円×２</a:t>
            </a:r>
            <a:r>
              <a:rPr lang="en-US" altLang="ja-JP" sz="1800" kern="100" dirty="0">
                <a:latin typeface="メイリオ" panose="020B0604030504040204" pitchFamily="50" charset="-128"/>
                <a:ea typeface="メイリオ" panose="020B0604030504040204" pitchFamily="50" charset="-128"/>
                <a:cs typeface="ＭＳ 明朝" panose="02020609040205080304" pitchFamily="17" charset="-128"/>
              </a:rPr>
              <a:t>/</a:t>
            </a:r>
            <a:r>
              <a:rPr lang="ja-JP" altLang="ja-JP" sz="1800" kern="100" dirty="0">
                <a:latin typeface="メイリオ" panose="020B0604030504040204" pitchFamily="50" charset="-128"/>
                <a:ea typeface="メイリオ" panose="020B0604030504040204" pitchFamily="50" charset="-128"/>
                <a:cs typeface="ＭＳ 明朝" panose="02020609040205080304" pitchFamily="17" charset="-128"/>
              </a:rPr>
              <a:t>３（補助率</a:t>
            </a:r>
            <a:r>
              <a:rPr lang="ja-JP" altLang="ja-JP" sz="1800" kern="100" dirty="0" smtClean="0">
                <a:latin typeface="メイリオ" panose="020B0604030504040204" pitchFamily="50" charset="-128"/>
                <a:ea typeface="メイリオ" panose="020B0604030504040204" pitchFamily="50" charset="-128"/>
                <a:cs typeface="ＭＳ 明朝" panose="02020609040205080304" pitchFamily="17" charset="-128"/>
              </a:rPr>
              <a:t>）</a:t>
            </a:r>
            <a:endParaRPr lang="ja-JP" altLang="ja-JP" sz="1800" kern="100" dirty="0">
              <a:latin typeface="メイリオ" panose="020B0604030504040204" pitchFamily="50" charset="-128"/>
              <a:ea typeface="メイリオ" panose="020B0604030504040204" pitchFamily="50" charset="-128"/>
              <a:cs typeface="Times New Roman" panose="02020603050405020304" pitchFamily="18" charset="0"/>
            </a:endParaRPr>
          </a:p>
        </p:txBody>
      </p:sp>
      <p:sp>
        <p:nvSpPr>
          <p:cNvPr id="24" name="テキスト ボックス 23"/>
          <p:cNvSpPr txBox="1"/>
          <p:nvPr/>
        </p:nvSpPr>
        <p:spPr>
          <a:xfrm>
            <a:off x="564310" y="4545012"/>
            <a:ext cx="11128975" cy="923330"/>
          </a:xfrm>
          <a:prstGeom prst="rect">
            <a:avLst/>
          </a:prstGeom>
          <a:noFill/>
        </p:spPr>
        <p:txBody>
          <a:bodyPr wrap="square" rtlCol="0">
            <a:spAutoFit/>
          </a:bodyPr>
          <a:lstStyle/>
          <a:p>
            <a:r>
              <a:rPr lang="ja-JP" altLang="en-US" sz="1800" dirty="0">
                <a:latin typeface="メイリオ" panose="020B0604030504040204" pitchFamily="50" charset="-128"/>
                <a:ea typeface="メイリオ" panose="020B0604030504040204" pitchFamily="50" charset="-128"/>
              </a:rPr>
              <a:t>（２）外国人介護職員が介護福祉士の資格取得に必要な取組み</a:t>
            </a:r>
          </a:p>
          <a:p>
            <a:r>
              <a:rPr lang="ja-JP" altLang="en-US" sz="1800" dirty="0">
                <a:latin typeface="メイリオ" panose="020B0604030504040204" pitchFamily="50" charset="-128"/>
                <a:ea typeface="メイリオ" panose="020B0604030504040204" pitchFamily="50" charset="-128"/>
              </a:rPr>
              <a:t>・介護福祉士資格取得を目指すために必要な教材の購入、外部講習等への参加等に必要な経費</a:t>
            </a:r>
          </a:p>
          <a:p>
            <a:r>
              <a:rPr lang="ja-JP" altLang="en-US" sz="1800" dirty="0">
                <a:latin typeface="メイリオ" panose="020B0604030504040204" pitchFamily="50" charset="-128"/>
                <a:ea typeface="メイリオ" panose="020B0604030504040204" pitchFamily="50" charset="-128"/>
              </a:rPr>
              <a:t>・その他外国人介護職員が介護福祉士の資格取得に必要と考える</a:t>
            </a:r>
            <a:r>
              <a:rPr lang="ja-JP" altLang="en-US" sz="1800" dirty="0" smtClean="0">
                <a:latin typeface="メイリオ" panose="020B0604030504040204" pitchFamily="50" charset="-128"/>
                <a:ea typeface="メイリオ" panose="020B0604030504040204" pitchFamily="50" charset="-128"/>
              </a:rPr>
              <a:t>経費</a:t>
            </a:r>
            <a:endParaRPr lang="ja-JP" altLang="en-US" sz="1800" dirty="0">
              <a:latin typeface="メイリオ" panose="020B0604030504040204" pitchFamily="50" charset="-128"/>
              <a:ea typeface="メイリオ" panose="020B0604030504040204" pitchFamily="50" charset="-128"/>
            </a:endParaRPr>
          </a:p>
        </p:txBody>
      </p:sp>
      <p:sp>
        <p:nvSpPr>
          <p:cNvPr id="25" name="テキスト ボックス 24"/>
          <p:cNvSpPr txBox="1"/>
          <p:nvPr/>
        </p:nvSpPr>
        <p:spPr>
          <a:xfrm>
            <a:off x="525073" y="5447835"/>
            <a:ext cx="11128975" cy="1200329"/>
          </a:xfrm>
          <a:prstGeom prst="rect">
            <a:avLst/>
          </a:prstGeom>
          <a:noFill/>
        </p:spPr>
        <p:txBody>
          <a:bodyPr wrap="square" rtlCol="0">
            <a:spAutoFit/>
          </a:bodyPr>
          <a:lstStyle/>
          <a:p>
            <a:r>
              <a:rPr lang="ja-JP" altLang="en-US" sz="1800" dirty="0">
                <a:latin typeface="メイリオ" panose="020B0604030504040204" pitchFamily="50" charset="-128"/>
                <a:ea typeface="メイリオ" panose="020B0604030504040204" pitchFamily="50" charset="-128"/>
              </a:rPr>
              <a:t>（３）外国人介護職員の生活支援に必要な取組み</a:t>
            </a:r>
          </a:p>
          <a:p>
            <a:r>
              <a:rPr lang="ja-JP" altLang="en-US" sz="1800" dirty="0">
                <a:latin typeface="メイリオ" panose="020B0604030504040204" pitchFamily="50" charset="-128"/>
                <a:ea typeface="メイリオ" panose="020B0604030504040204" pitchFamily="50" charset="-128"/>
              </a:rPr>
              <a:t>・孤立防止やホームシック等メンタルヘルスケアに必要な経費</a:t>
            </a:r>
          </a:p>
          <a:p>
            <a:r>
              <a:rPr lang="ja-JP" altLang="en-US" sz="1800" dirty="0">
                <a:latin typeface="メイリオ" panose="020B0604030504040204" pitchFamily="50" charset="-128"/>
                <a:ea typeface="メイリオ" panose="020B0604030504040204" pitchFamily="50" charset="-128"/>
              </a:rPr>
              <a:t>・地域の日本人や外国人との交流を促進するための交流会開催等に必要な取組</a:t>
            </a:r>
          </a:p>
          <a:p>
            <a:r>
              <a:rPr lang="ja-JP" altLang="en-US" sz="1800" dirty="0">
                <a:latin typeface="メイリオ" panose="020B0604030504040204" pitchFamily="50" charset="-128"/>
                <a:ea typeface="メイリオ" panose="020B0604030504040204" pitchFamily="50" charset="-128"/>
              </a:rPr>
              <a:t>・その他外国人介護職員の生活支援に必要と考える経費</a:t>
            </a:r>
          </a:p>
        </p:txBody>
      </p:sp>
      <p:sp>
        <p:nvSpPr>
          <p:cNvPr id="26" name="角丸四角形 25"/>
          <p:cNvSpPr/>
          <p:nvPr/>
        </p:nvSpPr>
        <p:spPr>
          <a:xfrm>
            <a:off x="726356" y="1415314"/>
            <a:ext cx="1127062" cy="38775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テキスト ボックス 27"/>
          <p:cNvSpPr txBox="1"/>
          <p:nvPr/>
        </p:nvSpPr>
        <p:spPr>
          <a:xfrm>
            <a:off x="726356" y="1422588"/>
            <a:ext cx="1085998" cy="400110"/>
          </a:xfrm>
          <a:prstGeom prst="rect">
            <a:avLst/>
          </a:prstGeom>
          <a:noFill/>
        </p:spPr>
        <p:txBody>
          <a:bodyPr wrap="square" rtlCol="0">
            <a:spAutoFit/>
          </a:bodyPr>
          <a:lstStyle/>
          <a:p>
            <a:pPr algn="ctr"/>
            <a:r>
              <a:rPr lang="ja-JP" altLang="en-US" sz="2000" b="1" dirty="0" smtClean="0">
                <a:solidFill>
                  <a:schemeClr val="bg1"/>
                </a:solidFill>
                <a:latin typeface="Meiryo UI" panose="020B0604030504040204" pitchFamily="50" charset="-128"/>
                <a:ea typeface="Meiryo UI" panose="020B0604030504040204" pitchFamily="50" charset="-128"/>
              </a:rPr>
              <a:t>目　的</a:t>
            </a:r>
            <a:endParaRPr lang="en-US" altLang="ja-JP" sz="2000" b="1" dirty="0">
              <a:solidFill>
                <a:schemeClr val="bg1"/>
              </a:solidFill>
              <a:latin typeface="Meiryo UI" panose="020B0604030504040204" pitchFamily="50" charset="-128"/>
              <a:ea typeface="Meiryo UI" panose="020B0604030504040204" pitchFamily="50" charset="-128"/>
            </a:endParaRPr>
          </a:p>
        </p:txBody>
      </p:sp>
      <p:sp>
        <p:nvSpPr>
          <p:cNvPr id="31" name="角丸四角形 30"/>
          <p:cNvSpPr/>
          <p:nvPr/>
        </p:nvSpPr>
        <p:spPr>
          <a:xfrm>
            <a:off x="684589" y="2940026"/>
            <a:ext cx="1619409" cy="40850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テキスト ボックス 31"/>
          <p:cNvSpPr txBox="1"/>
          <p:nvPr/>
        </p:nvSpPr>
        <p:spPr>
          <a:xfrm>
            <a:off x="654797" y="2967953"/>
            <a:ext cx="1600708" cy="400110"/>
          </a:xfrm>
          <a:prstGeom prst="rect">
            <a:avLst/>
          </a:prstGeom>
          <a:noFill/>
        </p:spPr>
        <p:txBody>
          <a:bodyPr wrap="square" rtlCol="0">
            <a:spAutoFit/>
          </a:bodyPr>
          <a:lstStyle/>
          <a:p>
            <a:pPr algn="ctr"/>
            <a:r>
              <a:rPr lang="ja-JP" altLang="en-US" sz="2000" b="1" dirty="0">
                <a:solidFill>
                  <a:schemeClr val="bg1"/>
                </a:solidFill>
                <a:latin typeface="Meiryo UI" panose="020B0604030504040204" pitchFamily="50" charset="-128"/>
                <a:ea typeface="Meiryo UI" panose="020B0604030504040204" pitchFamily="50" charset="-128"/>
              </a:rPr>
              <a:t>事業内容</a:t>
            </a:r>
            <a:endParaRPr lang="en-US" altLang="ja-JP" sz="2000" b="1" dirty="0">
              <a:solidFill>
                <a:schemeClr val="bg1"/>
              </a:solidFill>
              <a:latin typeface="Meiryo UI" panose="020B0604030504040204" pitchFamily="50" charset="-128"/>
              <a:ea typeface="Meiryo UI" panose="020B0604030504040204" pitchFamily="50" charset="-128"/>
            </a:endParaRPr>
          </a:p>
        </p:txBody>
      </p:sp>
      <p:sp>
        <p:nvSpPr>
          <p:cNvPr id="33" name="角丸四角形 32"/>
          <p:cNvSpPr/>
          <p:nvPr/>
        </p:nvSpPr>
        <p:spPr>
          <a:xfrm flipV="1">
            <a:off x="604642" y="6784598"/>
            <a:ext cx="1952052" cy="46517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p:cNvSpPr txBox="1"/>
          <p:nvPr/>
        </p:nvSpPr>
        <p:spPr>
          <a:xfrm>
            <a:off x="324446" y="6859158"/>
            <a:ext cx="2661237" cy="400110"/>
          </a:xfrm>
          <a:prstGeom prst="rect">
            <a:avLst/>
          </a:prstGeom>
          <a:noFill/>
        </p:spPr>
        <p:txBody>
          <a:bodyPr wrap="square" rtlCol="0">
            <a:spAutoFit/>
          </a:bodyPr>
          <a:lstStyle/>
          <a:p>
            <a:pPr algn="ctr"/>
            <a:r>
              <a:rPr lang="ja-JP" altLang="en-US" sz="2000" b="1" dirty="0" smtClean="0">
                <a:solidFill>
                  <a:schemeClr val="bg1"/>
                </a:solidFill>
                <a:latin typeface="Meiryo UI" panose="020B0604030504040204" pitchFamily="50" charset="-128"/>
                <a:ea typeface="Meiryo UI" panose="020B0604030504040204" pitchFamily="50" charset="-128"/>
              </a:rPr>
              <a:t>補助対象施設</a:t>
            </a:r>
            <a:endParaRPr lang="en-US" altLang="ja-JP" sz="2000" b="1" dirty="0">
              <a:solidFill>
                <a:schemeClr val="bg1"/>
              </a:solidFill>
              <a:latin typeface="Meiryo UI" panose="020B0604030504040204" pitchFamily="50" charset="-128"/>
              <a:ea typeface="Meiryo UI" panose="020B0604030504040204" pitchFamily="50" charset="-128"/>
            </a:endParaRPr>
          </a:p>
        </p:txBody>
      </p:sp>
      <p:sp>
        <p:nvSpPr>
          <p:cNvPr id="36" name="角丸四角形 35"/>
          <p:cNvSpPr/>
          <p:nvPr/>
        </p:nvSpPr>
        <p:spPr>
          <a:xfrm flipV="1">
            <a:off x="604642" y="8457161"/>
            <a:ext cx="1952052" cy="39330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36"/>
          <p:cNvSpPr txBox="1"/>
          <p:nvPr/>
        </p:nvSpPr>
        <p:spPr>
          <a:xfrm>
            <a:off x="158723" y="8479312"/>
            <a:ext cx="2661237" cy="400110"/>
          </a:xfrm>
          <a:prstGeom prst="rect">
            <a:avLst/>
          </a:prstGeom>
          <a:noFill/>
        </p:spPr>
        <p:txBody>
          <a:bodyPr wrap="square" rtlCol="0">
            <a:spAutoFit/>
          </a:bodyPr>
          <a:lstStyle/>
          <a:p>
            <a:pPr algn="ctr"/>
            <a:r>
              <a:rPr lang="ja-JP" altLang="en-US" sz="2000" b="1" dirty="0" smtClean="0">
                <a:solidFill>
                  <a:schemeClr val="bg1"/>
                </a:solidFill>
                <a:latin typeface="Meiryo UI" panose="020B0604030504040204" pitchFamily="50" charset="-128"/>
                <a:ea typeface="Meiryo UI" panose="020B0604030504040204" pitchFamily="50" charset="-128"/>
              </a:rPr>
              <a:t>補助金額</a:t>
            </a:r>
            <a:endParaRPr lang="en-US" altLang="ja-JP" sz="20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940892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Ion</Template>
  <TotalTime>0</TotalTime>
  <Words>2149</Words>
  <Application>Microsoft Office PowerPoint</Application>
  <PresentationFormat>ユーザー設定</PresentationFormat>
  <Paragraphs>498</Paragraphs>
  <Slides>7</Slides>
  <Notes>1</Notes>
  <HiddenSlides>0</HiddenSlides>
  <MMClips>0</MMClips>
  <ScaleCrop>false</ScaleCrop>
  <HeadingPairs>
    <vt:vector size="6" baseType="variant">
      <vt:variant>
        <vt:lpstr>使用されているフォント</vt:lpstr>
      </vt:variant>
      <vt:variant>
        <vt:i4>11</vt:i4>
      </vt:variant>
      <vt:variant>
        <vt:lpstr>テーマ</vt:lpstr>
      </vt:variant>
      <vt:variant>
        <vt:i4>2</vt:i4>
      </vt:variant>
      <vt:variant>
        <vt:lpstr>スライド タイトル</vt:lpstr>
      </vt:variant>
      <vt:variant>
        <vt:i4>7</vt:i4>
      </vt:variant>
    </vt:vector>
  </HeadingPairs>
  <TitlesOfParts>
    <vt:vector size="20" baseType="lpstr">
      <vt:lpstr>Meiryo UI</vt:lpstr>
      <vt:lpstr>ＭＳ Ｐゴシック</vt:lpstr>
      <vt:lpstr>ＭＳ 明朝</vt:lpstr>
      <vt:lpstr>メイリオ</vt:lpstr>
      <vt:lpstr>游ゴシック</vt:lpstr>
      <vt:lpstr>游ゴシック Light</vt:lpstr>
      <vt:lpstr>Arial</vt:lpstr>
      <vt:lpstr>Calibri</vt:lpstr>
      <vt:lpstr>Calibri Light</vt:lpstr>
      <vt:lpstr>Times New Roman</vt:lpstr>
      <vt:lpstr>Wingdings</vt:lpstr>
      <vt:lpstr>Office ​​テーマ</vt:lpstr>
      <vt:lpstr>Office テーマ</vt:lpstr>
      <vt:lpstr>PowerPoint プレゼンテーション</vt:lpstr>
      <vt:lpstr>PowerPoint プレゼンテーション</vt:lpstr>
      <vt:lpstr>PowerPoint プレゼンテーション</vt:lpstr>
      <vt:lpstr>　外国人介護人材適正受入推進事業（連絡会議・研修会）</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2022-08-31T01:03:46Z</dcterms:created>
  <dcterms:modified xsi:type="dcterms:W3CDTF">2022-09-01T01:58:07Z</dcterms:modified>
</cp:coreProperties>
</file>