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6"/>
  </p:notesMasterIdLst>
  <p:sldIdLst>
    <p:sldId id="410" r:id="rId2"/>
    <p:sldId id="433" r:id="rId3"/>
    <p:sldId id="435" r:id="rId4"/>
    <p:sldId id="361" r:id="rId5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OzQTtG49Xl0g6U9ao3jJNg==" hashData="2LtJiWh4C3wN9V4lUrLIcAVtKuGPNfT0FM7evf0HU/QePGormv/FpkoUjZY+TMVhqqKubU22gPL7aNBOoPZEs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72528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CA69F4-4EF9-264B-A3A2-B28016D02E5D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626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rId3" action="ppaction://hlinksldjump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八尾市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257,650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年</a:t>
            </a:r>
            <a:r>
              <a:rPr lang="en-US" altLang="ja-JP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4</a:t>
            </a: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b="1" dirty="0">
                <a:latin typeface="+mn-ea"/>
              </a:rPr>
              <a:t>八尾市　障がい福祉課</a:t>
            </a:r>
            <a:endParaRPr lang="en-US" altLang="ja-JP" sz="135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</a:t>
            </a:r>
            <a:r>
              <a:rPr lang="zh-CN" altLang="en-US" sz="1350" b="1" dirty="0">
                <a:latin typeface="+mn-ea"/>
              </a:rPr>
              <a:t>〒</a:t>
            </a:r>
            <a:r>
              <a:rPr lang="en-US" altLang="zh-CN" sz="1350" b="1" dirty="0">
                <a:latin typeface="+mn-ea"/>
              </a:rPr>
              <a:t>581-0003 </a:t>
            </a:r>
            <a:r>
              <a:rPr lang="zh-CN" altLang="en-US" sz="1350" b="1" dirty="0">
                <a:latin typeface="+mn-ea"/>
              </a:rPr>
              <a:t>大阪府八尾市本町一丁目</a:t>
            </a:r>
            <a:r>
              <a:rPr lang="en-US" altLang="zh-CN" sz="1350" b="1" dirty="0">
                <a:latin typeface="+mn-ea"/>
              </a:rPr>
              <a:t>1</a:t>
            </a:r>
            <a:r>
              <a:rPr lang="zh-CN" altLang="en-US" sz="1350" b="1" dirty="0">
                <a:latin typeface="+mn-ea"/>
              </a:rPr>
              <a:t>番</a:t>
            </a:r>
            <a:r>
              <a:rPr lang="en-US" altLang="zh-CN" sz="1350" b="1" dirty="0">
                <a:latin typeface="+mn-ea"/>
              </a:rPr>
              <a:t>1</a:t>
            </a:r>
            <a:r>
              <a:rPr lang="zh-CN" altLang="en-US" sz="1350" b="1" dirty="0">
                <a:latin typeface="+mn-ea"/>
              </a:rPr>
              <a:t>号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072-924-3838</a:t>
            </a:r>
          </a:p>
          <a:p>
            <a:r>
              <a:rPr lang="ja-JP" altLang="en-US" sz="1350" b="1" dirty="0">
                <a:latin typeface="+mn-ea"/>
              </a:rPr>
              <a:t>　　連絡用アドレス　</a:t>
            </a:r>
            <a:r>
              <a:rPr lang="en-US" altLang="ja-JP" sz="1350" b="1" dirty="0">
                <a:latin typeface="+mn-ea"/>
              </a:rPr>
              <a:t>syougai@city.yao.osaka.jp</a:t>
            </a:r>
          </a:p>
          <a:p>
            <a:r>
              <a:rPr lang="ja-JP" altLang="en-US" sz="1350" b="1" dirty="0">
                <a:latin typeface="+mn-ea"/>
              </a:rPr>
              <a:t>　　担当係名等　　　基幹相談支援センター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1480" y="4593265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同　上</a:t>
            </a:r>
            <a:endParaRPr lang="en-US" altLang="ja-JP" sz="135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1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solidFill>
                  <a:schemeClr val="bg1"/>
                </a:solidFill>
              </a:rPr>
              <a:t>　　</a:t>
            </a: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013443" y="1246952"/>
            <a:ext cx="5670630" cy="669974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運用状況の検証・検討</a:t>
            </a:r>
          </a:p>
        </p:txBody>
      </p:sp>
      <p:sp>
        <p:nvSpPr>
          <p:cNvPr id="10" name="楕円 9">
            <a:hlinkClick r:id="rId3" action="ppaction://hlinksldjump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960428" y="1016432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284544E2-71E9-442B-AC34-499585CEDA1D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角丸四角形 1">
            <a:extLst>
              <a:ext uri="{FF2B5EF4-FFF2-40B4-BE49-F238E27FC236}">
                <a16:creationId xmlns:a16="http://schemas.microsoft.com/office/drawing/2014/main" id="{743FA248-0EF4-4AEC-A993-E35A80C48345}"/>
              </a:ext>
            </a:extLst>
          </p:cNvPr>
          <p:cNvSpPr/>
          <p:nvPr/>
        </p:nvSpPr>
        <p:spPr>
          <a:xfrm>
            <a:off x="359533" y="2532574"/>
            <a:ext cx="2440394" cy="1080847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771BFA7B-02B8-456F-A82D-C4492167A638}"/>
              </a:ext>
            </a:extLst>
          </p:cNvPr>
          <p:cNvSpPr txBox="1">
            <a:spLocks/>
          </p:cNvSpPr>
          <p:nvPr/>
        </p:nvSpPr>
        <p:spPr>
          <a:xfrm>
            <a:off x="552493" y="226675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検証・検討の場の名称</a:t>
            </a:r>
            <a:endParaRPr lang="en-US" altLang="ja-JP" sz="1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">
            <a:extLst>
              <a:ext uri="{FF2B5EF4-FFF2-40B4-BE49-F238E27FC236}">
                <a16:creationId xmlns:a16="http://schemas.microsoft.com/office/drawing/2014/main" id="{75894484-61C0-4696-88C1-AA2F17843510}"/>
              </a:ext>
            </a:extLst>
          </p:cNvPr>
          <p:cNvSpPr/>
          <p:nvPr/>
        </p:nvSpPr>
        <p:spPr>
          <a:xfrm>
            <a:off x="364147" y="4822381"/>
            <a:ext cx="2440394" cy="10908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0BE32D83-5A05-4BD1-AC7B-07BE76B42EAD}"/>
              </a:ext>
            </a:extLst>
          </p:cNvPr>
          <p:cNvSpPr txBox="1">
            <a:spLocks/>
          </p:cNvSpPr>
          <p:nvPr/>
        </p:nvSpPr>
        <p:spPr>
          <a:xfrm>
            <a:off x="557108" y="4615324"/>
            <a:ext cx="2054472" cy="469860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地域生活支援拠点等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defTabSz="685783">
              <a:lnSpc>
                <a:spcPct val="100000"/>
              </a:lnSpc>
              <a:defRPr/>
            </a:pPr>
            <a:r>
              <a: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コーディネーターの配置</a:t>
            </a:r>
            <a:endParaRPr lang="en-US" altLang="ja-JP" sz="12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角丸四角形 1">
            <a:extLst>
              <a:ext uri="{FF2B5EF4-FFF2-40B4-BE49-F238E27FC236}">
                <a16:creationId xmlns:a16="http://schemas.microsoft.com/office/drawing/2014/main" id="{EC5ABB0A-CE79-463E-A0CF-F52BBB9DF4A7}"/>
              </a:ext>
            </a:extLst>
          </p:cNvPr>
          <p:cNvSpPr/>
          <p:nvPr/>
        </p:nvSpPr>
        <p:spPr>
          <a:xfrm>
            <a:off x="359533" y="3827191"/>
            <a:ext cx="2440394" cy="728481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F13989D2-6CE8-4CEE-9C09-9B6F44210125}"/>
              </a:ext>
            </a:extLst>
          </p:cNvPr>
          <p:cNvSpPr txBox="1">
            <a:spLocks/>
          </p:cNvSpPr>
          <p:nvPr/>
        </p:nvSpPr>
        <p:spPr>
          <a:xfrm>
            <a:off x="552493" y="3620133"/>
            <a:ext cx="2054472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ctr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開催頻度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2" name="角丸四角形 1">
            <a:extLst>
              <a:ext uri="{FF2B5EF4-FFF2-40B4-BE49-F238E27FC236}">
                <a16:creationId xmlns:a16="http://schemas.microsoft.com/office/drawing/2014/main" id="{D7FA2747-4FDB-4132-B6EB-D67C41A4270C}"/>
              </a:ext>
            </a:extLst>
          </p:cNvPr>
          <p:cNvSpPr/>
          <p:nvPr/>
        </p:nvSpPr>
        <p:spPr>
          <a:xfrm>
            <a:off x="3084596" y="2510390"/>
            <a:ext cx="5828375" cy="3439466"/>
          </a:xfrm>
          <a:prstGeom prst="roundRect">
            <a:avLst>
              <a:gd name="adj" fmla="val 2940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prstClr val="white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3" name="タイトル 1">
            <a:extLst>
              <a:ext uri="{FF2B5EF4-FFF2-40B4-BE49-F238E27FC236}">
                <a16:creationId xmlns:a16="http://schemas.microsoft.com/office/drawing/2014/main" id="{B30B75B3-6A61-4F01-AF91-62494F86DE78}"/>
              </a:ext>
            </a:extLst>
          </p:cNvPr>
          <p:cNvSpPr txBox="1">
            <a:spLocks/>
          </p:cNvSpPr>
          <p:nvPr/>
        </p:nvSpPr>
        <p:spPr>
          <a:xfrm>
            <a:off x="3578959" y="2256067"/>
            <a:ext cx="4906679" cy="414116"/>
          </a:xfrm>
          <a:prstGeom prst="roundRect">
            <a:avLst>
              <a:gd name="adj" fmla="val 49068"/>
            </a:avLst>
          </a:prstGeom>
          <a:solidFill>
            <a:srgbClr val="F59C0B"/>
          </a:solidFill>
        </p:spPr>
        <p:txBody>
          <a:bodyPr vert="horz" lIns="68580" tIns="5400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15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具体的な内容</a:t>
            </a:r>
            <a:endParaRPr lang="en-US" altLang="ja-JP" sz="15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タイトル 1">
            <a:extLst>
              <a:ext uri="{FF2B5EF4-FFF2-40B4-BE49-F238E27FC236}">
                <a16:creationId xmlns:a16="http://schemas.microsoft.com/office/drawing/2014/main" id="{C58BC26E-763B-4CE6-9470-D39EA3CC24AD}"/>
              </a:ext>
            </a:extLst>
          </p:cNvPr>
          <p:cNvSpPr txBox="1">
            <a:spLocks/>
          </p:cNvSpPr>
          <p:nvPr/>
        </p:nvSpPr>
        <p:spPr>
          <a:xfrm>
            <a:off x="3447235" y="2761676"/>
            <a:ext cx="5170126" cy="116062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ja-JP" altLang="en-US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障がい者等の自立支援の観点から、入所等から地域生活への移行、地域生活の継続の支援等の課題に対応したサービス提供基盤を整備するとともに、障がい者等の生活を地域全体で支えるシステム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仕組み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を実現するため、身近な地域における地域生活支援の拠点づくり、地域の社会資源を活用した基盤整備を進めるため、事業の検討・協議を行う場として、自立支援協議会の専門部会として設置している。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D127DE6-322B-4DE0-A117-EB46B5C6A60B}"/>
              </a:ext>
            </a:extLst>
          </p:cNvPr>
          <p:cNvSpPr txBox="1">
            <a:spLocks/>
          </p:cNvSpPr>
          <p:nvPr/>
        </p:nvSpPr>
        <p:spPr>
          <a:xfrm>
            <a:off x="488043" y="4151811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年に１回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タイトル 1">
            <a:extLst>
              <a:ext uri="{FF2B5EF4-FFF2-40B4-BE49-F238E27FC236}">
                <a16:creationId xmlns:a16="http://schemas.microsoft.com/office/drawing/2014/main" id="{00432453-1E5B-4F3B-83D5-BA533CE43944}"/>
              </a:ext>
            </a:extLst>
          </p:cNvPr>
          <p:cNvSpPr txBox="1">
            <a:spLocks/>
          </p:cNvSpPr>
          <p:nvPr/>
        </p:nvSpPr>
        <p:spPr>
          <a:xfrm>
            <a:off x="648155" y="3010913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地域生活支援拠点検討会議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A4B58297-669B-4AD5-A7CB-2BBED697883F}"/>
              </a:ext>
            </a:extLst>
          </p:cNvPr>
          <p:cNvSpPr txBox="1">
            <a:spLocks/>
          </p:cNvSpPr>
          <p:nvPr/>
        </p:nvSpPr>
        <p:spPr>
          <a:xfrm>
            <a:off x="3413720" y="3960803"/>
            <a:ext cx="5170126" cy="1349427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令和８年２月２６日開催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市において、グループホームが増加傾向にあることに伴い、利用者も増加傾向にある。生活の場としてグループホームが選択肢にあがることが多い一方、グループホームでの支援について虐待相談等の案件も多く、課題が多いと認識している。今後、課題解決に向けた取り組みを検討するため、まずはグループホームにおける支援をテーマに課題等を出し合った。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構成メンバー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障がい福祉課、基幹相談支援センター、委託相談支援事業所、入所・</a:t>
            </a:r>
            <a:r>
              <a:rPr lang="en-US" altLang="ja-JP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GH</a:t>
            </a: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部会、日中活動部会、障害者総合福祉センター等　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タイトル 1">
            <a:extLst>
              <a:ext uri="{FF2B5EF4-FFF2-40B4-BE49-F238E27FC236}">
                <a16:creationId xmlns:a16="http://schemas.microsoft.com/office/drawing/2014/main" id="{B31C0680-B7D4-45C6-8054-86950F5B86B5}"/>
              </a:ext>
            </a:extLst>
          </p:cNvPr>
          <p:cNvSpPr txBox="1">
            <a:spLocks/>
          </p:cNvSpPr>
          <p:nvPr/>
        </p:nvSpPr>
        <p:spPr>
          <a:xfrm>
            <a:off x="539552" y="5310230"/>
            <a:ext cx="2256422" cy="567042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05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無し</a:t>
            </a:r>
            <a:endParaRPr lang="en-US" altLang="ja-JP" sz="105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スライド番号プレースホルダー 5">
            <a:extLst>
              <a:ext uri="{FF2B5EF4-FFF2-40B4-BE49-F238E27FC236}">
                <a16:creationId xmlns:a16="http://schemas.microsoft.com/office/drawing/2014/main" id="{ADF12245-A631-49DB-9C53-BD8A0EF6F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60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DF58B5-4348-3BBD-6EF2-4048E2645685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2" name="角丸四角形 1">
            <a:extLst>
              <a:ext uri="{FF2B5EF4-FFF2-40B4-BE49-F238E27FC236}">
                <a16:creationId xmlns:a16="http://schemas.microsoft.com/office/drawing/2014/main" id="{2EE94C60-AAF5-CD4B-6707-5AC966056DEE}"/>
              </a:ext>
            </a:extLst>
          </p:cNvPr>
          <p:cNvSpPr/>
          <p:nvPr/>
        </p:nvSpPr>
        <p:spPr>
          <a:xfrm>
            <a:off x="539039" y="2337481"/>
            <a:ext cx="2440394" cy="3663269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 dirty="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5" name="角丸四角形 4">
            <a:extLst>
              <a:ext uri="{FF2B5EF4-FFF2-40B4-BE49-F238E27FC236}">
                <a16:creationId xmlns:a16="http://schemas.microsoft.com/office/drawing/2014/main" id="{45552D4E-0F2B-25F7-9FFC-D0B22D28BD69}"/>
              </a:ext>
            </a:extLst>
          </p:cNvPr>
          <p:cNvSpPr/>
          <p:nvPr/>
        </p:nvSpPr>
        <p:spPr>
          <a:xfrm>
            <a:off x="3356884" y="2325290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9" name="円/楕円 8">
            <a:extLst>
              <a:ext uri="{FF2B5EF4-FFF2-40B4-BE49-F238E27FC236}">
                <a16:creationId xmlns:a16="http://schemas.microsoft.com/office/drawing/2014/main" id="{ABE8E72B-85A6-FA41-FBA0-19EF4602FC40}"/>
              </a:ext>
            </a:extLst>
          </p:cNvPr>
          <p:cNvSpPr/>
          <p:nvPr/>
        </p:nvSpPr>
        <p:spPr>
          <a:xfrm>
            <a:off x="4244186" y="1975285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2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C9071085-FC83-7E3D-153A-AB2D9A3F5617}"/>
              </a:ext>
            </a:extLst>
          </p:cNvPr>
          <p:cNvSpPr/>
          <p:nvPr/>
        </p:nvSpPr>
        <p:spPr>
          <a:xfrm>
            <a:off x="6198374" y="2325290"/>
            <a:ext cx="2440394" cy="3215595"/>
          </a:xfrm>
          <a:prstGeom prst="roundRect">
            <a:avLst>
              <a:gd name="adj" fmla="val 5758"/>
            </a:avLst>
          </a:prstGeom>
          <a:solidFill>
            <a:schemeClr val="bg1"/>
          </a:solidFill>
          <a:ln w="38100">
            <a:solidFill>
              <a:srgbClr val="F59C0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chemeClr val="bg1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2" name="円/楕円 11">
            <a:extLst>
              <a:ext uri="{FF2B5EF4-FFF2-40B4-BE49-F238E27FC236}">
                <a16:creationId xmlns:a16="http://schemas.microsoft.com/office/drawing/2014/main" id="{6BF01045-C8EE-51BE-3136-DDED16F14D12}"/>
              </a:ext>
            </a:extLst>
          </p:cNvPr>
          <p:cNvSpPr/>
          <p:nvPr/>
        </p:nvSpPr>
        <p:spPr>
          <a:xfrm>
            <a:off x="7085677" y="1983208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3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17" name="タイトル 1">
            <a:extLst>
              <a:ext uri="{FF2B5EF4-FFF2-40B4-BE49-F238E27FC236}">
                <a16:creationId xmlns:a16="http://schemas.microsoft.com/office/drawing/2014/main" id="{D9C1A2DE-5D16-D410-6936-CBFFAEE38C1A}"/>
              </a:ext>
            </a:extLst>
          </p:cNvPr>
          <p:cNvSpPr txBox="1">
            <a:spLocks/>
          </p:cNvSpPr>
          <p:nvPr/>
        </p:nvSpPr>
        <p:spPr>
          <a:xfrm>
            <a:off x="779183" y="2674795"/>
            <a:ext cx="2054472" cy="680283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緊急時に備えた事前登録</a:t>
            </a:r>
            <a:endParaRPr lang="en-US" altLang="ja-JP" sz="2100" b="1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タイトル 1">
            <a:extLst>
              <a:ext uri="{FF2B5EF4-FFF2-40B4-BE49-F238E27FC236}">
                <a16:creationId xmlns:a16="http://schemas.microsoft.com/office/drawing/2014/main" id="{767AE674-A1D5-076D-24AF-4D0C0B4E1556}"/>
              </a:ext>
            </a:extLst>
          </p:cNvPr>
          <p:cNvSpPr txBox="1">
            <a:spLocks/>
          </p:cNvSpPr>
          <p:nvPr/>
        </p:nvSpPr>
        <p:spPr>
          <a:xfrm>
            <a:off x="631025" y="3201354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D52E1117-F3FE-7DF6-441A-B0FA7ABB00E2}"/>
              </a:ext>
            </a:extLst>
          </p:cNvPr>
          <p:cNvSpPr txBox="1">
            <a:spLocks/>
          </p:cNvSpPr>
          <p:nvPr/>
        </p:nvSpPr>
        <p:spPr>
          <a:xfrm>
            <a:off x="3356883" y="2724486"/>
            <a:ext cx="2342106" cy="704514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２４時間の相談</a:t>
            </a: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支援体制</a:t>
            </a:r>
          </a:p>
        </p:txBody>
      </p:sp>
      <p:sp>
        <p:nvSpPr>
          <p:cNvPr id="20" name="タイトル 1">
            <a:extLst>
              <a:ext uri="{FF2B5EF4-FFF2-40B4-BE49-F238E27FC236}">
                <a16:creationId xmlns:a16="http://schemas.microsoft.com/office/drawing/2014/main" id="{EECECC2F-082B-91D3-C27B-B510740B0DF6}"/>
              </a:ext>
            </a:extLst>
          </p:cNvPr>
          <p:cNvSpPr txBox="1">
            <a:spLocks/>
          </p:cNvSpPr>
          <p:nvPr/>
        </p:nvSpPr>
        <p:spPr>
          <a:xfrm>
            <a:off x="3442567" y="3429000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緊急事案が生じた場合、平日の日中は八尾市障がい福祉課、休日・夜間は八尾市立障害者総合福祉センターにおいて相談対応を行います。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タイトル 1">
            <a:extLst>
              <a:ext uri="{FF2B5EF4-FFF2-40B4-BE49-F238E27FC236}">
                <a16:creationId xmlns:a16="http://schemas.microsoft.com/office/drawing/2014/main" id="{917B03A7-B6B4-1D95-C4AB-7E3DD82200F3}"/>
              </a:ext>
            </a:extLst>
          </p:cNvPr>
          <p:cNvSpPr txBox="1">
            <a:spLocks/>
          </p:cNvSpPr>
          <p:nvPr/>
        </p:nvSpPr>
        <p:spPr>
          <a:xfrm>
            <a:off x="6320008" y="2708722"/>
            <a:ext cx="2054472" cy="41411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1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685783">
              <a:lnSpc>
                <a:spcPct val="100000"/>
              </a:lnSpc>
              <a:defRPr/>
            </a:pPr>
            <a:r>
              <a:rPr lang="ja-JP" altLang="en-US" sz="21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緊急時の受け入れ</a:t>
            </a:r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10BF9D52-FF85-F06F-B5B4-B6CCBE9F8D5C}"/>
              </a:ext>
            </a:extLst>
          </p:cNvPr>
          <p:cNvSpPr txBox="1">
            <a:spLocks/>
          </p:cNvSpPr>
          <p:nvPr/>
        </p:nvSpPr>
        <p:spPr>
          <a:xfrm>
            <a:off x="6217811" y="3185589"/>
            <a:ext cx="2256422" cy="1032558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短期的な受け入れが必要と判断した場合、八尾市立障害者総合福祉センターや短期入所事業所における受け入れを行います。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円/楕円 22">
            <a:extLst>
              <a:ext uri="{FF2B5EF4-FFF2-40B4-BE49-F238E27FC236}">
                <a16:creationId xmlns:a16="http://schemas.microsoft.com/office/drawing/2014/main" id="{99941390-5261-4EBC-0C9E-2CE771A61CE5}"/>
              </a:ext>
            </a:extLst>
          </p:cNvPr>
          <p:cNvSpPr/>
          <p:nvPr/>
        </p:nvSpPr>
        <p:spPr>
          <a:xfrm>
            <a:off x="1433075" y="1952456"/>
            <a:ext cx="680283" cy="680283"/>
          </a:xfrm>
          <a:prstGeom prst="ellipse">
            <a:avLst/>
          </a:prstGeom>
          <a:solidFill>
            <a:srgbClr val="F59C0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r>
              <a:rPr lang="en-US" altLang="ja-JP" sz="3000" b="1" dirty="0">
                <a:solidFill>
                  <a:schemeClr val="bg1"/>
                </a:solidFill>
                <a:latin typeface="Segoe UI" panose="020B0502040204020203" pitchFamily="34" charset="0"/>
                <a:ea typeface="游ゴシック" panose="020B0400000000000000" pitchFamily="50" charset="-128"/>
                <a:cs typeface="Segoe UI" panose="020B0502040204020203" pitchFamily="34" charset="0"/>
              </a:rPr>
              <a:t>1</a:t>
            </a:r>
            <a:endParaRPr lang="ja-JP" altLang="en-US" sz="3000" b="1" dirty="0">
              <a:solidFill>
                <a:schemeClr val="bg1"/>
              </a:solidFill>
              <a:latin typeface="Segoe UI" panose="020B0502040204020203" pitchFamily="34" charset="0"/>
              <a:ea typeface="游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4" name="角丸四角形 1">
            <a:extLst>
              <a:ext uri="{FF2B5EF4-FFF2-40B4-BE49-F238E27FC236}">
                <a16:creationId xmlns:a16="http://schemas.microsoft.com/office/drawing/2014/main" id="{50BA4E58-AE68-4F0D-B1D0-796A26A9FD70}"/>
              </a:ext>
            </a:extLst>
          </p:cNvPr>
          <p:cNvSpPr/>
          <p:nvPr/>
        </p:nvSpPr>
        <p:spPr>
          <a:xfrm>
            <a:off x="1140576" y="1106742"/>
            <a:ext cx="6862847" cy="810000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endParaRPr lang="ja-JP" altLang="en-US" sz="2100" b="1" dirty="0">
              <a:solidFill>
                <a:srgbClr val="FFFDE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3A8BE68F-1C25-4D8F-A370-D9247A64F4B7}"/>
              </a:ext>
            </a:extLst>
          </p:cNvPr>
          <p:cNvSpPr txBox="1">
            <a:spLocks/>
          </p:cNvSpPr>
          <p:nvPr/>
        </p:nvSpPr>
        <p:spPr>
          <a:xfrm>
            <a:off x="2182893" y="1208458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取組み</a:t>
            </a:r>
            <a:endParaRPr lang="en-US" altLang="ja-JP" sz="33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7" name="楕円 26">
            <a:hlinkClick r:id="rId3" action="ppaction://hlinksldjump"/>
            <a:extLst>
              <a:ext uri="{FF2B5EF4-FFF2-40B4-BE49-F238E27FC236}">
                <a16:creationId xmlns:a16="http://schemas.microsoft.com/office/drawing/2014/main" id="{581E6311-241F-4F35-825A-1A51D2309E5D}"/>
              </a:ext>
            </a:extLst>
          </p:cNvPr>
          <p:cNvSpPr>
            <a:spLocks noChangeAspect="1"/>
          </p:cNvSpPr>
          <p:nvPr/>
        </p:nvSpPr>
        <p:spPr>
          <a:xfrm>
            <a:off x="774216" y="985577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ea typeface="メイリオ" panose="020B0604030504040204" pitchFamily="50" charset="-128"/>
                <a:cs typeface="Segoe UI" panose="020B0502040204020203" pitchFamily="34" charset="0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26" name="スライド番号プレースホルダー 5">
            <a:extLst>
              <a:ext uri="{FF2B5EF4-FFF2-40B4-BE49-F238E27FC236}">
                <a16:creationId xmlns:a16="http://schemas.microsoft.com/office/drawing/2014/main" id="{603F1994-73ED-447D-B364-2DD5346A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28" name="タイトル 1">
            <a:extLst>
              <a:ext uri="{FF2B5EF4-FFF2-40B4-BE49-F238E27FC236}">
                <a16:creationId xmlns:a16="http://schemas.microsoft.com/office/drawing/2014/main" id="{4083510D-FFE7-4E99-ACF8-D29C85C49064}"/>
              </a:ext>
            </a:extLst>
          </p:cNvPr>
          <p:cNvSpPr txBox="1">
            <a:spLocks/>
          </p:cNvSpPr>
          <p:nvPr/>
        </p:nvSpPr>
        <p:spPr>
          <a:xfrm>
            <a:off x="556860" y="3428999"/>
            <a:ext cx="2256422" cy="2322259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685783">
              <a:lnSpc>
                <a:spcPct val="100000"/>
              </a:lnSpc>
              <a:defRPr/>
            </a:pP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円滑な支援につなげるよう、利用される方の基本情報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障がい状況、主治医や薬、主に利用しておられる福祉サービス事業所など</a:t>
            </a: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を事前に八尾市が登録しておきます。</a:t>
            </a: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endParaRPr lang="en-US" altLang="ja-JP" sz="1200" dirty="0">
              <a:solidFill>
                <a:srgbClr val="44546A">
                  <a:lumMod val="50000"/>
                </a:srgb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 defTabSz="685783">
              <a:lnSpc>
                <a:spcPct val="100000"/>
              </a:lnSpc>
              <a:defRPr/>
            </a:pPr>
            <a:r>
              <a:rPr lang="en-US" altLang="ja-JP" sz="1200" dirty="0">
                <a:solidFill>
                  <a:srgbClr val="44546A">
                    <a:lumMod val="50000"/>
                  </a:srgb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https://www.city.yao.osaka.jp/kenkou_fukushi/shougaisha_hukushi/1008056/1008061.html</a:t>
            </a:r>
          </a:p>
        </p:txBody>
      </p:sp>
    </p:spTree>
    <p:extLst>
      <p:ext uri="{BB962C8B-B14F-4D97-AF65-F5344CB8AC3E}">
        <p14:creationId xmlns:p14="http://schemas.microsoft.com/office/powerpoint/2010/main" val="85048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582</Words>
  <Application>Microsoft Office PowerPoint</Application>
  <PresentationFormat>画面に合わせる (4:3)</PresentationFormat>
  <Paragraphs>69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等线</vt:lpstr>
      <vt:lpstr>メイリオ</vt:lpstr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modified xsi:type="dcterms:W3CDTF">2026-03-31T00:03:34Z</dcterms:modified>
</cp:coreProperties>
</file>