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361" r:id="rId5"/>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wOP60ur3DdkUjn8GnrAx/w==" hashData="0sttE3GQhQoAqmGR1oR0WF76luz9TbAo40pdJPrS38YXzH2REJuZfcqkQzEJFdiObffrVB8Dmey9MXNU9YuvMQ=="/>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p:cViewPr varScale="1">
        <p:scale>
          <a:sx n="97" d="100"/>
          <a:sy n="97" d="100"/>
        </p:scale>
        <p:origin x="84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0644" tIns="45322" rIns="90644" bIns="45322" rtlCol="0"/>
          <a:lstStyle>
            <a:lvl1pPr algn="r">
              <a:defRPr sz="1200"/>
            </a:lvl1pPr>
          </a:lstStyle>
          <a:p>
            <a:fld id="{3803A661-518F-44F3-B462-2D0A09FF72C5}"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0644" tIns="45322" rIns="90644" bIns="45322"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3288" y="741363"/>
            <a:ext cx="4929187" cy="3697287"/>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3288" y="741363"/>
            <a:ext cx="4929187" cy="3697287"/>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3288" y="741363"/>
            <a:ext cx="4929187" cy="3697287"/>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3288" y="741363"/>
            <a:ext cx="4929187" cy="3697287"/>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defTabSz="906445">
              <a:defRPr/>
            </a:pPr>
            <a:fld id="{12CA69F4-4EF9-264B-A3A2-B28016D02E5D}" type="slidenum">
              <a:rPr kumimoji="1" lang="ja-JP" altLang="en-US">
                <a:solidFill>
                  <a:prstClr val="black"/>
                </a:solidFill>
                <a:latin typeface="游ゴシック" panose="020F0502020204030204"/>
                <a:ea typeface="游ゴシック" panose="020B0400000000000000" pitchFamily="50" charset="-128"/>
              </a:rPr>
              <a:pPr defTabSz="906445">
                <a:defRPr/>
              </a:pPr>
              <a:t>4</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27626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2026/3/25</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extLst>
              <a:ext uri="{FF2B5EF4-FFF2-40B4-BE49-F238E27FC236}">
                <a16:creationId xmlns:a16="http://schemas.microsoft.com/office/drawing/2014/main" id="{16A7AD72-6DFE-4FB6-BC8E-2F873043C896}"/>
              </a:ext>
            </a:extLst>
          </p:cNvPr>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245158" y="2673583"/>
            <a:ext cx="1813787" cy="478226"/>
          </a:xfrm>
          <a:prstGeom prst="rect">
            <a:avLst/>
          </a:prstGeom>
        </p:spPr>
        <p:txBody>
          <a:bodyPr vert="horz" lIns="68580" tIns="34290" rIns="68580" bIns="3429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豊中市</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412070" y="1241464"/>
            <a:ext cx="1328216" cy="1328216"/>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350" dirty="0">
              <a:solidFill>
                <a:schemeClr val="tx1"/>
              </a:solidFill>
            </a:endParaRPr>
          </a:p>
        </p:txBody>
      </p:sp>
      <p:sp>
        <p:nvSpPr>
          <p:cNvPr id="16" name="楕円 15">
            <a:extLst>
              <a:ext uri="{FF2B5EF4-FFF2-40B4-BE49-F238E27FC236}">
                <a16:creationId xmlns:a16="http://schemas.microsoft.com/office/drawing/2014/main" id="{61770FFB-076D-4D8E-A395-40A76EF1C214}"/>
              </a:ext>
            </a:extLst>
          </p:cNvPr>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9" name="タイトル 1">
            <a:extLst>
              <a:ext uri="{FF2B5EF4-FFF2-40B4-BE49-F238E27FC236}">
                <a16:creationId xmlns:a16="http://schemas.microsoft.com/office/drawing/2014/main" id="{CAD511B1-606A-4CF6-B6A0-EDC3556CA8DA}"/>
              </a:ext>
            </a:extLst>
          </p:cNvPr>
          <p:cNvSpPr txBox="1">
            <a:spLocks/>
          </p:cNvSpPr>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人口（令和８年１月現在）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３９８，０５６人</a:t>
            </a:r>
            <a:endParaRPr lang="en-US" altLang="ja-JP" sz="1000" b="1" spc="225" dirty="0">
              <a:solidFill>
                <a:schemeClr val="bg1"/>
              </a:solidFill>
              <a:latin typeface="+mn-ea"/>
              <a:ea typeface="+mn-ea"/>
              <a:cs typeface="Arial" panose="020B0604020202020204" pitchFamily="34" charset="0"/>
            </a:endParaRPr>
          </a:p>
          <a:p>
            <a:pPr algn="l">
              <a:lnSpc>
                <a:spcPct val="100000"/>
              </a:lnSpc>
            </a:pP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整備時期：平成</a:t>
            </a:r>
            <a:r>
              <a:rPr lang="en-US" altLang="ja-JP" sz="1000" b="1" spc="225" dirty="0">
                <a:solidFill>
                  <a:schemeClr val="bg1"/>
                </a:solidFill>
                <a:latin typeface="+mn-ea"/>
                <a:ea typeface="+mn-ea"/>
                <a:cs typeface="Arial" panose="020B0604020202020204" pitchFamily="34" charset="0"/>
              </a:rPr>
              <a:t>28</a:t>
            </a:r>
            <a:r>
              <a:rPr lang="ja-JP" altLang="en-US" sz="1000" b="1" spc="225" dirty="0">
                <a:solidFill>
                  <a:schemeClr val="bg1"/>
                </a:solidFill>
                <a:latin typeface="+mn-ea"/>
                <a:ea typeface="+mn-ea"/>
                <a:cs typeface="Arial" panose="020B0604020202020204" pitchFamily="34" charset="0"/>
              </a:rPr>
              <a:t>年８月</a:t>
            </a:r>
            <a:endParaRPr lang="en-US" altLang="ja-JP" sz="1000" b="1" spc="225" dirty="0">
              <a:solidFill>
                <a:schemeClr val="bg1"/>
              </a:solidFill>
              <a:latin typeface="+mn-ea"/>
              <a:ea typeface="+mn-ea"/>
              <a:cs typeface="Arial" panose="020B0604020202020204" pitchFamily="34" charset="0"/>
            </a:endParaRPr>
          </a:p>
        </p:txBody>
      </p:sp>
      <p:sp>
        <p:nvSpPr>
          <p:cNvPr id="12" name="正方形/長方形 11">
            <a:extLst>
              <a:ext uri="{FF2B5EF4-FFF2-40B4-BE49-F238E27FC236}">
                <a16:creationId xmlns:a16="http://schemas.microsoft.com/office/drawing/2014/main" id="{ACDE0DCB-57DA-4DB2-83B5-01F90BF23F6F}"/>
              </a:ext>
            </a:extLst>
          </p:cNvPr>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
            <a:extLst>
              <a:ext uri="{FF2B5EF4-FFF2-40B4-BE49-F238E27FC236}">
                <a16:creationId xmlns:a16="http://schemas.microsoft.com/office/drawing/2014/main" id="{945171B4-8AB3-4180-916D-CE11E6D279C4}"/>
              </a:ext>
            </a:extLst>
          </p:cNvPr>
          <p:cNvSpPr/>
          <p:nvPr/>
        </p:nvSpPr>
        <p:spPr>
          <a:xfrm>
            <a:off x="2259017" y="1253019"/>
            <a:ext cx="6763406" cy="1012582"/>
          </a:xfrm>
          <a:prstGeom prst="roundRect">
            <a:avLst>
              <a:gd name="adj" fmla="val 5612"/>
            </a:avLst>
          </a:prstGeom>
          <a:solidFill>
            <a:schemeClr val="bg1"/>
          </a:solidFill>
          <a:ln w="1905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22" name="タイトル 1">
            <a:extLst>
              <a:ext uri="{FF2B5EF4-FFF2-40B4-BE49-F238E27FC236}">
                <a16:creationId xmlns:a16="http://schemas.microsoft.com/office/drawing/2014/main" id="{FB7A26D9-7670-40AB-88D1-40F2FDBDFCF5}"/>
              </a:ext>
            </a:extLst>
          </p:cNvPr>
          <p:cNvSpPr txBox="1">
            <a:spLocks/>
          </p:cNvSpPr>
          <p:nvPr/>
        </p:nvSpPr>
        <p:spPr>
          <a:xfrm>
            <a:off x="2267743" y="1311288"/>
            <a:ext cx="6754679" cy="8656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本市では、平成</a:t>
            </a:r>
            <a:r>
              <a:rPr lang="en-US" altLang="ja-JP" sz="1200" dirty="0">
                <a:latin typeface="+mn-ea"/>
                <a:ea typeface="+mn-ea"/>
              </a:rPr>
              <a:t>28</a:t>
            </a:r>
            <a:r>
              <a:rPr lang="ja-JP" altLang="en-US" sz="1200" dirty="0">
                <a:latin typeface="+mn-ea"/>
                <a:ea typeface="+mn-ea"/>
              </a:rPr>
              <a:t>年度の障害者総合支援施設「みずほおおぞら」の開設を機に、複数の事業を実施する強みを活かした多機能拠点型の事業展開をしてきました。現在は、拠点コーディネーターを配置し、多機能拠点をハブとした更なる活用とともに、地域の様々な事業所との連携を進める面的な体制拡大による「多機能拠点」＋「面的整備」のハイブリッド型で整備を進めています。</a:t>
            </a:r>
            <a:endParaRPr lang="en-US" altLang="ja-JP" sz="1200" dirty="0">
              <a:latin typeface="+mn-ea"/>
              <a:ea typeface="+mn-ea"/>
            </a:endParaRPr>
          </a:p>
        </p:txBody>
      </p:sp>
      <p:sp>
        <p:nvSpPr>
          <p:cNvPr id="23" name="スライド番号プレースホルダー 5">
            <a:extLst>
              <a:ext uri="{FF2B5EF4-FFF2-40B4-BE49-F238E27FC236}">
                <a16:creationId xmlns:a16="http://schemas.microsoft.com/office/drawing/2014/main" id="{6C33BC74-78AB-470F-8BAF-9C1E3D03F126}"/>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pic>
        <p:nvPicPr>
          <p:cNvPr id="11" name="図 10">
            <a:extLst>
              <a:ext uri="{FF2B5EF4-FFF2-40B4-BE49-F238E27FC236}">
                <a16:creationId xmlns:a16="http://schemas.microsoft.com/office/drawing/2014/main" id="{0C91844B-761F-5EA9-52C3-DC42D659BD6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568" y="1371600"/>
            <a:ext cx="792088" cy="1066800"/>
          </a:xfrm>
          <a:prstGeom prst="rect">
            <a:avLst/>
          </a:prstGeom>
        </p:spPr>
      </p:pic>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三角形 5">
            <a:extLst>
              <a:ext uri="{FF2B5EF4-FFF2-40B4-BE49-F238E27FC236}">
                <a16:creationId xmlns:a16="http://schemas.microsoft.com/office/drawing/2014/main" id="{6D764C04-8067-88A1-B865-FA78C4A09340}"/>
              </a:ext>
            </a:extLst>
          </p:cNvPr>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271479" y="2862281"/>
            <a:ext cx="6601033" cy="1511246"/>
          </a:xfrm>
          <a:prstGeom prst="rect">
            <a:avLst/>
          </a:prstGeom>
          <a:noFill/>
        </p:spPr>
        <p:txBody>
          <a:bodyPr wrap="square">
            <a:noAutofit/>
          </a:bodyPr>
          <a:lstStyle/>
          <a:p>
            <a:pPr algn="ctr">
              <a:lnSpc>
                <a:spcPct val="150000"/>
              </a:lnSpc>
            </a:pPr>
            <a:r>
              <a:rPr lang="ja-JP" altLang="en-US" b="1" dirty="0">
                <a:latin typeface="+mn-ea"/>
              </a:rPr>
              <a:t>豊中市　障害福祉課　障害福祉センターひまわり</a:t>
            </a:r>
            <a:endParaRPr lang="en-US" altLang="ja-JP" sz="1350" b="1" dirty="0">
              <a:latin typeface="+mn-ea"/>
            </a:endParaRPr>
          </a:p>
          <a:p>
            <a:pPr>
              <a:lnSpc>
                <a:spcPct val="150000"/>
              </a:lnSpc>
            </a:pPr>
            <a:r>
              <a:rPr lang="ja-JP" altLang="en-US" sz="1350" b="1" dirty="0">
                <a:latin typeface="+mn-ea"/>
              </a:rPr>
              <a:t>　　住所　〒</a:t>
            </a:r>
            <a:r>
              <a:rPr lang="en-US" altLang="ja-JP" sz="1350" b="1" dirty="0">
                <a:latin typeface="+mn-ea"/>
              </a:rPr>
              <a:t>561-0854</a:t>
            </a:r>
            <a:r>
              <a:rPr lang="ja-JP" altLang="en-US" sz="1350" b="1" dirty="0">
                <a:latin typeface="+mn-ea"/>
              </a:rPr>
              <a:t>　豊中市稲津町</a:t>
            </a:r>
            <a:r>
              <a:rPr lang="en-US" altLang="ja-JP" sz="1350" b="1" dirty="0">
                <a:latin typeface="+mn-ea"/>
              </a:rPr>
              <a:t>1-1-20</a:t>
            </a:r>
          </a:p>
          <a:p>
            <a:r>
              <a:rPr lang="ja-JP" altLang="en-US" sz="1350" b="1" dirty="0">
                <a:latin typeface="+mn-ea"/>
              </a:rPr>
              <a:t>　　電話番号　</a:t>
            </a:r>
            <a:r>
              <a:rPr lang="en-US" altLang="ja-JP" sz="1350" b="1" dirty="0">
                <a:latin typeface="+mn-ea"/>
              </a:rPr>
              <a:t>06-6863-7061</a:t>
            </a:r>
          </a:p>
          <a:p>
            <a:r>
              <a:rPr lang="ja-JP" altLang="en-US" sz="1350" b="1" dirty="0">
                <a:latin typeface="+mn-ea"/>
              </a:rPr>
              <a:t>　　連絡用アドレス   </a:t>
            </a:r>
            <a:r>
              <a:rPr lang="en-US" altLang="ja-JP" sz="1350" b="1" dirty="0">
                <a:latin typeface="+mn-ea"/>
              </a:rPr>
              <a:t>himawari@city.toyonaka.osaka.jp</a:t>
            </a:r>
          </a:p>
          <a:p>
            <a:r>
              <a:rPr lang="ja-JP" altLang="en-US" sz="1350" b="1" dirty="0">
                <a:latin typeface="+mn-ea"/>
              </a:rPr>
              <a:t>　　担当係名等  　相談支援擁護係</a:t>
            </a:r>
            <a:endParaRPr lang="en-US" altLang="ja-JP" sz="1350" dirty="0">
              <a:latin typeface="+mn-ea"/>
            </a:endParaRP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3" name="スライド番号プレースホルダー 5">
            <a:extLst>
              <a:ext uri="{FF2B5EF4-FFF2-40B4-BE49-F238E27FC236}">
                <a16:creationId xmlns:a16="http://schemas.microsoft.com/office/drawing/2014/main" id="{D577522B-1BA6-4515-94A2-CFEC36C6DC61}"/>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4" name="テキスト ボックス 13">
            <a:extLst>
              <a:ext uri="{FF2B5EF4-FFF2-40B4-BE49-F238E27FC236}">
                <a16:creationId xmlns:a16="http://schemas.microsoft.com/office/drawing/2014/main" id="{E55A6B56-6663-4FBF-8687-0B8F696EF014}"/>
              </a:ext>
            </a:extLst>
          </p:cNvPr>
          <p:cNvSpPr txBox="1"/>
          <p:nvPr/>
        </p:nvSpPr>
        <p:spPr>
          <a:xfrm>
            <a:off x="1271480" y="4593265"/>
            <a:ext cx="6604578" cy="1041991"/>
          </a:xfrm>
          <a:prstGeom prst="rect">
            <a:avLst/>
          </a:prstGeom>
          <a:noFill/>
        </p:spPr>
        <p:txBody>
          <a:bodyPr wrap="square">
            <a:noAutofit/>
          </a:bodyPr>
          <a:lstStyle/>
          <a:p>
            <a:pPr>
              <a:spcAft>
                <a:spcPts val="300"/>
              </a:spcAft>
            </a:pPr>
            <a:r>
              <a:rPr lang="ja-JP" altLang="en-US" sz="1350" b="1" dirty="0">
                <a:latin typeface="+mn-ea"/>
              </a:rPr>
              <a:t>　（緊急時の受入れ・対応について）</a:t>
            </a:r>
            <a:endParaRPr lang="en-US" altLang="ja-JP" sz="1350" b="1" dirty="0">
              <a:latin typeface="+mn-ea"/>
            </a:endParaRPr>
          </a:p>
          <a:p>
            <a:pPr>
              <a:spcAft>
                <a:spcPts val="300"/>
              </a:spcAft>
            </a:pPr>
            <a:r>
              <a:rPr lang="ja-JP" altLang="en-US" sz="1350" b="1" dirty="0">
                <a:latin typeface="+mn-ea"/>
              </a:rPr>
              <a:t>　　連絡窓口　地域生活支援拠点等コーディネーター</a:t>
            </a:r>
            <a:endParaRPr lang="en-US" altLang="ja-JP" sz="1350" b="1" dirty="0">
              <a:latin typeface="+mn-ea"/>
            </a:endParaRPr>
          </a:p>
          <a:p>
            <a:pPr>
              <a:spcAft>
                <a:spcPts val="300"/>
              </a:spcAft>
            </a:pPr>
            <a:r>
              <a:rPr lang="ja-JP" altLang="en-US" sz="1350" b="1" dirty="0">
                <a:latin typeface="+mn-ea"/>
              </a:rPr>
              <a:t>　　　　　　　（障害者支援施設みずほおおぞら）</a:t>
            </a:r>
            <a:endParaRPr lang="en-US" altLang="ja-JP" sz="1350" b="1" dirty="0">
              <a:latin typeface="+mn-ea"/>
            </a:endParaRPr>
          </a:p>
          <a:p>
            <a:pPr>
              <a:spcAft>
                <a:spcPts val="300"/>
              </a:spcAft>
            </a:pPr>
            <a:r>
              <a:rPr lang="ja-JP" altLang="en-US" sz="1350" b="1" dirty="0">
                <a:latin typeface="+mn-ea"/>
              </a:rPr>
              <a:t>　　電話番号　</a:t>
            </a:r>
            <a:r>
              <a:rPr lang="en-US" altLang="ja-JP" sz="1350" b="1" dirty="0">
                <a:latin typeface="+mn-ea"/>
              </a:rPr>
              <a:t>06-6848-3644</a:t>
            </a: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3118111" y="2473810"/>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3408057" y="2873625"/>
            <a:ext cx="5170126" cy="24446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◆地域生活支援拠点等について</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開催日時：令和</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7</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年</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8</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月</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28</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日</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議題：地域生活支援拠点等の拡充・機能強化について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内容：多機能拠点整備型に加え、面的整備を進めていく「多機能型」＋「面的整</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備型」のハイブリッド型での事業展開について議論を行い、方向性を確認</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した。</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開催日時：令和</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7</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年</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11</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月</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27</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日</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議題：地域生活支援拠点等事業運営ガイドライン（案）について</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内容：事業を効率的・効果的に進めていくためのガイドライン（案）の内容につ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いて確認を行う。</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527272" y="4080482"/>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050">
                <a:solidFill>
                  <a:srgbClr val="44546A">
                    <a:lumMod val="50000"/>
                  </a:srgbClr>
                </a:solidFill>
                <a:latin typeface="メイリオ" panose="020B0604030504040204" pitchFamily="50" charset="-128"/>
                <a:ea typeface="メイリオ" panose="020B0604030504040204" pitchFamily="50" charset="-128"/>
              </a:rPr>
              <a:t>年２回</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565817" y="2918266"/>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豊中市障害者自立支援協議会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8" name="タイトル 1">
            <a:extLst>
              <a:ext uri="{FF2B5EF4-FFF2-40B4-BE49-F238E27FC236}">
                <a16:creationId xmlns:a16="http://schemas.microsoft.com/office/drawing/2014/main" id="{A4B58297-669B-4AD5-A7CB-2BBED697883F}"/>
              </a:ext>
            </a:extLst>
          </p:cNvPr>
          <p:cNvSpPr txBox="1">
            <a:spLocks/>
          </p:cNvSpPr>
          <p:nvPr/>
        </p:nvSpPr>
        <p:spPr>
          <a:xfrm>
            <a:off x="3447235" y="4793462"/>
            <a:ext cx="5170126" cy="52480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◆検証・検討結果の公表状況</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・上記のテーマについて、公開の会議である障害者自立支援協議会で検討・報告</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・自立支援協議会の議事録を市のホームページに掲載</a:t>
            </a: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7" name="タイトル 1">
            <a:extLst>
              <a:ext uri="{FF2B5EF4-FFF2-40B4-BE49-F238E27FC236}">
                <a16:creationId xmlns:a16="http://schemas.microsoft.com/office/drawing/2014/main" id="{B31C0680-B7D4-45C6-8054-86950F5B86B5}"/>
              </a:ext>
            </a:extLst>
          </p:cNvPr>
          <p:cNvSpPr txBox="1">
            <a:spLocks/>
          </p:cNvSpPr>
          <p:nvPr/>
        </p:nvSpPr>
        <p:spPr>
          <a:xfrm>
            <a:off x="539552" y="5310230"/>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配置あり</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スライド番号プレースホルダー 5">
            <a:extLst>
              <a:ext uri="{FF2B5EF4-FFF2-40B4-BE49-F238E27FC236}">
                <a16:creationId xmlns:a16="http://schemas.microsoft.com/office/drawing/2014/main" id="{ADF12245-A631-49DB-9C53-BD8A0EF6F9A7}"/>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515392" y="2325292"/>
            <a:ext cx="2440394" cy="3810813"/>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5" name="角丸四角形 4">
            <a:extLst>
              <a:ext uri="{FF2B5EF4-FFF2-40B4-BE49-F238E27FC236}">
                <a16:creationId xmlns:a16="http://schemas.microsoft.com/office/drawing/2014/main" id="{45552D4E-0F2B-25F7-9FFC-D0B22D28BD69}"/>
              </a:ext>
            </a:extLst>
          </p:cNvPr>
          <p:cNvSpPr/>
          <p:nvPr/>
        </p:nvSpPr>
        <p:spPr>
          <a:xfrm>
            <a:off x="3356884" y="2325291"/>
            <a:ext cx="2440394" cy="3810813"/>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9" name="円/楕円 8">
            <a:extLst>
              <a:ext uri="{FF2B5EF4-FFF2-40B4-BE49-F238E27FC236}">
                <a16:creationId xmlns:a16="http://schemas.microsoft.com/office/drawing/2014/main" id="{ABE8E72B-85A6-FA41-FBA0-19EF4602FC40}"/>
              </a:ext>
            </a:extLst>
          </p:cNvPr>
          <p:cNvSpPr/>
          <p:nvPr/>
        </p:nvSpPr>
        <p:spPr>
          <a:xfrm>
            <a:off x="4244186" y="1975285"/>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0" name="角丸四角形 9">
            <a:extLst>
              <a:ext uri="{FF2B5EF4-FFF2-40B4-BE49-F238E27FC236}">
                <a16:creationId xmlns:a16="http://schemas.microsoft.com/office/drawing/2014/main" id="{C9071085-FC83-7E3D-153A-AB2D9A3F5617}"/>
              </a:ext>
            </a:extLst>
          </p:cNvPr>
          <p:cNvSpPr/>
          <p:nvPr/>
        </p:nvSpPr>
        <p:spPr>
          <a:xfrm>
            <a:off x="6198374" y="2325290"/>
            <a:ext cx="2440394" cy="3810813"/>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2" name="円/楕円 11">
            <a:extLst>
              <a:ext uri="{FF2B5EF4-FFF2-40B4-BE49-F238E27FC236}">
                <a16:creationId xmlns:a16="http://schemas.microsoft.com/office/drawing/2014/main" id="{6BF01045-C8EE-51BE-3136-DDED16F14D12}"/>
              </a:ext>
            </a:extLst>
          </p:cNvPr>
          <p:cNvSpPr/>
          <p:nvPr/>
        </p:nvSpPr>
        <p:spPr>
          <a:xfrm>
            <a:off x="7085677" y="1983208"/>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3</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733222" y="2724487"/>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prstClr val="black"/>
                </a:solidFill>
                <a:latin typeface="メイリオ" panose="020B0604030504040204" pitchFamily="50" charset="-128"/>
                <a:ea typeface="メイリオ" panose="020B0604030504040204" pitchFamily="50" charset="-128"/>
              </a:rPr>
              <a:t>拠点コーディネーターの配置</a:t>
            </a:r>
            <a:endParaRPr lang="en-US" altLang="ja-JP" sz="14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631025" y="3201353"/>
            <a:ext cx="2256422" cy="254990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障害者総合支援施設「みずほおおぞら」を地域生活支援拠点とし、拠点コーディネーターを配置。拠点等に求められる機能を効果的に推進していくため、面的整備を含めた地域の様々な関係機関等とのネットワーク構築や、障害の特性に起因して生じる緊急の事態等に備え、相談に応じるとともに、当該事態等の際に、短期入所探しなどの支援を行い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D52E1117-F3FE-7DF6-441A-B0FA7ABB00E2}"/>
              </a:ext>
            </a:extLst>
          </p:cNvPr>
          <p:cNvSpPr txBox="1">
            <a:spLocks/>
          </p:cNvSpPr>
          <p:nvPr/>
        </p:nvSpPr>
        <p:spPr>
          <a:xfrm>
            <a:off x="3544764" y="2724487"/>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prstClr val="black"/>
                </a:solidFill>
                <a:latin typeface="メイリオ" panose="020B0604030504040204" pitchFamily="50" charset="-128"/>
                <a:ea typeface="メイリオ" panose="020B0604030504040204" pitchFamily="50" charset="-128"/>
              </a:rPr>
              <a:t>緊急時の受け入れにあたっての事前登録（市民向け）</a:t>
            </a:r>
            <a:endParaRPr lang="en-US" altLang="ja-JP" sz="1200" b="1" dirty="0">
              <a:solidFill>
                <a:prstClr val="black"/>
              </a:solidFill>
              <a:latin typeface="メイリオ" panose="020B0604030504040204" pitchFamily="50" charset="-128"/>
              <a:ea typeface="メイリオ" panose="020B0604030504040204" pitchFamily="50" charset="-128"/>
            </a:endParaRPr>
          </a:p>
        </p:txBody>
      </p:sp>
      <p:sp>
        <p:nvSpPr>
          <p:cNvPr id="20" name="タイトル 1">
            <a:extLst>
              <a:ext uri="{FF2B5EF4-FFF2-40B4-BE49-F238E27FC236}">
                <a16:creationId xmlns:a16="http://schemas.microsoft.com/office/drawing/2014/main" id="{EECECC2F-082B-91D3-C27B-B510740B0DF6}"/>
              </a:ext>
            </a:extLst>
          </p:cNvPr>
          <p:cNvSpPr txBox="1">
            <a:spLocks/>
          </p:cNvSpPr>
          <p:nvPr/>
        </p:nvSpPr>
        <p:spPr>
          <a:xfrm>
            <a:off x="3442566" y="3201354"/>
            <a:ext cx="2354711" cy="279939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◆緊急時の定義</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・障害の状態像の変化等の理由</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で安全が確保できない</a:t>
            </a: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・介護者の急病・急逝等の理由</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で、介護等に支障があるとき</a:t>
            </a: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・その他、緊急の受け入れが必</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要と認められる場合</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◆対象者</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障害者手帳等をお持ちで緊急</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時の生活維持に不安のある方</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◆事前登録の流れ</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①市に事前登録の申込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②拠点コーディネーターによ</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る聴き取り</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③登録の完了</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1" name="タイトル 1">
            <a:extLst>
              <a:ext uri="{FF2B5EF4-FFF2-40B4-BE49-F238E27FC236}">
                <a16:creationId xmlns:a16="http://schemas.microsoft.com/office/drawing/2014/main" id="{917B03A7-B6B4-1D95-C4AB-7E3DD82200F3}"/>
              </a:ext>
            </a:extLst>
          </p:cNvPr>
          <p:cNvSpPr txBox="1">
            <a:spLocks/>
          </p:cNvSpPr>
          <p:nvPr/>
        </p:nvSpPr>
        <p:spPr>
          <a:xfrm>
            <a:off x="6320007" y="2708722"/>
            <a:ext cx="2154225" cy="414116"/>
          </a:xfrm>
          <a:prstGeom prst="rect">
            <a:avLst/>
          </a:prstGeom>
        </p:spPr>
        <p:txBody>
          <a:bodyPr vert="horz" lIns="68580" tIns="34290" rIns="68580" bIns="34290" rtlCol="0" anchor="t">
            <a:normAutofit fontScale="62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拠点事業所の認定について（事業所向け）</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22" name="タイトル 1">
            <a:extLst>
              <a:ext uri="{FF2B5EF4-FFF2-40B4-BE49-F238E27FC236}">
                <a16:creationId xmlns:a16="http://schemas.microsoft.com/office/drawing/2014/main" id="{10BF9D52-FF85-F06F-B5B4-B6CCBE9F8D5C}"/>
              </a:ext>
            </a:extLst>
          </p:cNvPr>
          <p:cNvSpPr txBox="1">
            <a:spLocks/>
          </p:cNvSpPr>
          <p:nvPr/>
        </p:nvSpPr>
        <p:spPr>
          <a:xfrm>
            <a:off x="6217810" y="3185589"/>
            <a:ext cx="2440393" cy="2701864"/>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１．事前の相談</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障害福祉センターひまわりに</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事前相談</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２．申請書の提出</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地域生活支援拠点等認定申請書</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の提出</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３．申請書の受理及び認定作業</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申請書受理後、認定作業。結果</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の通知。認定された事業所は認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定簿に登載のうえ、随時ホーム</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ページで公開</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４．運営規程変更届、加算に関わ</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る届出</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障害福祉課事業所係へ届出</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1433075" y="195245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メイリオ" panose="020B0604030504040204" pitchFamily="50" charset="-128"/>
                <a:ea typeface="メイリオ" panose="020B0604030504040204" pitchFamily="50" charset="-128"/>
              </a:rPr>
              <a:t>　　</a:t>
            </a:r>
            <a:endParaRPr lang="ja-JP" altLang="en-US" sz="2100" b="1" dirty="0">
              <a:solidFill>
                <a:srgbClr val="FFFDE1"/>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182893" y="1208458"/>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26" name="スライド番号プレースホルダー 5">
            <a:extLst>
              <a:ext uri="{FF2B5EF4-FFF2-40B4-BE49-F238E27FC236}">
                <a16:creationId xmlns:a16="http://schemas.microsoft.com/office/drawing/2014/main" id="{603F1994-73ED-447D-B364-2DD5346A4044}"/>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85048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814</Words>
  <Application>Microsoft Office PowerPoint</Application>
  <PresentationFormat>画面に合わせる (4:3)</PresentationFormat>
  <Paragraphs>104</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メイリオ</vt:lpstr>
      <vt:lpstr>游ゴシック</vt:lpstr>
      <vt:lpstr>游ゴシック Light</vt:lpstr>
      <vt:lpstr>Arial</vt:lpstr>
      <vt:lpstr>Segoe UI</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2026-03-25T08:12:05Z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2026-03-11T05:44:03Z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b2780992-d269-476d-aabc-6006d8220b75</vt:lpwstr>
  </property>
  <property fmtid="{D5CDD505-2E9C-101B-9397-08002B2CF9AE}" pid="7" name="MSIP_Label_defa4170-0d19-0005-0004-bc88714345d2_ActionId">
    <vt:lpwstr>db97b3c2-fbe7-4726-9e93-87689ad31184</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