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410" r:id="rId2"/>
    <p:sldId id="433" r:id="rId3"/>
    <p:sldId id="436" r:id="rId4"/>
    <p:sldId id="361" r:id="rId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yVU4f8akGyCaBK3Tf1cUfg==" hashData="OaU9RWEzUIAsBfdGan4nGIZdvWw3jzmIAPhFs0IVFte4YMB0J1lHm1+00DfMT4OiUmfXfkMJWz8D6Cgag9sMD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64CC78-5967-4EFD-86AC-371FD8B5A2B1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1F1D66-651F-457F-B04E-01201B4705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0459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1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1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1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4870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1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3120">
              <a:defRPr/>
            </a:pPr>
            <a:fld id="{12CA69F4-4EF9-264B-A3A2-B28016D02E5D}" type="slidenum">
              <a:rPr kumimoji="1" lang="ja-JP" altLang="en-US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13120">
                <a:defRPr/>
              </a:pPr>
              <a:t>4</a:t>
            </a:fld>
            <a:endParaRPr kumimoji="1" lang="ja-JP" altLang="en-US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7626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6955004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楕円 6">
            <a:hlinkClick r:id="rId3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27747" y="233666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345785" y="4091247"/>
            <a:ext cx="2089127" cy="68731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市町村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問合せ先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380597" y="4849623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479690" y="4091245"/>
            <a:ext cx="2218196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44225" y="4843227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地域生活支援拠点等の運用状況の検証・検討について掲載しています。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6707853" y="4836831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1910869" y="413461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3" y="857250"/>
            <a:ext cx="2152357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245158" y="2673583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富田林市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58457" y="1214754"/>
            <a:ext cx="6763406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412070" y="1241464"/>
            <a:ext cx="1328216" cy="1328216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市町村章等</a:t>
            </a:r>
            <a:endParaRPr lang="en-US" altLang="ja-JP" sz="1350" dirty="0">
              <a:solidFill>
                <a:schemeClr val="tx1"/>
              </a:solidFill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791375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人口（令和８年１月現在）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　１０４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,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６８７人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整備時期：平成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29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年４月から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角丸四角形 2">
            <a:extLst>
              <a:ext uri="{FF2B5EF4-FFF2-40B4-BE49-F238E27FC236}">
                <a16:creationId xmlns:a16="http://schemas.microsoft.com/office/drawing/2014/main" id="{945171B4-8AB3-4180-916D-CE11E6D279C4}"/>
              </a:ext>
            </a:extLst>
          </p:cNvPr>
          <p:cNvSpPr/>
          <p:nvPr/>
        </p:nvSpPr>
        <p:spPr>
          <a:xfrm>
            <a:off x="2259017" y="1002665"/>
            <a:ext cx="6763406" cy="1174239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1905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FB7A26D9-7670-40AB-88D1-40F2FDBDFCF5}"/>
              </a:ext>
            </a:extLst>
          </p:cNvPr>
          <p:cNvSpPr txBox="1">
            <a:spLocks/>
          </p:cNvSpPr>
          <p:nvPr/>
        </p:nvSpPr>
        <p:spPr>
          <a:xfrm>
            <a:off x="2267743" y="1121222"/>
            <a:ext cx="6754679" cy="690299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５つの機能である、① 相談 ② 緊急時の受け入れ・対応 ③ 体験の機会・場</a:t>
            </a: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④ 専門的 人材の確保・養成 ⑤地域の体制づくり</a:t>
            </a:r>
            <a:endParaRPr lang="en-US" altLang="ja-JP" sz="1200" dirty="0">
              <a:latin typeface="+mn-ea"/>
              <a:ea typeface="+mn-ea"/>
            </a:endParaRP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は、自立支援協議会が中心となり、地域の関係機関と連携しながら、より良い仕組みづくりを推進しています。さらに、一部の機能については、専門的な知見を持つ社会福祉法人いずみの福祉会に業務を委託し、きめ細やかな支援を実現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390" y="906750"/>
            <a:ext cx="1587479" cy="167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334902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市町村問合せ先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59C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E27B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9" y="2862281"/>
            <a:ext cx="6601033" cy="151124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latin typeface="+mn-ea"/>
              </a:rPr>
              <a:t>富田林市　</a:t>
            </a:r>
            <a:r>
              <a:rPr lang="ja-JP" altLang="en-US" b="1" dirty="0" err="1">
                <a:latin typeface="+mn-ea"/>
              </a:rPr>
              <a:t>障がい</a:t>
            </a:r>
            <a:r>
              <a:rPr lang="ja-JP" altLang="en-US" b="1" dirty="0">
                <a:latin typeface="+mn-ea"/>
              </a:rPr>
              <a:t>福祉課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住所　富田林市常盤町１番１号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電話番号　</a:t>
            </a:r>
            <a:r>
              <a:rPr lang="en-US" altLang="ja-JP" sz="1350" b="1" dirty="0">
                <a:latin typeface="+mn-ea"/>
              </a:rPr>
              <a:t>0721-25-1000</a:t>
            </a:r>
            <a:r>
              <a:rPr lang="ja-JP" altLang="en-US" sz="1350" b="1" dirty="0">
                <a:latin typeface="+mn-ea"/>
              </a:rPr>
              <a:t>（内線</a:t>
            </a:r>
            <a:r>
              <a:rPr lang="en-US" altLang="ja-JP" sz="1350" b="1" dirty="0">
                <a:latin typeface="+mn-ea"/>
              </a:rPr>
              <a:t>434</a:t>
            </a:r>
            <a:r>
              <a:rPr lang="ja-JP" altLang="en-US" sz="1350" b="1" dirty="0">
                <a:latin typeface="+mn-ea"/>
              </a:rPr>
              <a:t>）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連絡用アドレス　</a:t>
            </a:r>
            <a:r>
              <a:rPr lang="en-US" altLang="ja-JP" sz="1350" b="1" dirty="0">
                <a:latin typeface="+mn-ea"/>
              </a:rPr>
              <a:t>fukushi@city.tondabayashi.lg.jp</a:t>
            </a:r>
          </a:p>
          <a:p>
            <a:r>
              <a:rPr lang="ja-JP" altLang="en-US" sz="1350" b="1" dirty="0">
                <a:latin typeface="+mn-ea"/>
              </a:rPr>
              <a:t>　　担当係名等　相談係</a:t>
            </a:r>
            <a:endParaRPr lang="en-US" altLang="ja-JP" sz="1350" dirty="0">
              <a:latin typeface="+mn-ea"/>
            </a:endParaRP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796154" y="921251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264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55A6B56-6663-4FBF-8687-0B8F696EF014}"/>
              </a:ext>
            </a:extLst>
          </p:cNvPr>
          <p:cNvSpPr txBox="1"/>
          <p:nvPr/>
        </p:nvSpPr>
        <p:spPr>
          <a:xfrm>
            <a:off x="1271480" y="4593265"/>
            <a:ext cx="6604578" cy="104199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</a:t>
            </a:r>
            <a:endParaRPr lang="en-US" altLang="ja-JP" sz="135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1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solidFill>
                  <a:schemeClr val="bg1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013443" y="1246952"/>
            <a:ext cx="5670630" cy="66997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運用状況の検証・検討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960428" y="1016432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359533" y="2473810"/>
            <a:ext cx="2440394" cy="108084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552493" y="226675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検証・検討の場の名称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364147" y="4822381"/>
            <a:ext cx="2440394" cy="10908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557108" y="4615324"/>
            <a:ext cx="2054472" cy="469860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コーディネーターの配置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359533" y="3827191"/>
            <a:ext cx="2440394" cy="728481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552493" y="362013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3118111" y="2473810"/>
            <a:ext cx="5828375" cy="3439466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3578959" y="2256067"/>
            <a:ext cx="4906679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527272" y="4080482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年１回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451518" y="2808550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100000"/>
              </a:lnSpc>
              <a:defRPr/>
            </a:pPr>
            <a:r>
              <a:rPr lang="ja-JP" altLang="en-US" sz="9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７年度 地域生活支援拠点等検討会議</a:t>
            </a:r>
            <a:endParaRPr lang="en-US" altLang="ja-JP" sz="9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0" algn="l">
              <a:lnSpc>
                <a:spcPct val="100000"/>
              </a:lnSpc>
              <a:defRPr/>
            </a:pPr>
            <a:endParaRPr lang="en-US" altLang="ja-JP" sz="9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B31C0680-B7D4-45C6-8054-86950F5B86B5}"/>
              </a:ext>
            </a:extLst>
          </p:cNvPr>
          <p:cNvSpPr txBox="1">
            <a:spLocks/>
          </p:cNvSpPr>
          <p:nvPr/>
        </p:nvSpPr>
        <p:spPr>
          <a:xfrm>
            <a:off x="539552" y="5310230"/>
            <a:ext cx="2067413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配置あり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ADF12245-A631-49DB-9C53-BD8A0EF6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421539" y="2871487"/>
            <a:ext cx="5650232" cy="7560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199576" y="3044638"/>
            <a:ext cx="5734080" cy="28267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開催日　令和８年２月９日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参加者：３市２町１村の職員・各市町村の基幹相談支援センター職員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7200" lvl="0" indent="-457200" algn="l">
              <a:lnSpc>
                <a:spcPct val="150000"/>
              </a:lnSpc>
              <a:buClr>
                <a:srgbClr val="002060"/>
              </a:buClr>
              <a:buSzPct val="100000"/>
            </a:pP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7200" lvl="0" indent="-457200" algn="l">
              <a:lnSpc>
                <a:spcPct val="150000"/>
              </a:lnSpc>
              <a:buClr>
                <a:srgbClr val="002060"/>
              </a:buClr>
              <a:buSzPct val="100000"/>
            </a:pP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議題</a:t>
            </a: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7200" lvl="0" indent="-457200" algn="l">
              <a:lnSpc>
                <a:spcPct val="150000"/>
              </a:lnSpc>
              <a:buClr>
                <a:srgbClr val="002060"/>
              </a:buClr>
              <a:buSzPct val="100000"/>
            </a:pP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●地域生活支援コーディネーター事業の実績報告</a:t>
            </a: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7200" lvl="0" indent="-457200" algn="l">
              <a:lnSpc>
                <a:spcPct val="150000"/>
              </a:lnSpc>
              <a:buClr>
                <a:srgbClr val="002060"/>
              </a:buClr>
              <a:buSzPct val="100000"/>
            </a:pP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457200" lvl="0" indent="-457200" algn="l">
              <a:lnSpc>
                <a:spcPct val="150000"/>
              </a:lnSpc>
              <a:buClr>
                <a:srgbClr val="002060"/>
              </a:buClr>
              <a:buSzPct val="100000"/>
            </a:pP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●各市町村へ事前送付したアンケート内容についての課題整理など　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3431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606793" y="2353586"/>
            <a:ext cx="2440394" cy="32155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角丸四角形 4">
            <a:extLst>
              <a:ext uri="{FF2B5EF4-FFF2-40B4-BE49-F238E27FC236}">
                <a16:creationId xmlns:a16="http://schemas.microsoft.com/office/drawing/2014/main" id="{45552D4E-0F2B-25F7-9FFC-D0B22D28BD69}"/>
              </a:ext>
            </a:extLst>
          </p:cNvPr>
          <p:cNvSpPr/>
          <p:nvPr/>
        </p:nvSpPr>
        <p:spPr>
          <a:xfrm>
            <a:off x="3356884" y="2325291"/>
            <a:ext cx="2440394" cy="32155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ABE8E72B-85A6-FA41-FBA0-19EF4602FC40}"/>
              </a:ext>
            </a:extLst>
          </p:cNvPr>
          <p:cNvSpPr/>
          <p:nvPr/>
        </p:nvSpPr>
        <p:spPr>
          <a:xfrm>
            <a:off x="4244186" y="1975285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2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C9071085-FC83-7E3D-153A-AB2D9A3F5617}"/>
              </a:ext>
            </a:extLst>
          </p:cNvPr>
          <p:cNvSpPr/>
          <p:nvPr/>
        </p:nvSpPr>
        <p:spPr>
          <a:xfrm>
            <a:off x="6225057" y="2315426"/>
            <a:ext cx="2440394" cy="3685324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円/楕円 11">
            <a:extLst>
              <a:ext uri="{FF2B5EF4-FFF2-40B4-BE49-F238E27FC236}">
                <a16:creationId xmlns:a16="http://schemas.microsoft.com/office/drawing/2014/main" id="{6BF01045-C8EE-51BE-3136-DDED16F14D12}"/>
              </a:ext>
            </a:extLst>
          </p:cNvPr>
          <p:cNvSpPr/>
          <p:nvPr/>
        </p:nvSpPr>
        <p:spPr>
          <a:xfrm>
            <a:off x="7085677" y="1983208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3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659178" y="2724487"/>
            <a:ext cx="2296610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rgbClr val="FF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５つの機能である①相談 ⑤地域の体制づくりなど</a:t>
            </a:r>
            <a:endParaRPr lang="en-US" altLang="ja-JP" sz="1400" b="1" dirty="0">
              <a:solidFill>
                <a:srgbClr val="FF0000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623779" y="3580861"/>
            <a:ext cx="2440394" cy="76104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自立支援協議会代表者会議を開催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相談、地域の体制の実態把握や課題整理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EECECC2F-082B-91D3-C27B-B510740B0DF6}"/>
              </a:ext>
            </a:extLst>
          </p:cNvPr>
          <p:cNvSpPr txBox="1">
            <a:spLocks/>
          </p:cNvSpPr>
          <p:nvPr/>
        </p:nvSpPr>
        <p:spPr>
          <a:xfrm>
            <a:off x="3442567" y="3201354"/>
            <a:ext cx="2256422" cy="103255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917B03A7-B6B4-1D95-C4AB-7E3DD82200F3}"/>
              </a:ext>
            </a:extLst>
          </p:cNvPr>
          <p:cNvSpPr txBox="1">
            <a:spLocks/>
          </p:cNvSpPr>
          <p:nvPr/>
        </p:nvSpPr>
        <p:spPr>
          <a:xfrm>
            <a:off x="6225057" y="2748595"/>
            <a:ext cx="233705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62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schemeClr val="accent6">
                    <a:lumMod val="75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② 緊急時の受け入れ・対応 ③体験の機会・場</a:t>
            </a:r>
          </a:p>
          <a:p>
            <a:pPr defTabSz="685783">
              <a:lnSpc>
                <a:spcPct val="100000"/>
              </a:lnSpc>
              <a:defRPr/>
            </a:pPr>
            <a:endParaRPr lang="en-US" altLang="ja-JP" sz="2100" b="1" dirty="0">
              <a:solidFill>
                <a:schemeClr val="accent6">
                  <a:lumMod val="75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10BF9D52-FF85-F06F-B5B4-B6CCBE9F8D5C}"/>
              </a:ext>
            </a:extLst>
          </p:cNvPr>
          <p:cNvSpPr txBox="1">
            <a:spLocks/>
          </p:cNvSpPr>
          <p:nvPr/>
        </p:nvSpPr>
        <p:spPr>
          <a:xfrm>
            <a:off x="6225057" y="3185589"/>
            <a:ext cx="2440394" cy="1414120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地域生活支援コーディネーター事業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・緊急時等における相談支援業務及び支援に係る連携調整等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・障害福祉ネットワークの構築等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グループホーム等移行事業</a:t>
            </a: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・利用希望に合わせて支援者の体制を調整</a:t>
            </a: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・旧建物（市外）に加え新建物（市内）での実施も開始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1433075" y="1952456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1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140576" y="1106742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ja-JP" altLang="en-US" sz="2100" b="1" dirty="0">
              <a:solidFill>
                <a:srgbClr val="FFFDE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182893" y="1208458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取組み</a:t>
            </a:r>
            <a:endParaRPr lang="en-US" altLang="ja-JP" sz="33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楕円 26">
            <a:hlinkClick r:id="rId3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774216" y="985577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26" name="スライド番号プレースホルダー 5">
            <a:extLst>
              <a:ext uri="{FF2B5EF4-FFF2-40B4-BE49-F238E27FC236}">
                <a16:creationId xmlns:a16="http://schemas.microsoft.com/office/drawing/2014/main" id="{603F1994-73ED-447D-B364-2DD5346A4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606793" y="3961383"/>
            <a:ext cx="2440394" cy="103255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 err="1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障がい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者地域自立支援協議会の開催状況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</a:p>
          <a:p>
            <a:pPr algn="l" defTabSz="685783">
              <a:lnSpc>
                <a:spcPct val="100000"/>
              </a:lnSpc>
              <a:defRPr/>
            </a:pP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https://www.city.tondabayashi.lg.jp/soshiki/23/35406.html</a:t>
            </a:r>
          </a:p>
        </p:txBody>
      </p:sp>
      <p:sp>
        <p:nvSpPr>
          <p:cNvPr id="30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3339898" y="3394597"/>
            <a:ext cx="2440394" cy="32637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地域の相談支援機関のネットワーク強化などを目的に相談支援部会の開催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3364130" y="3471538"/>
            <a:ext cx="2440394" cy="21864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endParaRPr lang="ja-JP" altLang="en-US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内容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➀各種研修、相談支援事業に係る加算についての情報共有</a:t>
            </a: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②相談事業所に係る加算についての研修、加算請求やサービス調整に関する苦労した事例・好事例などについてグループワーク　など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3402379" y="2708722"/>
            <a:ext cx="2296610" cy="41411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accent1">
                    <a:lumMod val="75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５つの機能である①相談 ⑤地域の体制づくりなど</a:t>
            </a:r>
            <a:endParaRPr lang="en-US" altLang="ja-JP" sz="1400" b="1" dirty="0">
              <a:solidFill>
                <a:schemeClr val="accent1">
                  <a:lumMod val="75000"/>
                </a:schemeClr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04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541</Words>
  <Application>Microsoft Office PowerPoint</Application>
  <PresentationFormat>画面に合わせる (4:3)</PresentationFormat>
  <Paragraphs>88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UD デジタル 教科書体 N-B</vt:lpstr>
      <vt:lpstr>メイリオ</vt:lpstr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modified xsi:type="dcterms:W3CDTF">2026-03-25T08:32:49Z</dcterms:modified>
</cp:coreProperties>
</file>