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6"/>
  </p:notesMasterIdLst>
  <p:sldIdLst>
    <p:sldId id="410" r:id="rId2"/>
    <p:sldId id="433" r:id="rId3"/>
    <p:sldId id="435" r:id="rId4"/>
    <p:sldId id="361" r:id="rId5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oWzBb5dd0Iud+uAanNQ2g==" hashData="Qx95zafM9f7QYn9HX+2hPwDPwEMvL4NOT+8iy0DhecXuuIx3w3U7ivWpg9cf1OhiJUOrM1djsqWpgr/3K5y4j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FCF2F"/>
    <a:srgbClr val="99D24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3A661-518F-44F3-B462-2D0A09FF72C5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2F164-E566-4BC8-935F-B7FBEED30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24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A69F4-4EF9-264B-A3A2-B28016D02E5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84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A69F4-4EF9-264B-A3A2-B28016D02E5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97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A69F4-4EF9-264B-A3A2-B28016D02E5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25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A69F4-4EF9-264B-A3A2-B28016D02E5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2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9441-E778-46E2-9072-D9E0E2A9E1CF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80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8227-1457-4F23-9F49-FEC451472643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72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69F8-7E42-44CA-834B-58D976EAFCF9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99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42C1-6DA8-4E87-8CC9-F7AC1F2432EB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24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24F2-2534-4E2E-98B7-6C01870B28F8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5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F997-8AE3-49E9-A3C8-410953056C30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5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A54F-FBA8-4B52-B0B6-90644E938BE0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08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180B-066C-4B33-9866-DF17A2270C18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37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57DA-19DE-408E-A972-18C83B513BDA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0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D222-3872-4908-9588-C6DBCAF12C8A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02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910D-4704-4575-A1CE-57C3D2735209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12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90758-9826-4095-AEED-42F992C26181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5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楕円 16">
            <a:extLst>
              <a:ext uri="{FF2B5EF4-FFF2-40B4-BE49-F238E27FC236}">
                <a16:creationId xmlns:a16="http://schemas.microsoft.com/office/drawing/2014/main" id="{16A7AD72-6DFE-4FB6-BC8E-2F873043C896}"/>
              </a:ext>
            </a:extLst>
          </p:cNvPr>
          <p:cNvSpPr/>
          <p:nvPr/>
        </p:nvSpPr>
        <p:spPr>
          <a:xfrm>
            <a:off x="6955004" y="2276872"/>
            <a:ext cx="1594827" cy="1594827"/>
          </a:xfrm>
          <a:prstGeom prst="ellipse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+mj-lt"/>
              </a:rPr>
              <a:t>03</a:t>
            </a:r>
            <a:endParaRPr lang="ja-JP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楕円 6">
            <a:hlinkClick r:id="rId3" action="ppaction://hlinksldjump"/>
            <a:extLst>
              <a:ext uri="{FF2B5EF4-FFF2-40B4-BE49-F238E27FC236}">
                <a16:creationId xmlns:a16="http://schemas.microsoft.com/office/drawing/2014/main" id="{C3194EEB-9EC8-BA88-BEE2-7390BBE8EF6C}"/>
              </a:ext>
            </a:extLst>
          </p:cNvPr>
          <p:cNvSpPr/>
          <p:nvPr/>
        </p:nvSpPr>
        <p:spPr>
          <a:xfrm>
            <a:off x="2627747" y="2336662"/>
            <a:ext cx="1594827" cy="1594827"/>
          </a:xfrm>
          <a:prstGeom prst="ellipse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+mj-lt"/>
              </a:rPr>
              <a:t>01</a:t>
            </a:r>
            <a:endParaRPr lang="ja-JP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50E7355-7A27-644A-4B2D-93FF0DFC2468}"/>
              </a:ext>
            </a:extLst>
          </p:cNvPr>
          <p:cNvSpPr txBox="1">
            <a:spLocks/>
          </p:cNvSpPr>
          <p:nvPr/>
        </p:nvSpPr>
        <p:spPr>
          <a:xfrm>
            <a:off x="2345785" y="4091247"/>
            <a:ext cx="2089127" cy="68731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50"/>
              </a:lnSpc>
            </a:pPr>
            <a:r>
              <a:rPr lang="ja-JP" altLang="en-US" sz="1800" b="1" dirty="0">
                <a:solidFill>
                  <a:srgbClr val="F59C0B"/>
                </a:solidFill>
                <a:latin typeface="+mn-ea"/>
                <a:ea typeface="+mn-ea"/>
              </a:rPr>
              <a:t>市町村</a:t>
            </a:r>
            <a:endParaRPr lang="en-US" altLang="ja-JP" sz="1800" b="1" dirty="0">
              <a:solidFill>
                <a:srgbClr val="F59C0B"/>
              </a:solidFill>
              <a:latin typeface="+mn-ea"/>
              <a:ea typeface="+mn-ea"/>
            </a:endParaRPr>
          </a:p>
          <a:p>
            <a:pPr>
              <a:lnSpc>
                <a:spcPts val="2250"/>
              </a:lnSpc>
            </a:pPr>
            <a:r>
              <a:rPr lang="ja-JP" altLang="en-US" sz="1800" b="1" dirty="0">
                <a:solidFill>
                  <a:srgbClr val="F59C0B"/>
                </a:solidFill>
                <a:latin typeface="+mn-ea"/>
                <a:ea typeface="+mn-ea"/>
              </a:rPr>
              <a:t>問合せ先</a:t>
            </a:r>
            <a:endParaRPr lang="en-US" altLang="ja-JP" sz="1800" b="1" dirty="0">
              <a:solidFill>
                <a:srgbClr val="F59C0B"/>
              </a:solidFill>
              <a:latin typeface="+mn-ea"/>
              <a:ea typeface="+mn-ea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DD19519E-51F4-4043-4731-BF0D712162D5}"/>
              </a:ext>
            </a:extLst>
          </p:cNvPr>
          <p:cNvSpPr txBox="1">
            <a:spLocks/>
          </p:cNvSpPr>
          <p:nvPr/>
        </p:nvSpPr>
        <p:spPr>
          <a:xfrm>
            <a:off x="2380597" y="4849623"/>
            <a:ext cx="2089127" cy="79749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200" dirty="0">
                <a:latin typeface="+mn-ea"/>
                <a:ea typeface="+mn-ea"/>
              </a:rPr>
              <a:t>地域生活支援拠点等に関するお問い合わせはこちらです。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B305AA47-E314-4D0B-CBD5-2C0E4A245FB0}"/>
              </a:ext>
            </a:extLst>
          </p:cNvPr>
          <p:cNvSpPr txBox="1">
            <a:spLocks/>
          </p:cNvSpPr>
          <p:nvPr/>
        </p:nvSpPr>
        <p:spPr>
          <a:xfrm>
            <a:off x="4479690" y="4091245"/>
            <a:ext cx="2218196" cy="68731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50"/>
              </a:lnSpc>
            </a:pPr>
            <a:r>
              <a:rPr lang="ja-JP" altLang="en-US" sz="1800" b="1" dirty="0">
                <a:solidFill>
                  <a:srgbClr val="F59C0B"/>
                </a:solidFill>
                <a:latin typeface="+mn-ea"/>
                <a:ea typeface="+mn-ea"/>
              </a:rPr>
              <a:t>運用状況の</a:t>
            </a:r>
            <a:endParaRPr lang="en-US" altLang="ja-JP" sz="1800" b="1" dirty="0">
              <a:solidFill>
                <a:srgbClr val="F59C0B"/>
              </a:solidFill>
              <a:latin typeface="+mn-ea"/>
              <a:ea typeface="+mn-ea"/>
            </a:endParaRPr>
          </a:p>
          <a:p>
            <a:pPr>
              <a:lnSpc>
                <a:spcPts val="2250"/>
              </a:lnSpc>
            </a:pPr>
            <a:r>
              <a:rPr lang="ja-JP" altLang="en-US" sz="1800" b="1" dirty="0">
                <a:solidFill>
                  <a:srgbClr val="F59C0B"/>
                </a:solidFill>
                <a:latin typeface="+mn-ea"/>
                <a:ea typeface="+mn-ea"/>
              </a:rPr>
              <a:t>検証・検討</a:t>
            </a:r>
            <a:endParaRPr lang="en-US" altLang="ja-JP" sz="1800" b="1" dirty="0">
              <a:solidFill>
                <a:srgbClr val="F59C0B"/>
              </a:solidFill>
              <a:latin typeface="+mn-ea"/>
              <a:ea typeface="+mn-ea"/>
            </a:endParaRP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509B671B-A2A9-4D51-F9C8-B863A7F59ABC}"/>
              </a:ext>
            </a:extLst>
          </p:cNvPr>
          <p:cNvSpPr txBox="1">
            <a:spLocks/>
          </p:cNvSpPr>
          <p:nvPr/>
        </p:nvSpPr>
        <p:spPr>
          <a:xfrm>
            <a:off x="4544225" y="4843227"/>
            <a:ext cx="2089127" cy="79749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200" dirty="0">
                <a:latin typeface="+mn-ea"/>
                <a:ea typeface="+mn-ea"/>
              </a:rPr>
              <a:t>地域生活支援拠点等の運用状況の検証・検討について掲載しています。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F4419BFB-C12D-7629-A5F6-F663479A77AA}"/>
              </a:ext>
            </a:extLst>
          </p:cNvPr>
          <p:cNvSpPr txBox="1">
            <a:spLocks/>
          </p:cNvSpPr>
          <p:nvPr/>
        </p:nvSpPr>
        <p:spPr>
          <a:xfrm>
            <a:off x="6842470" y="4091245"/>
            <a:ext cx="1819892" cy="68731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50"/>
              </a:lnSpc>
            </a:pPr>
            <a:r>
              <a:rPr lang="ja-JP" altLang="en-US" sz="1800" b="1" dirty="0">
                <a:solidFill>
                  <a:srgbClr val="F59C0B"/>
                </a:solidFill>
                <a:latin typeface="+mn-ea"/>
                <a:ea typeface="+mn-ea"/>
              </a:rPr>
              <a:t>取組み</a:t>
            </a:r>
            <a:endParaRPr lang="en-US" altLang="ja-JP" sz="1800" b="1" dirty="0">
              <a:solidFill>
                <a:srgbClr val="F59C0B"/>
              </a:solidFill>
              <a:latin typeface="+mn-ea"/>
              <a:ea typeface="+mn-ea"/>
            </a:endParaRP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717CC069-A3B9-354F-B39D-7073AE2AD453}"/>
              </a:ext>
            </a:extLst>
          </p:cNvPr>
          <p:cNvSpPr txBox="1">
            <a:spLocks/>
          </p:cNvSpPr>
          <p:nvPr/>
        </p:nvSpPr>
        <p:spPr>
          <a:xfrm>
            <a:off x="6707853" y="4836831"/>
            <a:ext cx="2089127" cy="79749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200" dirty="0">
                <a:latin typeface="+mn-ea"/>
                <a:ea typeface="+mn-ea"/>
              </a:rPr>
              <a:t>地域生活支援拠点等についての取組みを掲載しています。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CF86D90-3DC5-872E-67A2-ED9E4D0E35E1}"/>
              </a:ext>
            </a:extLst>
          </p:cNvPr>
          <p:cNvSpPr txBox="1">
            <a:spLocks/>
          </p:cNvSpPr>
          <p:nvPr/>
        </p:nvSpPr>
        <p:spPr>
          <a:xfrm>
            <a:off x="2104294" y="857250"/>
            <a:ext cx="6890210" cy="36965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800" dirty="0">
                <a:latin typeface="+mn-ea"/>
                <a:ea typeface="+mn-ea"/>
              </a:rPr>
              <a:t>「大阪府地域生活支援拠点等ポータルサイト」情報シート</a:t>
            </a:r>
            <a:endParaRPr lang="en-US" altLang="ja-JP" sz="1800" dirty="0">
              <a:latin typeface="+mn-ea"/>
              <a:ea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A37DBC9-8E22-92FF-72D1-26FC9FB71FE4}"/>
              </a:ext>
            </a:extLst>
          </p:cNvPr>
          <p:cNvSpPr/>
          <p:nvPr/>
        </p:nvSpPr>
        <p:spPr>
          <a:xfrm>
            <a:off x="3" y="857250"/>
            <a:ext cx="2152357" cy="5143500"/>
          </a:xfrm>
          <a:prstGeom prst="rect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35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DBC39CDD-BF0F-8170-9D76-683C8769E69A}"/>
              </a:ext>
            </a:extLst>
          </p:cNvPr>
          <p:cNvSpPr txBox="1">
            <a:spLocks/>
          </p:cNvSpPr>
          <p:nvPr/>
        </p:nvSpPr>
        <p:spPr>
          <a:xfrm>
            <a:off x="245158" y="2673583"/>
            <a:ext cx="1813787" cy="47822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475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b="1" spc="225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高槻市</a:t>
            </a:r>
            <a:endParaRPr lang="en-US" altLang="ja-JP" b="1" spc="225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AF966D6-B691-445C-014C-483EB1A8E97B}"/>
              </a:ext>
            </a:extLst>
          </p:cNvPr>
          <p:cNvCxnSpPr>
            <a:cxnSpLocks/>
          </p:cNvCxnSpPr>
          <p:nvPr/>
        </p:nvCxnSpPr>
        <p:spPr>
          <a:xfrm>
            <a:off x="2358457" y="1214754"/>
            <a:ext cx="6763406" cy="0"/>
          </a:xfrm>
          <a:prstGeom prst="line">
            <a:avLst/>
          </a:prstGeom>
          <a:ln>
            <a:solidFill>
              <a:srgbClr val="D6B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楕円 2">
            <a:extLst>
              <a:ext uri="{FF2B5EF4-FFF2-40B4-BE49-F238E27FC236}">
                <a16:creationId xmlns:a16="http://schemas.microsoft.com/office/drawing/2014/main" id="{5FDBDDD0-CFDC-05EF-3C99-44EE6B9AA43E}"/>
              </a:ext>
            </a:extLst>
          </p:cNvPr>
          <p:cNvSpPr/>
          <p:nvPr/>
        </p:nvSpPr>
        <p:spPr>
          <a:xfrm>
            <a:off x="412070" y="1241464"/>
            <a:ext cx="1328216" cy="1328216"/>
          </a:xfrm>
          <a:prstGeom prst="ellipse">
            <a:avLst/>
          </a:prstGeom>
          <a:solidFill>
            <a:srgbClr val="FFF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市町村章等</a:t>
            </a:r>
            <a:endParaRPr lang="en-US" altLang="ja-JP" sz="1350" dirty="0">
              <a:solidFill>
                <a:schemeClr val="tx1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61770FFB-076D-4D8E-A395-40A76EF1C214}"/>
              </a:ext>
            </a:extLst>
          </p:cNvPr>
          <p:cNvSpPr/>
          <p:nvPr/>
        </p:nvSpPr>
        <p:spPr>
          <a:xfrm>
            <a:off x="4791375" y="2276872"/>
            <a:ext cx="1594827" cy="1594827"/>
          </a:xfrm>
          <a:prstGeom prst="ellipse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+mj-lt"/>
              </a:rPr>
              <a:t>02</a:t>
            </a:r>
            <a:endParaRPr lang="ja-JP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CAD511B1-606A-4CF6-B6A0-EDC3556CA8DA}"/>
              </a:ext>
            </a:extLst>
          </p:cNvPr>
          <p:cNvSpPr txBox="1">
            <a:spLocks/>
          </p:cNvSpPr>
          <p:nvPr/>
        </p:nvSpPr>
        <p:spPr>
          <a:xfrm>
            <a:off x="82193" y="3933992"/>
            <a:ext cx="2022101" cy="64713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000" b="1" spc="225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人口（令和８年１月現在）</a:t>
            </a:r>
            <a:endParaRPr lang="en-US" altLang="ja-JP" sz="1000" b="1" spc="225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ja-JP" altLang="en-US" sz="1000" b="1" spc="225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　　　　　</a:t>
            </a:r>
            <a:r>
              <a:rPr lang="en-US" altLang="ja-JP" sz="1000" b="1" spc="225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343,943</a:t>
            </a:r>
            <a:r>
              <a:rPr lang="ja-JP" altLang="en-US" sz="1000" b="1" spc="225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人</a:t>
            </a:r>
            <a:endParaRPr lang="en-US" altLang="ja-JP" sz="1000" b="1" spc="225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altLang="ja-JP" sz="1000" b="1" spc="225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ja-JP" altLang="en-US" sz="1000" b="1" spc="225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整備時期：令和２年３月</a:t>
            </a:r>
            <a:endParaRPr lang="en-US" altLang="ja-JP" sz="1000" b="1" spc="225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CDE0DCB-57DA-4DB2-83B5-01F90BF23F6F}"/>
              </a:ext>
            </a:extLst>
          </p:cNvPr>
          <p:cNvSpPr/>
          <p:nvPr/>
        </p:nvSpPr>
        <p:spPr>
          <a:xfrm>
            <a:off x="683568" y="1556792"/>
            <a:ext cx="7920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">
            <a:extLst>
              <a:ext uri="{FF2B5EF4-FFF2-40B4-BE49-F238E27FC236}">
                <a16:creationId xmlns:a16="http://schemas.microsoft.com/office/drawing/2014/main" id="{945171B4-8AB3-4180-916D-CE11E6D279C4}"/>
              </a:ext>
            </a:extLst>
          </p:cNvPr>
          <p:cNvSpPr/>
          <p:nvPr/>
        </p:nvSpPr>
        <p:spPr>
          <a:xfrm>
            <a:off x="2259017" y="1340768"/>
            <a:ext cx="6763406" cy="716558"/>
          </a:xfrm>
          <a:prstGeom prst="roundRect">
            <a:avLst>
              <a:gd name="adj" fmla="val 5612"/>
            </a:avLst>
          </a:prstGeom>
          <a:solidFill>
            <a:schemeClr val="bg1"/>
          </a:solidFill>
          <a:ln w="1905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FB7A26D9-7670-40AB-88D1-40F2FDBDFCF5}"/>
              </a:ext>
            </a:extLst>
          </p:cNvPr>
          <p:cNvSpPr txBox="1">
            <a:spLocks/>
          </p:cNvSpPr>
          <p:nvPr/>
        </p:nvSpPr>
        <p:spPr>
          <a:xfrm>
            <a:off x="2259017" y="1522068"/>
            <a:ext cx="6763406" cy="35395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800" dirty="0">
                <a:latin typeface="+mn-ea"/>
                <a:ea typeface="+mn-ea"/>
              </a:rPr>
              <a:t>別称：高槻障がい福祉サポートネットワーク</a:t>
            </a:r>
            <a:endParaRPr lang="en-US" altLang="ja-JP" sz="1800" dirty="0">
              <a:latin typeface="+mn-ea"/>
              <a:ea typeface="+mn-ea"/>
            </a:endParaRPr>
          </a:p>
        </p:txBody>
      </p:sp>
      <p:sp>
        <p:nvSpPr>
          <p:cNvPr id="23" name="スライド番号プレースホルダー 5">
            <a:extLst>
              <a:ext uri="{FF2B5EF4-FFF2-40B4-BE49-F238E27FC236}">
                <a16:creationId xmlns:a16="http://schemas.microsoft.com/office/drawing/2014/main" id="{6C33BC74-78AB-470F-8BAF-9C1E3D03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473BECB-66D0-4F68-C230-4EF374D51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54" y="1478398"/>
            <a:ext cx="947248" cy="8768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308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>
            <a:extLst>
              <a:ext uri="{FF2B5EF4-FFF2-40B4-BE49-F238E27FC236}">
                <a16:creationId xmlns:a16="http://schemas.microsoft.com/office/drawing/2014/main" id="{C8B3BF4F-EC84-1CA6-4290-9403FE4E4BB3}"/>
              </a:ext>
            </a:extLst>
          </p:cNvPr>
          <p:cNvSpPr/>
          <p:nvPr/>
        </p:nvSpPr>
        <p:spPr>
          <a:xfrm>
            <a:off x="1140576" y="1106742"/>
            <a:ext cx="6862847" cy="1334902"/>
          </a:xfrm>
          <a:prstGeom prst="roundRect">
            <a:avLst>
              <a:gd name="adj" fmla="val 21554"/>
            </a:avLst>
          </a:prstGeom>
          <a:solidFill>
            <a:srgbClr val="F59C0B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　　</a:t>
            </a:r>
            <a:endParaRPr lang="ja-JP" altLang="en-US" sz="2100" b="1" dirty="0">
              <a:solidFill>
                <a:srgbClr val="FFFDE1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CF86D90-3DC5-872E-67A2-ED9E4D0E35E1}"/>
              </a:ext>
            </a:extLst>
          </p:cNvPr>
          <p:cNvSpPr txBox="1">
            <a:spLocks/>
          </p:cNvSpPr>
          <p:nvPr/>
        </p:nvSpPr>
        <p:spPr>
          <a:xfrm>
            <a:off x="2249742" y="1350851"/>
            <a:ext cx="4457713" cy="66997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300" b="1" dirty="0">
                <a:solidFill>
                  <a:schemeClr val="bg1"/>
                </a:solidFill>
                <a:latin typeface="+mn-ea"/>
                <a:ea typeface="+mn-ea"/>
              </a:rPr>
              <a:t>市町村問合せ先</a:t>
            </a:r>
            <a:endParaRPr lang="en-US" altLang="ja-JP" sz="33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667CA13B-45AF-2C66-CE56-17C9C4D9EEAC}"/>
              </a:ext>
            </a:extLst>
          </p:cNvPr>
          <p:cNvSpPr/>
          <p:nvPr/>
        </p:nvSpPr>
        <p:spPr>
          <a:xfrm>
            <a:off x="1147661" y="2803551"/>
            <a:ext cx="6862847" cy="3008913"/>
          </a:xfrm>
          <a:prstGeom prst="roundRect">
            <a:avLst>
              <a:gd name="adj" fmla="val 5612"/>
            </a:avLst>
          </a:prstGeom>
          <a:solidFill>
            <a:schemeClr val="bg1"/>
          </a:solidFill>
          <a:ln w="57150">
            <a:solidFill>
              <a:srgbClr val="F59C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6D764C04-8067-88A1-B865-FA78C4A09340}"/>
              </a:ext>
            </a:extLst>
          </p:cNvPr>
          <p:cNvSpPr/>
          <p:nvPr/>
        </p:nvSpPr>
        <p:spPr>
          <a:xfrm flipV="1">
            <a:off x="4270017" y="2489872"/>
            <a:ext cx="603956" cy="274526"/>
          </a:xfrm>
          <a:prstGeom prst="triangle">
            <a:avLst/>
          </a:prstGeom>
          <a:solidFill>
            <a:srgbClr val="E27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F95F3B-732F-3643-0A9C-2FA96D55C1DF}"/>
              </a:ext>
            </a:extLst>
          </p:cNvPr>
          <p:cNvSpPr txBox="1"/>
          <p:nvPr/>
        </p:nvSpPr>
        <p:spPr>
          <a:xfrm>
            <a:off x="1271479" y="2862281"/>
            <a:ext cx="6601033" cy="15112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b="1" dirty="0">
                <a:latin typeface="+mn-ea"/>
              </a:rPr>
              <a:t>高槻市　福祉相談支援課</a:t>
            </a:r>
            <a:endParaRPr lang="en-US" altLang="ja-JP" sz="135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350" b="1" dirty="0">
                <a:latin typeface="+mn-ea"/>
              </a:rPr>
              <a:t>　　住所　〒</a:t>
            </a:r>
            <a:r>
              <a:rPr lang="en-US" altLang="ja-JP" sz="1350" b="1" dirty="0">
                <a:latin typeface="+mn-ea"/>
              </a:rPr>
              <a:t>569-0067</a:t>
            </a:r>
            <a:r>
              <a:rPr lang="ja-JP" altLang="en-US" sz="1350" b="1" dirty="0">
                <a:latin typeface="+mn-ea"/>
              </a:rPr>
              <a:t>　高槻市桃園町２番１号</a:t>
            </a:r>
            <a:endParaRPr lang="en-US" altLang="ja-JP" sz="1350" b="1" dirty="0">
              <a:latin typeface="+mn-ea"/>
            </a:endParaRPr>
          </a:p>
          <a:p>
            <a:r>
              <a:rPr lang="ja-JP" altLang="en-US" sz="1350" b="1" dirty="0">
                <a:latin typeface="+mn-ea"/>
              </a:rPr>
              <a:t>　　電話番号　</a:t>
            </a:r>
            <a:r>
              <a:rPr lang="en-US" altLang="ja-JP" sz="1350" b="1" dirty="0">
                <a:latin typeface="+mn-ea"/>
              </a:rPr>
              <a:t>072-674-7171</a:t>
            </a:r>
          </a:p>
          <a:p>
            <a:r>
              <a:rPr lang="ja-JP" altLang="en-US" sz="1350" b="1" dirty="0">
                <a:latin typeface="+mn-ea"/>
              </a:rPr>
              <a:t>　　連絡用アドレス　</a:t>
            </a:r>
            <a:r>
              <a:rPr lang="en-US" altLang="ja-JP" sz="1350" b="1" dirty="0">
                <a:latin typeface="+mn-ea"/>
              </a:rPr>
              <a:t>tak1717@city.takatsuki.osaka.lg.jp</a:t>
            </a:r>
          </a:p>
          <a:p>
            <a:r>
              <a:rPr lang="ja-JP" altLang="en-US" sz="1350" b="1" dirty="0">
                <a:latin typeface="+mn-ea"/>
              </a:rPr>
              <a:t>　　担当係名等  障がい者支援チーム</a:t>
            </a:r>
            <a:endParaRPr lang="en-US" altLang="ja-JP" sz="1350" dirty="0">
              <a:latin typeface="+mn-ea"/>
            </a:endParaRPr>
          </a:p>
        </p:txBody>
      </p:sp>
      <p:sp>
        <p:nvSpPr>
          <p:cNvPr id="10" name="楕円 9">
            <a:hlinkClick r:id="rId3" action="ppaction://hlinksldjump"/>
            <a:extLst>
              <a:ext uri="{FF2B5EF4-FFF2-40B4-BE49-F238E27FC236}">
                <a16:creationId xmlns:a16="http://schemas.microsoft.com/office/drawing/2014/main" id="{A73912BB-2FAF-4919-BC39-7F531383164A}"/>
              </a:ext>
            </a:extLst>
          </p:cNvPr>
          <p:cNvSpPr>
            <a:spLocks noChangeAspect="1"/>
          </p:cNvSpPr>
          <p:nvPr/>
        </p:nvSpPr>
        <p:spPr>
          <a:xfrm>
            <a:off x="796154" y="921251"/>
            <a:ext cx="999000" cy="999000"/>
          </a:xfrm>
          <a:prstGeom prst="ellipse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ja-JP" alt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03C0805-2879-415D-882F-4C6263C65927}"/>
              </a:ext>
            </a:extLst>
          </p:cNvPr>
          <p:cNvSpPr txBox="1"/>
          <p:nvPr/>
        </p:nvSpPr>
        <p:spPr>
          <a:xfrm>
            <a:off x="2053025" y="1879144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Segoe UI"/>
                <a:ea typeface="メイリオ"/>
              </a:rPr>
              <a:t>地域生活支援拠点等に関するお問い合わせはこちらです。</a:t>
            </a:r>
            <a:endParaRPr lang="en-US" altLang="ja-JP" sz="1600" b="1" dirty="0">
              <a:solidFill>
                <a:schemeClr val="bg1"/>
              </a:solidFill>
              <a:latin typeface="Segoe UI"/>
              <a:ea typeface="メイリオ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7406EF9-5C39-414C-881C-12B79D7D6950}"/>
              </a:ext>
            </a:extLst>
          </p:cNvPr>
          <p:cNvSpPr/>
          <p:nvPr/>
        </p:nvSpPr>
        <p:spPr>
          <a:xfrm>
            <a:off x="0" y="857250"/>
            <a:ext cx="231399" cy="5143500"/>
          </a:xfrm>
          <a:prstGeom prst="rect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rgbClr val="D99E29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D577522B-1BA6-4515-94A2-CFEC36C6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55A6B56-6663-4FBF-8687-0B8F696EF014}"/>
              </a:ext>
            </a:extLst>
          </p:cNvPr>
          <p:cNvSpPr txBox="1"/>
          <p:nvPr/>
        </p:nvSpPr>
        <p:spPr>
          <a:xfrm>
            <a:off x="1271480" y="4593265"/>
            <a:ext cx="6604578" cy="104199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300"/>
              </a:spcAft>
            </a:pPr>
            <a:r>
              <a:rPr lang="ja-JP" altLang="en-US" sz="1350" b="1" dirty="0">
                <a:latin typeface="+mn-ea"/>
              </a:rPr>
              <a:t>　（緊急時の受入れ・対応について）</a:t>
            </a:r>
            <a:endParaRPr lang="en-US" altLang="ja-JP" sz="1350" b="1" dirty="0">
              <a:latin typeface="+mn-ea"/>
            </a:endParaRPr>
          </a:p>
          <a:p>
            <a:pPr>
              <a:spcAft>
                <a:spcPts val="300"/>
              </a:spcAft>
            </a:pPr>
            <a:r>
              <a:rPr lang="ja-JP" altLang="en-US" sz="1350" b="1" dirty="0">
                <a:latin typeface="+mn-ea"/>
              </a:rPr>
              <a:t>　「緊急時対応シート」を活用し、相談支援事業所と基幹相談支援センターが連携　</a:t>
            </a:r>
            <a:endParaRPr lang="en-US" altLang="ja-JP" sz="1350" b="1" dirty="0">
              <a:latin typeface="+mn-ea"/>
            </a:endParaRPr>
          </a:p>
          <a:p>
            <a:pPr>
              <a:spcAft>
                <a:spcPts val="300"/>
              </a:spcAft>
            </a:pPr>
            <a:r>
              <a:rPr lang="ja-JP" altLang="en-US" sz="1350" b="1" dirty="0">
                <a:latin typeface="+mn-ea"/>
              </a:rPr>
              <a:t>　　して緊急時の受入れの連絡調整等を行うとともに、短期入所や緊急時受入事業</a:t>
            </a:r>
            <a:endParaRPr lang="en-US" altLang="ja-JP" sz="1350" b="1" dirty="0">
              <a:latin typeface="+mn-ea"/>
            </a:endParaRPr>
          </a:p>
          <a:p>
            <a:pPr>
              <a:spcAft>
                <a:spcPts val="300"/>
              </a:spcAft>
            </a:pPr>
            <a:r>
              <a:rPr lang="ja-JP" altLang="en-US" sz="1350" b="1" dirty="0">
                <a:latin typeface="+mn-ea"/>
              </a:rPr>
              <a:t>　　等の活用による対応を行う</a:t>
            </a:r>
            <a:endParaRPr lang="en-US" altLang="ja-JP" sz="135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71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>
            <a:extLst>
              <a:ext uri="{FF2B5EF4-FFF2-40B4-BE49-F238E27FC236}">
                <a16:creationId xmlns:a16="http://schemas.microsoft.com/office/drawing/2014/main" id="{C8B3BF4F-EC84-1CA6-4290-9403FE4E4BB3}"/>
              </a:ext>
            </a:extLst>
          </p:cNvPr>
          <p:cNvSpPr/>
          <p:nvPr/>
        </p:nvSpPr>
        <p:spPr>
          <a:xfrm>
            <a:off x="1140576" y="1106741"/>
            <a:ext cx="6862847" cy="810000"/>
          </a:xfrm>
          <a:prstGeom prst="roundRect">
            <a:avLst>
              <a:gd name="adj" fmla="val 21554"/>
            </a:avLst>
          </a:prstGeom>
          <a:solidFill>
            <a:srgbClr val="F59C0B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>
                <a:solidFill>
                  <a:schemeClr val="bg1"/>
                </a:solidFill>
              </a:rPr>
              <a:t>　　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CF86D90-3DC5-872E-67A2-ED9E4D0E35E1}"/>
              </a:ext>
            </a:extLst>
          </p:cNvPr>
          <p:cNvSpPr txBox="1">
            <a:spLocks/>
          </p:cNvSpPr>
          <p:nvPr/>
        </p:nvSpPr>
        <p:spPr>
          <a:xfrm>
            <a:off x="2013443" y="1246952"/>
            <a:ext cx="5670630" cy="669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300" b="1" dirty="0">
                <a:solidFill>
                  <a:schemeClr val="bg1"/>
                </a:solidFill>
                <a:latin typeface="+mn-ea"/>
                <a:ea typeface="+mn-ea"/>
              </a:rPr>
              <a:t>運用状況の検証・検討</a:t>
            </a:r>
          </a:p>
        </p:txBody>
      </p:sp>
      <p:sp>
        <p:nvSpPr>
          <p:cNvPr id="10" name="楕円 9">
            <a:hlinkClick r:id="rId3" action="ppaction://hlinksldjump"/>
            <a:extLst>
              <a:ext uri="{FF2B5EF4-FFF2-40B4-BE49-F238E27FC236}">
                <a16:creationId xmlns:a16="http://schemas.microsoft.com/office/drawing/2014/main" id="{A73912BB-2FAF-4919-BC39-7F531383164A}"/>
              </a:ext>
            </a:extLst>
          </p:cNvPr>
          <p:cNvSpPr>
            <a:spLocks noChangeAspect="1"/>
          </p:cNvSpPr>
          <p:nvPr/>
        </p:nvSpPr>
        <p:spPr>
          <a:xfrm>
            <a:off x="960428" y="1016432"/>
            <a:ext cx="999000" cy="999000"/>
          </a:xfrm>
          <a:prstGeom prst="ellipse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ja-JP" alt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84544E2-71E9-442B-AC34-499585CEDA1D}"/>
              </a:ext>
            </a:extLst>
          </p:cNvPr>
          <p:cNvSpPr/>
          <p:nvPr/>
        </p:nvSpPr>
        <p:spPr>
          <a:xfrm>
            <a:off x="0" y="857250"/>
            <a:ext cx="231399" cy="5312962"/>
          </a:xfrm>
          <a:prstGeom prst="rect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rgbClr val="D99E29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2" name="角丸四角形 1">
            <a:extLst>
              <a:ext uri="{FF2B5EF4-FFF2-40B4-BE49-F238E27FC236}">
                <a16:creationId xmlns:a16="http://schemas.microsoft.com/office/drawing/2014/main" id="{743FA248-0EF4-4AEC-A993-E35A80C48345}"/>
              </a:ext>
            </a:extLst>
          </p:cNvPr>
          <p:cNvSpPr/>
          <p:nvPr/>
        </p:nvSpPr>
        <p:spPr>
          <a:xfrm>
            <a:off x="359533" y="2473810"/>
            <a:ext cx="2440394" cy="1080847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 w="3810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771BFA7B-02B8-456F-A82D-C4492167A638}"/>
              </a:ext>
            </a:extLst>
          </p:cNvPr>
          <p:cNvSpPr txBox="1">
            <a:spLocks/>
          </p:cNvSpPr>
          <p:nvPr/>
        </p:nvSpPr>
        <p:spPr>
          <a:xfrm>
            <a:off x="552493" y="2266753"/>
            <a:ext cx="2054472" cy="414116"/>
          </a:xfrm>
          <a:prstGeom prst="roundRect">
            <a:avLst>
              <a:gd name="adj" fmla="val 49068"/>
            </a:avLst>
          </a:prstGeom>
          <a:solidFill>
            <a:srgbClr val="F59C0B"/>
          </a:solidFill>
        </p:spPr>
        <p:txBody>
          <a:bodyPr vert="horz" lIns="68580" tIns="5400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検証・検討の場の名称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角丸四角形 1">
            <a:extLst>
              <a:ext uri="{FF2B5EF4-FFF2-40B4-BE49-F238E27FC236}">
                <a16:creationId xmlns:a16="http://schemas.microsoft.com/office/drawing/2014/main" id="{75894484-61C0-4696-88C1-AA2F17843510}"/>
              </a:ext>
            </a:extLst>
          </p:cNvPr>
          <p:cNvSpPr/>
          <p:nvPr/>
        </p:nvSpPr>
        <p:spPr>
          <a:xfrm>
            <a:off x="364147" y="4822381"/>
            <a:ext cx="2440394" cy="1347831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 w="3810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0BE32D83-5A05-4BD1-AC7B-07BE76B42EAD}"/>
              </a:ext>
            </a:extLst>
          </p:cNvPr>
          <p:cNvSpPr txBox="1">
            <a:spLocks/>
          </p:cNvSpPr>
          <p:nvPr/>
        </p:nvSpPr>
        <p:spPr>
          <a:xfrm>
            <a:off x="557108" y="4615324"/>
            <a:ext cx="2054472" cy="469860"/>
          </a:xfrm>
          <a:prstGeom prst="roundRect">
            <a:avLst>
              <a:gd name="adj" fmla="val 49068"/>
            </a:avLst>
          </a:prstGeom>
          <a:solidFill>
            <a:srgbClr val="F59C0B"/>
          </a:solidFill>
        </p:spPr>
        <p:txBody>
          <a:bodyPr vert="horz" lIns="68580" tIns="5400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地域生活支援拠点等</a:t>
            </a:r>
            <a:endParaRPr lang="en-US" altLang="ja-JP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783">
              <a:lnSpc>
                <a:spcPct val="100000"/>
              </a:lnSpc>
              <a:defRPr/>
            </a:pP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コーディネーターの配置</a:t>
            </a:r>
            <a:endParaRPr lang="en-US" altLang="ja-JP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角丸四角形 1">
            <a:extLst>
              <a:ext uri="{FF2B5EF4-FFF2-40B4-BE49-F238E27FC236}">
                <a16:creationId xmlns:a16="http://schemas.microsoft.com/office/drawing/2014/main" id="{EC5ABB0A-CE79-463E-A0CF-F52BBB9DF4A7}"/>
              </a:ext>
            </a:extLst>
          </p:cNvPr>
          <p:cNvSpPr/>
          <p:nvPr/>
        </p:nvSpPr>
        <p:spPr>
          <a:xfrm>
            <a:off x="359533" y="3827191"/>
            <a:ext cx="2440394" cy="728481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 w="3810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F13989D2-6CE8-4CEE-9C09-9B6F44210125}"/>
              </a:ext>
            </a:extLst>
          </p:cNvPr>
          <p:cNvSpPr txBox="1">
            <a:spLocks/>
          </p:cNvSpPr>
          <p:nvPr/>
        </p:nvSpPr>
        <p:spPr>
          <a:xfrm>
            <a:off x="552493" y="3620133"/>
            <a:ext cx="2054472" cy="414116"/>
          </a:xfrm>
          <a:prstGeom prst="roundRect">
            <a:avLst>
              <a:gd name="adj" fmla="val 49068"/>
            </a:avLst>
          </a:prstGeom>
          <a:solidFill>
            <a:srgbClr val="F59C0B"/>
          </a:solidFill>
        </p:spPr>
        <p:txBody>
          <a:bodyPr vert="horz" lIns="68580" tIns="5400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開催頻度</a:t>
            </a:r>
            <a:endParaRPr lang="en-US" altLang="ja-JP" sz="1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角丸四角形 1">
            <a:extLst>
              <a:ext uri="{FF2B5EF4-FFF2-40B4-BE49-F238E27FC236}">
                <a16:creationId xmlns:a16="http://schemas.microsoft.com/office/drawing/2014/main" id="{D7FA2747-4FDB-4132-B6EB-D67C41A4270C}"/>
              </a:ext>
            </a:extLst>
          </p:cNvPr>
          <p:cNvSpPr/>
          <p:nvPr/>
        </p:nvSpPr>
        <p:spPr>
          <a:xfrm>
            <a:off x="3134624" y="2473810"/>
            <a:ext cx="5828375" cy="3696402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810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B30B75B3-6A61-4F01-AF91-62494F86DE78}"/>
              </a:ext>
            </a:extLst>
          </p:cNvPr>
          <p:cNvSpPr txBox="1">
            <a:spLocks/>
          </p:cNvSpPr>
          <p:nvPr/>
        </p:nvSpPr>
        <p:spPr>
          <a:xfrm>
            <a:off x="3578959" y="2256067"/>
            <a:ext cx="4906679" cy="414116"/>
          </a:xfrm>
          <a:prstGeom prst="roundRect">
            <a:avLst>
              <a:gd name="adj" fmla="val 49068"/>
            </a:avLst>
          </a:prstGeom>
          <a:solidFill>
            <a:srgbClr val="F59C0B"/>
          </a:solidFill>
        </p:spPr>
        <p:txBody>
          <a:bodyPr vert="horz" lIns="68580" tIns="5400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具体的な内容</a:t>
            </a:r>
            <a:endParaRPr lang="en-US" altLang="ja-JP" sz="1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C58BC26E-763B-4CE6-9470-D39EA3CC24AD}"/>
              </a:ext>
            </a:extLst>
          </p:cNvPr>
          <p:cNvSpPr txBox="1">
            <a:spLocks/>
          </p:cNvSpPr>
          <p:nvPr/>
        </p:nvSpPr>
        <p:spPr>
          <a:xfrm>
            <a:off x="3252084" y="2680868"/>
            <a:ext cx="5681572" cy="323240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♦運用状況の検証・検討について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開催日時：令和７年５月２０日（令和７年度第１回）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議題：地域生活支援拠点等の機能の運用状況の検証及び交流会について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内容：令和５年度と比較して、登録事業所数が増加、緊急時対応シートの作成件数が増加、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単身生活体験事業利用は同一であった。交流会に訪問看護の招待を検討。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endParaRPr lang="en-US" altLang="ja-JP" sz="7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開催日時：令和７年９月１６日（令和７年度第２回）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議題：単身生活体験事業の報告及び交流会について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内容：単身生活体験事業実施事業者より報告。交流会に訪問看護を招待することとし、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事例を用いたグループワークで使用する架空事例の作成を実施。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endParaRPr lang="en-US" altLang="ja-JP" sz="7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開催日時：令和７年１２月１６日（令和７年度第３回）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議題：サポートネットワーク交流会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内容：交流会を実施。４４名が参加。アンケートでは、「かなり満足」が</a:t>
            </a:r>
            <a:r>
              <a:rPr lang="en-US" altLang="ja-JP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54.3</a:t>
            </a: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％、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「まぁ満足」が</a:t>
            </a:r>
            <a:r>
              <a:rPr lang="en-US" altLang="ja-JP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45.7%</a:t>
            </a: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と満足度の高い交流会となった。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endParaRPr lang="en-US" altLang="ja-JP" sz="7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開催日時：令和８年２月２０日（令和７年度第４回）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議題：サポートネットワーク交流会の振り返り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内容：参加者が例年同じになる傾向がでてきたため、新たな事業所の参加につながる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開催方法を検討</a:t>
            </a:r>
            <a:r>
              <a:rPr lang="ja-JP" altLang="en-US" sz="105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していく。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3D127DE6-322B-4DE0-A117-EB46B5C6A60B}"/>
              </a:ext>
            </a:extLst>
          </p:cNvPr>
          <p:cNvSpPr txBox="1">
            <a:spLocks/>
          </p:cNvSpPr>
          <p:nvPr/>
        </p:nvSpPr>
        <p:spPr>
          <a:xfrm>
            <a:off x="527272" y="4172174"/>
            <a:ext cx="2079693" cy="30979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年４回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00432453-1E5B-4F3B-83D5-BA533CE43944}"/>
              </a:ext>
            </a:extLst>
          </p:cNvPr>
          <p:cNvSpPr txBox="1">
            <a:spLocks/>
          </p:cNvSpPr>
          <p:nvPr/>
        </p:nvSpPr>
        <p:spPr>
          <a:xfrm>
            <a:off x="552493" y="2824725"/>
            <a:ext cx="2256422" cy="56704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高槻市自立支援協議会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高槻障がい福祉サポートネットワーク検証ワーキング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A4B58297-669B-4AD5-A7CB-2BBED697883F}"/>
              </a:ext>
            </a:extLst>
          </p:cNvPr>
          <p:cNvSpPr txBox="1">
            <a:spLocks/>
          </p:cNvSpPr>
          <p:nvPr/>
        </p:nvSpPr>
        <p:spPr>
          <a:xfrm>
            <a:off x="3252084" y="5778387"/>
            <a:ext cx="5170126" cy="42626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◆検証・検討結果の公表状況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・高槻市自立支援協議会全体会議で検証・検討結果を報告。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B31C0680-B7D4-45C6-8054-86950F5B86B5}"/>
              </a:ext>
            </a:extLst>
          </p:cNvPr>
          <p:cNvSpPr txBox="1">
            <a:spLocks/>
          </p:cNvSpPr>
          <p:nvPr/>
        </p:nvSpPr>
        <p:spPr>
          <a:xfrm>
            <a:off x="351204" y="5529374"/>
            <a:ext cx="2431827" cy="22032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配置なし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スライド番号プレースホルダー 5">
            <a:extLst>
              <a:ext uri="{FF2B5EF4-FFF2-40B4-BE49-F238E27FC236}">
                <a16:creationId xmlns:a16="http://schemas.microsoft.com/office/drawing/2014/main" id="{ADF12245-A631-49DB-9C53-BD8A0EF6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460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DF58B5-4348-3BBD-6EF2-4048E2645685}"/>
              </a:ext>
            </a:extLst>
          </p:cNvPr>
          <p:cNvSpPr/>
          <p:nvPr/>
        </p:nvSpPr>
        <p:spPr>
          <a:xfrm>
            <a:off x="0" y="857250"/>
            <a:ext cx="231399" cy="5143500"/>
          </a:xfrm>
          <a:prstGeom prst="rect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rgbClr val="D99E29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2EE94C60-AAF5-CD4B-6707-5AC966056DEE}"/>
              </a:ext>
            </a:extLst>
          </p:cNvPr>
          <p:cNvSpPr/>
          <p:nvPr/>
        </p:nvSpPr>
        <p:spPr>
          <a:xfrm>
            <a:off x="515392" y="2325292"/>
            <a:ext cx="2440394" cy="3215595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 w="3810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chemeClr val="bg1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45552D4E-0F2B-25F7-9FFC-D0B22D28BD69}"/>
              </a:ext>
            </a:extLst>
          </p:cNvPr>
          <p:cNvSpPr/>
          <p:nvPr/>
        </p:nvSpPr>
        <p:spPr>
          <a:xfrm>
            <a:off x="3356884" y="2325291"/>
            <a:ext cx="2440394" cy="3215595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 w="3810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chemeClr val="bg1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ABE8E72B-85A6-FA41-FBA0-19EF4602FC40}"/>
              </a:ext>
            </a:extLst>
          </p:cNvPr>
          <p:cNvSpPr/>
          <p:nvPr/>
        </p:nvSpPr>
        <p:spPr>
          <a:xfrm>
            <a:off x="4244186" y="1975285"/>
            <a:ext cx="680283" cy="680283"/>
          </a:xfrm>
          <a:prstGeom prst="ellipse">
            <a:avLst/>
          </a:prstGeom>
          <a:solidFill>
            <a:srgbClr val="F59C0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altLang="ja-JP" sz="3000" b="1" dirty="0">
                <a:solidFill>
                  <a:schemeClr val="bg1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2</a:t>
            </a:r>
            <a:endParaRPr lang="ja-JP" altLang="en-US" sz="3000" b="1" dirty="0">
              <a:solidFill>
                <a:schemeClr val="bg1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C9071085-FC83-7E3D-153A-AB2D9A3F5617}"/>
              </a:ext>
            </a:extLst>
          </p:cNvPr>
          <p:cNvSpPr/>
          <p:nvPr/>
        </p:nvSpPr>
        <p:spPr>
          <a:xfrm>
            <a:off x="6198374" y="2325290"/>
            <a:ext cx="2440394" cy="3215595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 w="3810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chemeClr val="bg1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6BF01045-C8EE-51BE-3136-DDED16F14D12}"/>
              </a:ext>
            </a:extLst>
          </p:cNvPr>
          <p:cNvSpPr/>
          <p:nvPr/>
        </p:nvSpPr>
        <p:spPr>
          <a:xfrm>
            <a:off x="7085677" y="1983208"/>
            <a:ext cx="680283" cy="680283"/>
          </a:xfrm>
          <a:prstGeom prst="ellipse">
            <a:avLst/>
          </a:prstGeom>
          <a:solidFill>
            <a:srgbClr val="F59C0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altLang="ja-JP" sz="3000" b="1" dirty="0">
                <a:solidFill>
                  <a:schemeClr val="bg1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endParaRPr lang="ja-JP" altLang="en-US" sz="3000" b="1" dirty="0">
              <a:solidFill>
                <a:schemeClr val="bg1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D52E1117-F3FE-7DF6-441A-B0FA7ABB00E2}"/>
              </a:ext>
            </a:extLst>
          </p:cNvPr>
          <p:cNvSpPr txBox="1">
            <a:spLocks/>
          </p:cNvSpPr>
          <p:nvPr/>
        </p:nvSpPr>
        <p:spPr>
          <a:xfrm>
            <a:off x="484614" y="2698895"/>
            <a:ext cx="2577204" cy="41411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各機能の取組み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917B03A7-B6B4-1D95-C4AB-7E3DD82200F3}"/>
              </a:ext>
            </a:extLst>
          </p:cNvPr>
          <p:cNvSpPr txBox="1">
            <a:spLocks/>
          </p:cNvSpPr>
          <p:nvPr/>
        </p:nvSpPr>
        <p:spPr>
          <a:xfrm>
            <a:off x="3557091" y="2696897"/>
            <a:ext cx="2054472" cy="41411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啓発リーフレット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99941390-5261-4EBC-0C9E-2CE771A61CE5}"/>
              </a:ext>
            </a:extLst>
          </p:cNvPr>
          <p:cNvSpPr/>
          <p:nvPr/>
        </p:nvSpPr>
        <p:spPr>
          <a:xfrm>
            <a:off x="1433075" y="1952456"/>
            <a:ext cx="680283" cy="680283"/>
          </a:xfrm>
          <a:prstGeom prst="ellipse">
            <a:avLst/>
          </a:prstGeom>
          <a:solidFill>
            <a:srgbClr val="F59C0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altLang="ja-JP" sz="3000" b="1" dirty="0">
                <a:solidFill>
                  <a:schemeClr val="bg1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endParaRPr lang="ja-JP" altLang="en-US" sz="3000" b="1" dirty="0">
              <a:solidFill>
                <a:schemeClr val="bg1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4" name="角丸四角形 1">
            <a:extLst>
              <a:ext uri="{FF2B5EF4-FFF2-40B4-BE49-F238E27FC236}">
                <a16:creationId xmlns:a16="http://schemas.microsoft.com/office/drawing/2014/main" id="{50BA4E58-AE68-4F0D-B1D0-796A26A9FD70}"/>
              </a:ext>
            </a:extLst>
          </p:cNvPr>
          <p:cNvSpPr/>
          <p:nvPr/>
        </p:nvSpPr>
        <p:spPr>
          <a:xfrm>
            <a:off x="1140576" y="1106742"/>
            <a:ext cx="6862847" cy="810000"/>
          </a:xfrm>
          <a:prstGeom prst="roundRect">
            <a:avLst>
              <a:gd name="adj" fmla="val 21554"/>
            </a:avLst>
          </a:prstGeom>
          <a:solidFill>
            <a:srgbClr val="F59C0B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lang="ja-JP" altLang="en-US" sz="2100" b="1" dirty="0">
              <a:solidFill>
                <a:srgbClr val="FFFDE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3A8BE68F-1C25-4D8F-A370-D9247A64F4B7}"/>
              </a:ext>
            </a:extLst>
          </p:cNvPr>
          <p:cNvSpPr txBox="1">
            <a:spLocks/>
          </p:cNvSpPr>
          <p:nvPr/>
        </p:nvSpPr>
        <p:spPr>
          <a:xfrm>
            <a:off x="2182893" y="1208458"/>
            <a:ext cx="4457713" cy="66997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3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取組み</a:t>
            </a:r>
            <a:endParaRPr lang="en-US" altLang="ja-JP" sz="33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楕円 26">
            <a:hlinkClick r:id="rId3" action="ppaction://hlinksldjump"/>
            <a:extLst>
              <a:ext uri="{FF2B5EF4-FFF2-40B4-BE49-F238E27FC236}">
                <a16:creationId xmlns:a16="http://schemas.microsoft.com/office/drawing/2014/main" id="{581E6311-241F-4F35-825A-1A51D2309E5D}"/>
              </a:ext>
            </a:extLst>
          </p:cNvPr>
          <p:cNvSpPr>
            <a:spLocks noChangeAspect="1"/>
          </p:cNvSpPr>
          <p:nvPr/>
        </p:nvSpPr>
        <p:spPr>
          <a:xfrm>
            <a:off x="774216" y="985577"/>
            <a:ext cx="999000" cy="999000"/>
          </a:xfrm>
          <a:prstGeom prst="ellipse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03</a:t>
            </a:r>
            <a:endParaRPr lang="ja-JP" altLang="en-US" sz="36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6" name="スライド番号プレースホルダー 5">
            <a:extLst>
              <a:ext uri="{FF2B5EF4-FFF2-40B4-BE49-F238E27FC236}">
                <a16:creationId xmlns:a16="http://schemas.microsoft.com/office/drawing/2014/main" id="{603F1994-73ED-447D-B364-2DD5346A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8543944-FE09-5F71-FCAA-9278436FF9AC}"/>
              </a:ext>
            </a:extLst>
          </p:cNvPr>
          <p:cNvSpPr txBox="1">
            <a:spLocks/>
          </p:cNvSpPr>
          <p:nvPr/>
        </p:nvSpPr>
        <p:spPr>
          <a:xfrm>
            <a:off x="6129969" y="2644742"/>
            <a:ext cx="2577204" cy="49678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サポートネットワーク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783">
              <a:lnSpc>
                <a:spcPct val="100000"/>
              </a:lnSpc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交流会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56D5471-0249-B41A-3AFD-929B8A1806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039"/>
          <a:stretch/>
        </p:blipFill>
        <p:spPr>
          <a:xfrm>
            <a:off x="6483240" y="3203483"/>
            <a:ext cx="1870662" cy="216237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3D02ABF-9552-5558-C16A-18EB9FFC3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904" y="3169026"/>
            <a:ext cx="1938846" cy="2194004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A8364483-A593-65D2-3BD6-4D052C940A6A}"/>
              </a:ext>
            </a:extLst>
          </p:cNvPr>
          <p:cNvSpPr txBox="1">
            <a:spLocks/>
          </p:cNvSpPr>
          <p:nvPr/>
        </p:nvSpPr>
        <p:spPr>
          <a:xfrm>
            <a:off x="523319" y="3166737"/>
            <a:ext cx="2440394" cy="22358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◆相談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基幹相談支援センター直営設置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◆緊急時の受入れ・対応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緊急時受入等事業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◆体験の機会・場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単身生活体験事業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◆専門的人材の確保・養成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相談支援事業所開設補助事業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各研修費補助事業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t"/>
      <a:lstStyle>
        <a:defPPr>
          <a:defRPr kumimoji="1" b="1" dirty="0" smtClean="0">
            <a:latin typeface="HG丸ｺﾞｼｯｸM-PRO" panose="020F0600000000000000" pitchFamily="50" charset="-128"/>
            <a:ea typeface="HG丸ｺﾞｼｯｸM-PRO" panose="020F0600000000000000" pitchFamily="50" charset="-128"/>
          </a:defRPr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画面に合わせる (4:3)</PresentationFormat>
  <Paragraphs>97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メイリオ</vt:lpstr>
      <vt:lpstr>游ゴシック</vt:lpstr>
      <vt:lpstr>游ゴシック Light</vt:lpstr>
      <vt:lpstr>Arial</vt:lpstr>
      <vt:lpstr>Segoe UI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2026-03-25T08:06:00Z</dcterms:modified>
</cp:coreProperties>
</file>