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4"/>
  </p:notesMasterIdLst>
  <p:sldIdLst>
    <p:sldId id="410" r:id="rId2"/>
    <p:sldId id="433" r:id="rId3"/>
  </p:sldIdLst>
  <p:sldSz cx="9144000" cy="6858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oAgv4xfN79SWfuFo6996Hw==" hashData="M+DepBgJEHV4UZ5xnYqUyHYgMsn4NSIxbqJfsTKARNie6O/45zyFMfgdpX6xq2UHgGCuX9FBRkXK8FS0w0QAp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FCF2F"/>
    <a:srgbClr val="99D24E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5" autoAdjust="0"/>
    <p:restoredTop sz="94660"/>
  </p:normalViewPr>
  <p:slideViewPr>
    <p:cSldViewPr snapToGrid="0">
      <p:cViewPr varScale="1">
        <p:scale>
          <a:sx n="97" d="100"/>
          <a:sy n="97" d="100"/>
        </p:scale>
        <p:origin x="840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03A661-518F-44F3-B462-2D0A09FF72C5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62F164-E566-4BC8-935F-B7FBEED30F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2249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8416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68875" cy="3725863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CA69F4-4EF9-264B-A3A2-B28016D02E5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0979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A9441-E778-46E2-9072-D9E0E2A9E1CF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8804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98227-1457-4F23-9F49-FEC451472643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3726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769F8-7E42-44CA-834B-58D976EAFCF9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998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A42C1-6DA8-4E87-8CC9-F7AC1F2432EB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824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424F2-2534-4E2E-98B7-6C01870B28F8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53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9F997-8AE3-49E9-A3C8-410953056C30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558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AA54F-FBA8-4B52-B0B6-90644E938BE0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2089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42180B-066C-4B33-9866-DF17A2270C18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2379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F57DA-19DE-408E-A972-18C83B513BDA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06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4D222-3872-4908-9588-C6DBCAF12C8A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021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10D-4704-4575-A1CE-57C3D2735209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12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90758-9826-4095-AEED-42F992C26181}" type="datetime1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754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楕円 16">
            <a:extLst>
              <a:ext uri="{FF2B5EF4-FFF2-40B4-BE49-F238E27FC236}">
                <a16:creationId xmlns:a16="http://schemas.microsoft.com/office/drawing/2014/main" id="{16A7AD72-6DFE-4FB6-BC8E-2F873043C896}"/>
              </a:ext>
            </a:extLst>
          </p:cNvPr>
          <p:cNvSpPr/>
          <p:nvPr/>
        </p:nvSpPr>
        <p:spPr>
          <a:xfrm>
            <a:off x="6955004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03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7" name="楕円 6">
            <a:hlinkClick r:id="" action="ppaction://noaction"/>
            <a:extLst>
              <a:ext uri="{FF2B5EF4-FFF2-40B4-BE49-F238E27FC236}">
                <a16:creationId xmlns:a16="http://schemas.microsoft.com/office/drawing/2014/main" id="{C3194EEB-9EC8-BA88-BEE2-7390BBE8EF6C}"/>
              </a:ext>
            </a:extLst>
          </p:cNvPr>
          <p:cNvSpPr/>
          <p:nvPr/>
        </p:nvSpPr>
        <p:spPr>
          <a:xfrm>
            <a:off x="2627747" y="233666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タイトル 1">
            <a:extLst>
              <a:ext uri="{FF2B5EF4-FFF2-40B4-BE49-F238E27FC236}">
                <a16:creationId xmlns:a16="http://schemas.microsoft.com/office/drawing/2014/main" id="{C50E7355-7A27-644A-4B2D-93FF0DFC2468}"/>
              </a:ext>
            </a:extLst>
          </p:cNvPr>
          <p:cNvSpPr txBox="1">
            <a:spLocks/>
          </p:cNvSpPr>
          <p:nvPr/>
        </p:nvSpPr>
        <p:spPr>
          <a:xfrm>
            <a:off x="2345785" y="4091247"/>
            <a:ext cx="2089127" cy="687315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市町村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問合せ先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9" name="タイトル 1">
            <a:extLst>
              <a:ext uri="{FF2B5EF4-FFF2-40B4-BE49-F238E27FC236}">
                <a16:creationId xmlns:a16="http://schemas.microsoft.com/office/drawing/2014/main" id="{DD19519E-51F4-4043-4731-BF0D712162D5}"/>
              </a:ext>
            </a:extLst>
          </p:cNvPr>
          <p:cNvSpPr txBox="1">
            <a:spLocks/>
          </p:cNvSpPr>
          <p:nvPr/>
        </p:nvSpPr>
        <p:spPr>
          <a:xfrm>
            <a:off x="2380597" y="4849623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地域生活支援拠点等に関するお問い合わせはこちらです。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6" name="タイトル 1">
            <a:extLst>
              <a:ext uri="{FF2B5EF4-FFF2-40B4-BE49-F238E27FC236}">
                <a16:creationId xmlns:a16="http://schemas.microsoft.com/office/drawing/2014/main" id="{B305AA47-E314-4D0B-CBD5-2C0E4A245FB0}"/>
              </a:ext>
            </a:extLst>
          </p:cNvPr>
          <p:cNvSpPr txBox="1">
            <a:spLocks/>
          </p:cNvSpPr>
          <p:nvPr/>
        </p:nvSpPr>
        <p:spPr>
          <a:xfrm>
            <a:off x="4479690" y="4091245"/>
            <a:ext cx="2218196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運用状況の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検証・検討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37" name="タイトル 1">
            <a:extLst>
              <a:ext uri="{FF2B5EF4-FFF2-40B4-BE49-F238E27FC236}">
                <a16:creationId xmlns:a16="http://schemas.microsoft.com/office/drawing/2014/main" id="{509B671B-A2A9-4D51-F9C8-B863A7F59ABC}"/>
              </a:ext>
            </a:extLst>
          </p:cNvPr>
          <p:cNvSpPr txBox="1">
            <a:spLocks/>
          </p:cNvSpPr>
          <p:nvPr/>
        </p:nvSpPr>
        <p:spPr>
          <a:xfrm>
            <a:off x="4544225" y="4843227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地域生活支援拠点等の運用状況の検証・検討について掲載しています。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39" name="タイトル 1">
            <a:extLst>
              <a:ext uri="{FF2B5EF4-FFF2-40B4-BE49-F238E27FC236}">
                <a16:creationId xmlns:a16="http://schemas.microsoft.com/office/drawing/2014/main" id="{F4419BFB-C12D-7629-A5F6-F663479A77AA}"/>
              </a:ext>
            </a:extLst>
          </p:cNvPr>
          <p:cNvSpPr txBox="1">
            <a:spLocks/>
          </p:cNvSpPr>
          <p:nvPr/>
        </p:nvSpPr>
        <p:spPr>
          <a:xfrm>
            <a:off x="6842470" y="4091245"/>
            <a:ext cx="1819892" cy="687316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ts val="2250"/>
              </a:lnSpc>
            </a:pPr>
            <a:r>
              <a:rPr lang="ja-JP" altLang="en-US" sz="1800" b="1" dirty="0">
                <a:solidFill>
                  <a:srgbClr val="F59C0B"/>
                </a:solidFill>
                <a:latin typeface="+mn-ea"/>
                <a:ea typeface="+mn-ea"/>
              </a:rPr>
              <a:t>取組み</a:t>
            </a:r>
            <a:endParaRPr lang="en-US" altLang="ja-JP" sz="1800" b="1" dirty="0">
              <a:solidFill>
                <a:srgbClr val="F59C0B"/>
              </a:solidFill>
              <a:latin typeface="+mn-ea"/>
              <a:ea typeface="+mn-ea"/>
            </a:endParaRPr>
          </a:p>
        </p:txBody>
      </p:sp>
      <p:sp>
        <p:nvSpPr>
          <p:cNvPr id="40" name="タイトル 1">
            <a:extLst>
              <a:ext uri="{FF2B5EF4-FFF2-40B4-BE49-F238E27FC236}">
                <a16:creationId xmlns:a16="http://schemas.microsoft.com/office/drawing/2014/main" id="{717CC069-A3B9-354F-B39D-7073AE2AD453}"/>
              </a:ext>
            </a:extLst>
          </p:cNvPr>
          <p:cNvSpPr txBox="1">
            <a:spLocks/>
          </p:cNvSpPr>
          <p:nvPr/>
        </p:nvSpPr>
        <p:spPr>
          <a:xfrm>
            <a:off x="6707853" y="4836831"/>
            <a:ext cx="2089127" cy="797490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+mn-ea"/>
                <a:ea typeface="+mn-ea"/>
              </a:rPr>
              <a:t>地域生活支援拠点等についての取組みを掲載しています。</a:t>
            </a: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104294" y="857250"/>
            <a:ext cx="6890210" cy="369658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1800" dirty="0">
                <a:latin typeface="+mn-ea"/>
                <a:ea typeface="+mn-ea"/>
              </a:rPr>
              <a:t>「大阪府地域生活支援拠点等ポータルサイト」情報シート</a:t>
            </a:r>
            <a:endParaRPr lang="en-US" altLang="ja-JP" sz="1800" dirty="0">
              <a:latin typeface="+mn-ea"/>
              <a:ea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0A37DBC9-8E22-92FF-72D1-26FC9FB71FE4}"/>
              </a:ext>
            </a:extLst>
          </p:cNvPr>
          <p:cNvSpPr/>
          <p:nvPr/>
        </p:nvSpPr>
        <p:spPr>
          <a:xfrm>
            <a:off x="3" y="857250"/>
            <a:ext cx="2152357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350" dirty="0"/>
          </a:p>
        </p:txBody>
      </p:sp>
      <p:sp>
        <p:nvSpPr>
          <p:cNvPr id="6" name="タイトル 1">
            <a:extLst>
              <a:ext uri="{FF2B5EF4-FFF2-40B4-BE49-F238E27FC236}">
                <a16:creationId xmlns:a16="http://schemas.microsoft.com/office/drawing/2014/main" id="{DBC39CDD-BF0F-8170-9D76-683C8769E69A}"/>
              </a:ext>
            </a:extLst>
          </p:cNvPr>
          <p:cNvSpPr txBox="1">
            <a:spLocks/>
          </p:cNvSpPr>
          <p:nvPr/>
        </p:nvSpPr>
        <p:spPr>
          <a:xfrm>
            <a:off x="245158" y="2673583"/>
            <a:ext cx="1813787" cy="47822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b="1" spc="225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田尻町</a:t>
            </a:r>
            <a:endParaRPr lang="en-US" altLang="ja-JP" b="1" spc="225" dirty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10" name="直線コネクタ 9">
            <a:extLst>
              <a:ext uri="{FF2B5EF4-FFF2-40B4-BE49-F238E27FC236}">
                <a16:creationId xmlns:a16="http://schemas.microsoft.com/office/drawing/2014/main" id="{5AF966D6-B691-445C-014C-483EB1A8E97B}"/>
              </a:ext>
            </a:extLst>
          </p:cNvPr>
          <p:cNvCxnSpPr>
            <a:cxnSpLocks/>
          </p:cNvCxnSpPr>
          <p:nvPr/>
        </p:nvCxnSpPr>
        <p:spPr>
          <a:xfrm>
            <a:off x="2358457" y="1214754"/>
            <a:ext cx="6763406" cy="0"/>
          </a:xfrm>
          <a:prstGeom prst="line">
            <a:avLst/>
          </a:prstGeom>
          <a:ln>
            <a:solidFill>
              <a:srgbClr val="D6B84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楕円 2">
            <a:extLst>
              <a:ext uri="{FF2B5EF4-FFF2-40B4-BE49-F238E27FC236}">
                <a16:creationId xmlns:a16="http://schemas.microsoft.com/office/drawing/2014/main" id="{5FDBDDD0-CFDC-05EF-3C99-44EE6B9AA43E}"/>
              </a:ext>
            </a:extLst>
          </p:cNvPr>
          <p:cNvSpPr/>
          <p:nvPr/>
        </p:nvSpPr>
        <p:spPr>
          <a:xfrm>
            <a:off x="412070" y="1241464"/>
            <a:ext cx="1328216" cy="1328216"/>
          </a:xfrm>
          <a:prstGeom prst="ellipse">
            <a:avLst/>
          </a:prstGeom>
          <a:solidFill>
            <a:srgbClr val="FFFD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altLang="ja-JP" sz="1350" dirty="0">
              <a:solidFill>
                <a:schemeClr val="tx1"/>
              </a:solidFill>
            </a:endParaRPr>
          </a:p>
        </p:txBody>
      </p:sp>
      <p:sp>
        <p:nvSpPr>
          <p:cNvPr id="16" name="楕円 15">
            <a:extLst>
              <a:ext uri="{FF2B5EF4-FFF2-40B4-BE49-F238E27FC236}">
                <a16:creationId xmlns:a16="http://schemas.microsoft.com/office/drawing/2014/main" id="{61770FFB-076D-4D8E-A395-40A76EF1C214}"/>
              </a:ext>
            </a:extLst>
          </p:cNvPr>
          <p:cNvSpPr/>
          <p:nvPr/>
        </p:nvSpPr>
        <p:spPr>
          <a:xfrm>
            <a:off x="4791375" y="2276872"/>
            <a:ext cx="1594827" cy="1594827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+mj-lt"/>
              </a:rPr>
              <a:t>02</a:t>
            </a:r>
            <a:endParaRPr lang="ja-JP" altLang="en-US" sz="3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9" name="タイトル 1">
            <a:extLst>
              <a:ext uri="{FF2B5EF4-FFF2-40B4-BE49-F238E27FC236}">
                <a16:creationId xmlns:a16="http://schemas.microsoft.com/office/drawing/2014/main" id="{CAD511B1-606A-4CF6-B6A0-EDC3556CA8DA}"/>
              </a:ext>
            </a:extLst>
          </p:cNvPr>
          <p:cNvSpPr txBox="1">
            <a:spLocks/>
          </p:cNvSpPr>
          <p:nvPr/>
        </p:nvSpPr>
        <p:spPr>
          <a:xfrm>
            <a:off x="82193" y="3933992"/>
            <a:ext cx="2022101" cy="647136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人口（令和８年１月現在）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　　　　　８，３８６人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ja-JP" altLang="en-US" sz="1000" b="1" spc="225" dirty="0">
                <a:solidFill>
                  <a:schemeClr val="bg1"/>
                </a:solidFill>
                <a:latin typeface="+mn-ea"/>
                <a:ea typeface="+mn-ea"/>
                <a:cs typeface="Arial" panose="020B0604020202020204" pitchFamily="34" charset="0"/>
              </a:rPr>
              <a:t>整備時期：令和６年４月</a:t>
            </a:r>
            <a:endParaRPr lang="en-US" altLang="ja-JP" sz="1000" b="1" spc="225" dirty="0">
              <a:solidFill>
                <a:schemeClr val="bg1"/>
              </a:solidFill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CDE0DCB-57DA-4DB2-83B5-01F90BF23F6F}"/>
              </a:ext>
            </a:extLst>
          </p:cNvPr>
          <p:cNvSpPr/>
          <p:nvPr/>
        </p:nvSpPr>
        <p:spPr>
          <a:xfrm>
            <a:off x="683568" y="1556792"/>
            <a:ext cx="792088" cy="7200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タイトル 1">
            <a:extLst>
              <a:ext uri="{FF2B5EF4-FFF2-40B4-BE49-F238E27FC236}">
                <a16:creationId xmlns:a16="http://schemas.microsoft.com/office/drawing/2014/main" id="{FB7A26D9-7670-40AB-88D1-40F2FDBDFCF5}"/>
              </a:ext>
            </a:extLst>
          </p:cNvPr>
          <p:cNvSpPr txBox="1">
            <a:spLocks/>
          </p:cNvSpPr>
          <p:nvPr/>
        </p:nvSpPr>
        <p:spPr>
          <a:xfrm>
            <a:off x="2267743" y="1412776"/>
            <a:ext cx="6754679" cy="398745"/>
          </a:xfrm>
          <a:prstGeom prst="rect">
            <a:avLst/>
          </a:prstGeom>
        </p:spPr>
        <p:txBody>
          <a:bodyPr vert="horz" lIns="68580" tIns="34290" rIns="68580" bIns="34290" rtlCol="0" anchor="t">
            <a:no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endParaRPr lang="en-US" altLang="ja-JP" sz="1200" dirty="0">
              <a:latin typeface="+mn-ea"/>
              <a:ea typeface="+mn-ea"/>
            </a:endParaRPr>
          </a:p>
        </p:txBody>
      </p:sp>
      <p:sp>
        <p:nvSpPr>
          <p:cNvPr id="23" name="スライド番号プレースホルダー 5">
            <a:extLst>
              <a:ext uri="{FF2B5EF4-FFF2-40B4-BE49-F238E27FC236}">
                <a16:creationId xmlns:a16="http://schemas.microsoft.com/office/drawing/2014/main" id="{6C33BC74-78AB-470F-8BAF-9C1E3D03F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pic>
        <p:nvPicPr>
          <p:cNvPr id="5" name="図 4" descr="アイコ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1D858E8-FAB7-DAF1-2CBD-585C081387C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58" y="1590751"/>
            <a:ext cx="993170" cy="6521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0894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8B3BF4F-EC84-1CA6-4290-9403FE4E4BB3}"/>
              </a:ext>
            </a:extLst>
          </p:cNvPr>
          <p:cNvSpPr/>
          <p:nvPr/>
        </p:nvSpPr>
        <p:spPr>
          <a:xfrm>
            <a:off x="1140576" y="1106742"/>
            <a:ext cx="6862847" cy="1334902"/>
          </a:xfrm>
          <a:prstGeom prst="roundRect">
            <a:avLst>
              <a:gd name="adj" fmla="val 21554"/>
            </a:avLst>
          </a:prstGeom>
          <a:solidFill>
            <a:srgbClr val="F59C0B"/>
          </a:solidFill>
          <a:ln w="571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100" b="1" dirty="0"/>
              <a:t>　　</a:t>
            </a:r>
            <a:endParaRPr lang="ja-JP" altLang="en-US" sz="2100" b="1" dirty="0">
              <a:solidFill>
                <a:srgbClr val="FFFDE1"/>
              </a:solidFill>
            </a:endParaRPr>
          </a:p>
        </p:txBody>
      </p:sp>
      <p:sp>
        <p:nvSpPr>
          <p:cNvPr id="4" name="タイトル 1">
            <a:extLst>
              <a:ext uri="{FF2B5EF4-FFF2-40B4-BE49-F238E27FC236}">
                <a16:creationId xmlns:a16="http://schemas.microsoft.com/office/drawing/2014/main" id="{CCF86D90-3DC5-872E-67A2-ED9E4D0E35E1}"/>
              </a:ext>
            </a:extLst>
          </p:cNvPr>
          <p:cNvSpPr txBox="1">
            <a:spLocks/>
          </p:cNvSpPr>
          <p:nvPr/>
        </p:nvSpPr>
        <p:spPr>
          <a:xfrm>
            <a:off x="2249742" y="1350851"/>
            <a:ext cx="4457713" cy="669974"/>
          </a:xfrm>
          <a:prstGeom prst="rect">
            <a:avLst/>
          </a:prstGeom>
        </p:spPr>
        <p:txBody>
          <a:bodyPr vert="horz" lIns="68580" tIns="34290" rIns="68580" bIns="34290" rtlCol="0" anchor="t">
            <a:normAutofit/>
          </a:bodyPr>
          <a:lstStyle>
            <a:lvl1pPr algn="ctr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ja-JP" altLang="en-US" sz="3300" b="1" dirty="0">
                <a:solidFill>
                  <a:schemeClr val="bg1"/>
                </a:solidFill>
                <a:latin typeface="+mn-ea"/>
                <a:ea typeface="+mn-ea"/>
              </a:rPr>
              <a:t>市町村問合せ先</a:t>
            </a:r>
            <a:endParaRPr lang="en-US" altLang="ja-JP" sz="3300" b="1" dirty="0">
              <a:solidFill>
                <a:schemeClr val="bg1"/>
              </a:solidFill>
              <a:latin typeface="+mn-ea"/>
              <a:ea typeface="+mn-ea"/>
            </a:endParaRPr>
          </a:p>
        </p:txBody>
      </p:sp>
      <p:sp>
        <p:nvSpPr>
          <p:cNvPr id="3" name="角丸四角形 2">
            <a:extLst>
              <a:ext uri="{FF2B5EF4-FFF2-40B4-BE49-F238E27FC236}">
                <a16:creationId xmlns:a16="http://schemas.microsoft.com/office/drawing/2014/main" id="{667CA13B-45AF-2C66-CE56-17C9C4D9EEAC}"/>
              </a:ext>
            </a:extLst>
          </p:cNvPr>
          <p:cNvSpPr/>
          <p:nvPr/>
        </p:nvSpPr>
        <p:spPr>
          <a:xfrm>
            <a:off x="1147661" y="2803551"/>
            <a:ext cx="6862847" cy="3008913"/>
          </a:xfrm>
          <a:prstGeom prst="roundRect">
            <a:avLst>
              <a:gd name="adj" fmla="val 5612"/>
            </a:avLst>
          </a:prstGeom>
          <a:solidFill>
            <a:schemeClr val="bg1"/>
          </a:solidFill>
          <a:ln w="57150">
            <a:solidFill>
              <a:srgbClr val="F59C1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6" name="三角形 5">
            <a:extLst>
              <a:ext uri="{FF2B5EF4-FFF2-40B4-BE49-F238E27FC236}">
                <a16:creationId xmlns:a16="http://schemas.microsoft.com/office/drawing/2014/main" id="{6D764C04-8067-88A1-B865-FA78C4A09340}"/>
              </a:ext>
            </a:extLst>
          </p:cNvPr>
          <p:cNvSpPr/>
          <p:nvPr/>
        </p:nvSpPr>
        <p:spPr>
          <a:xfrm flipV="1">
            <a:off x="4270017" y="2489872"/>
            <a:ext cx="603956" cy="274526"/>
          </a:xfrm>
          <a:prstGeom prst="triangle">
            <a:avLst/>
          </a:prstGeom>
          <a:solidFill>
            <a:srgbClr val="E27B1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35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1F95F3B-732F-3643-0A9C-2FA96D55C1DF}"/>
              </a:ext>
            </a:extLst>
          </p:cNvPr>
          <p:cNvSpPr txBox="1"/>
          <p:nvPr/>
        </p:nvSpPr>
        <p:spPr>
          <a:xfrm>
            <a:off x="1271479" y="2862281"/>
            <a:ext cx="6601033" cy="1511246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algn="ctr">
              <a:lnSpc>
                <a:spcPct val="150000"/>
              </a:lnSpc>
            </a:pPr>
            <a:r>
              <a:rPr lang="ja-JP" altLang="en-US" sz="2400" b="1" dirty="0">
                <a:latin typeface="+mn-ea"/>
              </a:rPr>
              <a:t>田尻町　高齢障害支援課</a:t>
            </a:r>
            <a:endParaRPr lang="en-US" altLang="ja-JP" sz="24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ja-JP" altLang="en-US" sz="1350" b="1" dirty="0">
                <a:latin typeface="+mn-ea"/>
              </a:rPr>
              <a:t>　　住所　〒</a:t>
            </a:r>
            <a:r>
              <a:rPr lang="en-US" altLang="ja-JP" sz="1350" b="1" dirty="0">
                <a:latin typeface="+mn-ea"/>
              </a:rPr>
              <a:t>598-0091</a:t>
            </a:r>
            <a:r>
              <a:rPr lang="ja-JP" altLang="en-US" sz="1350" b="1" dirty="0">
                <a:latin typeface="+mn-ea"/>
              </a:rPr>
              <a:t>　泉南郡田尻町嘉祥寺</a:t>
            </a:r>
            <a:r>
              <a:rPr lang="en-US" altLang="ja-JP" sz="1350" b="1" dirty="0">
                <a:latin typeface="+mn-ea"/>
              </a:rPr>
              <a:t>883</a:t>
            </a:r>
            <a:r>
              <a:rPr lang="ja-JP" altLang="en-US" sz="1350" b="1" dirty="0">
                <a:latin typeface="+mn-ea"/>
              </a:rPr>
              <a:t>番地</a:t>
            </a:r>
            <a:r>
              <a:rPr lang="en-US" altLang="ja-JP" sz="1350" b="1" dirty="0">
                <a:latin typeface="+mn-ea"/>
              </a:rPr>
              <a:t>1</a:t>
            </a:r>
            <a:r>
              <a:rPr lang="ja-JP" altLang="en-US" sz="1350" b="1" dirty="0">
                <a:latin typeface="+mn-ea"/>
              </a:rPr>
              <a:t>　</a:t>
            </a:r>
            <a:endParaRPr lang="en-US" altLang="ja-JP" sz="1350" b="1" dirty="0">
              <a:latin typeface="+mn-ea"/>
            </a:endParaRPr>
          </a:p>
          <a:p>
            <a:r>
              <a:rPr lang="ja-JP" altLang="en-US" sz="1350" b="1" dirty="0">
                <a:latin typeface="+mn-ea"/>
              </a:rPr>
              <a:t>　　電話番号　</a:t>
            </a:r>
            <a:r>
              <a:rPr lang="en-US" altLang="ja-JP" sz="1350" b="1" dirty="0">
                <a:latin typeface="+mn-ea"/>
              </a:rPr>
              <a:t>072-466-8813</a:t>
            </a:r>
          </a:p>
          <a:p>
            <a:r>
              <a:rPr lang="ja-JP" altLang="en-US" sz="1350" b="1" dirty="0">
                <a:latin typeface="+mn-ea"/>
              </a:rPr>
              <a:t>　　連絡用アドレス　</a:t>
            </a:r>
            <a:r>
              <a:rPr lang="en-US" altLang="ja-JP" sz="1350" b="1" dirty="0">
                <a:latin typeface="+mn-ea"/>
              </a:rPr>
              <a:t>shien@town.tajiri.osaka.jp</a:t>
            </a:r>
          </a:p>
          <a:p>
            <a:r>
              <a:rPr lang="ja-JP" altLang="en-US" sz="1350" b="1" dirty="0">
                <a:latin typeface="+mn-ea"/>
              </a:rPr>
              <a:t>　　担当係名等   障害福祉係</a:t>
            </a:r>
            <a:endParaRPr lang="en-US" altLang="ja-JP" sz="1350" dirty="0">
              <a:latin typeface="+mn-ea"/>
            </a:endParaRPr>
          </a:p>
        </p:txBody>
      </p:sp>
      <p:sp>
        <p:nvSpPr>
          <p:cNvPr id="10" name="楕円 9">
            <a:hlinkClick r:id="" action="ppaction://noaction"/>
            <a:extLst>
              <a:ext uri="{FF2B5EF4-FFF2-40B4-BE49-F238E27FC236}">
                <a16:creationId xmlns:a16="http://schemas.microsoft.com/office/drawing/2014/main" id="{A73912BB-2FAF-4919-BC39-7F531383164A}"/>
              </a:ext>
            </a:extLst>
          </p:cNvPr>
          <p:cNvSpPr>
            <a:spLocks noChangeAspect="1"/>
          </p:cNvSpPr>
          <p:nvPr/>
        </p:nvSpPr>
        <p:spPr>
          <a:xfrm>
            <a:off x="796154" y="921251"/>
            <a:ext cx="999000" cy="999000"/>
          </a:xfrm>
          <a:prstGeom prst="ellipse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36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01</a:t>
            </a:r>
            <a:endParaRPr lang="ja-JP" altLang="en-US" sz="3600" dirty="0">
              <a:solidFill>
                <a:schemeClr val="bg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03C0805-2879-415D-882F-4C6263C65927}"/>
              </a:ext>
            </a:extLst>
          </p:cNvPr>
          <p:cNvSpPr txBox="1"/>
          <p:nvPr/>
        </p:nvSpPr>
        <p:spPr>
          <a:xfrm>
            <a:off x="2053025" y="1879144"/>
            <a:ext cx="62646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solidFill>
                  <a:schemeClr val="bg1"/>
                </a:solidFill>
                <a:latin typeface="Segoe UI"/>
                <a:ea typeface="メイリオ"/>
              </a:rPr>
              <a:t>地域生活支援拠点等に関するお問い合わせはこちらです。</a:t>
            </a:r>
            <a:endParaRPr lang="en-US" altLang="ja-JP" sz="1600" b="1" dirty="0">
              <a:solidFill>
                <a:schemeClr val="bg1"/>
              </a:solidFill>
              <a:latin typeface="Segoe UI"/>
              <a:ea typeface="メイリオ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97406EF9-5C39-414C-881C-12B79D7D6950}"/>
              </a:ext>
            </a:extLst>
          </p:cNvPr>
          <p:cNvSpPr/>
          <p:nvPr/>
        </p:nvSpPr>
        <p:spPr>
          <a:xfrm>
            <a:off x="0" y="857250"/>
            <a:ext cx="231399" cy="5143500"/>
          </a:xfrm>
          <a:prstGeom prst="rect">
            <a:avLst/>
          </a:prstGeom>
          <a:solidFill>
            <a:srgbClr val="F59C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ja-JP" altLang="en-US" sz="1350">
              <a:solidFill>
                <a:srgbClr val="D99E29"/>
              </a:solidFill>
              <a:latin typeface="游ゴシック" panose="020F0502020204030204"/>
              <a:ea typeface="游ゴシック" panose="020B0400000000000000" pitchFamily="50" charset="-128"/>
            </a:endParaRPr>
          </a:p>
        </p:txBody>
      </p:sp>
      <p:sp>
        <p:nvSpPr>
          <p:cNvPr id="13" name="スライド番号プレースホルダー 5">
            <a:extLst>
              <a:ext uri="{FF2B5EF4-FFF2-40B4-BE49-F238E27FC236}">
                <a16:creationId xmlns:a16="http://schemas.microsoft.com/office/drawing/2014/main" id="{D577522B-1BA6-4515-94A2-CFEC36C6D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76256" y="6453336"/>
            <a:ext cx="2057400" cy="365125"/>
          </a:xfrm>
        </p:spPr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55A6B56-6663-4FBF-8687-0B8F696EF014}"/>
              </a:ext>
            </a:extLst>
          </p:cNvPr>
          <p:cNvSpPr txBox="1"/>
          <p:nvPr/>
        </p:nvSpPr>
        <p:spPr>
          <a:xfrm>
            <a:off x="1276795" y="4572000"/>
            <a:ext cx="6604578" cy="1041991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（緊急時の受入れ・対応について）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連絡窓口　田尻町役場</a:t>
            </a:r>
            <a:endParaRPr lang="en-US" altLang="ja-JP" sz="1350" b="1" dirty="0">
              <a:latin typeface="+mn-ea"/>
            </a:endParaRPr>
          </a:p>
          <a:p>
            <a:pPr>
              <a:spcAft>
                <a:spcPts val="300"/>
              </a:spcAft>
            </a:pPr>
            <a:r>
              <a:rPr lang="ja-JP" altLang="en-US" sz="1350" b="1" dirty="0">
                <a:latin typeface="+mn-ea"/>
              </a:rPr>
              <a:t>　　電話番号　</a:t>
            </a:r>
            <a:r>
              <a:rPr lang="en-US" altLang="ja-JP" sz="1350" b="1" dirty="0">
                <a:latin typeface="+mn-ea"/>
              </a:rPr>
              <a:t>072-466-1000</a:t>
            </a:r>
          </a:p>
          <a:p>
            <a:pPr>
              <a:spcAft>
                <a:spcPts val="300"/>
              </a:spcAft>
            </a:pPr>
            <a:endParaRPr lang="en-US" altLang="ja-JP" sz="135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87121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/>
      </a:spPr>
      <a:bodyPr rtlCol="0" anchor="t"/>
      <a:lstStyle>
        <a:defPPr>
          <a:defRPr kumimoji="1" b="1" dirty="0" smtClean="0">
            <a:latin typeface="HG丸ｺﾞｼｯｸM-PRO" panose="020F0600000000000000" pitchFamily="50" charset="-128"/>
            <a:ea typeface="HG丸ｺﾞｼｯｸM-PRO" panose="020F0600000000000000" pitchFamily="50" charset="-128"/>
          </a:defRPr>
        </a:defPPr>
      </a:lstStyle>
      <a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168</Words>
  <Application>Microsoft Office PowerPoint</Application>
  <PresentationFormat>画面に合わせる (4:3)</PresentationFormat>
  <Paragraphs>33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Segoe UI</vt:lpstr>
      <vt:lpstr>1_Office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2026-03-26T00:17:29Z</dcterms:created>
  <dcterms:modified xsi:type="dcterms:W3CDTF">2026-03-26T00:18:20Z</dcterms:modified>
</cp:coreProperties>
</file>