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410" r:id="rId2"/>
    <p:sldId id="433" r:id="rId3"/>
    <p:sldId id="435" r:id="rId4"/>
    <p:sldId id="436" r:id="rId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ovdsL2GFGa2ZsSHpuz60cQ==" hashData="/ka0u1U4iCKKye6au73pDW3mT2QcCz9z9GiE1teYhUIEi9RDTPsJObCMDRRDDBSNrCBf1Vv0A1BvJ8CdOwr/xg=="/>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FCF2F"/>
    <a:srgbClr val="99D24E"/>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rgbClr val="00000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rgbClr val="00000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rgbClr val="00000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rgbClr val="000000"/>
        </a:fontRef>
        <a:schemeClr val="bg1"/>
      </a:tcTxStyle>
      <a:tcStyle>
        <a:tcBdr/>
        <a:fillRef idx="1">
          <a:schemeClr val="accent1"/>
        </a:fillRef>
      </a:tcStyle>
    </a:firstRow>
  </a:tblStyle>
  <a:tblStyle styleId="{793D81CF-94F2-401A-BA57-92F5A7B2D0C5}" styleName="スタイル (中間) 1">
    <a:wholeTbl>
      <a:tcTxStyle>
        <a:fontRef idx="minor">
          <a:srgbClr val="00000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rgbClr val="000000"/>
        </a:fontRef>
        <a:schemeClr val="lt1"/>
      </a:tcTxStyle>
      <a:tcStyle>
        <a:tcBdr/>
        <a:fill>
          <a:solidFill>
            <a:schemeClr val="dk1"/>
          </a:solidFill>
        </a:fill>
      </a:tcStyle>
    </a:firstRow>
  </a:tblStyle>
  <a:tblStyle styleId="{BDBED569-4797-4DF1-A0F4-6AAB3CD982D8}" styleName="淡色スタイル 3 - アクセント 5">
    <a:wholeTbl>
      <a:tcTxStyle>
        <a:fontRef idx="minor">
          <a:srgbClr val="00000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96"/>
    <p:restoredTop sz="94660"/>
  </p:normalViewPr>
  <p:slideViewPr>
    <p:cSldViewPr snapToGrid="0">
      <p:cViewPr varScale="1">
        <p:scale>
          <a:sx n="97" d="100"/>
          <a:sy n="97" d="100"/>
        </p:scale>
        <p:origin x="1099"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3803A661-518F-44F3-B462-2D0A09FF72C5}" type="datetimeFigureOut">
              <a:rPr kumimoji="1" lang="ja-JP" altLang="en-US" smtClean="0"/>
              <a:t>2026/3/25</a:t>
            </a:fld>
            <a:endParaRPr kumimoji="1" lang="ja-JP" altLang="en-US"/>
          </a:p>
        </p:txBody>
      </p:sp>
      <p:sp>
        <p:nvSpPr>
          <p:cNvPr id="1102"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462F164-E566-4BC8-935F-B7FBEED30F01}" type="slidenum">
              <a:rPr kumimoji="1" lang="ja-JP" altLang="en-US" smtClean="0"/>
              <a:t>‹#›</a:t>
            </a:fld>
            <a:endParaRPr kumimoji="1" lang="ja-JP" altLang="en-US"/>
          </a:p>
        </p:txBody>
      </p:sp>
    </p:spTree>
    <p:extLst>
      <p:ext uri="{BB962C8B-B14F-4D97-AF65-F5344CB8AC3E}">
        <p14:creationId xmlns:p14="http://schemas.microsoft.com/office/powerpoint/2010/main" val="37122491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4" name="スライド イメージ プレースホルダー 1"/>
          <p:cNvSpPr>
            <a:spLocks noGrp="1" noRot="1" noChangeAspect="1"/>
          </p:cNvSpPr>
          <p:nvPr>
            <p:ph type="sldImg"/>
          </p:nvPr>
        </p:nvSpPr>
        <p:spPr>
          <a:xfrm>
            <a:off x="919163" y="746125"/>
            <a:ext cx="4968875" cy="3725863"/>
          </a:xfrm>
        </p:spPr>
      </p:sp>
      <p:sp>
        <p:nvSpPr>
          <p:cNvPr id="1125" name="ノート プレースホルダー 2"/>
          <p:cNvSpPr>
            <a:spLocks noGrp="1"/>
          </p:cNvSpPr>
          <p:nvPr>
            <p:ph type="body" idx="1"/>
          </p:nvPr>
        </p:nvSpPr>
        <p:spPr/>
        <p:txBody>
          <a:bodyPr/>
          <a:lstStyle/>
          <a:p>
            <a:endParaRPr lang="ja-JP" altLang="en-US" dirty="0"/>
          </a:p>
        </p:txBody>
      </p:sp>
      <p:sp>
        <p:nvSpPr>
          <p:cNvPr id="1126" name="スライド番号プレースホルダー 3"/>
          <p:cNvSpPr>
            <a:spLocks noGrp="1"/>
          </p:cNvSpPr>
          <p:nvPr>
            <p:ph type="sldNum" sz="quarter" idx="5"/>
          </p:nvPr>
        </p:nvSpPr>
        <p:spPr/>
        <p:txBody>
          <a:bodyPr/>
          <a:lstStyle/>
          <a:p>
            <a:fld id="{12CA69F4-4EF9-264B-A3A2-B28016D02E5D}" type="slidenum">
              <a:rPr kumimoji="1" lang="ja-JP" altLang="en-US" smtClean="0"/>
              <a:t>1</a:t>
            </a:fld>
            <a:endParaRPr kumimoji="1" lang="ja-JP" altLang="en-US"/>
          </a:p>
        </p:txBody>
      </p:sp>
    </p:spTree>
    <p:extLst>
      <p:ext uri="{BB962C8B-B14F-4D97-AF65-F5344CB8AC3E}">
        <p14:creationId xmlns:p14="http://schemas.microsoft.com/office/powerpoint/2010/main" val="139684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9" name="スライド イメージ プレースホルダー 1"/>
          <p:cNvSpPr>
            <a:spLocks noGrp="1" noRot="1" noChangeAspect="1"/>
          </p:cNvSpPr>
          <p:nvPr>
            <p:ph type="sldImg"/>
          </p:nvPr>
        </p:nvSpPr>
        <p:spPr>
          <a:xfrm>
            <a:off x="919163" y="746125"/>
            <a:ext cx="4968875" cy="3725863"/>
          </a:xfrm>
        </p:spPr>
      </p:sp>
      <p:sp>
        <p:nvSpPr>
          <p:cNvPr id="1140" name="ノート プレースホルダー 2"/>
          <p:cNvSpPr>
            <a:spLocks noGrp="1"/>
          </p:cNvSpPr>
          <p:nvPr>
            <p:ph type="body" idx="1"/>
          </p:nvPr>
        </p:nvSpPr>
        <p:spPr/>
        <p:txBody>
          <a:bodyPr/>
          <a:lstStyle/>
          <a:p>
            <a:endParaRPr lang="ja-JP" altLang="en-US"/>
          </a:p>
        </p:txBody>
      </p:sp>
      <p:sp>
        <p:nvSpPr>
          <p:cNvPr id="1141" name="スライド番号プレースホルダー 3"/>
          <p:cNvSpPr>
            <a:spLocks noGrp="1"/>
          </p:cNvSpPr>
          <p:nvPr>
            <p:ph type="sldNum" sz="quarter" idx="5"/>
          </p:nvPr>
        </p:nvSpPr>
        <p:spPr/>
        <p:txBody>
          <a:bodyPr/>
          <a:lstStyle/>
          <a:p>
            <a:fld id="{12CA69F4-4EF9-264B-A3A2-B28016D02E5D}" type="slidenum">
              <a:rPr kumimoji="1" lang="ja-JP" altLang="en-US" smtClean="0"/>
              <a:t>2</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2" name="スライド イメージ プレースホルダー 1"/>
          <p:cNvSpPr>
            <a:spLocks noGrp="1" noRot="1" noChangeAspect="1"/>
          </p:cNvSpPr>
          <p:nvPr>
            <p:ph type="sldImg"/>
          </p:nvPr>
        </p:nvSpPr>
        <p:spPr>
          <a:xfrm>
            <a:off x="919163" y="746125"/>
            <a:ext cx="4968875" cy="3725863"/>
          </a:xfrm>
        </p:spPr>
      </p:sp>
      <p:sp>
        <p:nvSpPr>
          <p:cNvPr id="1163" name="ノート プレースホルダー 2"/>
          <p:cNvSpPr>
            <a:spLocks noGrp="1"/>
          </p:cNvSpPr>
          <p:nvPr>
            <p:ph type="body" idx="1"/>
          </p:nvPr>
        </p:nvSpPr>
        <p:spPr/>
        <p:txBody>
          <a:bodyPr/>
          <a:lstStyle/>
          <a:p>
            <a:endParaRPr lang="ja-JP" altLang="en-US"/>
          </a:p>
        </p:txBody>
      </p:sp>
      <p:sp>
        <p:nvSpPr>
          <p:cNvPr id="1164" name="スライド番号プレースホルダー 3"/>
          <p:cNvSpPr>
            <a:spLocks noGrp="1"/>
          </p:cNvSpPr>
          <p:nvPr>
            <p:ph type="sldNum" sz="quarter" idx="5"/>
          </p:nvPr>
        </p:nvSpPr>
        <p:spPr/>
        <p:txBody>
          <a:bodyPr/>
          <a:lstStyle/>
          <a:p>
            <a:fld id="{12CA69F4-4EF9-264B-A3A2-B28016D02E5D}" type="slidenum">
              <a:rPr kumimoji="1" lang="ja-JP" altLang="en-US" smtClean="0"/>
              <a:t>3</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6" name="スライド イメージ プレースホルダー 1"/>
          <p:cNvSpPr>
            <a:spLocks noGrp="1" noRot="1" noChangeAspect="1"/>
          </p:cNvSpPr>
          <p:nvPr>
            <p:ph type="sldImg"/>
          </p:nvPr>
        </p:nvSpPr>
        <p:spPr>
          <a:xfrm>
            <a:off x="919163" y="746125"/>
            <a:ext cx="4968875" cy="3725863"/>
          </a:xfrm>
        </p:spPr>
      </p:sp>
      <p:sp>
        <p:nvSpPr>
          <p:cNvPr id="1177" name="ノート プレースホルダー 2"/>
          <p:cNvSpPr>
            <a:spLocks noGrp="1"/>
          </p:cNvSpPr>
          <p:nvPr>
            <p:ph type="body" idx="1"/>
          </p:nvPr>
        </p:nvSpPr>
        <p:spPr/>
        <p:txBody>
          <a:bodyPr/>
          <a:lstStyle/>
          <a:p>
            <a:endParaRPr lang="ja-JP" altLang="en-US" dirty="0"/>
          </a:p>
        </p:txBody>
      </p:sp>
      <p:sp>
        <p:nvSpPr>
          <p:cNvPr id="1178"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CA69F4-4EF9-264B-A3A2-B28016D02E5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403912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1032"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1033" name="日付プレースホルダー 3"/>
          <p:cNvSpPr>
            <a:spLocks noGrp="1"/>
          </p:cNvSpPr>
          <p:nvPr>
            <p:ph type="dt" sz="half" idx="10"/>
          </p:nvPr>
        </p:nvSpPr>
        <p:spPr/>
        <p:txBody>
          <a:bodyPr/>
          <a:lstStyle/>
          <a:p>
            <a:fld id="{7ACA9441-E778-46E2-9072-D9E0E2A9E1CF}" type="datetime1">
              <a:rPr kumimoji="1" lang="ja-JP" altLang="en-US" smtClean="0"/>
              <a:t>2026/3/25</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41880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マスター タイトルの書式設定</a:t>
            </a:r>
          </a:p>
        </p:txBody>
      </p:sp>
      <p:sp>
        <p:nvSpPr>
          <p:cNvPr id="1089"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ー 3"/>
          <p:cNvSpPr>
            <a:spLocks noGrp="1"/>
          </p:cNvSpPr>
          <p:nvPr>
            <p:ph type="dt" sz="half" idx="10"/>
          </p:nvPr>
        </p:nvSpPr>
        <p:spPr/>
        <p:txBody>
          <a:bodyPr/>
          <a:lstStyle/>
          <a:p>
            <a:fld id="{E9298227-1457-4F23-9F49-FEC451472643}" type="datetime1">
              <a:rPr kumimoji="1" lang="ja-JP" altLang="en-US" smtClean="0"/>
              <a:t>2026/3/25</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6372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1095"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ー 3"/>
          <p:cNvSpPr>
            <a:spLocks noGrp="1"/>
          </p:cNvSpPr>
          <p:nvPr>
            <p:ph type="dt" sz="half" idx="10"/>
          </p:nvPr>
        </p:nvSpPr>
        <p:spPr/>
        <p:txBody>
          <a:bodyPr/>
          <a:lstStyle/>
          <a:p>
            <a:fld id="{59C769F8-7E42-44CA-834B-58D976EAFCF9}" type="datetime1">
              <a:rPr kumimoji="1" lang="ja-JP" altLang="en-US" smtClean="0"/>
              <a:t>2026/3/25</a:t>
            </a:fld>
            <a:endParaRPr kumimoji="1" lang="ja-JP" altLang="en-US"/>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6099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マスター タイトルの書式設定</a:t>
            </a:r>
          </a:p>
        </p:txBody>
      </p:sp>
      <p:sp>
        <p:nvSpPr>
          <p:cNvPr id="1038"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ー 3"/>
          <p:cNvSpPr>
            <a:spLocks noGrp="1"/>
          </p:cNvSpPr>
          <p:nvPr>
            <p:ph type="dt" sz="half" idx="10"/>
          </p:nvPr>
        </p:nvSpPr>
        <p:spPr/>
        <p:txBody>
          <a:bodyPr/>
          <a:lstStyle/>
          <a:p>
            <a:fld id="{15CA42C1-6DA8-4E87-8CC9-F7AC1F2432EB}" type="datetime1">
              <a:rPr kumimoji="1" lang="ja-JP" altLang="en-US" smtClean="0"/>
              <a:t>2026/3/25</a:t>
            </a:fld>
            <a:endParaRPr kumimoji="1" lang="ja-JP" altLang="en-US"/>
          </a:p>
        </p:txBody>
      </p:sp>
      <p:sp>
        <p:nvSpPr>
          <p:cNvPr id="1040" name="フッター プレースホルダー 4"/>
          <p:cNvSpPr>
            <a:spLocks noGrp="1"/>
          </p:cNvSpPr>
          <p:nvPr>
            <p:ph type="ftr" sz="quarter" idx="11"/>
          </p:nvPr>
        </p:nvSpPr>
        <p:spPr/>
        <p:txBody>
          <a:bodyPr/>
          <a:lstStyle/>
          <a:p>
            <a:endParaRPr kumimoji="1" lang="ja-JP" altLang="en-US"/>
          </a:p>
        </p:txBody>
      </p:sp>
      <p:sp>
        <p:nvSpPr>
          <p:cNvPr id="1041"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0824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1044"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1045" name="日付プレースホルダー 3"/>
          <p:cNvSpPr>
            <a:spLocks noGrp="1"/>
          </p:cNvSpPr>
          <p:nvPr>
            <p:ph type="dt" sz="half" idx="10"/>
          </p:nvPr>
        </p:nvSpPr>
        <p:spPr/>
        <p:txBody>
          <a:bodyPr/>
          <a:lstStyle/>
          <a:p>
            <a:fld id="{F34424F2-2534-4E2E-98B7-6C01870B28F8}" type="datetime1">
              <a:rPr kumimoji="1" lang="ja-JP" altLang="en-US" smtClean="0"/>
              <a:t>2026/3/25</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4553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マスター タイトルの書式設定</a:t>
            </a:r>
          </a:p>
        </p:txBody>
      </p:sp>
      <p:sp>
        <p:nvSpPr>
          <p:cNvPr id="1050"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ー 4"/>
          <p:cNvSpPr>
            <a:spLocks noGrp="1"/>
          </p:cNvSpPr>
          <p:nvPr>
            <p:ph type="dt" sz="half" idx="10"/>
          </p:nvPr>
        </p:nvSpPr>
        <p:spPr/>
        <p:txBody>
          <a:bodyPr/>
          <a:lstStyle/>
          <a:p>
            <a:fld id="{2FC9F997-8AE3-49E9-A3C8-410953056C30}" type="datetime1">
              <a:rPr kumimoji="1" lang="ja-JP" altLang="en-US" smtClean="0"/>
              <a:t>2026/3/25</a:t>
            </a:fld>
            <a:endParaRPr kumimoji="1" lang="ja-JP" altLang="en-US"/>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7255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1057"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1058"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1060"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ー 6"/>
          <p:cNvSpPr>
            <a:spLocks noGrp="1"/>
          </p:cNvSpPr>
          <p:nvPr>
            <p:ph type="dt" sz="half" idx="10"/>
          </p:nvPr>
        </p:nvSpPr>
        <p:spPr/>
        <p:txBody>
          <a:bodyPr/>
          <a:lstStyle/>
          <a:p>
            <a:fld id="{A28AA54F-FBA8-4B52-B0B6-90644E938BE0}" type="datetime1">
              <a:rPr kumimoji="1" lang="ja-JP" altLang="en-US" smtClean="0"/>
              <a:t>2026/3/25</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6320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マスター タイトルの書式設定</a:t>
            </a:r>
          </a:p>
        </p:txBody>
      </p:sp>
      <p:sp>
        <p:nvSpPr>
          <p:cNvPr id="1066" name="日付プレースホルダー 2"/>
          <p:cNvSpPr>
            <a:spLocks noGrp="1"/>
          </p:cNvSpPr>
          <p:nvPr>
            <p:ph type="dt" sz="half" idx="10"/>
          </p:nvPr>
        </p:nvSpPr>
        <p:spPr/>
        <p:txBody>
          <a:bodyPr/>
          <a:lstStyle/>
          <a:p>
            <a:fld id="{4242180B-066C-4B33-9866-DF17A2270C18}" type="datetime1">
              <a:rPr kumimoji="1" lang="ja-JP" altLang="en-US" smtClean="0"/>
              <a:t>2026/3/25</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72379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036F57DA-19DE-408E-A972-18C83B513BDA}" type="datetime1">
              <a:rPr kumimoji="1" lang="ja-JP" altLang="en-US" smtClean="0"/>
              <a:t>2026/3/25</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650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1075"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1077" name="日付プレースホルダー 4"/>
          <p:cNvSpPr>
            <a:spLocks noGrp="1"/>
          </p:cNvSpPr>
          <p:nvPr>
            <p:ph type="dt" sz="half" idx="10"/>
          </p:nvPr>
        </p:nvSpPr>
        <p:spPr/>
        <p:txBody>
          <a:bodyPr/>
          <a:lstStyle/>
          <a:p>
            <a:fld id="{5714D222-3872-4908-9588-C6DBCAF12C8A}" type="datetime1">
              <a:rPr kumimoji="1" lang="ja-JP" altLang="en-US" smtClean="0"/>
              <a:t>2026/3/25</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1702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1082"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1083"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1084" name="日付プレースホルダー 4"/>
          <p:cNvSpPr>
            <a:spLocks noGrp="1"/>
          </p:cNvSpPr>
          <p:nvPr>
            <p:ph type="dt" sz="half" idx="10"/>
          </p:nvPr>
        </p:nvSpPr>
        <p:spPr/>
        <p:txBody>
          <a:bodyPr/>
          <a:lstStyle/>
          <a:p>
            <a:fld id="{F2F8910D-4704-4575-A1CE-57C3D2735209}" type="datetime1">
              <a:rPr kumimoji="1" lang="ja-JP" altLang="en-US" smtClean="0"/>
              <a:t>2026/3/25</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6412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1026"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2026/3/25</a:t>
            </a:fld>
            <a:endParaRPr kumimoji="1" lang="ja-JP" altLang="en-US"/>
          </a:p>
        </p:txBody>
      </p:sp>
      <p:sp>
        <p:nvSpPr>
          <p:cNvPr id="1028"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1029"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549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楕円 16"/>
          <p:cNvSpPr/>
          <p:nvPr/>
        </p:nvSpPr>
        <p:spPr>
          <a:xfrm>
            <a:off x="6955004"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03</a:t>
            </a:r>
            <a:endParaRPr lang="ja-JP" altLang="en-US" sz="3600" dirty="0">
              <a:solidFill>
                <a:schemeClr val="bg1"/>
              </a:solidFill>
              <a:latin typeface="+mj-lt"/>
            </a:endParaRPr>
          </a:p>
        </p:txBody>
      </p:sp>
      <p:sp>
        <p:nvSpPr>
          <p:cNvPr id="1108" name="楕円 6">
            <a:hlinkClick r:id="" action="ppaction://noaction"/>
          </p:cNvPr>
          <p:cNvSpPr/>
          <p:nvPr/>
        </p:nvSpPr>
        <p:spPr>
          <a:xfrm>
            <a:off x="2627747" y="233666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01</a:t>
            </a:r>
            <a:endParaRPr lang="ja-JP" altLang="en-US" sz="3600" dirty="0">
              <a:solidFill>
                <a:schemeClr val="bg1"/>
              </a:solidFill>
              <a:latin typeface="+mj-lt"/>
            </a:endParaRPr>
          </a:p>
        </p:txBody>
      </p:sp>
      <p:sp>
        <p:nvSpPr>
          <p:cNvPr id="1109" name="タイトル 1"/>
          <p:cNvSpPr txBox="1"/>
          <p:nvPr/>
        </p:nvSpPr>
        <p:spPr>
          <a:xfrm>
            <a:off x="2345785" y="4091247"/>
            <a:ext cx="2089127" cy="687315"/>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市町村</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問合せ先</a:t>
            </a:r>
            <a:endParaRPr lang="en-US" altLang="ja-JP" sz="1800" b="1" dirty="0">
              <a:solidFill>
                <a:srgbClr val="F59C0B"/>
              </a:solidFill>
              <a:latin typeface="+mn-ea"/>
              <a:ea typeface="+mn-ea"/>
            </a:endParaRPr>
          </a:p>
        </p:txBody>
      </p:sp>
      <p:sp>
        <p:nvSpPr>
          <p:cNvPr id="1110" name="タイトル 1"/>
          <p:cNvSpPr txBox="1"/>
          <p:nvPr/>
        </p:nvSpPr>
        <p:spPr>
          <a:xfrm>
            <a:off x="2380597" y="4849623"/>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地域生活支援拠点等に関するお問い合わせはこちらです。</a:t>
            </a:r>
            <a:endParaRPr lang="en-US" altLang="ja-JP" sz="1200" dirty="0">
              <a:latin typeface="+mn-ea"/>
              <a:ea typeface="+mn-ea"/>
            </a:endParaRPr>
          </a:p>
        </p:txBody>
      </p:sp>
      <p:sp>
        <p:nvSpPr>
          <p:cNvPr id="1111" name="タイトル 1"/>
          <p:cNvSpPr txBox="1"/>
          <p:nvPr/>
        </p:nvSpPr>
        <p:spPr>
          <a:xfrm>
            <a:off x="4479690" y="4091245"/>
            <a:ext cx="2218196"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運用状況の</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検証・検討</a:t>
            </a:r>
            <a:endParaRPr lang="en-US" altLang="ja-JP" sz="1800" b="1" dirty="0">
              <a:solidFill>
                <a:srgbClr val="F59C0B"/>
              </a:solidFill>
              <a:latin typeface="+mn-ea"/>
              <a:ea typeface="+mn-ea"/>
            </a:endParaRPr>
          </a:p>
        </p:txBody>
      </p:sp>
      <p:sp>
        <p:nvSpPr>
          <p:cNvPr id="1112" name="タイトル 1"/>
          <p:cNvSpPr txBox="1"/>
          <p:nvPr/>
        </p:nvSpPr>
        <p:spPr>
          <a:xfrm>
            <a:off x="4544225" y="4843227"/>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地域生活支援拠点等の運用状況の検証・検討について掲載しています。</a:t>
            </a:r>
            <a:endParaRPr lang="en-US" altLang="ja-JP" sz="1200" dirty="0">
              <a:latin typeface="+mn-ea"/>
              <a:ea typeface="+mn-ea"/>
            </a:endParaRPr>
          </a:p>
        </p:txBody>
      </p:sp>
      <p:sp>
        <p:nvSpPr>
          <p:cNvPr id="1113" name="タイトル 1"/>
          <p:cNvSpPr txBox="1"/>
          <p:nvPr/>
        </p:nvSpPr>
        <p:spPr>
          <a:xfrm>
            <a:off x="6842470" y="4091245"/>
            <a:ext cx="1819892"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取組み</a:t>
            </a:r>
            <a:endParaRPr lang="en-US" altLang="ja-JP" sz="1800" b="1" dirty="0">
              <a:solidFill>
                <a:srgbClr val="F59C0B"/>
              </a:solidFill>
              <a:latin typeface="+mn-ea"/>
              <a:ea typeface="+mn-ea"/>
            </a:endParaRPr>
          </a:p>
        </p:txBody>
      </p:sp>
      <p:sp>
        <p:nvSpPr>
          <p:cNvPr id="1114" name="タイトル 1"/>
          <p:cNvSpPr txBox="1"/>
          <p:nvPr/>
        </p:nvSpPr>
        <p:spPr>
          <a:xfrm>
            <a:off x="6707853" y="4836831"/>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地域生活支援拠点等についての取組みを掲載しています。</a:t>
            </a:r>
            <a:endParaRPr lang="en-US" altLang="ja-JP" sz="1200" dirty="0">
              <a:latin typeface="+mn-ea"/>
              <a:ea typeface="+mn-ea"/>
            </a:endParaRPr>
          </a:p>
        </p:txBody>
      </p:sp>
      <p:sp>
        <p:nvSpPr>
          <p:cNvPr id="1115" name="タイトル 1"/>
          <p:cNvSpPr txBox="1"/>
          <p:nvPr/>
        </p:nvSpPr>
        <p:spPr>
          <a:xfrm>
            <a:off x="2104294" y="857250"/>
            <a:ext cx="6890210" cy="369658"/>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1800" dirty="0">
                <a:latin typeface="+mn-ea"/>
                <a:ea typeface="+mn-ea"/>
              </a:rPr>
              <a:t>「大阪府地域生活支援拠点等ポータルサイト」情報シート</a:t>
            </a:r>
            <a:endParaRPr lang="en-US" altLang="ja-JP" sz="1800" dirty="0">
              <a:latin typeface="+mn-ea"/>
              <a:ea typeface="+mn-ea"/>
            </a:endParaRPr>
          </a:p>
        </p:txBody>
      </p:sp>
      <p:sp>
        <p:nvSpPr>
          <p:cNvPr id="1116" name="正方形/長方形 1"/>
          <p:cNvSpPr/>
          <p:nvPr/>
        </p:nvSpPr>
        <p:spPr>
          <a:xfrm>
            <a:off x="3" y="857250"/>
            <a:ext cx="2152357"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ja-JP" altLang="en-US" sz="1350" dirty="0"/>
          </a:p>
        </p:txBody>
      </p:sp>
      <p:sp>
        <p:nvSpPr>
          <p:cNvPr id="1117" name="タイトル 1"/>
          <p:cNvSpPr txBox="1"/>
          <p:nvPr/>
        </p:nvSpPr>
        <p:spPr>
          <a:xfrm>
            <a:off x="245158" y="2673583"/>
            <a:ext cx="1813787" cy="478226"/>
          </a:xfrm>
          <a:prstGeom prst="rect">
            <a:avLst/>
          </a:prstGeom>
        </p:spPr>
        <p:txBody>
          <a:bodyPr vert="horz" lIns="68580" tIns="34290" rIns="68580" bIns="34290" rtlCol="0" anchor="t">
            <a:normAutofit fontScale="550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b="1" spc="225" dirty="0">
                <a:solidFill>
                  <a:schemeClr val="bg1"/>
                </a:solidFill>
                <a:latin typeface="Arial" panose="020B0604020202020204" pitchFamily="34" charset="0"/>
                <a:ea typeface="+mn-ea"/>
                <a:cs typeface="Arial" panose="020B0604020202020204" pitchFamily="34" charset="0"/>
              </a:rPr>
              <a:t>太子町</a:t>
            </a:r>
            <a:endParaRPr lang="en-US" altLang="ja-JP" b="1" spc="225" dirty="0">
              <a:solidFill>
                <a:schemeClr val="bg1"/>
              </a:solidFill>
              <a:latin typeface="Arial" panose="020B0604020202020204" pitchFamily="34" charset="0"/>
              <a:ea typeface="+mn-ea"/>
              <a:cs typeface="Arial" panose="020B0604020202020204" pitchFamily="34" charset="0"/>
            </a:endParaRPr>
          </a:p>
        </p:txBody>
      </p:sp>
      <p:cxnSp>
        <p:nvCxnSpPr>
          <p:cNvPr id="1118" name="直線コネクタ 9"/>
          <p:cNvCxnSpPr>
            <a:cxnSpLocks/>
          </p:cNvCxnSpPr>
          <p:nvPr/>
        </p:nvCxnSpPr>
        <p:spPr>
          <a:xfrm>
            <a:off x="2358457" y="1214754"/>
            <a:ext cx="6763406" cy="0"/>
          </a:xfrm>
          <a:prstGeom prst="line">
            <a:avLst/>
          </a:prstGeom>
          <a:ln>
            <a:solidFill>
              <a:srgbClr val="D6B845"/>
            </a:solidFill>
          </a:ln>
        </p:spPr>
        <p:style>
          <a:lnRef idx="1">
            <a:schemeClr val="accent1"/>
          </a:lnRef>
          <a:fillRef idx="0">
            <a:schemeClr val="accent1"/>
          </a:fillRef>
          <a:effectRef idx="0">
            <a:schemeClr val="accent1"/>
          </a:effectRef>
          <a:fontRef idx="minor">
            <a:schemeClr val="tx1"/>
          </a:fontRef>
        </p:style>
      </p:cxnSp>
      <p:sp>
        <p:nvSpPr>
          <p:cNvPr id="1119" name="楕円 15"/>
          <p:cNvSpPr/>
          <p:nvPr/>
        </p:nvSpPr>
        <p:spPr>
          <a:xfrm>
            <a:off x="4791375"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02</a:t>
            </a:r>
            <a:endParaRPr lang="ja-JP" altLang="en-US" sz="3600" dirty="0">
              <a:solidFill>
                <a:schemeClr val="bg1"/>
              </a:solidFill>
              <a:latin typeface="+mj-lt"/>
            </a:endParaRPr>
          </a:p>
        </p:txBody>
      </p:sp>
      <p:sp>
        <p:nvSpPr>
          <p:cNvPr id="1120" name="タイトル 1"/>
          <p:cNvSpPr txBox="1"/>
          <p:nvPr/>
        </p:nvSpPr>
        <p:spPr>
          <a:xfrm>
            <a:off x="82193" y="3933992"/>
            <a:ext cx="2022101" cy="64713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000" b="1" spc="225" dirty="0">
                <a:solidFill>
                  <a:schemeClr val="bg1"/>
                </a:solidFill>
                <a:latin typeface="+mn-ea"/>
                <a:ea typeface="+mn-ea"/>
                <a:cs typeface="Arial" panose="020B0604020202020204" pitchFamily="34" charset="0"/>
              </a:rPr>
              <a:t>人口（令和８年１月現在）</a:t>
            </a: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　　　　　12,581人</a:t>
            </a:r>
            <a:endParaRPr lang="en-US" altLang="ja-JP" sz="1000" b="1" spc="225" dirty="0">
              <a:solidFill>
                <a:schemeClr val="bg1"/>
              </a:solidFill>
              <a:latin typeface="+mn-ea"/>
              <a:ea typeface="+mn-ea"/>
              <a:cs typeface="Arial" panose="020B0604020202020204" pitchFamily="34" charset="0"/>
            </a:endParaRPr>
          </a:p>
          <a:p>
            <a:pPr algn="l">
              <a:lnSpc>
                <a:spcPct val="100000"/>
              </a:lnSpc>
            </a:pP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整備時期：平成３１年４月</a:t>
            </a:r>
          </a:p>
        </p:txBody>
      </p:sp>
      <p:sp>
        <p:nvSpPr>
          <p:cNvPr id="1121" name="正方形/長方形 11"/>
          <p:cNvSpPr/>
          <p:nvPr/>
        </p:nvSpPr>
        <p:spPr>
          <a:xfrm>
            <a:off x="683568" y="1556792"/>
            <a:ext cx="792088"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2" name="スライド番号プレースホルダー 5"/>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1</a:t>
            </a:fld>
            <a:endParaRPr kumimoji="1" lang="ja-JP" altLang="en-US"/>
          </a:p>
        </p:txBody>
      </p:sp>
    </p:spTree>
    <p:extLst>
      <p:ext uri="{BB962C8B-B14F-4D97-AF65-F5344CB8AC3E}">
        <p14:creationId xmlns:p14="http://schemas.microsoft.com/office/powerpoint/2010/main" val="2830894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8" name="角丸四角形 1"/>
          <p:cNvSpPr/>
          <p:nvPr/>
        </p:nvSpPr>
        <p:spPr>
          <a:xfrm>
            <a:off x="1140576" y="1106742"/>
            <a:ext cx="6862847" cy="1334902"/>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t>　　</a:t>
            </a:r>
            <a:endParaRPr lang="ja-JP" altLang="en-US" sz="2100" b="1" dirty="0">
              <a:solidFill>
                <a:srgbClr val="FFFDE1"/>
              </a:solidFill>
            </a:endParaRPr>
          </a:p>
        </p:txBody>
      </p:sp>
      <p:sp>
        <p:nvSpPr>
          <p:cNvPr id="1129" name="タイトル 1"/>
          <p:cNvSpPr txBox="1"/>
          <p:nvPr/>
        </p:nvSpPr>
        <p:spPr>
          <a:xfrm>
            <a:off x="2249742" y="1350851"/>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市町村問合せ先</a:t>
            </a:r>
            <a:endParaRPr lang="en-US" altLang="ja-JP" sz="3300" b="1" dirty="0">
              <a:solidFill>
                <a:schemeClr val="bg1"/>
              </a:solidFill>
              <a:latin typeface="+mn-ea"/>
              <a:ea typeface="+mn-ea"/>
            </a:endParaRPr>
          </a:p>
        </p:txBody>
      </p:sp>
      <p:sp>
        <p:nvSpPr>
          <p:cNvPr id="1130" name="角丸四角形 2"/>
          <p:cNvSpPr/>
          <p:nvPr/>
        </p:nvSpPr>
        <p:spPr>
          <a:xfrm>
            <a:off x="1147661" y="2803551"/>
            <a:ext cx="6862847" cy="3008913"/>
          </a:xfrm>
          <a:prstGeom prst="roundRect">
            <a:avLst>
              <a:gd name="adj" fmla="val 5612"/>
            </a:avLst>
          </a:prstGeom>
          <a:solidFill>
            <a:schemeClr val="bg1"/>
          </a:solidFill>
          <a:ln w="57150">
            <a:solidFill>
              <a:srgbClr val="F59C1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131" name="三角形 5"/>
          <p:cNvSpPr/>
          <p:nvPr/>
        </p:nvSpPr>
        <p:spPr>
          <a:xfrm flipV="1">
            <a:off x="4270017" y="2489872"/>
            <a:ext cx="603956" cy="274526"/>
          </a:xfrm>
          <a:prstGeom prst="triangle">
            <a:avLst/>
          </a:prstGeom>
          <a:solidFill>
            <a:srgbClr val="E27B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132" name="テキスト ボックス 7"/>
          <p:cNvSpPr txBox="1"/>
          <p:nvPr/>
        </p:nvSpPr>
        <p:spPr>
          <a:xfrm>
            <a:off x="1271479" y="2862281"/>
            <a:ext cx="6601033" cy="1511246"/>
          </a:xfrm>
          <a:prstGeom prst="rect">
            <a:avLst/>
          </a:prstGeom>
          <a:noFill/>
        </p:spPr>
        <p:txBody>
          <a:bodyPr wrap="square">
            <a:noAutofit/>
          </a:bodyPr>
          <a:lstStyle/>
          <a:p>
            <a:pPr algn="ctr">
              <a:lnSpc>
                <a:spcPct val="150000"/>
              </a:lnSpc>
            </a:pPr>
            <a:r>
              <a:rPr lang="ja-JP" altLang="en-US" b="1" dirty="0">
                <a:latin typeface="+mn-ea"/>
              </a:rPr>
              <a:t>太子町　福祉介護課</a:t>
            </a:r>
            <a:endParaRPr lang="en-US" altLang="ja-JP" sz="1350" b="1" dirty="0">
              <a:latin typeface="+mn-ea"/>
            </a:endParaRPr>
          </a:p>
          <a:p>
            <a:pPr>
              <a:lnSpc>
                <a:spcPct val="150000"/>
              </a:lnSpc>
            </a:pPr>
            <a:r>
              <a:rPr lang="ja-JP" altLang="en-US" sz="1350" b="1" dirty="0">
                <a:latin typeface="+mn-ea"/>
              </a:rPr>
              <a:t>　　住所　　〒583－8580　大阪府南河内郡太子町大字山田８８番地</a:t>
            </a:r>
            <a:endParaRPr lang="en-US" altLang="ja-JP" sz="1350" b="1" dirty="0">
              <a:latin typeface="+mn-ea"/>
            </a:endParaRPr>
          </a:p>
          <a:p>
            <a:r>
              <a:rPr lang="ja-JP" altLang="en-US" sz="1350" b="1" dirty="0">
                <a:latin typeface="+mn-ea"/>
              </a:rPr>
              <a:t>　　電話番号　０７２１－９８－５５１９</a:t>
            </a:r>
            <a:endParaRPr lang="en-US" altLang="ja-JP" sz="1350" b="1" dirty="0">
              <a:latin typeface="+mn-ea"/>
            </a:endParaRPr>
          </a:p>
          <a:p>
            <a:r>
              <a:rPr lang="ja-JP" altLang="en-US" sz="1350" b="1" dirty="0">
                <a:latin typeface="+mn-ea"/>
              </a:rPr>
              <a:t>　　連絡用アドレス　fukusi@town.taishi.osaka.jp</a:t>
            </a:r>
            <a:endParaRPr lang="en-US" altLang="ja-JP" sz="1350" b="1" dirty="0">
              <a:latin typeface="+mn-ea"/>
            </a:endParaRPr>
          </a:p>
          <a:p>
            <a:r>
              <a:rPr lang="ja-JP" altLang="en-US" sz="1350" b="1" dirty="0">
                <a:latin typeface="+mn-ea"/>
              </a:rPr>
              <a:t>　　</a:t>
            </a:r>
            <a:endParaRPr lang="en-US" altLang="ja-JP" sz="1350" dirty="0">
              <a:latin typeface="+mn-ea"/>
            </a:endParaRPr>
          </a:p>
        </p:txBody>
      </p:sp>
      <p:sp>
        <p:nvSpPr>
          <p:cNvPr id="1133" name="楕円 9">
            <a:hlinkClick r:id="" action="ppaction://noaction"/>
          </p:cNvPr>
          <p:cNvSpPr>
            <a:spLocks noChangeAspect="1"/>
          </p:cNvSpPr>
          <p:nvPr/>
        </p:nvSpPr>
        <p:spPr>
          <a:xfrm>
            <a:off x="796154" y="921251"/>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01</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1134" name="テキスト ボックス 10"/>
          <p:cNvSpPr txBox="1"/>
          <p:nvPr/>
        </p:nvSpPr>
        <p:spPr>
          <a:xfrm>
            <a:off x="2053025" y="1879144"/>
            <a:ext cx="6264696" cy="338554"/>
          </a:xfrm>
          <a:prstGeom prst="rect">
            <a:avLst/>
          </a:prstGeom>
          <a:noFill/>
        </p:spPr>
        <p:txBody>
          <a:bodyPr wrap="square" rtlCol="0">
            <a:spAutoFit/>
          </a:bodyPr>
          <a:lstStyle/>
          <a:p>
            <a:r>
              <a:rPr lang="ja-JP" altLang="en-US" sz="1600" b="1" dirty="0">
                <a:solidFill>
                  <a:schemeClr val="bg1"/>
                </a:solidFill>
                <a:latin typeface="Segoe UI"/>
                <a:ea typeface="メイリオ"/>
              </a:rPr>
              <a:t>地域生活支援拠点等に関するお問い合わせはこちらです。</a:t>
            </a:r>
            <a:endParaRPr lang="en-US" altLang="ja-JP" sz="1600" b="1" dirty="0">
              <a:solidFill>
                <a:schemeClr val="bg1"/>
              </a:solidFill>
              <a:latin typeface="Segoe UI"/>
              <a:ea typeface="メイリオ"/>
            </a:endParaRPr>
          </a:p>
        </p:txBody>
      </p:sp>
      <p:sp>
        <p:nvSpPr>
          <p:cNvPr id="1135" name="正方形/長方形 11"/>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136" name="スライド番号プレースホルダー 5"/>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2</a:t>
            </a:fld>
            <a:endParaRPr kumimoji="1" lang="ja-JP" altLang="en-US"/>
          </a:p>
        </p:txBody>
      </p:sp>
      <p:sp>
        <p:nvSpPr>
          <p:cNvPr id="1137" name="テキスト ボックス 13"/>
          <p:cNvSpPr txBox="1"/>
          <p:nvPr/>
        </p:nvSpPr>
        <p:spPr>
          <a:xfrm>
            <a:off x="1271480" y="4593265"/>
            <a:ext cx="6604578" cy="1041991"/>
          </a:xfrm>
          <a:prstGeom prst="rect">
            <a:avLst/>
          </a:prstGeom>
          <a:noFill/>
        </p:spPr>
        <p:txBody>
          <a:bodyPr wrap="square">
            <a:noAutofit/>
          </a:bodyPr>
          <a:lstStyle/>
          <a:p>
            <a:pPr>
              <a:spcAft>
                <a:spcPts val="300"/>
              </a:spcAft>
            </a:pPr>
            <a:r>
              <a:rPr lang="ja-JP" altLang="en-US" sz="1350" b="1" dirty="0">
                <a:latin typeface="+mn-ea"/>
              </a:rPr>
              <a:t>　（緊急時の受入れ・対応について）</a:t>
            </a:r>
            <a:endParaRPr lang="en-US" altLang="ja-JP" sz="1350" b="1" dirty="0">
              <a:latin typeface="+mn-ea"/>
            </a:endParaRPr>
          </a:p>
          <a:p>
            <a:pPr>
              <a:spcAft>
                <a:spcPts val="300"/>
              </a:spcAft>
            </a:pPr>
            <a:r>
              <a:rPr lang="ja-JP" altLang="en-US" sz="1350" b="1" dirty="0">
                <a:latin typeface="+mn-ea"/>
              </a:rPr>
              <a:t>　　連絡窓口　生活支援相談室しなが（基幹相談支援センター）</a:t>
            </a:r>
          </a:p>
          <a:p>
            <a:pPr>
              <a:spcAft>
                <a:spcPts val="300"/>
              </a:spcAft>
            </a:pPr>
            <a:r>
              <a:rPr lang="ja-JP" altLang="en-US" sz="1350" b="1" dirty="0">
                <a:latin typeface="+mn-ea"/>
              </a:rPr>
              <a:t>　　</a:t>
            </a:r>
            <a:r>
              <a:rPr lang="ja-JP" altLang="en-US" sz="1350" b="1">
                <a:latin typeface="+mn-ea"/>
              </a:rPr>
              <a:t>電話番号　０７２１－９８－５００１</a:t>
            </a:r>
            <a:endParaRPr lang="ja-JP" altLang="en-US" sz="1350" b="1" dirty="0">
              <a:latin typeface="+mn-ea"/>
            </a:endParaRPr>
          </a:p>
        </p:txBody>
      </p:sp>
    </p:spTree>
    <p:extLst>
      <p:ext uri="{BB962C8B-B14F-4D97-AF65-F5344CB8AC3E}">
        <p14:creationId xmlns:p14="http://schemas.microsoft.com/office/powerpoint/2010/main" val="1387121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3" name="角丸四角形 1"/>
          <p:cNvSpPr/>
          <p:nvPr/>
        </p:nvSpPr>
        <p:spPr>
          <a:xfrm>
            <a:off x="1140576" y="1106741"/>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solidFill>
                  <a:schemeClr val="bg1"/>
                </a:solidFill>
              </a:rPr>
              <a:t>　　</a:t>
            </a:r>
          </a:p>
        </p:txBody>
      </p:sp>
      <p:sp>
        <p:nvSpPr>
          <p:cNvPr id="1144" name="タイトル 1"/>
          <p:cNvSpPr txBox="1"/>
          <p:nvPr/>
        </p:nvSpPr>
        <p:spPr>
          <a:xfrm>
            <a:off x="2013443" y="1246952"/>
            <a:ext cx="5670630" cy="669974"/>
          </a:xfrm>
          <a:prstGeom prst="rect">
            <a:avLst/>
          </a:prstGeom>
        </p:spPr>
        <p:txBody>
          <a:bodyPr vert="horz" lIns="68580" tIns="34290" rIns="68580" bIns="34290" rtlCol="0" anchor="ctr">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運用状況の検証・検討</a:t>
            </a:r>
          </a:p>
        </p:txBody>
      </p:sp>
      <p:sp>
        <p:nvSpPr>
          <p:cNvPr id="1145" name="楕円 9">
            <a:hlinkClick r:id="" action="ppaction://noaction"/>
          </p:cNvPr>
          <p:cNvSpPr>
            <a:spLocks noChangeAspect="1"/>
          </p:cNvSpPr>
          <p:nvPr/>
        </p:nvSpPr>
        <p:spPr>
          <a:xfrm>
            <a:off x="960428" y="1016432"/>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02</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1146" name="正方形/長方形 8"/>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147" name="角丸四角形 1"/>
          <p:cNvSpPr/>
          <p:nvPr/>
        </p:nvSpPr>
        <p:spPr>
          <a:xfrm>
            <a:off x="359533" y="2473810"/>
            <a:ext cx="2440394" cy="1080847"/>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48" name="タイトル 1"/>
          <p:cNvSpPr/>
          <p:nvPr/>
        </p:nvSpPr>
        <p:spPr>
          <a:xfrm>
            <a:off x="552493" y="226675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400" b="1" dirty="0">
                <a:solidFill>
                  <a:schemeClr val="bg1"/>
                </a:solidFill>
                <a:latin typeface="メイリオ" panose="020B0604030504040204" pitchFamily="50" charset="-128"/>
                <a:ea typeface="メイリオ" panose="020B0604030504040204" pitchFamily="50" charset="-128"/>
              </a:rPr>
              <a:t>検証・検討の場の名称</a:t>
            </a:r>
            <a:endParaRPr lang="en-US" altLang="ja-JP" sz="1400" b="1" dirty="0">
              <a:solidFill>
                <a:schemeClr val="bg1"/>
              </a:solidFill>
              <a:latin typeface="メイリオ" panose="020B0604030504040204" pitchFamily="50" charset="-128"/>
              <a:ea typeface="メイリオ" panose="020B0604030504040204" pitchFamily="50" charset="-128"/>
            </a:endParaRPr>
          </a:p>
        </p:txBody>
      </p:sp>
      <p:sp>
        <p:nvSpPr>
          <p:cNvPr id="1149" name="角丸四角形 1"/>
          <p:cNvSpPr/>
          <p:nvPr/>
        </p:nvSpPr>
        <p:spPr>
          <a:xfrm>
            <a:off x="364147" y="4822381"/>
            <a:ext cx="2440394" cy="10908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50" name="タイトル 1"/>
          <p:cNvSpPr/>
          <p:nvPr/>
        </p:nvSpPr>
        <p:spPr>
          <a:xfrm>
            <a:off x="557108" y="4615324"/>
            <a:ext cx="2054472" cy="469860"/>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地域生活支援拠点等</a:t>
            </a:r>
            <a:endParaRPr lang="en-US" altLang="ja-JP" sz="1200" b="1" dirty="0">
              <a:solidFill>
                <a:schemeClr val="bg1"/>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コーディネーターの配置</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sp>
        <p:nvSpPr>
          <p:cNvPr id="1151" name="角丸四角形 1"/>
          <p:cNvSpPr/>
          <p:nvPr/>
        </p:nvSpPr>
        <p:spPr>
          <a:xfrm>
            <a:off x="359533" y="3827191"/>
            <a:ext cx="2440394" cy="728481"/>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52" name="タイトル 1"/>
          <p:cNvSpPr/>
          <p:nvPr/>
        </p:nvSpPr>
        <p:spPr>
          <a:xfrm>
            <a:off x="552493" y="362013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開催頻度</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1153" name="角丸四角形 1"/>
          <p:cNvSpPr/>
          <p:nvPr/>
        </p:nvSpPr>
        <p:spPr>
          <a:xfrm>
            <a:off x="3118111" y="2473810"/>
            <a:ext cx="5828375" cy="3439466"/>
          </a:xfrm>
          <a:prstGeom prst="roundRect">
            <a:avLst>
              <a:gd name="adj" fmla="val 2940"/>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54" name="タイトル 1"/>
          <p:cNvSpPr/>
          <p:nvPr/>
        </p:nvSpPr>
        <p:spPr>
          <a:xfrm>
            <a:off x="3578959" y="2256067"/>
            <a:ext cx="4906679" cy="414116"/>
          </a:xfrm>
          <a:prstGeom prst="roundRect">
            <a:avLst>
              <a:gd name="adj" fmla="val 49068"/>
            </a:avLst>
          </a:prstGeom>
          <a:solidFill>
            <a:srgbClr val="F59C0B"/>
          </a:solidFill>
        </p:spPr>
        <p:txBody>
          <a:bodyPr vert="horz" lIns="68580" tIns="5400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具体的な内容</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1155" name="タイトル 1"/>
          <p:cNvSpPr txBox="1"/>
          <p:nvPr/>
        </p:nvSpPr>
        <p:spPr>
          <a:xfrm>
            <a:off x="3408057" y="3402095"/>
            <a:ext cx="5170126" cy="105698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◆運用状況の検証・検討について</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令和８年２月９日（月）（令和７年度第１回）</a:t>
            </a: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コーデネーター事業の実績報告</a:t>
            </a: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地域生活支援拠点等の５つの機能における課題等について　</a:t>
            </a:r>
          </a:p>
        </p:txBody>
      </p:sp>
      <p:sp>
        <p:nvSpPr>
          <p:cNvPr id="1156" name="タイトル 1"/>
          <p:cNvSpPr txBox="1"/>
          <p:nvPr/>
        </p:nvSpPr>
        <p:spPr>
          <a:xfrm>
            <a:off x="456133" y="4080482"/>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年１回</a:t>
            </a:r>
          </a:p>
        </p:txBody>
      </p:sp>
      <p:sp>
        <p:nvSpPr>
          <p:cNvPr id="1157" name="タイトル 1"/>
          <p:cNvSpPr txBox="1"/>
          <p:nvPr/>
        </p:nvSpPr>
        <p:spPr>
          <a:xfrm>
            <a:off x="557108" y="2861958"/>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ctr" defTabSz="685783">
              <a:lnSpc>
                <a:spcPct val="100000"/>
              </a:lnSpc>
              <a:defRPr/>
            </a:pPr>
            <a:endParaRPr lang="ja-JP" altLang="en-US" sz="1050" dirty="0">
              <a:solidFill>
                <a:srgbClr val="44546A">
                  <a:lumMod val="50000"/>
                </a:srgbClr>
              </a:solidFill>
              <a:latin typeface="メイリオ" panose="020B0604030504040204" pitchFamily="50" charset="-128"/>
              <a:ea typeface="メイリオ" panose="020B0604030504040204" pitchFamily="50" charset="-128"/>
            </a:endParaRPr>
          </a:p>
          <a:p>
            <a:pPr algn="ctr"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地域生活支援拠点等検討会議</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158" name="タイトル 1"/>
          <p:cNvSpPr txBox="1"/>
          <p:nvPr/>
        </p:nvSpPr>
        <p:spPr>
          <a:xfrm>
            <a:off x="3447236" y="4785425"/>
            <a:ext cx="5170126" cy="524805"/>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159" name="タイトル 1"/>
          <p:cNvSpPr txBox="1"/>
          <p:nvPr/>
        </p:nvSpPr>
        <p:spPr>
          <a:xfrm>
            <a:off x="539552" y="5310230"/>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ctr" defTabSz="685783">
              <a:lnSpc>
                <a:spcPct val="100000"/>
              </a:lnSpc>
              <a:defRPr/>
            </a:pPr>
            <a:endParaRPr lang="ja-JP" altLang="en-US" sz="1050" dirty="0">
              <a:solidFill>
                <a:srgbClr val="44546A">
                  <a:lumMod val="50000"/>
                </a:srgbClr>
              </a:solidFill>
              <a:latin typeface="メイリオ" panose="020B0604030504040204" pitchFamily="50" charset="-128"/>
              <a:ea typeface="メイリオ" panose="020B0604030504040204" pitchFamily="50" charset="-128"/>
            </a:endParaRPr>
          </a:p>
          <a:p>
            <a:pPr algn="ctr"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南河内圏域での配置あり</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160" name="スライド番号プレースホルダー 5"/>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3</a:t>
            </a:fld>
            <a:endParaRPr kumimoji="1" lang="ja-JP" altLang="en-US"/>
          </a:p>
        </p:txBody>
      </p:sp>
    </p:spTree>
    <p:extLst>
      <p:ext uri="{BB962C8B-B14F-4D97-AF65-F5344CB8AC3E}">
        <p14:creationId xmlns:p14="http://schemas.microsoft.com/office/powerpoint/2010/main" val="3384607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6" name="正方形/長方形 5"/>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167" name="角丸四角形 1"/>
          <p:cNvSpPr/>
          <p:nvPr/>
        </p:nvSpPr>
        <p:spPr>
          <a:xfrm>
            <a:off x="608496" y="2671583"/>
            <a:ext cx="8161064" cy="2822288"/>
          </a:xfrm>
          <a:prstGeom prst="roundRect">
            <a:avLst>
              <a:gd name="adj" fmla="val 14961"/>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68" name="タイトル 1"/>
          <p:cNvSpPr txBox="1"/>
          <p:nvPr/>
        </p:nvSpPr>
        <p:spPr>
          <a:xfrm>
            <a:off x="945385" y="3436855"/>
            <a:ext cx="2054472" cy="112274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緊急時における相談及び受入れ並びに対応</a:t>
            </a: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1169" name="タイトル 1"/>
          <p:cNvSpPr txBox="1"/>
          <p:nvPr/>
        </p:nvSpPr>
        <p:spPr>
          <a:xfrm>
            <a:off x="3196701" y="3557925"/>
            <a:ext cx="4856490" cy="696993"/>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家族の入院等の緊急時において、相談支援並びに一時的な受入れ先が必要な場合の確保を行っています。</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170" name="角丸四角形 1"/>
          <p:cNvSpPr/>
          <p:nvPr/>
        </p:nvSpPr>
        <p:spPr>
          <a:xfrm>
            <a:off x="1140576" y="1106742"/>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t>　　</a:t>
            </a:r>
            <a:endParaRPr lang="ja-JP" altLang="en-US" sz="2100" b="1" dirty="0">
              <a:solidFill>
                <a:srgbClr val="FFFDE1"/>
              </a:solidFill>
            </a:endParaRPr>
          </a:p>
        </p:txBody>
      </p:sp>
      <p:sp>
        <p:nvSpPr>
          <p:cNvPr id="1171" name="タイトル 1"/>
          <p:cNvSpPr txBox="1"/>
          <p:nvPr/>
        </p:nvSpPr>
        <p:spPr>
          <a:xfrm>
            <a:off x="2182892" y="1258187"/>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メイリオ" panose="020B0604030504040204" pitchFamily="50" charset="-128"/>
                <a:ea typeface="メイリオ" panose="020B0604030504040204" pitchFamily="50" charset="-128"/>
              </a:rPr>
              <a:t>取組み</a:t>
            </a:r>
            <a:endParaRPr lang="en-US" altLang="ja-JP" sz="3300" b="1" dirty="0">
              <a:solidFill>
                <a:schemeClr val="bg1"/>
              </a:solidFill>
              <a:latin typeface="メイリオ" panose="020B0604030504040204" pitchFamily="50" charset="-128"/>
              <a:ea typeface="メイリオ" panose="020B0604030504040204" pitchFamily="50" charset="-128"/>
            </a:endParaRPr>
          </a:p>
        </p:txBody>
      </p:sp>
      <p:sp>
        <p:nvSpPr>
          <p:cNvPr id="1172" name="楕円 26">
            <a:hlinkClick r:id="" action="ppaction://noaction"/>
          </p:cNvPr>
          <p:cNvSpPr>
            <a:spLocks noChangeAspect="1"/>
          </p:cNvSpPr>
          <p:nvPr/>
        </p:nvSpPr>
        <p:spPr>
          <a:xfrm>
            <a:off x="774216" y="985577"/>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ea typeface="メイリオ" panose="020B0604030504040204" pitchFamily="50" charset="-128"/>
                <a:cs typeface="Segoe UI" panose="020B0502040204020203" pitchFamily="34" charset="0"/>
              </a:rPr>
              <a:t>03</a:t>
            </a:r>
            <a:endParaRPr lang="ja-JP" altLang="en-US" sz="3600"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sp>
        <p:nvSpPr>
          <p:cNvPr id="1173" name="タイトル 1"/>
          <p:cNvSpPr txBox="1"/>
          <p:nvPr/>
        </p:nvSpPr>
        <p:spPr>
          <a:xfrm>
            <a:off x="3122081" y="4569382"/>
            <a:ext cx="5005730" cy="645349"/>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174" name="スライド番号プレースホルダー 5"/>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4</a:t>
            </a:fld>
            <a:endParaRPr kumimoji="1" lang="ja-JP" altLang="en-US"/>
          </a:p>
        </p:txBody>
      </p:sp>
    </p:spTree>
    <p:extLst>
      <p:ext uri="{BB962C8B-B14F-4D97-AF65-F5344CB8AC3E}">
        <p14:creationId xmlns:p14="http://schemas.microsoft.com/office/powerpoint/2010/main" val="3446305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spDef>
      <a:spPr>
        <a:custGeom>
          <a:avLst/>
          <a:gdLst/>
          <a:ahLst/>
          <a:cxnLst/>
          <a:rect l="l" t="t" r="r" b="b"/>
          <a:pathLst/>
        </a:custGeom>
        <a:ln/>
      </a:spPr>
      <a:bodyPr vertOverflow="overflow" horzOverflow="overflow" rtlCol="0" anchor="t"/>
      <a:lstStyle>
        <a:defPPr>
          <a:defRPr kumimoji="1" b="1" dirty="0" smtClean="0">
            <a:latin typeface="HG丸ｺﾞｼｯｸM-PRO"/>
            <a:ea typeface="HG丸ｺﾞｼｯｸM-PRO"/>
          </a:defRPr>
        </a:defPPr>
      </a:lstStyle>
      <a:style>
        <a:lnRef idx="3">
          <a:schemeClr val="lt1"/>
        </a:lnRef>
        <a:fillRef idx="1">
          <a:schemeClr val="accent2"/>
        </a:fillRef>
        <a:effectRef idx="1">
          <a:schemeClr val="accent2"/>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318</Words>
  <Application>Microsoft Office PowerPoint</Application>
  <PresentationFormat>画面に合わせる (4:3)</PresentationFormat>
  <Paragraphs>62</Paragraphs>
  <Slides>4</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メイリオ</vt:lpstr>
      <vt:lpstr>游ゴシック</vt:lpstr>
      <vt:lpstr>游ゴシック Light</vt:lpstr>
      <vt:lpstr>Arial</vt:lpstr>
      <vt:lpstr>Segoe UI</vt:lpstr>
      <vt:lpstr>1_Office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2026-03-25T09:14:54Z</dcterms:modified>
</cp:coreProperties>
</file>