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684" r:id="rId2"/>
  </p:sldMasterIdLst>
  <p:notesMasterIdLst>
    <p:notesMasterId r:id="rId8"/>
  </p:notesMasterIdLst>
  <p:sldIdLst>
    <p:sldId id="410" r:id="rId3"/>
    <p:sldId id="433" r:id="rId4"/>
    <p:sldId id="306" r:id="rId5"/>
    <p:sldId id="435" r:id="rId6"/>
    <p:sldId id="361" r:id="rId7"/>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fiokI6xqpFcoQ2WzsT61Yw==" hashData="9pyVVOOcfBhruxX0ldLEQw9++WYPblWPSsRztShyao1ZkVTbfHI9x813+TsbSxz8pEW5bXXnrjHY3HPa0LUv+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33488"/>
            <a:ext cx="4440237" cy="3328987"/>
          </a:xfrm>
        </p:spPr>
      </p:sp>
      <p:sp>
        <p:nvSpPr>
          <p:cNvPr id="3" name="ノート プレースホルダー 2"/>
          <p:cNvSpPr>
            <a:spLocks noGrp="1"/>
          </p:cNvSpPr>
          <p:nvPr>
            <p:ph type="body" idx="1"/>
          </p:nvPr>
        </p:nvSpPr>
        <p:spPr/>
        <p:txBody>
          <a:bodyPr/>
          <a:lstStyle/>
          <a:p>
            <a:r>
              <a:rPr kumimoji="1" lang="ja-JP" altLang="en-US" dirty="0"/>
              <a:t>緊急の流れを基幹</a:t>
            </a:r>
            <a:r>
              <a:rPr kumimoji="1" lang="en-US" altLang="ja-JP" dirty="0"/>
              <a:t>G</a:t>
            </a:r>
            <a:r>
              <a:rPr kumimoji="1" lang="ja-JP" altLang="en-US" dirty="0"/>
              <a:t>に再確認する</a:t>
            </a:r>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8CADE63-4EAC-4752-BBF1-B9635082F6E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09578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4</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499"/>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869" indent="0" algn="ctr">
              <a:buNone/>
              <a:defRPr sz="1500"/>
            </a:lvl2pPr>
            <a:lvl3pPr marL="685738" indent="0" algn="ctr">
              <a:buNone/>
              <a:defRPr sz="1350"/>
            </a:lvl3pPr>
            <a:lvl4pPr marL="1028607" indent="0" algn="ctr">
              <a:buNone/>
              <a:defRPr sz="1200"/>
            </a:lvl4pPr>
            <a:lvl5pPr marL="1371477" indent="0" algn="ctr">
              <a:buNone/>
              <a:defRPr sz="1200"/>
            </a:lvl5pPr>
            <a:lvl6pPr marL="1714345" indent="0" algn="ctr">
              <a:buNone/>
              <a:defRPr sz="1200"/>
            </a:lvl6pPr>
            <a:lvl7pPr marL="2057215" indent="0" algn="ctr">
              <a:buNone/>
              <a:defRPr sz="1200"/>
            </a:lvl7pPr>
            <a:lvl8pPr marL="2400084" indent="0" algn="ctr">
              <a:buNone/>
              <a:defRPr sz="1200"/>
            </a:lvl8pPr>
            <a:lvl9pPr marL="2742953"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14125FA-EB6C-44BE-8EDA-39909ED0A8A6}"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1389643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9DDF401-8CC0-4FAE-940D-18470C1AF626}"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1223610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7" y="1709738"/>
            <a:ext cx="7886700" cy="2852737"/>
          </a:xfrm>
        </p:spPr>
        <p:txBody>
          <a:bodyPr anchor="b"/>
          <a:lstStyle>
            <a:lvl1pPr>
              <a:defRPr sz="44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7" y="4589464"/>
            <a:ext cx="7886700" cy="1500187"/>
          </a:xfrm>
        </p:spPr>
        <p:txBody>
          <a:bodyPr/>
          <a:lstStyle>
            <a:lvl1pPr marL="0" indent="0">
              <a:buNone/>
              <a:defRPr sz="1800">
                <a:solidFill>
                  <a:schemeClr val="tx1">
                    <a:tint val="75000"/>
                  </a:schemeClr>
                </a:solidFill>
              </a:defRPr>
            </a:lvl1pPr>
            <a:lvl2pPr marL="342869" indent="0">
              <a:buNone/>
              <a:defRPr sz="1500">
                <a:solidFill>
                  <a:schemeClr val="tx1">
                    <a:tint val="75000"/>
                  </a:schemeClr>
                </a:solidFill>
              </a:defRPr>
            </a:lvl2pPr>
            <a:lvl3pPr marL="685738" indent="0">
              <a:buNone/>
              <a:defRPr sz="1350">
                <a:solidFill>
                  <a:schemeClr val="tx1">
                    <a:tint val="75000"/>
                  </a:schemeClr>
                </a:solidFill>
              </a:defRPr>
            </a:lvl3pPr>
            <a:lvl4pPr marL="1028607" indent="0">
              <a:buNone/>
              <a:defRPr sz="1200">
                <a:solidFill>
                  <a:schemeClr val="tx1">
                    <a:tint val="75000"/>
                  </a:schemeClr>
                </a:solidFill>
              </a:defRPr>
            </a:lvl4pPr>
            <a:lvl5pPr marL="1371477" indent="0">
              <a:buNone/>
              <a:defRPr sz="1200">
                <a:solidFill>
                  <a:schemeClr val="tx1">
                    <a:tint val="75000"/>
                  </a:schemeClr>
                </a:solidFill>
              </a:defRPr>
            </a:lvl5pPr>
            <a:lvl6pPr marL="1714345" indent="0">
              <a:buNone/>
              <a:defRPr sz="1200">
                <a:solidFill>
                  <a:schemeClr val="tx1">
                    <a:tint val="75000"/>
                  </a:schemeClr>
                </a:solidFill>
              </a:defRPr>
            </a:lvl6pPr>
            <a:lvl7pPr marL="2057215" indent="0">
              <a:buNone/>
              <a:defRPr sz="1200">
                <a:solidFill>
                  <a:schemeClr val="tx1">
                    <a:tint val="75000"/>
                  </a:schemeClr>
                </a:solidFill>
              </a:defRPr>
            </a:lvl7pPr>
            <a:lvl8pPr marL="2400084" indent="0">
              <a:buNone/>
              <a:defRPr sz="1200">
                <a:solidFill>
                  <a:schemeClr val="tx1">
                    <a:tint val="75000"/>
                  </a:schemeClr>
                </a:solidFill>
              </a:defRPr>
            </a:lvl8pPr>
            <a:lvl9pPr marL="2742953"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CC1556-FE8E-4D52-8F42-6815EF0276FB}"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2827172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AB8D5E-8487-42F0-AD66-355416FC9AB8}"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506659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4"/>
            <a:ext cx="3868340" cy="823912"/>
          </a:xfrm>
        </p:spPr>
        <p:txBody>
          <a:bodyPr anchor="b"/>
          <a:lstStyle>
            <a:lvl1pPr marL="0" indent="0">
              <a:buNone/>
              <a:defRPr sz="1800" b="1"/>
            </a:lvl1pPr>
            <a:lvl2pPr marL="342869" indent="0">
              <a:buNone/>
              <a:defRPr sz="1500" b="1"/>
            </a:lvl2pPr>
            <a:lvl3pPr marL="685738" indent="0">
              <a:buNone/>
              <a:defRPr sz="1350" b="1"/>
            </a:lvl3pPr>
            <a:lvl4pPr marL="1028607" indent="0">
              <a:buNone/>
              <a:defRPr sz="1200" b="1"/>
            </a:lvl4pPr>
            <a:lvl5pPr marL="1371477" indent="0">
              <a:buNone/>
              <a:defRPr sz="1200" b="1"/>
            </a:lvl5pPr>
            <a:lvl6pPr marL="1714345" indent="0">
              <a:buNone/>
              <a:defRPr sz="1200" b="1"/>
            </a:lvl6pPr>
            <a:lvl7pPr marL="2057215" indent="0">
              <a:buNone/>
              <a:defRPr sz="1200" b="1"/>
            </a:lvl7pPr>
            <a:lvl8pPr marL="2400084" indent="0">
              <a:buNone/>
              <a:defRPr sz="1200" b="1"/>
            </a:lvl8pPr>
            <a:lvl9pPr marL="2742953"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6"/>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4"/>
            <a:ext cx="3887391" cy="823912"/>
          </a:xfrm>
        </p:spPr>
        <p:txBody>
          <a:bodyPr anchor="b"/>
          <a:lstStyle>
            <a:lvl1pPr marL="0" indent="0">
              <a:buNone/>
              <a:defRPr sz="1800" b="1"/>
            </a:lvl1pPr>
            <a:lvl2pPr marL="342869" indent="0">
              <a:buNone/>
              <a:defRPr sz="1500" b="1"/>
            </a:lvl2pPr>
            <a:lvl3pPr marL="685738" indent="0">
              <a:buNone/>
              <a:defRPr sz="1350" b="1"/>
            </a:lvl3pPr>
            <a:lvl4pPr marL="1028607" indent="0">
              <a:buNone/>
              <a:defRPr sz="1200" b="1"/>
            </a:lvl4pPr>
            <a:lvl5pPr marL="1371477" indent="0">
              <a:buNone/>
              <a:defRPr sz="1200" b="1"/>
            </a:lvl5pPr>
            <a:lvl6pPr marL="1714345" indent="0">
              <a:buNone/>
              <a:defRPr sz="1200" b="1"/>
            </a:lvl6pPr>
            <a:lvl7pPr marL="2057215" indent="0">
              <a:buNone/>
              <a:defRPr sz="1200" b="1"/>
            </a:lvl7pPr>
            <a:lvl8pPr marL="2400084" indent="0">
              <a:buNone/>
              <a:defRPr sz="1200" b="1"/>
            </a:lvl8pPr>
            <a:lvl9pPr marL="2742953"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6"/>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037C1B5-6C22-4FDA-99F3-7D48F494A75D}" type="datetime1">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31815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1A6D92E-CBE9-45F6-8EEA-957BEC09D752}" type="datetime1">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37130262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117617-7D59-4CAC-AC60-2B97C4D5E2AA}" type="datetime1">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4007224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200"/>
            </a:lvl1pPr>
            <a:lvl2pPr marL="342869" indent="0">
              <a:buNone/>
              <a:defRPr sz="1050"/>
            </a:lvl2pPr>
            <a:lvl3pPr marL="685738" indent="0">
              <a:buNone/>
              <a:defRPr sz="900"/>
            </a:lvl3pPr>
            <a:lvl4pPr marL="1028607" indent="0">
              <a:buNone/>
              <a:defRPr sz="750"/>
            </a:lvl4pPr>
            <a:lvl5pPr marL="1371477" indent="0">
              <a:buNone/>
              <a:defRPr sz="750"/>
            </a:lvl5pPr>
            <a:lvl6pPr marL="1714345" indent="0">
              <a:buNone/>
              <a:defRPr sz="750"/>
            </a:lvl6pPr>
            <a:lvl7pPr marL="2057215" indent="0">
              <a:buNone/>
              <a:defRPr sz="750"/>
            </a:lvl7pPr>
            <a:lvl8pPr marL="2400084" indent="0">
              <a:buNone/>
              <a:defRPr sz="750"/>
            </a:lvl8pPr>
            <a:lvl9pPr marL="2742953"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95C8B4-3E40-4A66-9A32-718FAF875D76}"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275513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869" indent="0">
              <a:buNone/>
              <a:defRPr sz="2100"/>
            </a:lvl2pPr>
            <a:lvl3pPr marL="685738" indent="0">
              <a:buNone/>
              <a:defRPr sz="1800"/>
            </a:lvl3pPr>
            <a:lvl4pPr marL="1028607" indent="0">
              <a:buNone/>
              <a:defRPr sz="1500"/>
            </a:lvl4pPr>
            <a:lvl5pPr marL="1371477" indent="0">
              <a:buNone/>
              <a:defRPr sz="1500"/>
            </a:lvl5pPr>
            <a:lvl6pPr marL="1714345" indent="0">
              <a:buNone/>
              <a:defRPr sz="1500"/>
            </a:lvl6pPr>
            <a:lvl7pPr marL="2057215" indent="0">
              <a:buNone/>
              <a:defRPr sz="1500"/>
            </a:lvl7pPr>
            <a:lvl8pPr marL="2400084" indent="0">
              <a:buNone/>
              <a:defRPr sz="1500"/>
            </a:lvl8pPr>
            <a:lvl9pPr marL="2742953"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200"/>
            </a:lvl1pPr>
            <a:lvl2pPr marL="342869" indent="0">
              <a:buNone/>
              <a:defRPr sz="1050"/>
            </a:lvl2pPr>
            <a:lvl3pPr marL="685738" indent="0">
              <a:buNone/>
              <a:defRPr sz="900"/>
            </a:lvl3pPr>
            <a:lvl4pPr marL="1028607" indent="0">
              <a:buNone/>
              <a:defRPr sz="750"/>
            </a:lvl4pPr>
            <a:lvl5pPr marL="1371477" indent="0">
              <a:buNone/>
              <a:defRPr sz="750"/>
            </a:lvl5pPr>
            <a:lvl6pPr marL="1714345" indent="0">
              <a:buNone/>
              <a:defRPr sz="750"/>
            </a:lvl6pPr>
            <a:lvl7pPr marL="2057215" indent="0">
              <a:buNone/>
              <a:defRPr sz="750"/>
            </a:lvl7pPr>
            <a:lvl8pPr marL="2400084" indent="0">
              <a:buNone/>
              <a:defRPr sz="750"/>
            </a:lvl8pPr>
            <a:lvl9pPr marL="2742953"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8DDE80-C9AA-4681-B442-EB5DEB59527E}" type="datetime1">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378549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E38520-8C1C-470A-981A-D53D84FED05C}"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41588383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B82746-703D-4CF6-83C7-6444089976EC}" type="datetime1">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1675259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3BAC542-1C1D-498E-987C-7513E6D9DDE3}" type="datetime1">
              <a:rPr kumimoji="1" lang="ja-JP" altLang="en-US" smtClean="0"/>
              <a:t>2026/3/25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C7112C-B791-478C-9E7E-C6BA3E6302BC}" type="slidenum">
              <a:rPr kumimoji="1" lang="ja-JP" altLang="en-US" smtClean="0"/>
              <a:t>‹#›</a:t>
            </a:fld>
            <a:endParaRPr kumimoji="1" lang="ja-JP" altLang="en-US"/>
          </a:p>
        </p:txBody>
      </p:sp>
    </p:spTree>
    <p:extLst>
      <p:ext uri="{BB962C8B-B14F-4D97-AF65-F5344CB8AC3E}">
        <p14:creationId xmlns:p14="http://schemas.microsoft.com/office/powerpoint/2010/main" val="8137946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738"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35" indent="-171435" algn="l" defTabSz="685738"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04" indent="-171435" algn="l" defTabSz="685738"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173" indent="-171435" algn="l" defTabSz="685738"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42"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11"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780"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649"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519"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387" indent="-171435" algn="l" defTabSz="685738"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38" rtl="0" eaLnBrk="1" latinLnBrk="0" hangingPunct="1">
        <a:defRPr kumimoji="1" sz="1350" kern="1200">
          <a:solidFill>
            <a:schemeClr val="tx1"/>
          </a:solidFill>
          <a:latin typeface="+mn-lt"/>
          <a:ea typeface="+mn-ea"/>
          <a:cs typeface="+mn-cs"/>
        </a:defRPr>
      </a:lvl1pPr>
      <a:lvl2pPr marL="342869" algn="l" defTabSz="685738" rtl="0" eaLnBrk="1" latinLnBrk="0" hangingPunct="1">
        <a:defRPr kumimoji="1" sz="1350" kern="1200">
          <a:solidFill>
            <a:schemeClr val="tx1"/>
          </a:solidFill>
          <a:latin typeface="+mn-lt"/>
          <a:ea typeface="+mn-ea"/>
          <a:cs typeface="+mn-cs"/>
        </a:defRPr>
      </a:lvl2pPr>
      <a:lvl3pPr marL="685738" algn="l" defTabSz="685738" rtl="0" eaLnBrk="1" latinLnBrk="0" hangingPunct="1">
        <a:defRPr kumimoji="1" sz="1350" kern="1200">
          <a:solidFill>
            <a:schemeClr val="tx1"/>
          </a:solidFill>
          <a:latin typeface="+mn-lt"/>
          <a:ea typeface="+mn-ea"/>
          <a:cs typeface="+mn-cs"/>
        </a:defRPr>
      </a:lvl3pPr>
      <a:lvl4pPr marL="1028607" algn="l" defTabSz="685738" rtl="0" eaLnBrk="1" latinLnBrk="0" hangingPunct="1">
        <a:defRPr kumimoji="1" sz="1350" kern="1200">
          <a:solidFill>
            <a:schemeClr val="tx1"/>
          </a:solidFill>
          <a:latin typeface="+mn-lt"/>
          <a:ea typeface="+mn-ea"/>
          <a:cs typeface="+mn-cs"/>
        </a:defRPr>
      </a:lvl4pPr>
      <a:lvl5pPr marL="1371477" algn="l" defTabSz="685738" rtl="0" eaLnBrk="1" latinLnBrk="0" hangingPunct="1">
        <a:defRPr kumimoji="1" sz="1350" kern="1200">
          <a:solidFill>
            <a:schemeClr val="tx1"/>
          </a:solidFill>
          <a:latin typeface="+mn-lt"/>
          <a:ea typeface="+mn-ea"/>
          <a:cs typeface="+mn-cs"/>
        </a:defRPr>
      </a:lvl5pPr>
      <a:lvl6pPr marL="1714345" algn="l" defTabSz="685738" rtl="0" eaLnBrk="1" latinLnBrk="0" hangingPunct="1">
        <a:defRPr kumimoji="1" sz="1350" kern="1200">
          <a:solidFill>
            <a:schemeClr val="tx1"/>
          </a:solidFill>
          <a:latin typeface="+mn-lt"/>
          <a:ea typeface="+mn-ea"/>
          <a:cs typeface="+mn-cs"/>
        </a:defRPr>
      </a:lvl6pPr>
      <a:lvl7pPr marL="2057215" algn="l" defTabSz="685738" rtl="0" eaLnBrk="1" latinLnBrk="0" hangingPunct="1">
        <a:defRPr kumimoji="1" sz="1350" kern="1200">
          <a:solidFill>
            <a:schemeClr val="tx1"/>
          </a:solidFill>
          <a:latin typeface="+mn-lt"/>
          <a:ea typeface="+mn-ea"/>
          <a:cs typeface="+mn-cs"/>
        </a:defRPr>
      </a:lvl7pPr>
      <a:lvl8pPr marL="2400084" algn="l" defTabSz="685738" rtl="0" eaLnBrk="1" latinLnBrk="0" hangingPunct="1">
        <a:defRPr kumimoji="1" sz="1350" kern="1200">
          <a:solidFill>
            <a:schemeClr val="tx1"/>
          </a:solidFill>
          <a:latin typeface="+mn-lt"/>
          <a:ea typeface="+mn-ea"/>
          <a:cs typeface="+mn-cs"/>
        </a:defRPr>
      </a:lvl8pPr>
      <a:lvl9pPr marL="2742953" algn="l" defTabSz="685738"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www.city.suita.osaka.jp/kenko/1018669/1024933/1018687/1018688/index.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city.suita.osaka.jp/kenko/1018669/1018682/1031410.htm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3" y="2344198"/>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BIZ UDPゴシック" panose="020B0400000000000000" pitchFamily="50" charset="-128"/>
                <a:ea typeface="BIZ UDPゴシック" panose="020B0400000000000000" pitchFamily="50" charset="-128"/>
              </a:rPr>
              <a:t>03</a:t>
            </a:r>
            <a:endParaRPr lang="ja-JP" altLang="en-US" sz="3600" dirty="0">
              <a:solidFill>
                <a:schemeClr val="bg1"/>
              </a:solidFill>
              <a:latin typeface="BIZ UDPゴシック" panose="020B0400000000000000" pitchFamily="50" charset="-128"/>
              <a:ea typeface="BIZ UDPゴシック" panose="020B0400000000000000" pitchFamily="50" charset="-128"/>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BIZ UDPゴシック" panose="020B0400000000000000" pitchFamily="50" charset="-128"/>
                <a:ea typeface="BIZ UDPゴシック" panose="020B0400000000000000" pitchFamily="50" charset="-128"/>
              </a:rPr>
              <a:t>01</a:t>
            </a:r>
            <a:endParaRPr lang="ja-JP" altLang="en-US" sz="3600" dirty="0">
              <a:solidFill>
                <a:schemeClr val="bg1"/>
              </a:solidFill>
              <a:latin typeface="BIZ UDPゴシック" panose="020B0400000000000000" pitchFamily="50" charset="-128"/>
              <a:ea typeface="BIZ UDPゴシック" panose="020B0400000000000000" pitchFamily="50" charset="-128"/>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BIZ UDPゴシック" panose="020B0400000000000000" pitchFamily="50" charset="-128"/>
                <a:ea typeface="BIZ UDPゴシック" panose="020B0400000000000000" pitchFamily="50" charset="-128"/>
              </a:rPr>
              <a:t>市町村</a:t>
            </a:r>
            <a:endParaRPr lang="en-US" altLang="ja-JP" sz="1800" b="1" dirty="0">
              <a:solidFill>
                <a:srgbClr val="F59C0B"/>
              </a:solidFill>
              <a:latin typeface="BIZ UDPゴシック" panose="020B0400000000000000" pitchFamily="50" charset="-128"/>
              <a:ea typeface="BIZ UDPゴシック" panose="020B0400000000000000" pitchFamily="50" charset="-128"/>
            </a:endParaRPr>
          </a:p>
          <a:p>
            <a:pPr>
              <a:lnSpc>
                <a:spcPts val="2250"/>
              </a:lnSpc>
            </a:pPr>
            <a:r>
              <a:rPr lang="ja-JP" altLang="en-US" sz="1800" b="1" dirty="0">
                <a:solidFill>
                  <a:srgbClr val="F59C0B"/>
                </a:solidFill>
                <a:latin typeface="BIZ UDPゴシック" panose="020B0400000000000000" pitchFamily="50" charset="-128"/>
                <a:ea typeface="BIZ UDPゴシック" panose="020B0400000000000000" pitchFamily="50" charset="-128"/>
              </a:rPr>
              <a:t>問合せ先</a:t>
            </a:r>
            <a:endParaRPr lang="en-US" altLang="ja-JP" sz="1800" b="1" dirty="0">
              <a:solidFill>
                <a:srgbClr val="F59C0B"/>
              </a:solidFill>
              <a:latin typeface="BIZ UDPゴシック" panose="020B0400000000000000" pitchFamily="50" charset="-128"/>
              <a:ea typeface="BIZ UDPゴシック" panose="020B0400000000000000" pitchFamily="50" charset="-128"/>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BIZ UDPゴシック" panose="020B0400000000000000" pitchFamily="50" charset="-128"/>
                <a:ea typeface="BIZ UDPゴシック" panose="020B0400000000000000" pitchFamily="50" charset="-128"/>
              </a:rPr>
              <a:t>地域生活支援拠点等に関するお問い合わせはこちらです。</a:t>
            </a:r>
            <a:endParaRPr lang="en-US" altLang="ja-JP" sz="1200" dirty="0">
              <a:latin typeface="BIZ UDPゴシック" panose="020B0400000000000000" pitchFamily="50" charset="-128"/>
              <a:ea typeface="BIZ UDPゴシック" panose="020B0400000000000000" pitchFamily="50" charset="-128"/>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BIZ UDPゴシック" panose="020B0400000000000000" pitchFamily="50" charset="-128"/>
                <a:ea typeface="BIZ UDPゴシック" panose="020B0400000000000000" pitchFamily="50" charset="-128"/>
              </a:rPr>
              <a:t>運用状況の</a:t>
            </a:r>
            <a:endParaRPr lang="en-US" altLang="ja-JP" sz="1800" b="1" dirty="0">
              <a:solidFill>
                <a:srgbClr val="F59C0B"/>
              </a:solidFill>
              <a:latin typeface="BIZ UDPゴシック" panose="020B0400000000000000" pitchFamily="50" charset="-128"/>
              <a:ea typeface="BIZ UDPゴシック" panose="020B0400000000000000" pitchFamily="50" charset="-128"/>
            </a:endParaRPr>
          </a:p>
          <a:p>
            <a:pPr>
              <a:lnSpc>
                <a:spcPts val="2250"/>
              </a:lnSpc>
            </a:pPr>
            <a:r>
              <a:rPr lang="ja-JP" altLang="en-US" sz="1800" b="1" dirty="0">
                <a:solidFill>
                  <a:srgbClr val="F59C0B"/>
                </a:solidFill>
                <a:latin typeface="BIZ UDPゴシック" panose="020B0400000000000000" pitchFamily="50" charset="-128"/>
                <a:ea typeface="BIZ UDPゴシック" panose="020B0400000000000000" pitchFamily="50" charset="-128"/>
              </a:rPr>
              <a:t>検証・検討</a:t>
            </a:r>
            <a:endParaRPr lang="en-US" altLang="ja-JP" sz="1800" b="1" dirty="0">
              <a:solidFill>
                <a:srgbClr val="F59C0B"/>
              </a:solidFill>
              <a:latin typeface="BIZ UDPゴシック" panose="020B0400000000000000" pitchFamily="50" charset="-128"/>
              <a:ea typeface="BIZ UDPゴシック" panose="020B0400000000000000" pitchFamily="50" charset="-128"/>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BIZ UDPゴシック" panose="020B0400000000000000" pitchFamily="50" charset="-128"/>
                <a:ea typeface="BIZ UDPゴシック" panose="020B0400000000000000" pitchFamily="50" charset="-128"/>
              </a:rPr>
              <a:t>地域生活支援拠点等の運用状況の検証・検討について掲載しています。</a:t>
            </a:r>
            <a:endParaRPr lang="en-US" altLang="ja-JP" sz="1200" dirty="0">
              <a:latin typeface="BIZ UDPゴシック" panose="020B0400000000000000" pitchFamily="50" charset="-128"/>
              <a:ea typeface="BIZ UDPゴシック" panose="020B0400000000000000" pitchFamily="50" charset="-128"/>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BIZ UDPゴシック" panose="020B0400000000000000" pitchFamily="50" charset="-128"/>
                <a:ea typeface="BIZ UDPゴシック" panose="020B0400000000000000" pitchFamily="50" charset="-128"/>
              </a:rPr>
              <a:t>取組み</a:t>
            </a:r>
            <a:endParaRPr lang="en-US" altLang="ja-JP" sz="1800" b="1" dirty="0">
              <a:solidFill>
                <a:srgbClr val="F59C0B"/>
              </a:solidFill>
              <a:latin typeface="BIZ UDPゴシック" panose="020B0400000000000000" pitchFamily="50" charset="-128"/>
              <a:ea typeface="BIZ UDPゴシック" panose="020B0400000000000000" pitchFamily="50" charset="-128"/>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BIZ UDPゴシック" panose="020B0400000000000000" pitchFamily="50" charset="-128"/>
                <a:ea typeface="BIZ UDPゴシック" panose="020B0400000000000000" pitchFamily="50" charset="-128"/>
              </a:rPr>
              <a:t>地域生活支援拠点等についての取組みを掲載しています。</a:t>
            </a:r>
            <a:endParaRPr lang="en-US" altLang="ja-JP" sz="1200" dirty="0">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BIZ UDPゴシック" panose="020B0400000000000000" pitchFamily="50" charset="-128"/>
                <a:ea typeface="BIZ UDPゴシック" panose="020B0400000000000000" pitchFamily="50" charset="-128"/>
              </a:rPr>
              <a:t>「大阪府地域生活支援拠点等ポータルサイト」情報シート</a:t>
            </a:r>
            <a:endParaRPr lang="en-US" altLang="ja-JP" sz="1800" dirty="0">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吹田市</a:t>
            </a:r>
            <a:endParaRPr lang="en-US" altLang="ja-JP"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350" dirty="0">
              <a:solidFill>
                <a:schemeClr val="tx1"/>
              </a:solidFill>
              <a:latin typeface="BIZ UDPゴシック" panose="020B0400000000000000" pitchFamily="50" charset="-128"/>
              <a:ea typeface="BIZ UDPゴシック" panose="020B0400000000000000" pitchFamily="50" charset="-128"/>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336661"/>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BIZ UDPゴシック" panose="020B0400000000000000" pitchFamily="50" charset="-128"/>
                <a:ea typeface="BIZ UDPゴシック" panose="020B0400000000000000" pitchFamily="50" charset="-128"/>
              </a:rPr>
              <a:t>02</a:t>
            </a:r>
            <a:endParaRPr lang="ja-JP" altLang="en-US" sz="3600" dirty="0">
              <a:solidFill>
                <a:schemeClr val="bg1"/>
              </a:solidFill>
              <a:latin typeface="BIZ UDPゴシック" panose="020B0400000000000000" pitchFamily="50" charset="-128"/>
              <a:ea typeface="BIZ UDPゴシック" panose="020B0400000000000000" pitchFamily="50" charset="-128"/>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人口（令和８年１月現在）</a:t>
            </a:r>
            <a:endParaRPr lang="en-US" altLang="ja-JP"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endParaRPr>
          </a:p>
          <a:p>
            <a:pPr algn="l">
              <a:lnSpc>
                <a:spcPct val="100000"/>
              </a:lnSpc>
            </a:pPr>
            <a:r>
              <a:rPr lang="ja-JP" altLang="en-US"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　　　　　</a:t>
            </a:r>
            <a:r>
              <a:rPr lang="en-US" altLang="ja-JP"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386,317</a:t>
            </a:r>
            <a:r>
              <a:rPr lang="ja-JP" altLang="en-US"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人</a:t>
            </a:r>
            <a:endParaRPr lang="en-US" altLang="ja-JP"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endParaRPr>
          </a:p>
          <a:p>
            <a:pPr algn="l">
              <a:lnSpc>
                <a:spcPct val="100000"/>
              </a:lnSpc>
            </a:pPr>
            <a:r>
              <a:rPr lang="ja-JP" altLang="en-US"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時期：平成</a:t>
            </a:r>
            <a:r>
              <a:rPr lang="en-US" altLang="ja-JP"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28</a:t>
            </a:r>
            <a:r>
              <a:rPr lang="ja-JP" altLang="en-US" sz="1000" b="1" spc="225">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rPr>
              <a:t>年６月</a:t>
            </a:r>
            <a:endParaRPr lang="en-US" altLang="ja-JP" sz="1000" b="1" spc="225" dirty="0">
              <a:solidFill>
                <a:schemeClr val="bg1"/>
              </a:solidFill>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412776"/>
            <a:ext cx="6754679" cy="3987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BIZ UDPゴシック" panose="020B0400000000000000" pitchFamily="50" charset="-128"/>
                <a:ea typeface="BIZ UDPゴシック" panose="020B0400000000000000" pitchFamily="50" charset="-128"/>
              </a:rPr>
              <a:t>多機能型（全ての機能を集約）＋面的整備型（複数の機関が分担して機能を担う体制）</a:t>
            </a:r>
            <a:endParaRPr lang="en-US" altLang="ja-JP" sz="1200" dirty="0">
              <a:latin typeface="BIZ UDPゴシック" panose="020B0400000000000000" pitchFamily="50" charset="-128"/>
              <a:ea typeface="BIZ UDPゴシック" panose="020B0400000000000000" pitchFamily="50" charset="-128"/>
            </a:endParaRPr>
          </a:p>
          <a:p>
            <a:pPr algn="l">
              <a:lnSpc>
                <a:spcPct val="100000"/>
              </a:lnSpc>
            </a:pPr>
            <a:r>
              <a:rPr lang="ja-JP" altLang="en-US" sz="1200" dirty="0">
                <a:latin typeface="BIZ UDPゴシック" panose="020B0400000000000000" pitchFamily="50" charset="-128"/>
                <a:ea typeface="BIZ UDPゴシック" panose="020B0400000000000000" pitchFamily="50" charset="-128"/>
              </a:rPr>
              <a:t>として整備促進</a:t>
            </a:r>
            <a:endParaRPr lang="en-US" altLang="ja-JP" sz="1200" dirty="0">
              <a:latin typeface="BIZ UDPゴシック" panose="020B0400000000000000" pitchFamily="50" charset="-128"/>
              <a:ea typeface="BIZ UDPゴシック" panose="020B0400000000000000" pitchFamily="50" charset="-128"/>
            </a:endParaRPr>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latin typeface="BIZ UDPゴシック" panose="020B0400000000000000" pitchFamily="50" charset="-128"/>
                <a:ea typeface="BIZ UDPゴシック" panose="020B0400000000000000" pitchFamily="50" charset="-128"/>
              </a:rPr>
              <a:t>1</a:t>
            </a:fld>
            <a:endParaRPr kumimoji="1" lang="ja-JP" altLang="en-US">
              <a:latin typeface="BIZ UDPゴシック" panose="020B0400000000000000" pitchFamily="50" charset="-128"/>
              <a:ea typeface="BIZ UDPゴシック" panose="020B0400000000000000" pitchFamily="50" charset="-128"/>
            </a:endParaRPr>
          </a:p>
        </p:txBody>
      </p:sp>
      <p:pic>
        <p:nvPicPr>
          <p:cNvPr id="11" name="図 10">
            <a:extLst>
              <a:ext uri="{FF2B5EF4-FFF2-40B4-BE49-F238E27FC236}">
                <a16:creationId xmlns:a16="http://schemas.microsoft.com/office/drawing/2014/main" id="{091D5965-9A43-322F-1236-DC8DE620FC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0029" y="1423700"/>
            <a:ext cx="906782" cy="920498"/>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BIZ UDPゴシック" panose="020B0400000000000000" pitchFamily="50" charset="-128"/>
                <a:ea typeface="BIZ UDPゴシック" panose="020B0400000000000000" pitchFamily="50" charset="-128"/>
              </a:rPr>
              <a:t>　　</a:t>
            </a:r>
            <a:endParaRPr lang="ja-JP" altLang="en-US" sz="2100" b="1" dirty="0">
              <a:solidFill>
                <a:srgbClr val="FFFDE1"/>
              </a:solidFill>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BIZ UDPゴシック" panose="020B0400000000000000" pitchFamily="50" charset="-128"/>
                <a:ea typeface="BIZ UDPゴシック" panose="020B0400000000000000" pitchFamily="50" charset="-128"/>
              </a:rPr>
              <a:t>市町村問合せ先</a:t>
            </a:r>
            <a:endParaRPr lang="en-US" altLang="ja-JP" sz="3300" b="1" dirty="0">
              <a:solidFill>
                <a:schemeClr val="bg1"/>
              </a:solidFill>
              <a:latin typeface="BIZ UDPゴシック" panose="020B0400000000000000" pitchFamily="50" charset="-128"/>
              <a:ea typeface="BIZ UDPゴシック" panose="020B0400000000000000" pitchFamily="50" charset="-128"/>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BIZ UDPゴシック" panose="020B0400000000000000" pitchFamily="50" charset="-128"/>
                <a:ea typeface="BIZ UDPゴシック" panose="020B0400000000000000" pitchFamily="50" charset="-128"/>
              </a:rPr>
              <a:t>吹田市障がい福祉室</a:t>
            </a:r>
            <a:endParaRPr lang="en-US" altLang="ja-JP" sz="1350" b="1" dirty="0">
              <a:latin typeface="BIZ UDPゴシック" panose="020B0400000000000000" pitchFamily="50" charset="-128"/>
              <a:ea typeface="BIZ UDPゴシック" panose="020B0400000000000000" pitchFamily="50" charset="-128"/>
            </a:endParaRPr>
          </a:p>
          <a:p>
            <a:pPr>
              <a:lnSpc>
                <a:spcPct val="150000"/>
              </a:lnSpc>
            </a:pPr>
            <a:r>
              <a:rPr lang="ja-JP" altLang="en-US" sz="135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住所　　　　　　</a:t>
            </a:r>
            <a:r>
              <a:rPr lang="zh-CN" altLang="en-US" sz="1400" b="1" dirty="0">
                <a:latin typeface="BIZ UDPゴシック" panose="020B0400000000000000" pitchFamily="50" charset="-128"/>
                <a:ea typeface="BIZ UDPゴシック" panose="020B0400000000000000" pitchFamily="50" charset="-128"/>
              </a:rPr>
              <a:t>〒</a:t>
            </a:r>
            <a:r>
              <a:rPr lang="en-US" altLang="zh-CN" sz="1400" b="1" dirty="0">
                <a:latin typeface="BIZ UDPゴシック" panose="020B0400000000000000" pitchFamily="50" charset="-128"/>
                <a:ea typeface="BIZ UDPゴシック" panose="020B0400000000000000" pitchFamily="50" charset="-128"/>
              </a:rPr>
              <a:t>564-8550 </a:t>
            </a:r>
            <a:r>
              <a:rPr lang="zh-CN" altLang="en-US" sz="1400" b="1" dirty="0">
                <a:latin typeface="BIZ UDPゴシック" panose="020B0400000000000000" pitchFamily="50" charset="-128"/>
                <a:ea typeface="BIZ UDPゴシック" panose="020B0400000000000000" pitchFamily="50" charset="-128"/>
              </a:rPr>
              <a:t>大阪府吹田市泉町</a:t>
            </a:r>
            <a:r>
              <a:rPr lang="en-US" altLang="zh-CN" sz="1400" b="1" dirty="0">
                <a:latin typeface="BIZ UDPゴシック" panose="020B0400000000000000" pitchFamily="50" charset="-128"/>
                <a:ea typeface="BIZ UDPゴシック" panose="020B0400000000000000" pitchFamily="50" charset="-128"/>
              </a:rPr>
              <a:t>1</a:t>
            </a:r>
            <a:r>
              <a:rPr lang="zh-CN" altLang="en-US" sz="1400" b="1" dirty="0">
                <a:latin typeface="BIZ UDPゴシック" panose="020B0400000000000000" pitchFamily="50" charset="-128"/>
                <a:ea typeface="BIZ UDPゴシック" panose="020B0400000000000000" pitchFamily="50" charset="-128"/>
              </a:rPr>
              <a:t>丁目</a:t>
            </a:r>
            <a:r>
              <a:rPr lang="en-US" altLang="zh-CN" sz="1400" b="1" dirty="0">
                <a:latin typeface="BIZ UDPゴシック" panose="020B0400000000000000" pitchFamily="50" charset="-128"/>
                <a:ea typeface="BIZ UDPゴシック" panose="020B0400000000000000" pitchFamily="50" charset="-128"/>
              </a:rPr>
              <a:t>3</a:t>
            </a:r>
            <a:r>
              <a:rPr lang="zh-CN" altLang="en-US" sz="1400" b="1" dirty="0">
                <a:latin typeface="BIZ UDPゴシック" panose="020B0400000000000000" pitchFamily="50" charset="-128"/>
                <a:ea typeface="BIZ UDPゴシック" panose="020B0400000000000000" pitchFamily="50" charset="-128"/>
              </a:rPr>
              <a:t>番</a:t>
            </a:r>
            <a:r>
              <a:rPr lang="en-US" altLang="zh-CN" sz="1400" b="1" dirty="0">
                <a:latin typeface="BIZ UDPゴシック" panose="020B0400000000000000" pitchFamily="50" charset="-128"/>
                <a:ea typeface="BIZ UDPゴシック" panose="020B0400000000000000" pitchFamily="50" charset="-128"/>
              </a:rPr>
              <a:t>40</a:t>
            </a:r>
            <a:r>
              <a:rPr lang="zh-CN" altLang="en-US" sz="1400" b="1" dirty="0">
                <a:latin typeface="BIZ UDPゴシック" panose="020B0400000000000000" pitchFamily="50" charset="-128"/>
                <a:ea typeface="BIZ UDPゴシック" panose="020B0400000000000000" pitchFamily="50" charset="-128"/>
              </a:rPr>
              <a:t>号</a:t>
            </a:r>
            <a:endParaRPr lang="en-US" altLang="ja-JP" sz="1400" b="1" dirty="0">
              <a:latin typeface="BIZ UDPゴシック" panose="020B0400000000000000" pitchFamily="50" charset="-128"/>
              <a:ea typeface="BIZ UDPゴシック" panose="020B0400000000000000" pitchFamily="50" charset="-128"/>
            </a:endParaRPr>
          </a:p>
          <a:p>
            <a:r>
              <a:rPr lang="ja-JP" altLang="en-US" sz="1400" b="1" dirty="0">
                <a:latin typeface="BIZ UDPゴシック" panose="020B0400000000000000" pitchFamily="50" charset="-128"/>
                <a:ea typeface="BIZ UDPゴシック" panose="020B0400000000000000" pitchFamily="50" charset="-128"/>
              </a:rPr>
              <a:t>　　電話番号　　　　</a:t>
            </a:r>
            <a:r>
              <a:rPr lang="en-US" altLang="ja-JP" sz="1400" b="1" dirty="0">
                <a:latin typeface="BIZ UDPゴシック" panose="020B0400000000000000" pitchFamily="50" charset="-128"/>
                <a:ea typeface="BIZ UDPゴシック" panose="020B0400000000000000" pitchFamily="50" charset="-128"/>
              </a:rPr>
              <a:t>06-6384-1349</a:t>
            </a:r>
          </a:p>
          <a:p>
            <a:r>
              <a:rPr lang="ja-JP" altLang="en-US" sz="1400" b="1" dirty="0">
                <a:latin typeface="BIZ UDPゴシック" panose="020B0400000000000000" pitchFamily="50" charset="-128"/>
                <a:ea typeface="BIZ UDPゴシック" panose="020B0400000000000000" pitchFamily="50" charset="-128"/>
              </a:rPr>
              <a:t>　　連絡用アドレス　</a:t>
            </a:r>
            <a:r>
              <a:rPr lang="en-US" altLang="ja-JP" sz="1400" b="1" dirty="0">
                <a:latin typeface="BIZ UDPゴシック" panose="020B0400000000000000" pitchFamily="50" charset="-128"/>
                <a:ea typeface="BIZ UDPゴシック" panose="020B0400000000000000" pitchFamily="50" charset="-128"/>
              </a:rPr>
              <a:t>keikaku-shogai@city.suita.osaka.jp</a:t>
            </a:r>
          </a:p>
          <a:p>
            <a:r>
              <a:rPr lang="ja-JP" altLang="en-US" sz="1400" b="1" dirty="0">
                <a:latin typeface="BIZ UDPゴシック" panose="020B0400000000000000" pitchFamily="50" charset="-128"/>
                <a:ea typeface="BIZ UDPゴシック" panose="020B0400000000000000" pitchFamily="50" charset="-128"/>
              </a:rPr>
              <a:t>　　担当係名等　　　計画</a:t>
            </a:r>
            <a:r>
              <a:rPr lang="en-US" altLang="ja-JP" sz="1400" b="1" dirty="0">
                <a:latin typeface="BIZ UDPゴシック" panose="020B0400000000000000" pitchFamily="50" charset="-128"/>
                <a:ea typeface="BIZ UDPゴシック" panose="020B0400000000000000" pitchFamily="50" charset="-128"/>
              </a:rPr>
              <a:t>G</a:t>
            </a:r>
            <a:endParaRPr lang="en-US" altLang="ja-JP" sz="1400" dirty="0">
              <a:latin typeface="BIZ UDPゴシック" panose="020B0400000000000000" pitchFamily="50" charset="-128"/>
              <a:ea typeface="BIZ UDPゴシック" panose="020B0400000000000000" pitchFamily="50" charset="-128"/>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01</a:t>
            </a:r>
            <a:endParaRPr lang="ja-JP" altLang="en-US"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BIZ UDPゴシック" panose="020B0400000000000000" pitchFamily="50" charset="-128"/>
                <a:ea typeface="BIZ UDPゴシック" panose="020B0400000000000000" pitchFamily="50" charset="-128"/>
              </a:rPr>
              <a:t>地域生活支援拠点等に関するお問い合わせはこちらです。</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BIZ UDPゴシック" panose="020B0400000000000000" pitchFamily="50" charset="-128"/>
              <a:ea typeface="BIZ UDP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BIZ UDPゴシック" panose="020B0400000000000000" pitchFamily="50" charset="-128"/>
                <a:ea typeface="BIZ UDPゴシック" panose="020B0400000000000000" pitchFamily="50" charset="-128"/>
              </a:rPr>
              <a:t>　（緊急時の受入れ・対応について）</a:t>
            </a:r>
            <a:endParaRPr lang="en-US" altLang="ja-JP" sz="1350" b="1" dirty="0">
              <a:latin typeface="BIZ UDPゴシック" panose="020B0400000000000000" pitchFamily="50" charset="-128"/>
              <a:ea typeface="BIZ UDPゴシック" panose="020B0400000000000000" pitchFamily="50" charset="-128"/>
            </a:endParaRPr>
          </a:p>
          <a:p>
            <a:pPr>
              <a:spcAft>
                <a:spcPts val="300"/>
              </a:spcAft>
            </a:pPr>
            <a:r>
              <a:rPr lang="en-US" altLang="ja-JP" sz="1350" b="1" dirty="0">
                <a:latin typeface="BIZ UDPゴシック" panose="020B0400000000000000" pitchFamily="50" charset="-128"/>
                <a:ea typeface="BIZ UDPゴシック" panose="020B0400000000000000" pitchFamily="50" charset="-128"/>
              </a:rPr>
              <a:t>※</a:t>
            </a:r>
            <a:r>
              <a:rPr lang="ja-JP" altLang="en-US" sz="1350" b="1" dirty="0">
                <a:latin typeface="BIZ UDPゴシック" panose="020B0400000000000000" pitchFamily="50" charset="-128"/>
                <a:ea typeface="BIZ UDPゴシック" panose="020B0400000000000000" pitchFamily="50" charset="-128"/>
              </a:rPr>
              <a:t>緊急時のフローチャート参照</a:t>
            </a:r>
            <a:endParaRPr lang="en-US" altLang="ja-JP" sz="135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6073197" y="8652038"/>
            <a:ext cx="1900593" cy="245394"/>
          </a:xfrm>
        </p:spPr>
        <p:txBody>
          <a:bodyPr/>
          <a:lstStyle/>
          <a:p>
            <a:pPr defTabSz="237378"/>
            <a:fld id="{00C7112C-B791-478C-9E7E-C6BA3E6302BC}" type="slidenum">
              <a:rPr kumimoji="1" lang="ja-JP" altLang="en-US" sz="1038">
                <a:solidFill>
                  <a:prstClr val="black">
                    <a:tint val="75000"/>
                  </a:prstClr>
                </a:solidFill>
                <a:latin typeface="Calibri" panose="020F0502020204030204"/>
                <a:ea typeface="游ゴシック" panose="020B0400000000000000" pitchFamily="50" charset="-128"/>
              </a:rPr>
              <a:pPr defTabSz="237378"/>
              <a:t>3</a:t>
            </a:fld>
            <a:endParaRPr kumimoji="1" lang="ja-JP" altLang="en-US" sz="1038">
              <a:solidFill>
                <a:prstClr val="black">
                  <a:tint val="75000"/>
                </a:prstClr>
              </a:solidFill>
              <a:latin typeface="Calibri" panose="020F0502020204030204"/>
              <a:ea typeface="游ゴシック" panose="020B0400000000000000" pitchFamily="50" charset="-128"/>
            </a:endParaRPr>
          </a:p>
        </p:txBody>
      </p:sp>
      <p:sp>
        <p:nvSpPr>
          <p:cNvPr id="6" name="正方形/長方形 5">
            <a:extLst>
              <a:ext uri="{FF2B5EF4-FFF2-40B4-BE49-F238E27FC236}">
                <a16:creationId xmlns:a16="http://schemas.microsoft.com/office/drawing/2014/main" id="{C12F3F1E-296E-00E8-5D19-23E1C5B8EF63}"/>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pic>
        <p:nvPicPr>
          <p:cNvPr id="7" name="図 6">
            <a:extLst>
              <a:ext uri="{FF2B5EF4-FFF2-40B4-BE49-F238E27FC236}">
                <a16:creationId xmlns:a16="http://schemas.microsoft.com/office/drawing/2014/main" id="{C3F2439E-8D2F-6B3D-9C71-4AE9DE20664B}"/>
              </a:ext>
            </a:extLst>
          </p:cNvPr>
          <p:cNvPicPr>
            <a:picLocks noChangeAspect="1"/>
          </p:cNvPicPr>
          <p:nvPr/>
        </p:nvPicPr>
        <p:blipFill>
          <a:blip r:embed="rId3"/>
          <a:stretch>
            <a:fillRect/>
          </a:stretch>
        </p:blipFill>
        <p:spPr>
          <a:xfrm>
            <a:off x="2346638" y="0"/>
            <a:ext cx="4853354" cy="6858000"/>
          </a:xfrm>
          <a:prstGeom prst="rect">
            <a:avLst/>
          </a:prstGeom>
        </p:spPr>
      </p:pic>
    </p:spTree>
    <p:extLst>
      <p:ext uri="{BB962C8B-B14F-4D97-AF65-F5344CB8AC3E}">
        <p14:creationId xmlns:p14="http://schemas.microsoft.com/office/powerpoint/2010/main" val="352875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latin typeface="BIZ UDPゴシック" panose="020B0400000000000000" pitchFamily="50" charset="-128"/>
                <a:ea typeface="BIZ UDPゴシック" panose="020B0400000000000000" pitchFamily="50" charset="-128"/>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BIZ UDPゴシック" panose="020B0400000000000000" pitchFamily="50" charset="-128"/>
                <a:ea typeface="BIZ UDPゴシック" panose="020B0400000000000000" pitchFamily="50" charset="-128"/>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02</a:t>
            </a:r>
            <a:endParaRPr lang="ja-JP" altLang="en-US"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BIZ UDPゴシック" panose="020B0400000000000000" pitchFamily="50" charset="-128"/>
              <a:ea typeface="BIZ UDP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BIZ UDPゴシック" panose="020B0400000000000000" pitchFamily="50" charset="-128"/>
              <a:ea typeface="BIZ UDP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BIZ UDPゴシック" panose="020B0400000000000000" pitchFamily="50" charset="-128"/>
                <a:ea typeface="BIZ UDPゴシック" panose="020B0400000000000000" pitchFamily="50" charset="-128"/>
              </a:rPr>
              <a:t>検証・検討の場の名称</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BIZ UDPゴシック" panose="020B0400000000000000" pitchFamily="50" charset="-128"/>
              <a:ea typeface="BIZ UDP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BIZ UDPゴシック" panose="020B0400000000000000" pitchFamily="50" charset="-128"/>
                <a:ea typeface="BIZ UDPゴシック" panose="020B0400000000000000" pitchFamily="50" charset="-128"/>
              </a:rPr>
              <a:t>地域生活支援拠点等</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defTabSz="685783">
              <a:lnSpc>
                <a:spcPct val="100000"/>
              </a:lnSpc>
              <a:defRPr/>
            </a:pPr>
            <a:r>
              <a:rPr lang="ja-JP" altLang="en-US" sz="1200" b="1" dirty="0">
                <a:solidFill>
                  <a:schemeClr val="bg1"/>
                </a:solidFill>
                <a:latin typeface="BIZ UDPゴシック" panose="020B0400000000000000" pitchFamily="50" charset="-128"/>
                <a:ea typeface="BIZ UDPゴシック" panose="020B0400000000000000" pitchFamily="50" charset="-128"/>
              </a:rPr>
              <a:t>コーディネーターの配置</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200" dirty="0">
              <a:solidFill>
                <a:prstClr val="white"/>
              </a:solidFill>
              <a:latin typeface="BIZ UDPゴシック" panose="020B0400000000000000" pitchFamily="50" charset="-128"/>
              <a:ea typeface="BIZ UDP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BIZ UDPゴシック" panose="020B0400000000000000" pitchFamily="50" charset="-128"/>
                <a:ea typeface="BIZ UDPゴシック" panose="020B0400000000000000" pitchFamily="50" charset="-128"/>
              </a:rPr>
              <a:t>開催頻度</a:t>
            </a:r>
            <a:endParaRPr lang="en-US" altLang="ja-JP" sz="1500" b="1" dirty="0">
              <a:solidFill>
                <a:schemeClr val="bg1"/>
              </a:solidFill>
              <a:latin typeface="BIZ UDPゴシック" panose="020B0400000000000000" pitchFamily="50" charset="-128"/>
              <a:ea typeface="BIZ UDPゴシック" panose="020B0400000000000000"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BIZ UDPゴシック" panose="020B0400000000000000" pitchFamily="50" charset="-128"/>
              <a:ea typeface="BIZ UDP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BIZ UDPゴシック" panose="020B0400000000000000" pitchFamily="50" charset="-128"/>
                <a:ea typeface="BIZ UDPゴシック" panose="020B0400000000000000" pitchFamily="50" charset="-128"/>
              </a:rPr>
              <a:t>具体的な内容</a:t>
            </a:r>
            <a:endParaRPr lang="en-US" altLang="ja-JP" sz="1500" b="1" dirty="0">
              <a:solidFill>
                <a:schemeClr val="bg1"/>
              </a:solidFill>
              <a:latin typeface="BIZ UDPゴシック" panose="020B0400000000000000" pitchFamily="50" charset="-128"/>
              <a:ea typeface="BIZ UDPゴシック" panose="020B0400000000000000"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◆運用状況の検証・検討について</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開催日時：令和８年３月</a:t>
            </a:r>
            <a:r>
              <a:rPr lang="en-US" altLang="ja-JP" sz="1200" dirty="0">
                <a:solidFill>
                  <a:srgbClr val="44546A">
                    <a:lumMod val="50000"/>
                  </a:srgbClr>
                </a:solidFill>
                <a:latin typeface="BIZ UDPゴシック" panose="020B0400000000000000" pitchFamily="50" charset="-128"/>
                <a:ea typeface="BIZ UDPゴシック" panose="020B0400000000000000" pitchFamily="50" charset="-128"/>
              </a:rPr>
              <a:t>24</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日（令和７年度第２回）</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議題：令和</a:t>
            </a:r>
            <a:r>
              <a:rPr lang="en-US" altLang="ja-JP" sz="1200" dirty="0">
                <a:solidFill>
                  <a:srgbClr val="44546A">
                    <a:lumMod val="50000"/>
                  </a:srgbClr>
                </a:solidFill>
                <a:latin typeface="BIZ UDPゴシック" panose="020B0400000000000000" pitchFamily="50" charset="-128"/>
                <a:ea typeface="BIZ UDPゴシック" panose="020B0400000000000000" pitchFamily="50" charset="-128"/>
              </a:rPr>
              <a:t>7</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年度地域生活支援拠点の報告について</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marL="625475" indent="-625475"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内容：吹田市地域生活支援拠点等認定事業所からの</a:t>
            </a:r>
            <a:r>
              <a:rPr lang="en-US" altLang="ja-JP" sz="1200" dirty="0">
                <a:solidFill>
                  <a:srgbClr val="44546A">
                    <a:lumMod val="50000"/>
                  </a:srgbClr>
                </a:solidFill>
                <a:latin typeface="BIZ UDPゴシック" panose="020B0400000000000000" pitchFamily="50" charset="-128"/>
                <a:ea typeface="BIZ UDPゴシック" panose="020B0400000000000000" pitchFamily="50" charset="-128"/>
              </a:rPr>
              <a:t>1</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年間の報告</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年</a:t>
            </a:r>
            <a:r>
              <a:rPr lang="en-US" altLang="ja-JP" sz="1200" dirty="0">
                <a:solidFill>
                  <a:srgbClr val="44546A">
                    <a:lumMod val="50000"/>
                  </a:srgbClr>
                </a:solidFill>
                <a:latin typeface="BIZ UDPゴシック" panose="020B0400000000000000" pitchFamily="50" charset="-128"/>
                <a:ea typeface="BIZ UDPゴシック" panose="020B0400000000000000" pitchFamily="50" charset="-128"/>
              </a:rPr>
              <a:t>1</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回</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吹田市地域自立支援協議会</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全体会</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129789"/>
            <a:ext cx="5170126" cy="148125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◆検証・検討結果の公表状況</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・公開の会議である吹田市地域自立支援協議会で検証・検討結果を報告。</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・自立支援協議会の資料及び議事録を市のホームページに掲載。</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u="sng" dirty="0">
                <a:solidFill>
                  <a:srgbClr val="0070C0"/>
                </a:solidFill>
                <a:latin typeface="BIZ UDPゴシック" panose="020B0400000000000000" pitchFamily="50" charset="-128"/>
                <a:ea typeface="BIZ UDPゴシック" panose="020B0400000000000000" pitchFamily="50" charset="-128"/>
              </a:rPr>
              <a:t>　</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リンク　</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hlinkClick r:id="rId4"/>
              </a:rPr>
              <a:t>吹田市</a:t>
            </a:r>
            <a:r>
              <a:rPr lang="en-US" altLang="ja-JP" sz="1200" dirty="0">
                <a:solidFill>
                  <a:srgbClr val="44546A">
                    <a:lumMod val="50000"/>
                  </a:srgbClr>
                </a:solidFill>
                <a:latin typeface="BIZ UDPゴシック" panose="020B0400000000000000" pitchFamily="50" charset="-128"/>
                <a:ea typeface="BIZ UDPゴシック" panose="020B0400000000000000" pitchFamily="50" charset="-128"/>
                <a:hlinkClick r:id="rId4"/>
              </a:rPr>
              <a:t>HP</a:t>
            </a: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hlinkClick r:id="rId4"/>
              </a:rPr>
              <a:t>　</a:t>
            </a:r>
            <a:r>
              <a:rPr lang="zh-TW" altLang="en-US" sz="1200" dirty="0">
                <a:solidFill>
                  <a:srgbClr val="44546A">
                    <a:lumMod val="50000"/>
                  </a:srgbClr>
                </a:solidFill>
                <a:latin typeface="BIZ UDPゴシック" panose="020B0400000000000000" pitchFamily="50" charset="-128"/>
                <a:ea typeface="BIZ UDPゴシック" panose="020B0400000000000000" pitchFamily="50" charset="-128"/>
                <a:hlinkClick r:id="rId4"/>
              </a:rPr>
              <a:t>全体会議（吹田市地域自立支援協議会）</a:t>
            </a:r>
            <a:endParaRPr lang="ja-JP" altLang="en-US"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　</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157825"/>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無し</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en-US" altLang="ja-JP" sz="1050" dirty="0">
                <a:solidFill>
                  <a:srgbClr val="44546A">
                    <a:lumMod val="50000"/>
                  </a:srgbClr>
                </a:solidFill>
                <a:latin typeface="BIZ UDPゴシック" panose="020B0400000000000000" pitchFamily="50" charset="-128"/>
                <a:ea typeface="BIZ UDPゴシック" panose="020B0400000000000000" pitchFamily="50" charset="-128"/>
              </a:rPr>
              <a:t>※</a:t>
            </a:r>
            <a:r>
              <a:rPr lang="ja-JP" altLang="en-US" sz="1050" dirty="0">
                <a:solidFill>
                  <a:srgbClr val="44546A">
                    <a:lumMod val="50000"/>
                  </a:srgbClr>
                </a:solidFill>
                <a:latin typeface="BIZ UDPゴシック" panose="020B0400000000000000" pitchFamily="50" charset="-128"/>
                <a:ea typeface="BIZ UDPゴシック" panose="020B0400000000000000" pitchFamily="50" charset="-128"/>
              </a:rPr>
              <a:t>基幹相談支援センターが直営のため、市職員がその役割を担っている。</a:t>
            </a:r>
            <a:endParaRPr lang="en-US" altLang="ja-JP" sz="105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BIZ UDPゴシック" panose="020B0400000000000000" pitchFamily="50" charset="-128"/>
              <a:ea typeface="BIZ UDP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515392" y="2325292"/>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BIZ UDPゴシック" panose="020B0400000000000000" pitchFamily="50" charset="-128"/>
              <a:ea typeface="BIZ UDP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356884" y="2325291"/>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BIZ UDPゴシック" panose="020B0400000000000000" pitchFamily="50" charset="-128"/>
              <a:ea typeface="BIZ UDP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2</a:t>
            </a:r>
            <a:endParaRPr lang="ja-JP" altLang="en-US"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BIZ UDPゴシック" panose="020B0400000000000000" pitchFamily="50" charset="-128"/>
              <a:ea typeface="BIZ UDP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3</a:t>
            </a:r>
            <a:endParaRPr lang="ja-JP" altLang="en-US"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800" b="1" dirty="0">
                <a:solidFill>
                  <a:prstClr val="black"/>
                </a:solidFill>
                <a:latin typeface="BIZ UDPゴシック" panose="020B0400000000000000" pitchFamily="50" charset="-128"/>
                <a:ea typeface="BIZ UDPゴシック" panose="020B0400000000000000" pitchFamily="50" charset="-128"/>
              </a:rPr>
              <a:t>各機能の認定要件</a:t>
            </a:r>
            <a:endParaRPr lang="en-US" altLang="ja-JP" sz="1800" b="1" dirty="0">
              <a:solidFill>
                <a:prstClr val="black"/>
              </a:solidFill>
              <a:latin typeface="BIZ UDPゴシック" panose="020B0400000000000000" pitchFamily="50" charset="-128"/>
              <a:ea typeface="BIZ UDPゴシック" panose="020B0400000000000000"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631025" y="3098118"/>
            <a:ext cx="2256422" cy="212281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① 相談</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② 緊急時の受け入れ・対応</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③ 体験の機会・場</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④ 専門的人材の確保・養成</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⑤ 地域の体制づくり</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en-US" altLang="ja-JP" sz="1100" dirty="0">
                <a:solidFill>
                  <a:srgbClr val="44546A">
                    <a:lumMod val="50000"/>
                  </a:srgbClr>
                </a:solidFill>
                <a:latin typeface="BIZ UDPゴシック" panose="020B0400000000000000" pitchFamily="50" charset="-128"/>
                <a:ea typeface="BIZ UDPゴシック" panose="020B0400000000000000" pitchFamily="50" charset="-128"/>
              </a:rPr>
              <a:t>※</a:t>
            </a:r>
            <a:r>
              <a:rPr lang="ja-JP" altLang="en-US" sz="1100" dirty="0">
                <a:solidFill>
                  <a:srgbClr val="44546A">
                    <a:lumMod val="50000"/>
                  </a:srgbClr>
                </a:solidFill>
                <a:latin typeface="BIZ UDPゴシック" panose="020B0400000000000000" pitchFamily="50" charset="-128"/>
                <a:ea typeface="BIZ UDPゴシック" panose="020B0400000000000000" pitchFamily="50" charset="-128"/>
              </a:rPr>
              <a:t>「②緊急時の受け入れ・対応」を含む</a:t>
            </a:r>
            <a:r>
              <a:rPr lang="en-US" altLang="ja-JP" sz="1100" dirty="0">
                <a:solidFill>
                  <a:srgbClr val="44546A">
                    <a:lumMod val="50000"/>
                  </a:srgbClr>
                </a:solidFill>
                <a:latin typeface="BIZ UDPゴシック" panose="020B0400000000000000" pitchFamily="50" charset="-128"/>
                <a:ea typeface="BIZ UDPゴシック" panose="020B0400000000000000" pitchFamily="50" charset="-128"/>
              </a:rPr>
              <a:t>2</a:t>
            </a:r>
            <a:r>
              <a:rPr lang="ja-JP" altLang="en-US" sz="1100" dirty="0">
                <a:solidFill>
                  <a:srgbClr val="44546A">
                    <a:lumMod val="50000"/>
                  </a:srgbClr>
                </a:solidFill>
                <a:latin typeface="BIZ UDPゴシック" panose="020B0400000000000000" pitchFamily="50" charset="-128"/>
                <a:ea typeface="BIZ UDPゴシック" panose="020B0400000000000000" pitchFamily="50" charset="-128"/>
              </a:rPr>
              <a:t>つ以上の機能を担う事業所を認定</a:t>
            </a:r>
          </a:p>
          <a:p>
            <a:pPr algn="l" defTabSz="685783">
              <a:lnSpc>
                <a:spcPct val="100000"/>
              </a:lnSpc>
              <a:defRPr/>
            </a:pPr>
            <a:r>
              <a:rPr lang="en-US" altLang="ja-JP" sz="1100" dirty="0">
                <a:solidFill>
                  <a:srgbClr val="44546A">
                    <a:lumMod val="50000"/>
                  </a:srgbClr>
                </a:solidFill>
                <a:latin typeface="BIZ UDPゴシック" panose="020B0400000000000000" pitchFamily="50" charset="-128"/>
                <a:ea typeface="BIZ UDPゴシック" panose="020B0400000000000000" pitchFamily="50" charset="-128"/>
              </a:rPr>
              <a:t>※</a:t>
            </a:r>
            <a:r>
              <a:rPr lang="ja-JP" altLang="en-US" sz="1100" dirty="0">
                <a:solidFill>
                  <a:srgbClr val="44546A">
                    <a:lumMod val="50000"/>
                  </a:srgbClr>
                </a:solidFill>
                <a:latin typeface="BIZ UDPゴシック" panose="020B0400000000000000" pitchFamily="50" charset="-128"/>
                <a:ea typeface="BIZ UDPゴシック" panose="020B0400000000000000" pitchFamily="50" charset="-128"/>
              </a:rPr>
              <a:t>共同生活援助や障がい者支援施設に複数の機能を付加した事業所を多機能拠点型、それ以外を面的整備型とします。</a:t>
            </a:r>
            <a:endParaRPr lang="en-US" altLang="ja-JP" sz="11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544764"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BIZ UDPゴシック" panose="020B0400000000000000" pitchFamily="50" charset="-128"/>
                <a:ea typeface="BIZ UDPゴシック" panose="020B0400000000000000" pitchFamily="50" charset="-128"/>
              </a:rPr>
              <a:t>緊急の定義</a:t>
            </a:r>
            <a:endParaRPr lang="en-US" altLang="ja-JP" sz="2100" b="1" dirty="0">
              <a:solidFill>
                <a:prstClr val="black"/>
              </a:solidFill>
              <a:latin typeface="BIZ UDPゴシック" panose="020B0400000000000000" pitchFamily="50" charset="-128"/>
              <a:ea typeface="BIZ UDPゴシック" panose="020B0400000000000000" pitchFamily="50" charset="-128"/>
            </a:endParaRPr>
          </a:p>
        </p:txBody>
      </p:sp>
      <p:sp>
        <p:nvSpPr>
          <p:cNvPr id="20" name="タイトル 1">
            <a:extLst>
              <a:ext uri="{FF2B5EF4-FFF2-40B4-BE49-F238E27FC236}">
                <a16:creationId xmlns:a16="http://schemas.microsoft.com/office/drawing/2014/main" id="{EECECC2F-082B-91D3-C27B-B510740B0DF6}"/>
              </a:ext>
            </a:extLst>
          </p:cNvPr>
          <p:cNvSpPr txBox="1">
            <a:spLocks/>
          </p:cNvSpPr>
          <p:nvPr/>
        </p:nvSpPr>
        <p:spPr>
          <a:xfrm>
            <a:off x="3443788" y="3303490"/>
            <a:ext cx="2256422" cy="233953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・当事者及び介護者による対応が困難な状況（状態像の変化等）</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・介護者による介護等を行うことが不十分若しくは、介護等を行う者がいない状況（家族等の死亡、急な入院等）</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・介護者による介護等を行うことが適切でないと判断される状況（虐待等） </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320007" y="2708722"/>
            <a:ext cx="2338195"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prstClr val="black"/>
                </a:solidFill>
                <a:latin typeface="BIZ UDPゴシック" panose="020B0400000000000000" pitchFamily="50" charset="-128"/>
                <a:ea typeface="BIZ UDPゴシック" panose="020B0400000000000000" pitchFamily="50" charset="-128"/>
              </a:rPr>
              <a:t>拠点事業所の認定について</a:t>
            </a:r>
            <a:endParaRPr lang="en-US" altLang="ja-JP" sz="1400" b="1" dirty="0">
              <a:solidFill>
                <a:prstClr val="black"/>
              </a:solidFill>
              <a:latin typeface="BIZ UDPゴシック" panose="020B0400000000000000" pitchFamily="50" charset="-128"/>
              <a:ea typeface="BIZ UDPゴシック" panose="020B0400000000000000" pitchFamily="50" charset="-128"/>
            </a:endParaRPr>
          </a:p>
          <a:p>
            <a:pPr defTabSz="685783">
              <a:lnSpc>
                <a:spcPct val="100000"/>
              </a:lnSpc>
              <a:defRPr/>
            </a:pPr>
            <a:r>
              <a:rPr lang="ja-JP" altLang="en-US" sz="1400" b="1" dirty="0">
                <a:solidFill>
                  <a:prstClr val="black"/>
                </a:solidFill>
                <a:latin typeface="BIZ UDPゴシック" panose="020B0400000000000000" pitchFamily="50" charset="-128"/>
                <a:ea typeface="BIZ UDPゴシック" panose="020B0400000000000000" pitchFamily="50" charset="-128"/>
              </a:rPr>
              <a:t>（事業所向け）</a:t>
            </a:r>
            <a:endParaRPr lang="en-US" altLang="ja-JP" sz="2000" b="1" dirty="0">
              <a:solidFill>
                <a:prstClr val="black"/>
              </a:solidFill>
              <a:latin typeface="BIZ UDPゴシック" panose="020B0400000000000000" pitchFamily="50" charset="-128"/>
              <a:ea typeface="BIZ UDPゴシック" panose="020B0400000000000000" pitchFamily="50" charset="-128"/>
            </a:endParaRP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217810" y="3303490"/>
            <a:ext cx="2440393" cy="211188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１ 運営規程の変更</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２ 障がい福祉室へ届出書の提出</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３ 認定 （障がい福祉室から認定通知書の送付及び市ホームページ掲載）</a:t>
            </a:r>
          </a:p>
          <a:p>
            <a:pPr algn="l" defTabSz="685783">
              <a:lnSpc>
                <a:spcPct val="100000"/>
              </a:lnSpc>
              <a:defRPr/>
            </a:pPr>
            <a:r>
              <a:rPr lang="ja-JP" altLang="en-US" sz="1200" dirty="0">
                <a:solidFill>
                  <a:srgbClr val="44546A">
                    <a:lumMod val="50000"/>
                  </a:srgbClr>
                </a:solidFill>
                <a:latin typeface="BIZ UDPゴシック" panose="020B0400000000000000" pitchFamily="50" charset="-128"/>
                <a:ea typeface="BIZ UDPゴシック" panose="020B0400000000000000" pitchFamily="50" charset="-128"/>
              </a:rPr>
              <a:t>４ 「運営規程の変更届」、「加算届」、「認定通知書のコピー」を福祉指導監査室へ提出</a:t>
            </a: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endParaRPr lang="en-US" altLang="ja-JP" sz="1200" dirty="0">
              <a:solidFill>
                <a:srgbClr val="44546A">
                  <a:lumMod val="50000"/>
                </a:srgbClr>
              </a:solidFill>
              <a:latin typeface="BIZ UDPゴシック" panose="020B0400000000000000" pitchFamily="50" charset="-128"/>
              <a:ea typeface="BIZ UDPゴシック" panose="020B0400000000000000" pitchFamily="50" charset="-128"/>
            </a:endParaRPr>
          </a:p>
          <a:p>
            <a:pPr algn="l" defTabSz="685783">
              <a:lnSpc>
                <a:spcPct val="100000"/>
              </a:lnSpc>
              <a:defRPr/>
            </a:pPr>
            <a:r>
              <a:rPr lang="ja-JP" altLang="en-US" sz="1100" u="sng" dirty="0">
                <a:solidFill>
                  <a:srgbClr val="0070C0"/>
                </a:solidFill>
                <a:latin typeface="BIZ UDPゴシック" panose="020B0400000000000000" pitchFamily="50" charset="-128"/>
                <a:ea typeface="BIZ UDPゴシック" panose="020B0400000000000000" pitchFamily="50" charset="-128"/>
                <a:hlinkClick r:id="rId3"/>
              </a:rPr>
              <a:t>吹田市地域生活支援拠点事業所一覧</a:t>
            </a:r>
            <a:endParaRPr lang="en-US" altLang="ja-JP" sz="1100" dirty="0">
              <a:solidFill>
                <a:srgbClr val="44546A">
                  <a:lumMod val="50000"/>
                </a:srgbClr>
              </a:solidFill>
              <a:latin typeface="BIZ UDPゴシック" panose="020B0400000000000000" pitchFamily="50" charset="-128"/>
              <a:ea typeface="BIZ UDPゴシック" panose="020B0400000000000000"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1</a:t>
            </a:r>
            <a:endParaRPr lang="ja-JP" altLang="en-US" sz="3000" b="1"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BIZ UDPゴシック" panose="020B0400000000000000" pitchFamily="50" charset="-128"/>
                <a:ea typeface="BIZ UDPゴシック" panose="020B0400000000000000" pitchFamily="50" charset="-128"/>
              </a:rPr>
              <a:t>　　</a:t>
            </a:r>
            <a:endParaRPr lang="ja-JP" altLang="en-US" sz="2100" b="1" dirty="0">
              <a:solidFill>
                <a:srgbClr val="FFFDE1"/>
              </a:solidFill>
              <a:latin typeface="BIZ UDPゴシック" panose="020B0400000000000000" pitchFamily="50" charset="-128"/>
              <a:ea typeface="BIZ UDPゴシック" panose="020B0400000000000000"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BIZ UDPゴシック" panose="020B0400000000000000" pitchFamily="50" charset="-128"/>
                <a:ea typeface="BIZ UDPゴシック" panose="020B0400000000000000" pitchFamily="50" charset="-128"/>
              </a:rPr>
              <a:t>取組み</a:t>
            </a:r>
            <a:endParaRPr lang="en-US" altLang="ja-JP" sz="3300" b="1" dirty="0">
              <a:solidFill>
                <a:schemeClr val="bg1"/>
              </a:solidFill>
              <a:latin typeface="BIZ UDPゴシック" panose="020B0400000000000000" pitchFamily="50" charset="-128"/>
              <a:ea typeface="BIZ UDPゴシック" panose="020B0400000000000000" pitchFamily="50" charset="-128"/>
            </a:endParaRPr>
          </a:p>
        </p:txBody>
      </p:sp>
      <p:sp>
        <p:nvSpPr>
          <p:cNvPr id="27" name="楕円 26">
            <a:hlinkClick r:id="rId4"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rPr>
              <a:t>03</a:t>
            </a:r>
            <a:endParaRPr lang="ja-JP" altLang="en-US" sz="2400" dirty="0">
              <a:solidFill>
                <a:schemeClr val="bg1"/>
              </a:solidFill>
              <a:latin typeface="BIZ UDPゴシック" panose="020B0400000000000000" pitchFamily="50" charset="-128"/>
              <a:ea typeface="BIZ UDPゴシック" panose="020B0400000000000000"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610</Words>
  <Application>Microsoft Office PowerPoint</Application>
  <PresentationFormat>画面に合わせる (4:3)</PresentationFormat>
  <Paragraphs>90</Paragraphs>
  <Slides>5</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5</vt:i4>
      </vt:variant>
    </vt:vector>
  </HeadingPairs>
  <TitlesOfParts>
    <vt:vector size="13" baseType="lpstr">
      <vt:lpstr>BIZ UDPゴシック</vt:lpstr>
      <vt:lpstr>游ゴシック</vt:lpstr>
      <vt:lpstr>游ゴシック Light</vt:lpstr>
      <vt:lpstr>Arial</vt:lpstr>
      <vt:lpstr>Calibri</vt:lpstr>
      <vt:lpstr>Calibri Light</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2026-02-19T07:32:22Z</dcterms:created>
  <dcterms:modified xsi:type="dcterms:W3CDTF">2026-03-25T08:18:59Z</dcterms:modified>
</cp:coreProperties>
</file>