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72" r:id="rId1"/>
  </p:sldMasterIdLst>
  <p:notesMasterIdLst>
    <p:notesMasterId r:id="rId6"/>
  </p:notesMasterIdLst>
  <p:sldIdLst>
    <p:sldId id="410" r:id="rId2"/>
    <p:sldId id="433" r:id="rId3"/>
    <p:sldId id="435" r:id="rId4"/>
    <p:sldId id="361" r:id="rId5"/>
  </p:sldIdLst>
  <p:sldSz cx="9144000" cy="6858000" type="screen4x3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modifyVerifier cryptProviderType="rsaAES" cryptAlgorithmClass="hash" cryptAlgorithmType="typeAny" cryptAlgorithmSid="14" spinCount="100000" saltData="dsXH0/J+ji1SAT/qEa+BSA==" hashData="QDcojrSGSZoprUGGyt2DYiRYq3AmBof+oGwaA5oScQq2ds8VR34LGG95g/bx2Sgbf8q06XrrX3qE77b3pQ0GtA=="/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EFCF2F"/>
    <a:srgbClr val="99D24E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淡色スタイル 1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C89EF96-8CEA-46FF-86C4-4CE0E7609802}" styleName="淡色スタイル 3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9012ECD-51FC-41F1-AA8D-1B2483CD663E}" styleName="淡色スタイル 2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793D81CF-94F2-401A-BA57-92F5A7B2D0C5}" styleName="スタイル (中間)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BDBED569-4797-4DF1-A0F4-6AAB3CD982D8}" styleName="淡色スタイル 3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25" autoAdjust="0"/>
    <p:restoredTop sz="94660"/>
  </p:normalViewPr>
  <p:slideViewPr>
    <p:cSldViewPr snapToGrid="0">
      <p:cViewPr varScale="1">
        <p:scale>
          <a:sx n="97" d="100"/>
          <a:sy n="97" d="100"/>
        </p:scale>
        <p:origin x="840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03A661-518F-44F3-B462-2D0A09FF72C5}" type="datetimeFigureOut">
              <a:rPr kumimoji="1" lang="ja-JP" altLang="en-US" smtClean="0"/>
              <a:t>2026/4/7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8400" y="1243013"/>
            <a:ext cx="447040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0" y="4783307"/>
            <a:ext cx="5445760" cy="3913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8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62F164-E566-4BC8-935F-B7FBEED30F0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22491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919163" y="746125"/>
            <a:ext cx="4968875" cy="3725863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2CA69F4-4EF9-264B-A3A2-B28016D02E5D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968416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919163" y="746125"/>
            <a:ext cx="4968875" cy="3725863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2CA69F4-4EF9-264B-A3A2-B28016D02E5D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09795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919163" y="746125"/>
            <a:ext cx="4968875" cy="3725863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2CA69F4-4EF9-264B-A3A2-B28016D02E5D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8725283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919163" y="746125"/>
            <a:ext cx="4968875" cy="3725863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2CA69F4-4EF9-264B-A3A2-B28016D02E5D}" type="slidenum"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76264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A9441-E778-46E2-9072-D9E0E2A9E1CF}" type="datetime1">
              <a:rPr kumimoji="1" lang="ja-JP" altLang="en-US" smtClean="0"/>
              <a:t>2026/4/7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88041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98227-1457-4F23-9F49-FEC451472643}" type="datetime1">
              <a:rPr kumimoji="1" lang="ja-JP" altLang="en-US" smtClean="0"/>
              <a:t>2026/4/7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637268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769F8-7E42-44CA-834B-58D976EAFCF9}" type="datetime1">
              <a:rPr kumimoji="1" lang="ja-JP" altLang="en-US" smtClean="0"/>
              <a:t>2026/4/7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609982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A42C1-6DA8-4E87-8CC9-F7AC1F2432EB}" type="datetime1">
              <a:rPr kumimoji="1" lang="ja-JP" altLang="en-US" smtClean="0"/>
              <a:t>2026/4/7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082461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424F2-2534-4E2E-98B7-6C01870B28F8}" type="datetime1">
              <a:rPr kumimoji="1" lang="ja-JP" altLang="en-US" smtClean="0"/>
              <a:t>2026/4/7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455316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9F997-8AE3-49E9-A3C8-410953056C30}" type="datetime1">
              <a:rPr kumimoji="1" lang="ja-JP" altLang="en-US" smtClean="0"/>
              <a:t>2026/4/7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25581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8AA54F-FBA8-4B52-B0B6-90644E938BE0}" type="datetime1">
              <a:rPr kumimoji="1" lang="ja-JP" altLang="en-US" smtClean="0"/>
              <a:t>2026/4/7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320897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42180B-066C-4B33-9866-DF17A2270C18}" type="datetime1">
              <a:rPr kumimoji="1" lang="ja-JP" altLang="en-US" smtClean="0"/>
              <a:t>2026/4/7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23794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F57DA-19DE-408E-A972-18C83B513BDA}" type="datetime1">
              <a:rPr kumimoji="1" lang="ja-JP" altLang="en-US" smtClean="0"/>
              <a:t>2026/4/7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6506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4D222-3872-4908-9588-C6DBCAF12C8A}" type="datetime1">
              <a:rPr kumimoji="1" lang="ja-JP" altLang="en-US" smtClean="0"/>
              <a:t>2026/4/7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170215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8910D-4704-4575-A1CE-57C3D2735209}" type="datetime1">
              <a:rPr kumimoji="1" lang="ja-JP" altLang="en-US" smtClean="0"/>
              <a:t>2026/4/7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641253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490758-9826-4095-AEED-42F992C26181}" type="datetime1">
              <a:rPr kumimoji="1" lang="ja-JP" altLang="en-US" smtClean="0"/>
              <a:t>2026/4/7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275497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楕円 16">
            <a:extLst>
              <a:ext uri="{FF2B5EF4-FFF2-40B4-BE49-F238E27FC236}">
                <a16:creationId xmlns:a16="http://schemas.microsoft.com/office/drawing/2014/main" id="{16A7AD72-6DFE-4FB6-BC8E-2F873043C896}"/>
              </a:ext>
            </a:extLst>
          </p:cNvPr>
          <p:cNvSpPr/>
          <p:nvPr/>
        </p:nvSpPr>
        <p:spPr>
          <a:xfrm>
            <a:off x="6955004" y="2276872"/>
            <a:ext cx="1594827" cy="1594827"/>
          </a:xfrm>
          <a:prstGeom prst="ellipse">
            <a:avLst/>
          </a:prstGeom>
          <a:solidFill>
            <a:srgbClr val="FF9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3600" dirty="0">
                <a:solidFill>
                  <a:schemeClr val="bg1"/>
                </a:solidFill>
                <a:latin typeface="+mj-lt"/>
              </a:rPr>
              <a:t>03</a:t>
            </a:r>
            <a:endParaRPr lang="ja-JP" altLang="en-US" sz="36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7" name="楕円 6">
            <a:hlinkClick r:id="rId3" action="ppaction://hlinksldjump"/>
            <a:extLst>
              <a:ext uri="{FF2B5EF4-FFF2-40B4-BE49-F238E27FC236}">
                <a16:creationId xmlns:a16="http://schemas.microsoft.com/office/drawing/2014/main" id="{C3194EEB-9EC8-BA88-BEE2-7390BBE8EF6C}"/>
              </a:ext>
            </a:extLst>
          </p:cNvPr>
          <p:cNvSpPr/>
          <p:nvPr/>
        </p:nvSpPr>
        <p:spPr>
          <a:xfrm>
            <a:off x="2627747" y="2336662"/>
            <a:ext cx="1594827" cy="1594827"/>
          </a:xfrm>
          <a:prstGeom prst="ellipse">
            <a:avLst/>
          </a:prstGeom>
          <a:solidFill>
            <a:srgbClr val="FF9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3600" dirty="0">
                <a:solidFill>
                  <a:schemeClr val="bg1"/>
                </a:solidFill>
                <a:latin typeface="+mj-lt"/>
              </a:rPr>
              <a:t>01</a:t>
            </a:r>
            <a:endParaRPr lang="ja-JP" altLang="en-US" sz="36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8" name="タイトル 1">
            <a:extLst>
              <a:ext uri="{FF2B5EF4-FFF2-40B4-BE49-F238E27FC236}">
                <a16:creationId xmlns:a16="http://schemas.microsoft.com/office/drawing/2014/main" id="{C50E7355-7A27-644A-4B2D-93FF0DFC2468}"/>
              </a:ext>
            </a:extLst>
          </p:cNvPr>
          <p:cNvSpPr txBox="1">
            <a:spLocks/>
          </p:cNvSpPr>
          <p:nvPr/>
        </p:nvSpPr>
        <p:spPr>
          <a:xfrm>
            <a:off x="2345785" y="4091247"/>
            <a:ext cx="2089127" cy="687315"/>
          </a:xfrm>
          <a:prstGeom prst="rect">
            <a:avLst/>
          </a:prstGeom>
          <a:noFill/>
        </p:spPr>
        <p:txBody>
          <a:bodyPr vert="horz" lIns="68580" tIns="34290" rIns="68580" bIns="3429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2250"/>
              </a:lnSpc>
            </a:pPr>
            <a:r>
              <a:rPr lang="ja-JP" altLang="en-US" sz="1800" b="1" dirty="0">
                <a:solidFill>
                  <a:srgbClr val="FF9900"/>
                </a:solidFill>
                <a:latin typeface="+mn-ea"/>
                <a:ea typeface="+mn-ea"/>
              </a:rPr>
              <a:t>市町村</a:t>
            </a:r>
            <a:endParaRPr lang="en-US" altLang="ja-JP" sz="1800" b="1" dirty="0">
              <a:solidFill>
                <a:srgbClr val="FF9900"/>
              </a:solidFill>
              <a:latin typeface="+mn-ea"/>
              <a:ea typeface="+mn-ea"/>
            </a:endParaRPr>
          </a:p>
          <a:p>
            <a:pPr>
              <a:lnSpc>
                <a:spcPts val="2250"/>
              </a:lnSpc>
            </a:pPr>
            <a:r>
              <a:rPr lang="ja-JP" altLang="en-US" sz="1800" b="1" dirty="0">
                <a:solidFill>
                  <a:srgbClr val="FF9900"/>
                </a:solidFill>
                <a:latin typeface="+mn-ea"/>
                <a:ea typeface="+mn-ea"/>
              </a:rPr>
              <a:t>問合せ先</a:t>
            </a:r>
            <a:endParaRPr lang="en-US" altLang="ja-JP" sz="1800" b="1" dirty="0">
              <a:solidFill>
                <a:srgbClr val="FF9900"/>
              </a:solidFill>
              <a:latin typeface="+mn-ea"/>
              <a:ea typeface="+mn-ea"/>
            </a:endParaRPr>
          </a:p>
        </p:txBody>
      </p:sp>
      <p:sp>
        <p:nvSpPr>
          <p:cNvPr id="9" name="タイトル 1">
            <a:extLst>
              <a:ext uri="{FF2B5EF4-FFF2-40B4-BE49-F238E27FC236}">
                <a16:creationId xmlns:a16="http://schemas.microsoft.com/office/drawing/2014/main" id="{DD19519E-51F4-4043-4731-BF0D712162D5}"/>
              </a:ext>
            </a:extLst>
          </p:cNvPr>
          <p:cNvSpPr txBox="1">
            <a:spLocks/>
          </p:cNvSpPr>
          <p:nvPr/>
        </p:nvSpPr>
        <p:spPr>
          <a:xfrm>
            <a:off x="2380597" y="4849623"/>
            <a:ext cx="2089127" cy="797490"/>
          </a:xfrm>
          <a:prstGeom prst="rect">
            <a:avLst/>
          </a:prstGeom>
        </p:spPr>
        <p:txBody>
          <a:bodyPr vert="horz" lIns="68580" tIns="34290" rIns="68580" bIns="3429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r>
              <a:rPr lang="ja-JP" altLang="en-US" sz="1200" dirty="0">
                <a:latin typeface="+mn-ea"/>
                <a:ea typeface="+mn-ea"/>
              </a:rPr>
              <a:t>地域生活支援拠点等に関するお問い合わせはこちらです。</a:t>
            </a:r>
            <a:endParaRPr lang="en-US" altLang="ja-JP" sz="1200" dirty="0">
              <a:latin typeface="+mn-ea"/>
              <a:ea typeface="+mn-ea"/>
            </a:endParaRPr>
          </a:p>
        </p:txBody>
      </p:sp>
      <p:sp>
        <p:nvSpPr>
          <p:cNvPr id="36" name="タイトル 1">
            <a:extLst>
              <a:ext uri="{FF2B5EF4-FFF2-40B4-BE49-F238E27FC236}">
                <a16:creationId xmlns:a16="http://schemas.microsoft.com/office/drawing/2014/main" id="{B305AA47-E314-4D0B-CBD5-2C0E4A245FB0}"/>
              </a:ext>
            </a:extLst>
          </p:cNvPr>
          <p:cNvSpPr txBox="1">
            <a:spLocks/>
          </p:cNvSpPr>
          <p:nvPr/>
        </p:nvSpPr>
        <p:spPr>
          <a:xfrm>
            <a:off x="4479690" y="4091245"/>
            <a:ext cx="2218196" cy="687316"/>
          </a:xfrm>
          <a:prstGeom prst="rect">
            <a:avLst/>
          </a:prstGeom>
          <a:noFill/>
        </p:spPr>
        <p:txBody>
          <a:bodyPr vert="horz" lIns="68580" tIns="34290" rIns="68580" bIns="3429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2250"/>
              </a:lnSpc>
            </a:pPr>
            <a:r>
              <a:rPr lang="ja-JP" altLang="en-US" sz="1800" b="1" dirty="0">
                <a:solidFill>
                  <a:srgbClr val="FF9900"/>
                </a:solidFill>
                <a:latin typeface="+mn-ea"/>
                <a:ea typeface="+mn-ea"/>
              </a:rPr>
              <a:t>運用状況の</a:t>
            </a:r>
            <a:endParaRPr lang="en-US" altLang="ja-JP" sz="1800" b="1" dirty="0">
              <a:solidFill>
                <a:srgbClr val="FF9900"/>
              </a:solidFill>
              <a:latin typeface="+mn-ea"/>
              <a:ea typeface="+mn-ea"/>
            </a:endParaRPr>
          </a:p>
          <a:p>
            <a:pPr>
              <a:lnSpc>
                <a:spcPts val="2250"/>
              </a:lnSpc>
            </a:pPr>
            <a:r>
              <a:rPr lang="ja-JP" altLang="en-US" sz="1800" b="1" dirty="0">
                <a:solidFill>
                  <a:srgbClr val="FF9900"/>
                </a:solidFill>
                <a:latin typeface="+mn-ea"/>
                <a:ea typeface="+mn-ea"/>
              </a:rPr>
              <a:t>検証・検討</a:t>
            </a:r>
            <a:endParaRPr lang="en-US" altLang="ja-JP" sz="1800" b="1" dirty="0">
              <a:solidFill>
                <a:srgbClr val="FF9900"/>
              </a:solidFill>
              <a:latin typeface="+mn-ea"/>
              <a:ea typeface="+mn-ea"/>
            </a:endParaRPr>
          </a:p>
        </p:txBody>
      </p:sp>
      <p:sp>
        <p:nvSpPr>
          <p:cNvPr id="37" name="タイトル 1">
            <a:extLst>
              <a:ext uri="{FF2B5EF4-FFF2-40B4-BE49-F238E27FC236}">
                <a16:creationId xmlns:a16="http://schemas.microsoft.com/office/drawing/2014/main" id="{509B671B-A2A9-4D51-F9C8-B863A7F59ABC}"/>
              </a:ext>
            </a:extLst>
          </p:cNvPr>
          <p:cNvSpPr txBox="1">
            <a:spLocks/>
          </p:cNvSpPr>
          <p:nvPr/>
        </p:nvSpPr>
        <p:spPr>
          <a:xfrm>
            <a:off x="4544225" y="4843227"/>
            <a:ext cx="2089127" cy="797490"/>
          </a:xfrm>
          <a:prstGeom prst="rect">
            <a:avLst/>
          </a:prstGeom>
        </p:spPr>
        <p:txBody>
          <a:bodyPr vert="horz" lIns="68580" tIns="34290" rIns="68580" bIns="3429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r>
              <a:rPr lang="ja-JP" altLang="en-US" sz="1200" dirty="0">
                <a:latin typeface="+mn-ea"/>
                <a:ea typeface="+mn-ea"/>
              </a:rPr>
              <a:t>地域生活支援拠点等の運用状況の検証・検討について掲載しています。</a:t>
            </a:r>
            <a:endParaRPr lang="en-US" altLang="ja-JP" sz="1200" dirty="0">
              <a:latin typeface="+mn-ea"/>
              <a:ea typeface="+mn-ea"/>
            </a:endParaRPr>
          </a:p>
        </p:txBody>
      </p:sp>
      <p:sp>
        <p:nvSpPr>
          <p:cNvPr id="39" name="タイトル 1">
            <a:extLst>
              <a:ext uri="{FF2B5EF4-FFF2-40B4-BE49-F238E27FC236}">
                <a16:creationId xmlns:a16="http://schemas.microsoft.com/office/drawing/2014/main" id="{F4419BFB-C12D-7629-A5F6-F663479A77AA}"/>
              </a:ext>
            </a:extLst>
          </p:cNvPr>
          <p:cNvSpPr txBox="1">
            <a:spLocks/>
          </p:cNvSpPr>
          <p:nvPr/>
        </p:nvSpPr>
        <p:spPr>
          <a:xfrm>
            <a:off x="6842470" y="4091245"/>
            <a:ext cx="1819892" cy="687316"/>
          </a:xfrm>
          <a:prstGeom prst="rect">
            <a:avLst/>
          </a:prstGeom>
          <a:noFill/>
        </p:spPr>
        <p:txBody>
          <a:bodyPr vert="horz" lIns="68580" tIns="34290" rIns="68580" bIns="3429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2250"/>
              </a:lnSpc>
            </a:pPr>
            <a:r>
              <a:rPr lang="ja-JP" altLang="en-US" sz="1800" b="1" dirty="0">
                <a:solidFill>
                  <a:srgbClr val="FF9900"/>
                </a:solidFill>
                <a:latin typeface="+mn-ea"/>
                <a:ea typeface="+mn-ea"/>
              </a:rPr>
              <a:t>取組み</a:t>
            </a:r>
            <a:endParaRPr lang="en-US" altLang="ja-JP" sz="1800" b="1" dirty="0">
              <a:solidFill>
                <a:srgbClr val="FF9900"/>
              </a:solidFill>
              <a:latin typeface="+mn-ea"/>
              <a:ea typeface="+mn-ea"/>
            </a:endParaRPr>
          </a:p>
        </p:txBody>
      </p:sp>
      <p:sp>
        <p:nvSpPr>
          <p:cNvPr id="40" name="タイトル 1">
            <a:extLst>
              <a:ext uri="{FF2B5EF4-FFF2-40B4-BE49-F238E27FC236}">
                <a16:creationId xmlns:a16="http://schemas.microsoft.com/office/drawing/2014/main" id="{717CC069-A3B9-354F-B39D-7073AE2AD453}"/>
              </a:ext>
            </a:extLst>
          </p:cNvPr>
          <p:cNvSpPr txBox="1">
            <a:spLocks/>
          </p:cNvSpPr>
          <p:nvPr/>
        </p:nvSpPr>
        <p:spPr>
          <a:xfrm>
            <a:off x="6707853" y="4836831"/>
            <a:ext cx="2089127" cy="797490"/>
          </a:xfrm>
          <a:prstGeom prst="rect">
            <a:avLst/>
          </a:prstGeom>
        </p:spPr>
        <p:txBody>
          <a:bodyPr vert="horz" lIns="68580" tIns="34290" rIns="68580" bIns="3429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r>
              <a:rPr lang="ja-JP" altLang="en-US" sz="1200" dirty="0">
                <a:latin typeface="+mn-ea"/>
                <a:ea typeface="+mn-ea"/>
              </a:rPr>
              <a:t>地域生活支援拠点等についての取組みを掲載しています。</a:t>
            </a:r>
            <a:endParaRPr lang="en-US" altLang="ja-JP" sz="1200" dirty="0">
              <a:latin typeface="+mn-ea"/>
              <a:ea typeface="+mn-ea"/>
            </a:endParaRPr>
          </a:p>
        </p:txBody>
      </p:sp>
      <p:sp>
        <p:nvSpPr>
          <p:cNvPr id="4" name="タイトル 1">
            <a:extLst>
              <a:ext uri="{FF2B5EF4-FFF2-40B4-BE49-F238E27FC236}">
                <a16:creationId xmlns:a16="http://schemas.microsoft.com/office/drawing/2014/main" id="{CCF86D90-3DC5-872E-67A2-ED9E4D0E35E1}"/>
              </a:ext>
            </a:extLst>
          </p:cNvPr>
          <p:cNvSpPr txBox="1">
            <a:spLocks/>
          </p:cNvSpPr>
          <p:nvPr/>
        </p:nvSpPr>
        <p:spPr>
          <a:xfrm>
            <a:off x="2104294" y="857250"/>
            <a:ext cx="6890210" cy="369658"/>
          </a:xfrm>
          <a:prstGeom prst="rect">
            <a:avLst/>
          </a:prstGeom>
        </p:spPr>
        <p:txBody>
          <a:bodyPr vert="horz" lIns="68580" tIns="34290" rIns="68580" bIns="3429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ja-JP" altLang="en-US" sz="1800" dirty="0">
                <a:latin typeface="+mn-ea"/>
                <a:ea typeface="+mn-ea"/>
              </a:rPr>
              <a:t>「大阪府地域生活支援拠点等ポータルサイト」情報シート</a:t>
            </a:r>
            <a:endParaRPr lang="en-US" altLang="ja-JP" sz="1800" dirty="0">
              <a:latin typeface="+mn-ea"/>
              <a:ea typeface="+mn-ea"/>
            </a:endParaRP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0A37DBC9-8E22-92FF-72D1-26FC9FB71FE4}"/>
              </a:ext>
            </a:extLst>
          </p:cNvPr>
          <p:cNvSpPr/>
          <p:nvPr/>
        </p:nvSpPr>
        <p:spPr>
          <a:xfrm>
            <a:off x="3" y="857250"/>
            <a:ext cx="2152357" cy="5143500"/>
          </a:xfrm>
          <a:prstGeom prst="rect">
            <a:avLst/>
          </a:prstGeom>
          <a:solidFill>
            <a:srgbClr val="FF99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ja-JP" altLang="en-US" sz="1350" dirty="0"/>
          </a:p>
        </p:txBody>
      </p:sp>
      <p:sp>
        <p:nvSpPr>
          <p:cNvPr id="6" name="タイトル 1">
            <a:extLst>
              <a:ext uri="{FF2B5EF4-FFF2-40B4-BE49-F238E27FC236}">
                <a16:creationId xmlns:a16="http://schemas.microsoft.com/office/drawing/2014/main" id="{DBC39CDD-BF0F-8170-9D76-683C8769E69A}"/>
              </a:ext>
            </a:extLst>
          </p:cNvPr>
          <p:cNvSpPr txBox="1">
            <a:spLocks/>
          </p:cNvSpPr>
          <p:nvPr/>
        </p:nvSpPr>
        <p:spPr>
          <a:xfrm>
            <a:off x="245158" y="2673583"/>
            <a:ext cx="1813787" cy="478226"/>
          </a:xfrm>
          <a:prstGeom prst="rect">
            <a:avLst/>
          </a:prstGeom>
        </p:spPr>
        <p:txBody>
          <a:bodyPr vert="horz" lIns="68580" tIns="34290" rIns="68580" bIns="34290" rtlCol="0" anchor="t">
            <a:normAutofit fontScale="47500" lnSpcReduction="20000"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ja-JP" altLang="en-US" b="1" spc="225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四條畷市</a:t>
            </a:r>
            <a:endParaRPr lang="en-US" altLang="ja-JP" b="1" spc="225" dirty="0">
              <a:solidFill>
                <a:schemeClr val="bg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cxnSp>
        <p:nvCxnSpPr>
          <p:cNvPr id="10" name="直線コネクタ 9">
            <a:extLst>
              <a:ext uri="{FF2B5EF4-FFF2-40B4-BE49-F238E27FC236}">
                <a16:creationId xmlns:a16="http://schemas.microsoft.com/office/drawing/2014/main" id="{5AF966D6-B691-445C-014C-483EB1A8E97B}"/>
              </a:ext>
            </a:extLst>
          </p:cNvPr>
          <p:cNvCxnSpPr>
            <a:cxnSpLocks/>
          </p:cNvCxnSpPr>
          <p:nvPr/>
        </p:nvCxnSpPr>
        <p:spPr>
          <a:xfrm>
            <a:off x="2345785" y="1221778"/>
            <a:ext cx="6763406" cy="0"/>
          </a:xfrm>
          <a:prstGeom prst="line">
            <a:avLst/>
          </a:prstGeom>
          <a:ln>
            <a:solidFill>
              <a:srgbClr val="FF9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楕円 2">
            <a:extLst>
              <a:ext uri="{FF2B5EF4-FFF2-40B4-BE49-F238E27FC236}">
                <a16:creationId xmlns:a16="http://schemas.microsoft.com/office/drawing/2014/main" id="{5FDBDDD0-CFDC-05EF-3C99-44EE6B9AA43E}"/>
              </a:ext>
            </a:extLst>
          </p:cNvPr>
          <p:cNvSpPr/>
          <p:nvPr/>
        </p:nvSpPr>
        <p:spPr>
          <a:xfrm>
            <a:off x="412070" y="1241464"/>
            <a:ext cx="1328216" cy="1328216"/>
          </a:xfrm>
          <a:prstGeom prst="ellipse">
            <a:avLst/>
          </a:prstGeom>
          <a:solidFill>
            <a:srgbClr val="FFFDE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ja-JP" sz="1350" dirty="0">
              <a:solidFill>
                <a:schemeClr val="tx1"/>
              </a:solidFill>
            </a:endParaRPr>
          </a:p>
        </p:txBody>
      </p:sp>
      <p:sp>
        <p:nvSpPr>
          <p:cNvPr id="16" name="楕円 15">
            <a:extLst>
              <a:ext uri="{FF2B5EF4-FFF2-40B4-BE49-F238E27FC236}">
                <a16:creationId xmlns:a16="http://schemas.microsoft.com/office/drawing/2014/main" id="{61770FFB-076D-4D8E-A395-40A76EF1C214}"/>
              </a:ext>
            </a:extLst>
          </p:cNvPr>
          <p:cNvSpPr/>
          <p:nvPr/>
        </p:nvSpPr>
        <p:spPr>
          <a:xfrm>
            <a:off x="4791375" y="2276872"/>
            <a:ext cx="1594827" cy="1594827"/>
          </a:xfrm>
          <a:prstGeom prst="ellipse">
            <a:avLst/>
          </a:prstGeom>
          <a:solidFill>
            <a:srgbClr val="FF9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3600" dirty="0">
                <a:solidFill>
                  <a:schemeClr val="bg1"/>
                </a:solidFill>
                <a:latin typeface="+mj-lt"/>
              </a:rPr>
              <a:t>02</a:t>
            </a:r>
            <a:endParaRPr lang="ja-JP" altLang="en-US" sz="36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9" name="タイトル 1">
            <a:extLst>
              <a:ext uri="{FF2B5EF4-FFF2-40B4-BE49-F238E27FC236}">
                <a16:creationId xmlns:a16="http://schemas.microsoft.com/office/drawing/2014/main" id="{CAD511B1-606A-4CF6-B6A0-EDC3556CA8DA}"/>
              </a:ext>
            </a:extLst>
          </p:cNvPr>
          <p:cNvSpPr txBox="1">
            <a:spLocks/>
          </p:cNvSpPr>
          <p:nvPr/>
        </p:nvSpPr>
        <p:spPr>
          <a:xfrm>
            <a:off x="82193" y="3933992"/>
            <a:ext cx="2022101" cy="647136"/>
          </a:xfrm>
          <a:prstGeom prst="rect">
            <a:avLst/>
          </a:prstGeom>
        </p:spPr>
        <p:txBody>
          <a:bodyPr vert="horz" lIns="68580" tIns="34290" rIns="68580" bIns="34290" rtlCol="0" anchor="t">
            <a:no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r>
              <a:rPr lang="ja-JP" altLang="en-US" sz="1000" b="1" spc="225" dirty="0">
                <a:solidFill>
                  <a:schemeClr val="bg1"/>
                </a:solidFill>
                <a:latin typeface="+mn-ea"/>
                <a:ea typeface="+mn-ea"/>
                <a:cs typeface="Arial" panose="020B0604020202020204" pitchFamily="34" charset="0"/>
              </a:rPr>
              <a:t>人口（令和８年１月現在）</a:t>
            </a:r>
            <a:endParaRPr lang="en-US" altLang="ja-JP" sz="1000" b="1" spc="225" dirty="0">
              <a:solidFill>
                <a:schemeClr val="bg1"/>
              </a:solidFill>
              <a:latin typeface="+mn-ea"/>
              <a:ea typeface="+mn-ea"/>
              <a:cs typeface="Arial" panose="020B0604020202020204" pitchFamily="34" charset="0"/>
            </a:endParaRPr>
          </a:p>
          <a:p>
            <a:pPr algn="l">
              <a:lnSpc>
                <a:spcPct val="100000"/>
              </a:lnSpc>
            </a:pPr>
            <a:r>
              <a:rPr lang="ja-JP" altLang="en-US" sz="1000" b="1" spc="225" dirty="0">
                <a:solidFill>
                  <a:schemeClr val="bg1"/>
                </a:solidFill>
                <a:latin typeface="+mn-ea"/>
                <a:ea typeface="+mn-ea"/>
                <a:cs typeface="Arial" panose="020B0604020202020204" pitchFamily="34" charset="0"/>
              </a:rPr>
              <a:t>　　　　　</a:t>
            </a:r>
            <a:r>
              <a:rPr lang="en-US" altLang="ja-JP" sz="1000" b="1" spc="225" dirty="0">
                <a:solidFill>
                  <a:schemeClr val="bg1"/>
                </a:solidFill>
                <a:latin typeface="+mn-ea"/>
                <a:ea typeface="+mn-ea"/>
                <a:cs typeface="Arial" panose="020B0604020202020204" pitchFamily="34" charset="0"/>
              </a:rPr>
              <a:t>53,583</a:t>
            </a:r>
            <a:r>
              <a:rPr lang="ja-JP" altLang="en-US" sz="1000" b="1" spc="225" dirty="0">
                <a:solidFill>
                  <a:schemeClr val="bg1"/>
                </a:solidFill>
                <a:latin typeface="+mn-ea"/>
                <a:ea typeface="+mn-ea"/>
                <a:cs typeface="Arial" panose="020B0604020202020204" pitchFamily="34" charset="0"/>
              </a:rPr>
              <a:t>人</a:t>
            </a:r>
            <a:endParaRPr lang="en-US" altLang="ja-JP" sz="1000" b="1" spc="225" dirty="0">
              <a:solidFill>
                <a:schemeClr val="bg1"/>
              </a:solidFill>
              <a:latin typeface="+mn-ea"/>
              <a:ea typeface="+mn-ea"/>
              <a:cs typeface="Arial" panose="020B0604020202020204" pitchFamily="34" charset="0"/>
            </a:endParaRPr>
          </a:p>
          <a:p>
            <a:pPr algn="l">
              <a:lnSpc>
                <a:spcPct val="100000"/>
              </a:lnSpc>
            </a:pPr>
            <a:endParaRPr lang="en-US" altLang="ja-JP" sz="1000" b="1" spc="225" dirty="0">
              <a:solidFill>
                <a:schemeClr val="bg1"/>
              </a:solidFill>
              <a:latin typeface="+mn-ea"/>
              <a:ea typeface="+mn-ea"/>
              <a:cs typeface="Arial" panose="020B0604020202020204" pitchFamily="34" charset="0"/>
            </a:endParaRPr>
          </a:p>
          <a:p>
            <a:pPr algn="l">
              <a:lnSpc>
                <a:spcPct val="100000"/>
              </a:lnSpc>
            </a:pPr>
            <a:r>
              <a:rPr lang="ja-JP" altLang="en-US" sz="1000" b="1" spc="225" dirty="0">
                <a:solidFill>
                  <a:schemeClr val="bg1"/>
                </a:solidFill>
                <a:latin typeface="+mn-ea"/>
                <a:ea typeface="+mn-ea"/>
                <a:cs typeface="Arial" panose="020B0604020202020204" pitchFamily="34" charset="0"/>
              </a:rPr>
              <a:t>整備時期：令和２年４月</a:t>
            </a:r>
            <a:endParaRPr lang="en-US" altLang="ja-JP" sz="1000" b="1" spc="225" dirty="0">
              <a:solidFill>
                <a:schemeClr val="bg1"/>
              </a:solidFill>
              <a:latin typeface="+mn-ea"/>
              <a:ea typeface="+mn-ea"/>
              <a:cs typeface="Arial" panose="020B0604020202020204" pitchFamily="34" charset="0"/>
            </a:endParaRP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ACDE0DCB-57DA-4DB2-83B5-01F90BF23F6F}"/>
              </a:ext>
            </a:extLst>
          </p:cNvPr>
          <p:cNvSpPr/>
          <p:nvPr/>
        </p:nvSpPr>
        <p:spPr>
          <a:xfrm>
            <a:off x="683568" y="1556792"/>
            <a:ext cx="792088" cy="7200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角丸四角形 2">
            <a:extLst>
              <a:ext uri="{FF2B5EF4-FFF2-40B4-BE49-F238E27FC236}">
                <a16:creationId xmlns:a16="http://schemas.microsoft.com/office/drawing/2014/main" id="{945171B4-8AB3-4180-916D-CE11E6D279C4}"/>
              </a:ext>
            </a:extLst>
          </p:cNvPr>
          <p:cNvSpPr/>
          <p:nvPr/>
        </p:nvSpPr>
        <p:spPr>
          <a:xfrm>
            <a:off x="2259017" y="1340768"/>
            <a:ext cx="6763406" cy="877834"/>
          </a:xfrm>
          <a:prstGeom prst="roundRect">
            <a:avLst>
              <a:gd name="adj" fmla="val 5612"/>
            </a:avLst>
          </a:prstGeom>
          <a:solidFill>
            <a:schemeClr val="bg1"/>
          </a:solidFill>
          <a:ln w="19050">
            <a:solidFill>
              <a:srgbClr val="FF99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400" dirty="0"/>
          </a:p>
        </p:txBody>
      </p:sp>
      <p:sp>
        <p:nvSpPr>
          <p:cNvPr id="22" name="タイトル 1">
            <a:extLst>
              <a:ext uri="{FF2B5EF4-FFF2-40B4-BE49-F238E27FC236}">
                <a16:creationId xmlns:a16="http://schemas.microsoft.com/office/drawing/2014/main" id="{FB7A26D9-7670-40AB-88D1-40F2FDBDFCF5}"/>
              </a:ext>
            </a:extLst>
          </p:cNvPr>
          <p:cNvSpPr txBox="1">
            <a:spLocks/>
          </p:cNvSpPr>
          <p:nvPr/>
        </p:nvSpPr>
        <p:spPr>
          <a:xfrm>
            <a:off x="2267743" y="1412776"/>
            <a:ext cx="6754679" cy="398745"/>
          </a:xfrm>
          <a:prstGeom prst="rect">
            <a:avLst/>
          </a:prstGeom>
        </p:spPr>
        <p:txBody>
          <a:bodyPr vert="horz" lIns="68580" tIns="34290" rIns="68580" bIns="34290" rtlCol="0" anchor="t">
            <a:no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r>
              <a:rPr lang="ja-JP" altLang="en-US" sz="1400" dirty="0">
                <a:latin typeface="+mn-ea"/>
                <a:ea typeface="+mn-ea"/>
              </a:rPr>
              <a:t>本市の強みである事業所とのつながりを活かし、地域生活支援拠点の協力事業所と連携し、面的な整備を進めています。</a:t>
            </a:r>
            <a:endParaRPr lang="en-US" altLang="ja-JP" sz="1400" dirty="0">
              <a:latin typeface="+mn-ea"/>
              <a:ea typeface="+mn-ea"/>
            </a:endParaRPr>
          </a:p>
          <a:p>
            <a:pPr algn="l">
              <a:lnSpc>
                <a:spcPct val="100000"/>
              </a:lnSpc>
            </a:pPr>
            <a:r>
              <a:rPr lang="ja-JP" altLang="en-US" sz="1400" dirty="0">
                <a:latin typeface="+mn-ea"/>
                <a:ea typeface="+mn-ea"/>
              </a:rPr>
              <a:t>今後、さらなる協働できる体制づくりの構築を進めます。</a:t>
            </a:r>
            <a:endParaRPr lang="en-US" altLang="ja-JP" sz="1400" dirty="0">
              <a:latin typeface="+mn-ea"/>
              <a:ea typeface="+mn-ea"/>
            </a:endParaRPr>
          </a:p>
        </p:txBody>
      </p:sp>
      <p:sp>
        <p:nvSpPr>
          <p:cNvPr id="23" name="スライド番号プレースホルダー 5">
            <a:extLst>
              <a:ext uri="{FF2B5EF4-FFF2-40B4-BE49-F238E27FC236}">
                <a16:creationId xmlns:a16="http://schemas.microsoft.com/office/drawing/2014/main" id="{6C33BC74-78AB-470F-8BAF-9C1E3D03F1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876256" y="6453336"/>
            <a:ext cx="2057400" cy="365125"/>
          </a:xfrm>
        </p:spPr>
        <p:txBody>
          <a:bodyPr/>
          <a:lstStyle/>
          <a:p>
            <a:fld id="{D2D8002D-B5B0-4BAC-B1F6-782DDCCE6D9C}" type="slidenum">
              <a:rPr kumimoji="1" lang="ja-JP" altLang="en-US" smtClean="0"/>
              <a:t>1</a:t>
            </a:fld>
            <a:endParaRPr kumimoji="1" lang="ja-JP" altLang="en-US"/>
          </a:p>
        </p:txBody>
      </p:sp>
      <p:pic>
        <p:nvPicPr>
          <p:cNvPr id="11" name="図 10" descr="図形&#10;&#10;AI 生成コンテンツは誤りを含む可能性があります。">
            <a:extLst>
              <a:ext uri="{FF2B5EF4-FFF2-40B4-BE49-F238E27FC236}">
                <a16:creationId xmlns:a16="http://schemas.microsoft.com/office/drawing/2014/main" id="{AF1863F6-D3B0-3AB0-B789-1616827020AE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8593" y="1402137"/>
            <a:ext cx="837063" cy="978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08943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角丸四角形 1">
            <a:extLst>
              <a:ext uri="{FF2B5EF4-FFF2-40B4-BE49-F238E27FC236}">
                <a16:creationId xmlns:a16="http://schemas.microsoft.com/office/drawing/2014/main" id="{C8B3BF4F-EC84-1CA6-4290-9403FE4E4BB3}"/>
              </a:ext>
            </a:extLst>
          </p:cNvPr>
          <p:cNvSpPr/>
          <p:nvPr/>
        </p:nvSpPr>
        <p:spPr>
          <a:xfrm>
            <a:off x="1140576" y="1106742"/>
            <a:ext cx="6862847" cy="1334902"/>
          </a:xfrm>
          <a:prstGeom prst="roundRect">
            <a:avLst>
              <a:gd name="adj" fmla="val 21554"/>
            </a:avLst>
          </a:prstGeom>
          <a:solidFill>
            <a:srgbClr val="FF9900"/>
          </a:solidFill>
          <a:ln w="571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100" b="1" dirty="0"/>
              <a:t>　　</a:t>
            </a:r>
            <a:endParaRPr lang="ja-JP" altLang="en-US" sz="2100" b="1" dirty="0">
              <a:solidFill>
                <a:srgbClr val="FFFDE1"/>
              </a:solidFill>
            </a:endParaRPr>
          </a:p>
        </p:txBody>
      </p:sp>
      <p:sp>
        <p:nvSpPr>
          <p:cNvPr id="4" name="タイトル 1">
            <a:extLst>
              <a:ext uri="{FF2B5EF4-FFF2-40B4-BE49-F238E27FC236}">
                <a16:creationId xmlns:a16="http://schemas.microsoft.com/office/drawing/2014/main" id="{CCF86D90-3DC5-872E-67A2-ED9E4D0E35E1}"/>
              </a:ext>
            </a:extLst>
          </p:cNvPr>
          <p:cNvSpPr txBox="1">
            <a:spLocks/>
          </p:cNvSpPr>
          <p:nvPr/>
        </p:nvSpPr>
        <p:spPr>
          <a:xfrm>
            <a:off x="2249742" y="1350851"/>
            <a:ext cx="4457713" cy="669974"/>
          </a:xfrm>
          <a:prstGeom prst="rect">
            <a:avLst/>
          </a:prstGeom>
          <a:solidFill>
            <a:srgbClr val="FF9900"/>
          </a:solidFill>
        </p:spPr>
        <p:txBody>
          <a:bodyPr vert="horz" lIns="68580" tIns="34290" rIns="68580" bIns="3429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ja-JP" altLang="en-US" sz="3300" b="1" dirty="0">
                <a:solidFill>
                  <a:schemeClr val="bg1"/>
                </a:solidFill>
                <a:latin typeface="+mn-ea"/>
                <a:ea typeface="+mn-ea"/>
              </a:rPr>
              <a:t>市町村問合せ先</a:t>
            </a:r>
            <a:endParaRPr lang="en-US" altLang="ja-JP" sz="3300" b="1" dirty="0">
              <a:solidFill>
                <a:schemeClr val="bg1"/>
              </a:solidFill>
              <a:latin typeface="+mn-ea"/>
              <a:ea typeface="+mn-ea"/>
            </a:endParaRPr>
          </a:p>
        </p:txBody>
      </p:sp>
      <p:sp>
        <p:nvSpPr>
          <p:cNvPr id="3" name="角丸四角形 2">
            <a:extLst>
              <a:ext uri="{FF2B5EF4-FFF2-40B4-BE49-F238E27FC236}">
                <a16:creationId xmlns:a16="http://schemas.microsoft.com/office/drawing/2014/main" id="{667CA13B-45AF-2C66-CE56-17C9C4D9EEAC}"/>
              </a:ext>
            </a:extLst>
          </p:cNvPr>
          <p:cNvSpPr/>
          <p:nvPr/>
        </p:nvSpPr>
        <p:spPr>
          <a:xfrm>
            <a:off x="1147661" y="2803551"/>
            <a:ext cx="6862847" cy="3008913"/>
          </a:xfrm>
          <a:prstGeom prst="roundRect">
            <a:avLst>
              <a:gd name="adj" fmla="val 5612"/>
            </a:avLst>
          </a:prstGeom>
          <a:solidFill>
            <a:schemeClr val="bg1"/>
          </a:solidFill>
          <a:ln w="57150">
            <a:solidFill>
              <a:srgbClr val="FF99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350">
              <a:solidFill>
                <a:srgbClr val="FF9900"/>
              </a:solidFill>
            </a:endParaRPr>
          </a:p>
        </p:txBody>
      </p:sp>
      <p:sp>
        <p:nvSpPr>
          <p:cNvPr id="6" name="三角形 5">
            <a:extLst>
              <a:ext uri="{FF2B5EF4-FFF2-40B4-BE49-F238E27FC236}">
                <a16:creationId xmlns:a16="http://schemas.microsoft.com/office/drawing/2014/main" id="{6D764C04-8067-88A1-B865-FA78C4A09340}"/>
              </a:ext>
            </a:extLst>
          </p:cNvPr>
          <p:cNvSpPr/>
          <p:nvPr/>
        </p:nvSpPr>
        <p:spPr>
          <a:xfrm flipV="1">
            <a:off x="4270017" y="2489872"/>
            <a:ext cx="603956" cy="274526"/>
          </a:xfrm>
          <a:prstGeom prst="triangle">
            <a:avLst/>
          </a:prstGeom>
          <a:solidFill>
            <a:srgbClr val="FF99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350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A1F95F3B-732F-3643-0A9C-2FA96D55C1DF}"/>
              </a:ext>
            </a:extLst>
          </p:cNvPr>
          <p:cNvSpPr txBox="1"/>
          <p:nvPr/>
        </p:nvSpPr>
        <p:spPr>
          <a:xfrm>
            <a:off x="1271479" y="3362611"/>
            <a:ext cx="6601033" cy="1511246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 algn="ctr">
              <a:lnSpc>
                <a:spcPct val="150000"/>
              </a:lnSpc>
            </a:pPr>
            <a:r>
              <a:rPr lang="ja-JP" altLang="en-US" b="1" dirty="0">
                <a:latin typeface="+mn-ea"/>
              </a:rPr>
              <a:t>四條畷市　障がい福祉課</a:t>
            </a:r>
            <a:endParaRPr lang="en-US" altLang="ja-JP" sz="1350" b="1" dirty="0">
              <a:latin typeface="+mn-ea"/>
            </a:endParaRPr>
          </a:p>
          <a:p>
            <a:pPr>
              <a:lnSpc>
                <a:spcPct val="150000"/>
              </a:lnSpc>
            </a:pPr>
            <a:r>
              <a:rPr lang="ja-JP" altLang="en-US" sz="1350" b="1" dirty="0">
                <a:latin typeface="+mn-ea"/>
              </a:rPr>
              <a:t>　　住　　所：〒</a:t>
            </a:r>
            <a:r>
              <a:rPr lang="en-US" altLang="ja-JP" sz="1350" b="1">
                <a:latin typeface="+mn-ea"/>
              </a:rPr>
              <a:t>575-8501</a:t>
            </a:r>
            <a:r>
              <a:rPr lang="ja-JP" altLang="en-US" sz="1350" b="1" dirty="0">
                <a:latin typeface="+mn-ea"/>
              </a:rPr>
              <a:t>　四條畷市中野本町１番１号</a:t>
            </a:r>
            <a:endParaRPr lang="en-US" altLang="ja-JP" sz="1350" b="1" dirty="0">
              <a:latin typeface="+mn-ea"/>
            </a:endParaRPr>
          </a:p>
          <a:p>
            <a:r>
              <a:rPr lang="ja-JP" altLang="en-US" sz="1350" b="1" dirty="0">
                <a:latin typeface="+mn-ea"/>
              </a:rPr>
              <a:t>　　電話番号：０７２－８７７－２１２１</a:t>
            </a:r>
            <a:endParaRPr lang="en-US" altLang="ja-JP" sz="1350" b="1" dirty="0">
              <a:latin typeface="+mn-ea"/>
            </a:endParaRPr>
          </a:p>
          <a:p>
            <a:r>
              <a:rPr lang="ja-JP" altLang="en-US" sz="1350" b="1" dirty="0">
                <a:latin typeface="+mn-ea"/>
              </a:rPr>
              <a:t>　　</a:t>
            </a:r>
            <a:r>
              <a:rPr lang="ja-JP" altLang="en-US" sz="1000" b="1" dirty="0">
                <a:latin typeface="+mn-ea"/>
              </a:rPr>
              <a:t>連絡用</a:t>
            </a:r>
            <a:r>
              <a:rPr lang="ja-JP" altLang="en-US" sz="1000" b="1" spc="-300" dirty="0">
                <a:latin typeface="+mn-ea"/>
              </a:rPr>
              <a:t>アドレス：</a:t>
            </a:r>
            <a:r>
              <a:rPr lang="en-US" altLang="ja-JP" sz="1350" b="1" dirty="0">
                <a:latin typeface="+mn-ea"/>
              </a:rPr>
              <a:t>syougai@city.shijonawate.lg.jp</a:t>
            </a:r>
          </a:p>
          <a:p>
            <a:r>
              <a:rPr lang="en-US" altLang="ja-JP" sz="1350" b="1" dirty="0">
                <a:latin typeface="+mn-ea"/>
              </a:rPr>
              <a:t>       </a:t>
            </a:r>
            <a:r>
              <a:rPr lang="ja-JP" altLang="en-US" sz="1350" b="1" dirty="0">
                <a:latin typeface="+mn-ea"/>
              </a:rPr>
              <a:t>担当課　：健康福祉部障がい福祉課</a:t>
            </a:r>
            <a:endParaRPr lang="en-US" altLang="ja-JP" sz="1350" b="1" dirty="0">
              <a:latin typeface="+mn-ea"/>
            </a:endParaRPr>
          </a:p>
          <a:p>
            <a:r>
              <a:rPr lang="ja-JP" altLang="en-US" sz="1350" b="1" dirty="0">
                <a:latin typeface="+mn-ea"/>
              </a:rPr>
              <a:t>　　</a:t>
            </a:r>
            <a:endParaRPr lang="en-US" altLang="ja-JP" sz="1350" dirty="0">
              <a:latin typeface="+mn-ea"/>
            </a:endParaRPr>
          </a:p>
        </p:txBody>
      </p:sp>
      <p:sp>
        <p:nvSpPr>
          <p:cNvPr id="10" name="楕円 9">
            <a:hlinkClick r:id="rId3" action="ppaction://hlinksldjump"/>
            <a:extLst>
              <a:ext uri="{FF2B5EF4-FFF2-40B4-BE49-F238E27FC236}">
                <a16:creationId xmlns:a16="http://schemas.microsoft.com/office/drawing/2014/main" id="{A73912BB-2FAF-4919-BC39-7F531383164A}"/>
              </a:ext>
            </a:extLst>
          </p:cNvPr>
          <p:cNvSpPr>
            <a:spLocks noChangeAspect="1"/>
          </p:cNvSpPr>
          <p:nvPr/>
        </p:nvSpPr>
        <p:spPr>
          <a:xfrm>
            <a:off x="796154" y="921251"/>
            <a:ext cx="999000" cy="999000"/>
          </a:xfrm>
          <a:prstGeom prst="ellipse">
            <a:avLst/>
          </a:prstGeom>
          <a:solidFill>
            <a:srgbClr val="FF9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36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01</a:t>
            </a:r>
            <a:endParaRPr lang="ja-JP" altLang="en-US" sz="3600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503C0805-2879-415D-882F-4C6263C65927}"/>
              </a:ext>
            </a:extLst>
          </p:cNvPr>
          <p:cNvSpPr txBox="1"/>
          <p:nvPr/>
        </p:nvSpPr>
        <p:spPr>
          <a:xfrm>
            <a:off x="2053025" y="1879144"/>
            <a:ext cx="609893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b="1" dirty="0">
                <a:solidFill>
                  <a:schemeClr val="bg1"/>
                </a:solidFill>
                <a:latin typeface="Segoe UI"/>
                <a:ea typeface="メイリオ"/>
              </a:rPr>
              <a:t>地域生活支援拠点等に関するお問い合わせはこちらです。</a:t>
            </a:r>
            <a:endParaRPr lang="en-US" altLang="ja-JP" sz="1600" b="1" dirty="0">
              <a:solidFill>
                <a:schemeClr val="bg1"/>
              </a:solidFill>
              <a:latin typeface="Segoe UI"/>
              <a:ea typeface="メイリオ"/>
            </a:endParaRP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97406EF9-5C39-414C-881C-12B79D7D6950}"/>
              </a:ext>
            </a:extLst>
          </p:cNvPr>
          <p:cNvSpPr/>
          <p:nvPr/>
        </p:nvSpPr>
        <p:spPr>
          <a:xfrm>
            <a:off x="0" y="857250"/>
            <a:ext cx="231399" cy="5143500"/>
          </a:xfrm>
          <a:prstGeom prst="rect">
            <a:avLst/>
          </a:prstGeom>
          <a:solidFill>
            <a:srgbClr val="FF99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endParaRPr lang="ja-JP" altLang="en-US" sz="1350">
              <a:solidFill>
                <a:srgbClr val="D99E29"/>
              </a:solidFill>
              <a:latin typeface="游ゴシック" panose="020F0502020204030204"/>
              <a:ea typeface="游ゴシック" panose="020B0400000000000000" pitchFamily="50" charset="-128"/>
            </a:endParaRPr>
          </a:p>
        </p:txBody>
      </p:sp>
      <p:sp>
        <p:nvSpPr>
          <p:cNvPr id="13" name="スライド番号プレースホルダー 5">
            <a:extLst>
              <a:ext uri="{FF2B5EF4-FFF2-40B4-BE49-F238E27FC236}">
                <a16:creationId xmlns:a16="http://schemas.microsoft.com/office/drawing/2014/main" id="{D577522B-1BA6-4515-94A2-CFEC36C6DC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876256" y="6453336"/>
            <a:ext cx="2057400" cy="365125"/>
          </a:xfrm>
        </p:spPr>
        <p:txBody>
          <a:bodyPr/>
          <a:lstStyle/>
          <a:p>
            <a:fld id="{D2D8002D-B5B0-4BAC-B1F6-782DDCCE6D9C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871216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角丸四角形 1">
            <a:extLst>
              <a:ext uri="{FF2B5EF4-FFF2-40B4-BE49-F238E27FC236}">
                <a16:creationId xmlns:a16="http://schemas.microsoft.com/office/drawing/2014/main" id="{C8B3BF4F-EC84-1CA6-4290-9403FE4E4BB3}"/>
              </a:ext>
            </a:extLst>
          </p:cNvPr>
          <p:cNvSpPr/>
          <p:nvPr/>
        </p:nvSpPr>
        <p:spPr>
          <a:xfrm>
            <a:off x="1140576" y="1106741"/>
            <a:ext cx="6862847" cy="810000"/>
          </a:xfrm>
          <a:prstGeom prst="roundRect">
            <a:avLst>
              <a:gd name="adj" fmla="val 21554"/>
            </a:avLst>
          </a:prstGeom>
          <a:solidFill>
            <a:srgbClr val="FF9900"/>
          </a:solidFill>
          <a:ln w="571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100" b="1" dirty="0">
                <a:solidFill>
                  <a:schemeClr val="bg1"/>
                </a:solidFill>
              </a:rPr>
              <a:t>　　</a:t>
            </a:r>
          </a:p>
        </p:txBody>
      </p:sp>
      <p:sp>
        <p:nvSpPr>
          <p:cNvPr id="4" name="タイトル 1">
            <a:extLst>
              <a:ext uri="{FF2B5EF4-FFF2-40B4-BE49-F238E27FC236}">
                <a16:creationId xmlns:a16="http://schemas.microsoft.com/office/drawing/2014/main" id="{CCF86D90-3DC5-872E-67A2-ED9E4D0E35E1}"/>
              </a:ext>
            </a:extLst>
          </p:cNvPr>
          <p:cNvSpPr txBox="1">
            <a:spLocks/>
          </p:cNvSpPr>
          <p:nvPr/>
        </p:nvSpPr>
        <p:spPr>
          <a:xfrm>
            <a:off x="2013443" y="1246952"/>
            <a:ext cx="5670630" cy="669974"/>
          </a:xfrm>
          <a:prstGeom prst="rect">
            <a:avLst/>
          </a:prstGeom>
          <a:solidFill>
            <a:srgbClr val="FF9900"/>
          </a:solidFill>
        </p:spPr>
        <p:txBody>
          <a:bodyPr vert="horz" lIns="68580" tIns="34290" rIns="68580" bIns="34290" rtlCol="0" anchor="ctr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ja-JP" altLang="en-US" sz="3300" b="1" dirty="0">
                <a:solidFill>
                  <a:schemeClr val="bg1"/>
                </a:solidFill>
                <a:latin typeface="+mn-ea"/>
                <a:ea typeface="+mn-ea"/>
              </a:rPr>
              <a:t>運用状況の検証・検討</a:t>
            </a:r>
          </a:p>
        </p:txBody>
      </p:sp>
      <p:sp>
        <p:nvSpPr>
          <p:cNvPr id="10" name="楕円 9">
            <a:hlinkClick r:id="rId3" action="ppaction://hlinksldjump"/>
            <a:extLst>
              <a:ext uri="{FF2B5EF4-FFF2-40B4-BE49-F238E27FC236}">
                <a16:creationId xmlns:a16="http://schemas.microsoft.com/office/drawing/2014/main" id="{A73912BB-2FAF-4919-BC39-7F531383164A}"/>
              </a:ext>
            </a:extLst>
          </p:cNvPr>
          <p:cNvSpPr>
            <a:spLocks noChangeAspect="1"/>
          </p:cNvSpPr>
          <p:nvPr/>
        </p:nvSpPr>
        <p:spPr>
          <a:xfrm>
            <a:off x="960428" y="1016432"/>
            <a:ext cx="999000" cy="999000"/>
          </a:xfrm>
          <a:prstGeom prst="ellipse">
            <a:avLst/>
          </a:prstGeom>
          <a:solidFill>
            <a:srgbClr val="FF9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36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02</a:t>
            </a:r>
            <a:endParaRPr lang="ja-JP" altLang="en-US" sz="3600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284544E2-71E9-442B-AC34-499585CEDA1D}"/>
              </a:ext>
            </a:extLst>
          </p:cNvPr>
          <p:cNvSpPr/>
          <p:nvPr/>
        </p:nvSpPr>
        <p:spPr>
          <a:xfrm>
            <a:off x="0" y="857250"/>
            <a:ext cx="231399" cy="5143500"/>
          </a:xfrm>
          <a:prstGeom prst="rect">
            <a:avLst/>
          </a:prstGeom>
          <a:solidFill>
            <a:srgbClr val="FF99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endParaRPr lang="ja-JP" altLang="en-US" sz="1350">
              <a:solidFill>
                <a:srgbClr val="D99E29"/>
              </a:solidFill>
              <a:latin typeface="游ゴシック" panose="020F0502020204030204"/>
              <a:ea typeface="游ゴシック" panose="020B0400000000000000" pitchFamily="50" charset="-128"/>
            </a:endParaRPr>
          </a:p>
        </p:txBody>
      </p:sp>
      <p:sp>
        <p:nvSpPr>
          <p:cNvPr id="12" name="角丸四角形 1">
            <a:extLst>
              <a:ext uri="{FF2B5EF4-FFF2-40B4-BE49-F238E27FC236}">
                <a16:creationId xmlns:a16="http://schemas.microsoft.com/office/drawing/2014/main" id="{743FA248-0EF4-4AEC-A993-E35A80C48345}"/>
              </a:ext>
            </a:extLst>
          </p:cNvPr>
          <p:cNvSpPr/>
          <p:nvPr/>
        </p:nvSpPr>
        <p:spPr>
          <a:xfrm>
            <a:off x="359533" y="2473810"/>
            <a:ext cx="2440394" cy="1080847"/>
          </a:xfrm>
          <a:prstGeom prst="roundRect">
            <a:avLst>
              <a:gd name="adj" fmla="val 5758"/>
            </a:avLst>
          </a:prstGeom>
          <a:solidFill>
            <a:schemeClr val="bg1"/>
          </a:solidFill>
          <a:ln w="38100">
            <a:solidFill>
              <a:srgbClr val="FF99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r>
              <a:rPr lang="ja-JP" altLang="en-US" sz="135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名称なし</a:t>
            </a:r>
            <a:endParaRPr lang="ja-JP" altLang="en-US" sz="1350" dirty="0">
              <a:solidFill>
                <a:prstClr val="white"/>
              </a:solidFill>
              <a:latin typeface="游ゴシック" panose="020F0502020204030204"/>
              <a:ea typeface="游ゴシック" panose="020B0400000000000000" pitchFamily="50" charset="-128"/>
            </a:endParaRPr>
          </a:p>
        </p:txBody>
      </p:sp>
      <p:sp>
        <p:nvSpPr>
          <p:cNvPr id="14" name="タイトル 1">
            <a:extLst>
              <a:ext uri="{FF2B5EF4-FFF2-40B4-BE49-F238E27FC236}">
                <a16:creationId xmlns:a16="http://schemas.microsoft.com/office/drawing/2014/main" id="{771BFA7B-02B8-456F-A82D-C4492167A638}"/>
              </a:ext>
            </a:extLst>
          </p:cNvPr>
          <p:cNvSpPr txBox="1">
            <a:spLocks/>
          </p:cNvSpPr>
          <p:nvPr/>
        </p:nvSpPr>
        <p:spPr>
          <a:xfrm>
            <a:off x="552493" y="2266753"/>
            <a:ext cx="2054472" cy="414116"/>
          </a:xfrm>
          <a:prstGeom prst="roundRect">
            <a:avLst>
              <a:gd name="adj" fmla="val 49068"/>
            </a:avLst>
          </a:prstGeom>
          <a:solidFill>
            <a:srgbClr val="FF9900"/>
          </a:solidFill>
        </p:spPr>
        <p:txBody>
          <a:bodyPr vert="horz" lIns="68580" tIns="54000" rIns="68580" bIns="34290" rtlCol="0" anchor="ctr">
            <a:no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685783">
              <a:lnSpc>
                <a:spcPct val="100000"/>
              </a:lnSpc>
              <a:defRPr/>
            </a:pPr>
            <a:r>
              <a:rPr lang="ja-JP" altLang="en-US" sz="14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検証・検討の場の名称</a:t>
            </a:r>
            <a:endParaRPr lang="en-US" altLang="ja-JP" sz="14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7" name="角丸四角形 1">
            <a:extLst>
              <a:ext uri="{FF2B5EF4-FFF2-40B4-BE49-F238E27FC236}">
                <a16:creationId xmlns:a16="http://schemas.microsoft.com/office/drawing/2014/main" id="{75894484-61C0-4696-88C1-AA2F17843510}"/>
              </a:ext>
            </a:extLst>
          </p:cNvPr>
          <p:cNvSpPr/>
          <p:nvPr/>
        </p:nvSpPr>
        <p:spPr>
          <a:xfrm>
            <a:off x="364147" y="4822381"/>
            <a:ext cx="2440394" cy="1090895"/>
          </a:xfrm>
          <a:prstGeom prst="roundRect">
            <a:avLst>
              <a:gd name="adj" fmla="val 5758"/>
            </a:avLst>
          </a:prstGeom>
          <a:solidFill>
            <a:schemeClr val="bg1"/>
          </a:solidFill>
          <a:ln w="38100">
            <a:solidFill>
              <a:srgbClr val="FF99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endParaRPr lang="ja-JP" altLang="en-US" sz="1350" dirty="0">
              <a:solidFill>
                <a:prstClr val="white"/>
              </a:solidFill>
              <a:latin typeface="游ゴシック" panose="020F0502020204030204"/>
              <a:ea typeface="游ゴシック" panose="020B0400000000000000" pitchFamily="50" charset="-128"/>
            </a:endParaRPr>
          </a:p>
        </p:txBody>
      </p:sp>
      <p:sp>
        <p:nvSpPr>
          <p:cNvPr id="18" name="タイトル 1">
            <a:extLst>
              <a:ext uri="{FF2B5EF4-FFF2-40B4-BE49-F238E27FC236}">
                <a16:creationId xmlns:a16="http://schemas.microsoft.com/office/drawing/2014/main" id="{0BE32D83-5A05-4BD1-AC7B-07BE76B42EAD}"/>
              </a:ext>
            </a:extLst>
          </p:cNvPr>
          <p:cNvSpPr txBox="1">
            <a:spLocks/>
          </p:cNvSpPr>
          <p:nvPr/>
        </p:nvSpPr>
        <p:spPr>
          <a:xfrm>
            <a:off x="557108" y="4615324"/>
            <a:ext cx="2054472" cy="469860"/>
          </a:xfrm>
          <a:prstGeom prst="roundRect">
            <a:avLst>
              <a:gd name="adj" fmla="val 49068"/>
            </a:avLst>
          </a:prstGeom>
          <a:solidFill>
            <a:srgbClr val="FF9900"/>
          </a:solidFill>
        </p:spPr>
        <p:txBody>
          <a:bodyPr vert="horz" lIns="68580" tIns="54000" rIns="68580" bIns="34290" rtlCol="0" anchor="ctr">
            <a:no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685783">
              <a:lnSpc>
                <a:spcPct val="100000"/>
              </a:lnSpc>
              <a:defRPr/>
            </a:pPr>
            <a:r>
              <a:rPr lang="ja-JP" altLang="en-US" sz="12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地域生活支援拠点等</a:t>
            </a:r>
            <a:endParaRPr lang="en-US" altLang="ja-JP" sz="12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defTabSz="685783">
              <a:lnSpc>
                <a:spcPct val="100000"/>
              </a:lnSpc>
              <a:defRPr/>
            </a:pPr>
            <a:r>
              <a:rPr lang="ja-JP" altLang="en-US" sz="12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コーディネーターの配置</a:t>
            </a:r>
            <a:endParaRPr lang="en-US" altLang="ja-JP" sz="12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0" name="角丸四角形 1">
            <a:extLst>
              <a:ext uri="{FF2B5EF4-FFF2-40B4-BE49-F238E27FC236}">
                <a16:creationId xmlns:a16="http://schemas.microsoft.com/office/drawing/2014/main" id="{EC5ABB0A-CE79-463E-A0CF-F52BBB9DF4A7}"/>
              </a:ext>
            </a:extLst>
          </p:cNvPr>
          <p:cNvSpPr/>
          <p:nvPr/>
        </p:nvSpPr>
        <p:spPr>
          <a:xfrm>
            <a:off x="359533" y="3827191"/>
            <a:ext cx="2440394" cy="728481"/>
          </a:xfrm>
          <a:prstGeom prst="roundRect">
            <a:avLst>
              <a:gd name="adj" fmla="val 5758"/>
            </a:avLst>
          </a:prstGeom>
          <a:solidFill>
            <a:schemeClr val="bg1"/>
          </a:solidFill>
          <a:ln w="38100">
            <a:solidFill>
              <a:srgbClr val="FF99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1"/>
          <a:lstStyle/>
          <a:p>
            <a:pPr algn="ctr" defTabSz="685800">
              <a:defRPr/>
            </a:pPr>
            <a:r>
              <a:rPr lang="ja-JP" altLang="en-US" sz="1400" dirty="0">
                <a:solidFill>
                  <a:schemeClr val="tx1"/>
                </a:solidFill>
                <a:latin typeface="游ゴシック" panose="020F0502020204030204"/>
                <a:ea typeface="游ゴシック" panose="020B0400000000000000" pitchFamily="50" charset="-128"/>
              </a:rPr>
              <a:t>必要に応じて不定期開催</a:t>
            </a:r>
            <a:endParaRPr lang="en-US" altLang="ja-JP" sz="1400" dirty="0">
              <a:solidFill>
                <a:schemeClr val="tx1"/>
              </a:solidFill>
              <a:latin typeface="游ゴシック" panose="020F0502020204030204"/>
              <a:ea typeface="游ゴシック" panose="020B0400000000000000" pitchFamily="50" charset="-128"/>
            </a:endParaRPr>
          </a:p>
          <a:p>
            <a:pPr algn="ctr" defTabSz="685800">
              <a:defRPr/>
            </a:pPr>
            <a:r>
              <a:rPr lang="ja-JP" altLang="en-US" sz="1400" dirty="0">
                <a:solidFill>
                  <a:schemeClr val="tx1"/>
                </a:solidFill>
                <a:latin typeface="游ゴシック" panose="020F0502020204030204"/>
                <a:ea typeface="游ゴシック" panose="020B0400000000000000" pitchFamily="50" charset="-128"/>
              </a:rPr>
              <a:t>今後は定期開催を検討</a:t>
            </a:r>
          </a:p>
        </p:txBody>
      </p:sp>
      <p:sp>
        <p:nvSpPr>
          <p:cNvPr id="21" name="タイトル 1">
            <a:extLst>
              <a:ext uri="{FF2B5EF4-FFF2-40B4-BE49-F238E27FC236}">
                <a16:creationId xmlns:a16="http://schemas.microsoft.com/office/drawing/2014/main" id="{F13989D2-6CE8-4CEE-9C09-9B6F44210125}"/>
              </a:ext>
            </a:extLst>
          </p:cNvPr>
          <p:cNvSpPr txBox="1">
            <a:spLocks/>
          </p:cNvSpPr>
          <p:nvPr/>
        </p:nvSpPr>
        <p:spPr>
          <a:xfrm>
            <a:off x="552493" y="3620133"/>
            <a:ext cx="2054472" cy="414116"/>
          </a:xfrm>
          <a:prstGeom prst="roundRect">
            <a:avLst>
              <a:gd name="adj" fmla="val 49068"/>
            </a:avLst>
          </a:prstGeom>
          <a:solidFill>
            <a:srgbClr val="FF9900"/>
          </a:solidFill>
        </p:spPr>
        <p:txBody>
          <a:bodyPr vert="horz" lIns="68580" tIns="54000" rIns="68580" bIns="34290" rtlCol="0" anchor="ctr">
            <a:no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685783">
              <a:lnSpc>
                <a:spcPct val="100000"/>
              </a:lnSpc>
              <a:defRPr/>
            </a:pPr>
            <a:r>
              <a:rPr lang="ja-JP" altLang="en-US" sz="15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開催頻度</a:t>
            </a:r>
            <a:endParaRPr lang="en-US" altLang="ja-JP" sz="15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2" name="角丸四角形 1">
            <a:extLst>
              <a:ext uri="{FF2B5EF4-FFF2-40B4-BE49-F238E27FC236}">
                <a16:creationId xmlns:a16="http://schemas.microsoft.com/office/drawing/2014/main" id="{D7FA2747-4FDB-4132-B6EB-D67C41A4270C}"/>
              </a:ext>
            </a:extLst>
          </p:cNvPr>
          <p:cNvSpPr/>
          <p:nvPr/>
        </p:nvSpPr>
        <p:spPr>
          <a:xfrm>
            <a:off x="3028523" y="2644270"/>
            <a:ext cx="5828375" cy="3439466"/>
          </a:xfrm>
          <a:prstGeom prst="roundRect">
            <a:avLst>
              <a:gd name="adj" fmla="val 2940"/>
            </a:avLst>
          </a:prstGeom>
          <a:solidFill>
            <a:schemeClr val="bg1"/>
          </a:solidFill>
          <a:ln w="38100">
            <a:solidFill>
              <a:srgbClr val="FF99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endParaRPr lang="ja-JP" altLang="en-US" sz="1400" dirty="0">
              <a:solidFill>
                <a:prstClr val="white"/>
              </a:solidFill>
              <a:latin typeface="游ゴシック" panose="020F0502020204030204"/>
              <a:ea typeface="游ゴシック" panose="020B0400000000000000" pitchFamily="50" charset="-128"/>
            </a:endParaRPr>
          </a:p>
        </p:txBody>
      </p:sp>
      <p:sp>
        <p:nvSpPr>
          <p:cNvPr id="23" name="タイトル 1">
            <a:extLst>
              <a:ext uri="{FF2B5EF4-FFF2-40B4-BE49-F238E27FC236}">
                <a16:creationId xmlns:a16="http://schemas.microsoft.com/office/drawing/2014/main" id="{B30B75B3-6A61-4F01-AF91-62494F86DE78}"/>
              </a:ext>
            </a:extLst>
          </p:cNvPr>
          <p:cNvSpPr txBox="1">
            <a:spLocks/>
          </p:cNvSpPr>
          <p:nvPr/>
        </p:nvSpPr>
        <p:spPr>
          <a:xfrm>
            <a:off x="3578959" y="2256067"/>
            <a:ext cx="4906679" cy="414116"/>
          </a:xfrm>
          <a:prstGeom prst="roundRect">
            <a:avLst>
              <a:gd name="adj" fmla="val 49068"/>
            </a:avLst>
          </a:prstGeom>
          <a:solidFill>
            <a:srgbClr val="FF9900"/>
          </a:solidFill>
        </p:spPr>
        <p:txBody>
          <a:bodyPr vert="horz" lIns="68580" tIns="54000" rIns="68580" bIns="34290" rtlCol="0" anchor="t">
            <a:no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685783">
              <a:lnSpc>
                <a:spcPct val="100000"/>
              </a:lnSpc>
              <a:defRPr/>
            </a:pPr>
            <a:r>
              <a:rPr lang="ja-JP" altLang="en-US" sz="15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具体的な内容</a:t>
            </a:r>
            <a:endParaRPr lang="en-US" altLang="ja-JP" sz="15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4" name="タイトル 1">
            <a:extLst>
              <a:ext uri="{FF2B5EF4-FFF2-40B4-BE49-F238E27FC236}">
                <a16:creationId xmlns:a16="http://schemas.microsoft.com/office/drawing/2014/main" id="{C58BC26E-763B-4CE6-9470-D39EA3CC24AD}"/>
              </a:ext>
            </a:extLst>
          </p:cNvPr>
          <p:cNvSpPr txBox="1">
            <a:spLocks/>
          </p:cNvSpPr>
          <p:nvPr/>
        </p:nvSpPr>
        <p:spPr>
          <a:xfrm>
            <a:off x="3239181" y="2719295"/>
            <a:ext cx="5339001" cy="1314954"/>
          </a:xfrm>
          <a:prstGeom prst="rect">
            <a:avLst/>
          </a:prstGeom>
        </p:spPr>
        <p:txBody>
          <a:bodyPr vert="horz" lIns="68580" tIns="34290" rIns="68580" bIns="34290" rtlCol="0" anchor="t">
            <a:no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defTabSz="685783">
              <a:lnSpc>
                <a:spcPct val="100000"/>
              </a:lnSpc>
              <a:defRPr/>
            </a:pPr>
            <a:r>
              <a:rPr lang="ja-JP" altLang="en-US" sz="14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四條畷市障がい者総合支援協議会において、必要に応じてプロジェクトチームを立上げ検討を行うとともに、関係会議において、現状の取り組みや協力事業所数等の報告を行い、検証を図っています。</a:t>
            </a:r>
            <a:endParaRPr lang="en-US" altLang="ja-JP" sz="140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 defTabSz="685783">
              <a:lnSpc>
                <a:spcPct val="100000"/>
              </a:lnSpc>
              <a:defRPr/>
            </a:pPr>
            <a:r>
              <a:rPr lang="ja-JP" altLang="en-US" sz="14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今後、協力事業所を参集し、さらなる取り組みについて検討の場を設ける予定です。</a:t>
            </a:r>
            <a:endParaRPr lang="en-US" altLang="ja-JP" sz="140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 defTabSz="685783">
              <a:lnSpc>
                <a:spcPct val="100000"/>
              </a:lnSpc>
              <a:defRPr/>
            </a:pPr>
            <a:endParaRPr lang="en-US" altLang="ja-JP" sz="110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 defTabSz="685783">
              <a:lnSpc>
                <a:spcPct val="100000"/>
              </a:lnSpc>
              <a:defRPr/>
            </a:pPr>
            <a:endParaRPr lang="en-US" altLang="ja-JP" sz="105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5" name="タイトル 1">
            <a:extLst>
              <a:ext uri="{FF2B5EF4-FFF2-40B4-BE49-F238E27FC236}">
                <a16:creationId xmlns:a16="http://schemas.microsoft.com/office/drawing/2014/main" id="{3D127DE6-322B-4DE0-A117-EB46B5C6A60B}"/>
              </a:ext>
            </a:extLst>
          </p:cNvPr>
          <p:cNvSpPr txBox="1">
            <a:spLocks/>
          </p:cNvSpPr>
          <p:nvPr/>
        </p:nvSpPr>
        <p:spPr>
          <a:xfrm>
            <a:off x="527272" y="4080482"/>
            <a:ext cx="2256422" cy="567042"/>
          </a:xfrm>
          <a:prstGeom prst="rect">
            <a:avLst/>
          </a:prstGeom>
        </p:spPr>
        <p:txBody>
          <a:bodyPr vert="horz" lIns="68580" tIns="34290" rIns="68580" bIns="34290" rtlCol="0" anchor="t">
            <a:no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defTabSz="685783">
              <a:lnSpc>
                <a:spcPct val="100000"/>
              </a:lnSpc>
              <a:defRPr/>
            </a:pPr>
            <a:r>
              <a:rPr lang="ja-JP" altLang="en-US" sz="105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　　　</a:t>
            </a:r>
            <a:endParaRPr lang="en-US" altLang="ja-JP" sz="105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6" name="タイトル 1">
            <a:extLst>
              <a:ext uri="{FF2B5EF4-FFF2-40B4-BE49-F238E27FC236}">
                <a16:creationId xmlns:a16="http://schemas.microsoft.com/office/drawing/2014/main" id="{00432453-1E5B-4F3B-83D5-BA533CE43944}"/>
              </a:ext>
            </a:extLst>
          </p:cNvPr>
          <p:cNvSpPr txBox="1">
            <a:spLocks/>
          </p:cNvSpPr>
          <p:nvPr/>
        </p:nvSpPr>
        <p:spPr>
          <a:xfrm>
            <a:off x="565817" y="2918266"/>
            <a:ext cx="2256422" cy="567042"/>
          </a:xfrm>
          <a:prstGeom prst="rect">
            <a:avLst/>
          </a:prstGeom>
        </p:spPr>
        <p:txBody>
          <a:bodyPr vert="horz" lIns="68580" tIns="34290" rIns="68580" bIns="34290" rtlCol="0" anchor="t">
            <a:no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defTabSz="685783">
              <a:lnSpc>
                <a:spcPct val="100000"/>
              </a:lnSpc>
              <a:defRPr/>
            </a:pPr>
            <a:endParaRPr lang="en-US" altLang="ja-JP" sz="105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8" name="タイトル 1">
            <a:extLst>
              <a:ext uri="{FF2B5EF4-FFF2-40B4-BE49-F238E27FC236}">
                <a16:creationId xmlns:a16="http://schemas.microsoft.com/office/drawing/2014/main" id="{A4B58297-669B-4AD5-A7CB-2BBED697883F}"/>
              </a:ext>
            </a:extLst>
          </p:cNvPr>
          <p:cNvSpPr txBox="1">
            <a:spLocks/>
          </p:cNvSpPr>
          <p:nvPr/>
        </p:nvSpPr>
        <p:spPr>
          <a:xfrm>
            <a:off x="3447235" y="3610803"/>
            <a:ext cx="5170126" cy="524805"/>
          </a:xfrm>
          <a:prstGeom prst="rect">
            <a:avLst/>
          </a:prstGeom>
        </p:spPr>
        <p:txBody>
          <a:bodyPr vert="horz" lIns="68580" tIns="34290" rIns="68580" bIns="34290" rtlCol="0" anchor="t">
            <a:no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defTabSz="685783">
              <a:lnSpc>
                <a:spcPct val="100000"/>
              </a:lnSpc>
              <a:defRPr/>
            </a:pPr>
            <a:endParaRPr lang="ja-JP" altLang="en-US" sz="1800" b="1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7" name="タイトル 1">
            <a:extLst>
              <a:ext uri="{FF2B5EF4-FFF2-40B4-BE49-F238E27FC236}">
                <a16:creationId xmlns:a16="http://schemas.microsoft.com/office/drawing/2014/main" id="{B31C0680-B7D4-45C6-8054-86950F5B86B5}"/>
              </a:ext>
            </a:extLst>
          </p:cNvPr>
          <p:cNvSpPr txBox="1">
            <a:spLocks/>
          </p:cNvSpPr>
          <p:nvPr/>
        </p:nvSpPr>
        <p:spPr>
          <a:xfrm>
            <a:off x="441616" y="5301973"/>
            <a:ext cx="2256422" cy="567042"/>
          </a:xfrm>
          <a:prstGeom prst="rect">
            <a:avLst/>
          </a:prstGeom>
        </p:spPr>
        <p:txBody>
          <a:bodyPr vert="horz" lIns="68580" tIns="34290" rIns="68580" bIns="34290" rtlCol="0" anchor="t">
            <a:no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685783">
              <a:lnSpc>
                <a:spcPct val="100000"/>
              </a:lnSpc>
              <a:defRPr/>
            </a:pPr>
            <a:r>
              <a:rPr lang="ja-JP" altLang="en-US" sz="14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配置なし</a:t>
            </a:r>
            <a:endParaRPr lang="en-US" altLang="ja-JP" sz="140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9" name="スライド番号プレースホルダー 5">
            <a:extLst>
              <a:ext uri="{FF2B5EF4-FFF2-40B4-BE49-F238E27FC236}">
                <a16:creationId xmlns:a16="http://schemas.microsoft.com/office/drawing/2014/main" id="{ADF12245-A631-49DB-9C53-BD8A0EF6F9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876256" y="6453336"/>
            <a:ext cx="2057400" cy="365125"/>
          </a:xfrm>
        </p:spPr>
        <p:txBody>
          <a:bodyPr/>
          <a:lstStyle/>
          <a:p>
            <a:fld id="{D2D8002D-B5B0-4BAC-B1F6-782DDCCE6D9C}" type="slidenum">
              <a:rPr kumimoji="1" lang="ja-JP" altLang="en-US" smtClean="0"/>
              <a:t>3</a:t>
            </a:fld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5CC06C08-E572-CFA7-E968-48769CDC786D}"/>
              </a:ext>
            </a:extLst>
          </p:cNvPr>
          <p:cNvSpPr txBox="1"/>
          <p:nvPr/>
        </p:nvSpPr>
        <p:spPr>
          <a:xfrm>
            <a:off x="3200637" y="4265381"/>
            <a:ext cx="5557152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地域生活支援拠点体制整備の経過</a:t>
            </a:r>
            <a:r>
              <a:rPr kumimoji="1" lang="en-US" altLang="ja-JP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</a:p>
          <a:p>
            <a:r>
              <a:rPr kumimoji="1" lang="en-US" altLang="ja-JP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R3</a:t>
            </a:r>
            <a:r>
              <a: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年</a:t>
            </a:r>
            <a:r>
              <a:rPr kumimoji="1" lang="en-US" altLang="ja-JP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3</a:t>
            </a:r>
            <a:r>
              <a: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月　体制整備事業の開始</a:t>
            </a:r>
            <a:endParaRPr kumimoji="1" lang="en-US" altLang="ja-JP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en-US" altLang="ja-JP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R4</a:t>
            </a:r>
            <a:r>
              <a: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年度  　市発信で障がい福祉サービス事業所へ地域生活支援拠点</a:t>
            </a:r>
            <a:endParaRPr kumimoji="1" lang="en-US" altLang="ja-JP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　　　体制整備事業の説明と登録の呼びかけ</a:t>
            </a:r>
            <a:endParaRPr kumimoji="1" lang="en-US" altLang="ja-JP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　   　拠点事業所　</a:t>
            </a:r>
            <a:r>
              <a:rPr kumimoji="1" lang="en-US" altLang="ja-JP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17</a:t>
            </a:r>
            <a:r>
              <a: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ヶ所</a:t>
            </a:r>
            <a:endParaRPr kumimoji="1" lang="en-US" altLang="ja-JP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en-US" altLang="ja-JP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R5</a:t>
            </a:r>
            <a:r>
              <a: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年度  　拠点事業所　</a:t>
            </a:r>
            <a:r>
              <a:rPr kumimoji="1" lang="en-US" altLang="ja-JP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18</a:t>
            </a:r>
            <a:r>
              <a: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ヶ所</a:t>
            </a:r>
            <a:endParaRPr kumimoji="1" lang="en-US" altLang="ja-JP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en-US" altLang="ja-JP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R6</a:t>
            </a:r>
            <a:r>
              <a: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年度  　拠点事業所　</a:t>
            </a:r>
            <a:r>
              <a:rPr kumimoji="1" lang="en-US" altLang="ja-JP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19</a:t>
            </a:r>
            <a:r>
              <a: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ヶ所</a:t>
            </a:r>
            <a:endParaRPr kumimoji="1" lang="en-US" altLang="ja-JP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en-US" altLang="ja-JP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R7</a:t>
            </a:r>
            <a:r>
              <a: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年度　  拠点事業所　</a:t>
            </a:r>
            <a:r>
              <a:rPr kumimoji="1" lang="en-US" altLang="ja-JP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21</a:t>
            </a:r>
            <a:r>
              <a: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ヶ所　</a:t>
            </a:r>
            <a:endParaRPr kumimoji="1" lang="en-US" altLang="ja-JP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3846075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06DF58B5-4348-3BBD-6EF2-4048E2645685}"/>
              </a:ext>
            </a:extLst>
          </p:cNvPr>
          <p:cNvSpPr/>
          <p:nvPr/>
        </p:nvSpPr>
        <p:spPr>
          <a:xfrm>
            <a:off x="0" y="857250"/>
            <a:ext cx="231399" cy="5143500"/>
          </a:xfrm>
          <a:prstGeom prst="rect">
            <a:avLst/>
          </a:prstGeom>
          <a:solidFill>
            <a:srgbClr val="FF9900"/>
          </a:solidFill>
          <a:ln>
            <a:solidFill>
              <a:srgbClr val="FF99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endParaRPr lang="ja-JP" altLang="en-US" sz="1350">
              <a:solidFill>
                <a:srgbClr val="D99E29"/>
              </a:solidFill>
              <a:latin typeface="游ゴシック" panose="020F0502020204030204"/>
              <a:ea typeface="游ゴシック" panose="020B0400000000000000" pitchFamily="50" charset="-128"/>
            </a:endParaRPr>
          </a:p>
        </p:txBody>
      </p:sp>
      <p:sp>
        <p:nvSpPr>
          <p:cNvPr id="2" name="角丸四角形 1">
            <a:extLst>
              <a:ext uri="{FF2B5EF4-FFF2-40B4-BE49-F238E27FC236}">
                <a16:creationId xmlns:a16="http://schemas.microsoft.com/office/drawing/2014/main" id="{2EE94C60-AAF5-CD4B-6707-5AC966056DEE}"/>
              </a:ext>
            </a:extLst>
          </p:cNvPr>
          <p:cNvSpPr/>
          <p:nvPr/>
        </p:nvSpPr>
        <p:spPr>
          <a:xfrm>
            <a:off x="539039" y="2280905"/>
            <a:ext cx="2440394" cy="4210122"/>
          </a:xfrm>
          <a:prstGeom prst="roundRect">
            <a:avLst>
              <a:gd name="adj" fmla="val 5758"/>
            </a:avLst>
          </a:prstGeom>
          <a:solidFill>
            <a:schemeClr val="bg1"/>
          </a:solidFill>
          <a:ln w="38100">
            <a:solidFill>
              <a:srgbClr val="FF99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endParaRPr lang="en-US" altLang="ja-JP" sz="1350" dirty="0">
              <a:solidFill>
                <a:schemeClr val="bg1"/>
              </a:solidFill>
              <a:latin typeface="游ゴシック" panose="020F0502020204030204"/>
              <a:ea typeface="游ゴシック" panose="020B0400000000000000" pitchFamily="50" charset="-128"/>
            </a:endParaRPr>
          </a:p>
          <a:p>
            <a:pPr algn="ctr" defTabSz="685800">
              <a:defRPr/>
            </a:pPr>
            <a:endParaRPr lang="en-US" altLang="ja-JP" sz="1350" dirty="0">
              <a:solidFill>
                <a:schemeClr val="bg1"/>
              </a:solidFill>
              <a:latin typeface="游ゴシック" panose="020F0502020204030204"/>
              <a:ea typeface="游ゴシック" panose="020B0400000000000000" pitchFamily="50" charset="-128"/>
            </a:endParaRPr>
          </a:p>
          <a:p>
            <a:pPr algn="ctr" defTabSz="685800">
              <a:defRPr/>
            </a:pPr>
            <a:endParaRPr lang="en-US" altLang="ja-JP" sz="1350" dirty="0">
              <a:solidFill>
                <a:schemeClr val="bg1"/>
              </a:solidFill>
              <a:latin typeface="游ゴシック" panose="020F0502020204030204"/>
              <a:ea typeface="游ゴシック" panose="020B0400000000000000" pitchFamily="50" charset="-128"/>
            </a:endParaRPr>
          </a:p>
          <a:p>
            <a:pPr algn="ctr" defTabSz="685800">
              <a:defRPr/>
            </a:pPr>
            <a:endParaRPr lang="en-US" altLang="ja-JP" sz="1350" dirty="0">
              <a:solidFill>
                <a:schemeClr val="bg1"/>
              </a:solidFill>
              <a:latin typeface="游ゴシック" panose="020F0502020204030204"/>
              <a:ea typeface="游ゴシック" panose="020B0400000000000000" pitchFamily="50" charset="-128"/>
            </a:endParaRPr>
          </a:p>
          <a:p>
            <a:pPr algn="ctr" defTabSz="685800">
              <a:defRPr/>
            </a:pPr>
            <a:endParaRPr lang="en-US" altLang="ja-JP" sz="1350" dirty="0">
              <a:solidFill>
                <a:schemeClr val="bg1"/>
              </a:solidFill>
              <a:latin typeface="游ゴシック" panose="020F0502020204030204"/>
              <a:ea typeface="游ゴシック" panose="020B0400000000000000" pitchFamily="50" charset="-128"/>
            </a:endParaRPr>
          </a:p>
          <a:p>
            <a:pPr algn="ctr" defTabSz="685800">
              <a:defRPr/>
            </a:pPr>
            <a:endParaRPr lang="en-US" altLang="ja-JP" sz="1350" dirty="0">
              <a:solidFill>
                <a:schemeClr val="bg1"/>
              </a:solidFill>
              <a:latin typeface="游ゴシック" panose="020F0502020204030204"/>
              <a:ea typeface="游ゴシック" panose="020B0400000000000000" pitchFamily="50" charset="-128"/>
            </a:endParaRPr>
          </a:p>
          <a:p>
            <a:pPr algn="ctr" defTabSz="685800">
              <a:defRPr/>
            </a:pPr>
            <a:endParaRPr lang="en-US" altLang="ja-JP" sz="1350" dirty="0">
              <a:solidFill>
                <a:schemeClr val="bg1"/>
              </a:solidFill>
              <a:latin typeface="游ゴシック" panose="020F0502020204030204"/>
              <a:ea typeface="游ゴシック" panose="020B0400000000000000" pitchFamily="50" charset="-128"/>
            </a:endParaRPr>
          </a:p>
          <a:p>
            <a:pPr algn="ctr" defTabSz="685800">
              <a:defRPr/>
            </a:pPr>
            <a:endParaRPr lang="en-US" altLang="ja-JP" sz="1350" dirty="0">
              <a:solidFill>
                <a:schemeClr val="bg1"/>
              </a:solidFill>
              <a:latin typeface="游ゴシック" panose="020F0502020204030204"/>
              <a:ea typeface="游ゴシック" panose="020B0400000000000000" pitchFamily="50" charset="-128"/>
            </a:endParaRPr>
          </a:p>
          <a:p>
            <a:pPr algn="ctr" defTabSz="685800">
              <a:defRPr/>
            </a:pPr>
            <a:endParaRPr lang="en-US" altLang="ja-JP" sz="1350" dirty="0">
              <a:solidFill>
                <a:schemeClr val="bg1"/>
              </a:solidFill>
              <a:latin typeface="游ゴシック" panose="020F0502020204030204"/>
              <a:ea typeface="游ゴシック" panose="020B0400000000000000" pitchFamily="50" charset="-128"/>
            </a:endParaRPr>
          </a:p>
          <a:p>
            <a:pPr algn="ctr" defTabSz="685800">
              <a:defRPr/>
            </a:pPr>
            <a:endParaRPr lang="en-US" altLang="ja-JP" sz="1350" dirty="0">
              <a:solidFill>
                <a:schemeClr val="bg1"/>
              </a:solidFill>
              <a:latin typeface="游ゴシック" panose="020F0502020204030204"/>
              <a:ea typeface="游ゴシック" panose="020B0400000000000000" pitchFamily="50" charset="-128"/>
            </a:endParaRPr>
          </a:p>
          <a:p>
            <a:pPr algn="ctr" defTabSz="685800">
              <a:defRPr/>
            </a:pPr>
            <a:endParaRPr lang="ja-JP" altLang="en-US" sz="1350" dirty="0">
              <a:solidFill>
                <a:schemeClr val="bg1"/>
              </a:solidFill>
              <a:latin typeface="游ゴシック" panose="020F0502020204030204"/>
              <a:ea typeface="游ゴシック" panose="020B0400000000000000" pitchFamily="50" charset="-128"/>
            </a:endParaRPr>
          </a:p>
        </p:txBody>
      </p:sp>
      <p:sp>
        <p:nvSpPr>
          <p:cNvPr id="5" name="角丸四角形 4">
            <a:extLst>
              <a:ext uri="{FF2B5EF4-FFF2-40B4-BE49-F238E27FC236}">
                <a16:creationId xmlns:a16="http://schemas.microsoft.com/office/drawing/2014/main" id="{45552D4E-0F2B-25F7-9FFC-D0B22D28BD69}"/>
              </a:ext>
            </a:extLst>
          </p:cNvPr>
          <p:cNvSpPr/>
          <p:nvPr/>
        </p:nvSpPr>
        <p:spPr>
          <a:xfrm>
            <a:off x="3351802" y="2292597"/>
            <a:ext cx="2440394" cy="4254507"/>
          </a:xfrm>
          <a:prstGeom prst="roundRect">
            <a:avLst>
              <a:gd name="adj" fmla="val 5758"/>
            </a:avLst>
          </a:prstGeom>
          <a:solidFill>
            <a:schemeClr val="bg1"/>
          </a:solidFill>
          <a:ln w="38100">
            <a:solidFill>
              <a:srgbClr val="FF99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endParaRPr lang="ja-JP" altLang="en-US" sz="1350">
              <a:solidFill>
                <a:schemeClr val="bg1"/>
              </a:solidFill>
              <a:latin typeface="游ゴシック" panose="020F0502020204030204"/>
              <a:ea typeface="游ゴシック" panose="020B0400000000000000" pitchFamily="50" charset="-128"/>
            </a:endParaRPr>
          </a:p>
        </p:txBody>
      </p:sp>
      <p:sp>
        <p:nvSpPr>
          <p:cNvPr id="9" name="円/楕円 8">
            <a:extLst>
              <a:ext uri="{FF2B5EF4-FFF2-40B4-BE49-F238E27FC236}">
                <a16:creationId xmlns:a16="http://schemas.microsoft.com/office/drawing/2014/main" id="{ABE8E72B-85A6-FA41-FBA0-19EF4602FC40}"/>
              </a:ext>
            </a:extLst>
          </p:cNvPr>
          <p:cNvSpPr/>
          <p:nvPr/>
        </p:nvSpPr>
        <p:spPr>
          <a:xfrm>
            <a:off x="4244186" y="1975285"/>
            <a:ext cx="680283" cy="680283"/>
          </a:xfrm>
          <a:prstGeom prst="ellipse">
            <a:avLst/>
          </a:prstGeom>
          <a:solidFill>
            <a:srgbClr val="FF99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r>
              <a:rPr lang="en-US" altLang="ja-JP" sz="3000" b="1" dirty="0">
                <a:solidFill>
                  <a:schemeClr val="bg1"/>
                </a:solidFill>
                <a:latin typeface="Segoe UI" panose="020B0502040204020203" pitchFamily="34" charset="0"/>
                <a:ea typeface="游ゴシック" panose="020B0400000000000000" pitchFamily="50" charset="-128"/>
                <a:cs typeface="Segoe UI" panose="020B0502040204020203" pitchFamily="34" charset="0"/>
              </a:rPr>
              <a:t>2</a:t>
            </a:r>
            <a:endParaRPr lang="ja-JP" altLang="en-US" sz="3000" b="1" dirty="0">
              <a:solidFill>
                <a:schemeClr val="bg1"/>
              </a:solidFill>
              <a:latin typeface="Segoe UI" panose="020B0502040204020203" pitchFamily="34" charset="0"/>
              <a:ea typeface="游ゴシック" panose="020B0400000000000000" pitchFamily="50" charset="-128"/>
              <a:cs typeface="Segoe UI" panose="020B0502040204020203" pitchFamily="34" charset="0"/>
            </a:endParaRPr>
          </a:p>
        </p:txBody>
      </p:sp>
      <p:sp>
        <p:nvSpPr>
          <p:cNvPr id="10" name="角丸四角形 9">
            <a:extLst>
              <a:ext uri="{FF2B5EF4-FFF2-40B4-BE49-F238E27FC236}">
                <a16:creationId xmlns:a16="http://schemas.microsoft.com/office/drawing/2014/main" id="{C9071085-FC83-7E3D-153A-AB2D9A3F5617}"/>
              </a:ext>
            </a:extLst>
          </p:cNvPr>
          <p:cNvSpPr/>
          <p:nvPr/>
        </p:nvSpPr>
        <p:spPr>
          <a:xfrm>
            <a:off x="6176922" y="2280905"/>
            <a:ext cx="2440394" cy="4254507"/>
          </a:xfrm>
          <a:prstGeom prst="roundRect">
            <a:avLst>
              <a:gd name="adj" fmla="val 5758"/>
            </a:avLst>
          </a:prstGeom>
          <a:solidFill>
            <a:schemeClr val="bg1"/>
          </a:solidFill>
          <a:ln w="38100">
            <a:solidFill>
              <a:srgbClr val="FF99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r>
              <a:rPr lang="en-US" altLang="ja-JP" sz="1350" dirty="0">
                <a:solidFill>
                  <a:schemeClr val="bg1"/>
                </a:solidFill>
                <a:latin typeface="游ゴシック" panose="020F0502020204030204"/>
                <a:ea typeface="游ゴシック" panose="020B0400000000000000" pitchFamily="50" charset="-128"/>
              </a:rPr>
              <a:t>1</a:t>
            </a:r>
            <a:endParaRPr lang="ja-JP" altLang="en-US" sz="1350" dirty="0">
              <a:solidFill>
                <a:schemeClr val="bg1"/>
              </a:solidFill>
              <a:latin typeface="游ゴシック" panose="020F0502020204030204"/>
              <a:ea typeface="游ゴシック" panose="020B0400000000000000" pitchFamily="50" charset="-128"/>
            </a:endParaRPr>
          </a:p>
        </p:txBody>
      </p:sp>
      <p:sp>
        <p:nvSpPr>
          <p:cNvPr id="12" name="円/楕円 11">
            <a:extLst>
              <a:ext uri="{FF2B5EF4-FFF2-40B4-BE49-F238E27FC236}">
                <a16:creationId xmlns:a16="http://schemas.microsoft.com/office/drawing/2014/main" id="{6BF01045-C8EE-51BE-3136-DDED16F14D12}"/>
              </a:ext>
            </a:extLst>
          </p:cNvPr>
          <p:cNvSpPr/>
          <p:nvPr/>
        </p:nvSpPr>
        <p:spPr>
          <a:xfrm>
            <a:off x="7085677" y="1983208"/>
            <a:ext cx="680283" cy="680283"/>
          </a:xfrm>
          <a:prstGeom prst="ellipse">
            <a:avLst/>
          </a:prstGeom>
          <a:solidFill>
            <a:srgbClr val="FF9900"/>
          </a:solidFill>
          <a:ln w="38100">
            <a:solidFill>
              <a:srgbClr val="FF99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r>
              <a:rPr lang="en-US" altLang="ja-JP" sz="3000" b="1" dirty="0">
                <a:solidFill>
                  <a:schemeClr val="bg1"/>
                </a:solidFill>
                <a:latin typeface="Segoe UI" panose="020B0502040204020203" pitchFamily="34" charset="0"/>
                <a:ea typeface="游ゴシック" panose="020B0400000000000000" pitchFamily="50" charset="-128"/>
                <a:cs typeface="Segoe UI" panose="020B0502040204020203" pitchFamily="34" charset="0"/>
              </a:rPr>
              <a:t>3</a:t>
            </a:r>
            <a:endParaRPr lang="ja-JP" altLang="en-US" sz="3000" b="1" dirty="0">
              <a:solidFill>
                <a:schemeClr val="bg1"/>
              </a:solidFill>
              <a:latin typeface="Segoe UI" panose="020B0502040204020203" pitchFamily="34" charset="0"/>
              <a:ea typeface="游ゴシック" panose="020B0400000000000000" pitchFamily="50" charset="-128"/>
              <a:cs typeface="Segoe UI" panose="020B0502040204020203" pitchFamily="34" charset="0"/>
            </a:endParaRPr>
          </a:p>
        </p:txBody>
      </p:sp>
      <p:sp>
        <p:nvSpPr>
          <p:cNvPr id="17" name="タイトル 1">
            <a:extLst>
              <a:ext uri="{FF2B5EF4-FFF2-40B4-BE49-F238E27FC236}">
                <a16:creationId xmlns:a16="http://schemas.microsoft.com/office/drawing/2014/main" id="{D9C1A2DE-5D16-D410-6936-CBFFAEE38C1A}"/>
              </a:ext>
            </a:extLst>
          </p:cNvPr>
          <p:cNvSpPr txBox="1">
            <a:spLocks/>
          </p:cNvSpPr>
          <p:nvPr/>
        </p:nvSpPr>
        <p:spPr>
          <a:xfrm>
            <a:off x="733222" y="2724487"/>
            <a:ext cx="2054472" cy="414116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vert="horz" lIns="68580" tIns="34290" rIns="68580" bIns="34290" rtlCol="0" anchor="t">
            <a:no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685783">
              <a:lnSpc>
                <a:spcPct val="100000"/>
              </a:lnSpc>
              <a:defRPr/>
            </a:pPr>
            <a:r>
              <a:rPr lang="ja-JP" altLang="en-US" sz="2100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各機能の取組み</a:t>
            </a:r>
            <a:endParaRPr lang="en-US" altLang="ja-JP" sz="2100" b="1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8" name="タイトル 1">
            <a:extLst>
              <a:ext uri="{FF2B5EF4-FFF2-40B4-BE49-F238E27FC236}">
                <a16:creationId xmlns:a16="http://schemas.microsoft.com/office/drawing/2014/main" id="{767AE674-A1D5-076D-24AF-4D0C0B4E1556}"/>
              </a:ext>
            </a:extLst>
          </p:cNvPr>
          <p:cNvSpPr txBox="1">
            <a:spLocks/>
          </p:cNvSpPr>
          <p:nvPr/>
        </p:nvSpPr>
        <p:spPr>
          <a:xfrm>
            <a:off x="631024" y="3201354"/>
            <a:ext cx="2336051" cy="1919286"/>
          </a:xfrm>
          <a:prstGeom prst="rect">
            <a:avLst/>
          </a:prstGeom>
        </p:spPr>
        <p:txBody>
          <a:bodyPr vert="horz" lIns="68580" tIns="34290" rIns="68580" bIns="34290" rtlCol="0" anchor="t">
            <a:no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defTabSz="685783">
              <a:lnSpc>
                <a:spcPct val="100000"/>
              </a:lnSpc>
              <a:defRPr/>
            </a:pPr>
            <a:r>
              <a:rPr lang="ja-JP" altLang="en-US" sz="16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◆</a:t>
            </a:r>
            <a:r>
              <a:rPr lang="ja-JP" altLang="en-US" sz="14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相談</a:t>
            </a:r>
            <a:endParaRPr lang="en-US" altLang="ja-JP" sz="140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 defTabSz="685783">
              <a:lnSpc>
                <a:spcPct val="100000"/>
              </a:lnSpc>
              <a:defRPr/>
            </a:pPr>
            <a:r>
              <a:rPr lang="ja-JP" altLang="en-US" sz="12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緊急時に対応できる相談体制</a:t>
            </a:r>
            <a:endParaRPr lang="en-US" altLang="ja-JP" sz="120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 defTabSz="685783">
              <a:lnSpc>
                <a:spcPct val="100000"/>
              </a:lnSpc>
              <a:defRPr/>
            </a:pPr>
            <a:endParaRPr lang="en-US" altLang="ja-JP" sz="120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 defTabSz="685783">
              <a:lnSpc>
                <a:spcPct val="100000"/>
              </a:lnSpc>
              <a:defRPr/>
            </a:pPr>
            <a:r>
              <a:rPr lang="ja-JP" altLang="en-US" sz="14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◆緊急時の受け入れ・対応</a:t>
            </a:r>
            <a:endParaRPr lang="en-US" altLang="ja-JP" sz="140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 defTabSz="685783">
              <a:lnSpc>
                <a:spcPct val="100000"/>
              </a:lnSpc>
              <a:defRPr/>
            </a:pPr>
            <a:r>
              <a:rPr lang="ja-JP" altLang="en-US" sz="12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緊急時臨時短期入所事業</a:t>
            </a:r>
            <a:endParaRPr lang="en-US" altLang="ja-JP" sz="120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 defTabSz="685783">
              <a:lnSpc>
                <a:spcPct val="100000"/>
              </a:lnSpc>
              <a:defRPr/>
            </a:pPr>
            <a:r>
              <a:rPr lang="ja-JP" altLang="en-US" sz="12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緊急時人員体制事業</a:t>
            </a:r>
            <a:endParaRPr lang="en-US" altLang="ja-JP" sz="120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 defTabSz="685783">
              <a:lnSpc>
                <a:spcPct val="100000"/>
              </a:lnSpc>
              <a:defRPr/>
            </a:pPr>
            <a:endParaRPr lang="en-US" altLang="ja-JP" sz="120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 defTabSz="685783">
              <a:lnSpc>
                <a:spcPct val="100000"/>
              </a:lnSpc>
              <a:defRPr/>
            </a:pPr>
            <a:r>
              <a:rPr lang="ja-JP" altLang="en-US" sz="14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◆体験の機会・場</a:t>
            </a:r>
            <a:endParaRPr lang="en-US" altLang="ja-JP" sz="140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 defTabSz="685783">
              <a:lnSpc>
                <a:spcPct val="100000"/>
              </a:lnSpc>
              <a:defRPr/>
            </a:pPr>
            <a:r>
              <a:rPr lang="ja-JP" altLang="en-US" sz="12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宿泊体験事業</a:t>
            </a:r>
            <a:endParaRPr lang="en-US" altLang="ja-JP" sz="120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 defTabSz="685783">
              <a:lnSpc>
                <a:spcPct val="100000"/>
              </a:lnSpc>
              <a:defRPr/>
            </a:pPr>
            <a:endParaRPr lang="en-US" altLang="ja-JP" sz="140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 defTabSz="685783">
              <a:lnSpc>
                <a:spcPct val="100000"/>
              </a:lnSpc>
              <a:defRPr/>
            </a:pPr>
            <a:r>
              <a:rPr lang="ja-JP" altLang="en-US" sz="14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◆専門的人材の確保・養成</a:t>
            </a:r>
            <a:endParaRPr lang="en-US" altLang="ja-JP" sz="140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 defTabSz="685783">
              <a:lnSpc>
                <a:spcPct val="100000"/>
              </a:lnSpc>
              <a:defRPr/>
            </a:pPr>
            <a:r>
              <a:rPr lang="ja-JP" altLang="en-US" sz="12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ガイドヘルパー養成研修</a:t>
            </a:r>
            <a:endParaRPr lang="en-US" altLang="ja-JP" sz="120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 defTabSz="685783">
              <a:lnSpc>
                <a:spcPct val="100000"/>
              </a:lnSpc>
              <a:defRPr/>
            </a:pPr>
            <a:r>
              <a:rPr lang="ja-JP" altLang="en-US" sz="12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重度者支援のための事例検討会等の開催</a:t>
            </a:r>
            <a:endParaRPr lang="en-US" altLang="ja-JP" sz="120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9" name="タイトル 1">
            <a:extLst>
              <a:ext uri="{FF2B5EF4-FFF2-40B4-BE49-F238E27FC236}">
                <a16:creationId xmlns:a16="http://schemas.microsoft.com/office/drawing/2014/main" id="{D52E1117-F3FE-7DF6-441A-B0FA7ABB00E2}"/>
              </a:ext>
            </a:extLst>
          </p:cNvPr>
          <p:cNvSpPr txBox="1">
            <a:spLocks/>
          </p:cNvSpPr>
          <p:nvPr/>
        </p:nvSpPr>
        <p:spPr>
          <a:xfrm>
            <a:off x="3544764" y="2724487"/>
            <a:ext cx="2054472" cy="680283"/>
          </a:xfrm>
          <a:prstGeom prst="rect">
            <a:avLst/>
          </a:prstGeom>
        </p:spPr>
        <p:txBody>
          <a:bodyPr vert="horz" lIns="68580" tIns="34290" rIns="68580" bIns="34290" rtlCol="0" anchor="t">
            <a:no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685783">
              <a:lnSpc>
                <a:spcPct val="100000"/>
              </a:lnSpc>
              <a:defRPr/>
            </a:pPr>
            <a:r>
              <a:rPr lang="ja-JP" altLang="en-US" sz="1600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緊急時人員体制事業の事前登録制度</a:t>
            </a:r>
            <a:endParaRPr lang="en-US" altLang="ja-JP" sz="1600" b="1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0" name="タイトル 1">
            <a:extLst>
              <a:ext uri="{FF2B5EF4-FFF2-40B4-BE49-F238E27FC236}">
                <a16:creationId xmlns:a16="http://schemas.microsoft.com/office/drawing/2014/main" id="{EECECC2F-082B-91D3-C27B-B510740B0DF6}"/>
              </a:ext>
            </a:extLst>
          </p:cNvPr>
          <p:cNvSpPr txBox="1">
            <a:spLocks/>
          </p:cNvSpPr>
          <p:nvPr/>
        </p:nvSpPr>
        <p:spPr>
          <a:xfrm>
            <a:off x="3433703" y="3213620"/>
            <a:ext cx="2276591" cy="2980146"/>
          </a:xfrm>
          <a:prstGeom prst="rect">
            <a:avLst/>
          </a:prstGeom>
        </p:spPr>
        <p:txBody>
          <a:bodyPr vert="horz" lIns="68580" tIns="34290" rIns="68580" bIns="34290" rtlCol="0" anchor="t">
            <a:no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defTabSz="685783">
              <a:lnSpc>
                <a:spcPct val="100000"/>
              </a:lnSpc>
              <a:defRPr/>
            </a:pPr>
            <a:r>
              <a:rPr lang="ja-JP" altLang="en-US" sz="14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◆対象者</a:t>
            </a:r>
            <a:endParaRPr lang="en-US" altLang="ja-JP" sz="140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 defTabSz="685783">
              <a:lnSpc>
                <a:spcPct val="100000"/>
              </a:lnSpc>
              <a:defRPr/>
            </a:pPr>
            <a:r>
              <a:rPr lang="ja-JP" altLang="en-US" sz="12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・本市内に在住する１８歳以上の在宅障がい者で以下の緊急時に該当する者。</a:t>
            </a:r>
            <a:endParaRPr lang="en-US" altLang="ja-JP" sz="120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 defTabSz="685783">
              <a:lnSpc>
                <a:spcPct val="100000"/>
              </a:lnSpc>
              <a:defRPr/>
            </a:pPr>
            <a:r>
              <a:rPr lang="en-US" altLang="ja-JP" sz="12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lang="ja-JP" altLang="en-US" sz="12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介護者が急病等により、不在もしくはそれに近い状態になり、障がい者のケアができない、日常生活が危ぶまれる、在宅での生活ができなくなる状況である市が認められる者</a:t>
            </a:r>
            <a:r>
              <a:rPr lang="en-US" altLang="ja-JP" sz="12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</a:p>
          <a:p>
            <a:pPr algn="l" defTabSz="685783">
              <a:lnSpc>
                <a:spcPct val="100000"/>
              </a:lnSpc>
              <a:defRPr/>
            </a:pPr>
            <a:endParaRPr lang="en-US" altLang="ja-JP" sz="120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 defTabSz="685783">
              <a:lnSpc>
                <a:spcPct val="100000"/>
              </a:lnSpc>
              <a:defRPr/>
            </a:pPr>
            <a:r>
              <a:rPr lang="ja-JP" altLang="en-US" sz="14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◆事前登録の仕組み</a:t>
            </a:r>
            <a:endParaRPr lang="en-US" altLang="ja-JP" sz="140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 defTabSz="685783">
              <a:lnSpc>
                <a:spcPct val="100000"/>
              </a:lnSpc>
              <a:defRPr/>
            </a:pPr>
            <a:r>
              <a:rPr lang="ja-JP" altLang="en-US" sz="12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利用の可能性がある障がい者は障がい福祉課へ事前に申請し登録</a:t>
            </a:r>
            <a:r>
              <a:rPr lang="ja-JP" altLang="en-US" sz="120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を行う必要があります。</a:t>
            </a:r>
            <a:endParaRPr lang="en-US" altLang="ja-JP" sz="120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1" name="タイトル 1">
            <a:extLst>
              <a:ext uri="{FF2B5EF4-FFF2-40B4-BE49-F238E27FC236}">
                <a16:creationId xmlns:a16="http://schemas.microsoft.com/office/drawing/2014/main" id="{917B03A7-B6B4-1D95-C4AB-7E3DD82200F3}"/>
              </a:ext>
            </a:extLst>
          </p:cNvPr>
          <p:cNvSpPr txBox="1">
            <a:spLocks/>
          </p:cNvSpPr>
          <p:nvPr/>
        </p:nvSpPr>
        <p:spPr>
          <a:xfrm>
            <a:off x="6320007" y="2708722"/>
            <a:ext cx="2154225" cy="504898"/>
          </a:xfrm>
          <a:prstGeom prst="rect">
            <a:avLst/>
          </a:prstGeom>
        </p:spPr>
        <p:txBody>
          <a:bodyPr vert="horz" lIns="68580" tIns="34290" rIns="68580" bIns="3429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685783">
              <a:lnSpc>
                <a:spcPct val="100000"/>
              </a:lnSpc>
              <a:defRPr/>
            </a:pPr>
            <a:r>
              <a:rPr lang="ja-JP" altLang="en-US" sz="1400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拠点事業所の認定のプロセスの構築</a:t>
            </a:r>
            <a:endParaRPr lang="en-US" altLang="ja-JP" sz="1400" b="1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2" name="タイトル 1">
            <a:extLst>
              <a:ext uri="{FF2B5EF4-FFF2-40B4-BE49-F238E27FC236}">
                <a16:creationId xmlns:a16="http://schemas.microsoft.com/office/drawing/2014/main" id="{10BF9D52-FF85-F06F-B5B4-B6CCBE9F8D5C}"/>
              </a:ext>
            </a:extLst>
          </p:cNvPr>
          <p:cNvSpPr txBox="1">
            <a:spLocks/>
          </p:cNvSpPr>
          <p:nvPr/>
        </p:nvSpPr>
        <p:spPr>
          <a:xfrm>
            <a:off x="6217811" y="3185589"/>
            <a:ext cx="2256422" cy="1032558"/>
          </a:xfrm>
          <a:prstGeom prst="rect">
            <a:avLst/>
          </a:prstGeom>
        </p:spPr>
        <p:txBody>
          <a:bodyPr vert="horz" lIns="68580" tIns="34290" rIns="68580" bIns="34290" rtlCol="0" anchor="t">
            <a:no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defTabSz="685783">
              <a:lnSpc>
                <a:spcPct val="100000"/>
              </a:lnSpc>
              <a:defRPr/>
            </a:pPr>
            <a:endParaRPr lang="en-US" altLang="ja-JP" sz="120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3" name="円/楕円 22">
            <a:extLst>
              <a:ext uri="{FF2B5EF4-FFF2-40B4-BE49-F238E27FC236}">
                <a16:creationId xmlns:a16="http://schemas.microsoft.com/office/drawing/2014/main" id="{99941390-5261-4EBC-0C9E-2CE771A61CE5}"/>
              </a:ext>
            </a:extLst>
          </p:cNvPr>
          <p:cNvSpPr/>
          <p:nvPr/>
        </p:nvSpPr>
        <p:spPr>
          <a:xfrm>
            <a:off x="1433075" y="1952456"/>
            <a:ext cx="680283" cy="680283"/>
          </a:xfrm>
          <a:prstGeom prst="ellipse">
            <a:avLst/>
          </a:prstGeom>
          <a:solidFill>
            <a:srgbClr val="FF99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r>
              <a:rPr lang="en-US" altLang="ja-JP" sz="3000" b="1" dirty="0">
                <a:solidFill>
                  <a:schemeClr val="bg1"/>
                </a:solidFill>
                <a:latin typeface="Segoe UI" panose="020B0502040204020203" pitchFamily="34" charset="0"/>
                <a:ea typeface="游ゴシック" panose="020B0400000000000000" pitchFamily="50" charset="-128"/>
                <a:cs typeface="Segoe UI" panose="020B0502040204020203" pitchFamily="34" charset="0"/>
              </a:rPr>
              <a:t>1</a:t>
            </a:r>
            <a:endParaRPr lang="ja-JP" altLang="en-US" sz="3000" b="1" dirty="0">
              <a:solidFill>
                <a:schemeClr val="bg1"/>
              </a:solidFill>
              <a:latin typeface="Segoe UI" panose="020B0502040204020203" pitchFamily="34" charset="0"/>
              <a:ea typeface="游ゴシック" panose="020B0400000000000000" pitchFamily="50" charset="-128"/>
              <a:cs typeface="Segoe UI" panose="020B0502040204020203" pitchFamily="34" charset="0"/>
            </a:endParaRPr>
          </a:p>
        </p:txBody>
      </p:sp>
      <p:sp>
        <p:nvSpPr>
          <p:cNvPr id="24" name="角丸四角形 1">
            <a:extLst>
              <a:ext uri="{FF2B5EF4-FFF2-40B4-BE49-F238E27FC236}">
                <a16:creationId xmlns:a16="http://schemas.microsoft.com/office/drawing/2014/main" id="{50BA4E58-AE68-4F0D-B1D0-796A26A9FD70}"/>
              </a:ext>
            </a:extLst>
          </p:cNvPr>
          <p:cNvSpPr/>
          <p:nvPr/>
        </p:nvSpPr>
        <p:spPr>
          <a:xfrm>
            <a:off x="1140576" y="1106742"/>
            <a:ext cx="6862847" cy="810000"/>
          </a:xfrm>
          <a:prstGeom prst="roundRect">
            <a:avLst>
              <a:gd name="adj" fmla="val 21554"/>
            </a:avLst>
          </a:prstGeom>
          <a:solidFill>
            <a:srgbClr val="FF9900"/>
          </a:solidFill>
          <a:ln w="571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1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</a:t>
            </a:r>
            <a:endParaRPr lang="ja-JP" altLang="en-US" sz="2100" b="1" dirty="0">
              <a:solidFill>
                <a:srgbClr val="FFFDE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5" name="タイトル 1">
            <a:extLst>
              <a:ext uri="{FF2B5EF4-FFF2-40B4-BE49-F238E27FC236}">
                <a16:creationId xmlns:a16="http://schemas.microsoft.com/office/drawing/2014/main" id="{3A8BE68F-1C25-4D8F-A370-D9247A64F4B7}"/>
              </a:ext>
            </a:extLst>
          </p:cNvPr>
          <p:cNvSpPr txBox="1">
            <a:spLocks/>
          </p:cNvSpPr>
          <p:nvPr/>
        </p:nvSpPr>
        <p:spPr>
          <a:xfrm>
            <a:off x="2182893" y="1208458"/>
            <a:ext cx="4457713" cy="669974"/>
          </a:xfrm>
          <a:prstGeom prst="rect">
            <a:avLst/>
          </a:prstGeom>
          <a:solidFill>
            <a:srgbClr val="FF9900"/>
          </a:solidFill>
        </p:spPr>
        <p:txBody>
          <a:bodyPr vert="horz" lIns="68580" tIns="34290" rIns="68580" bIns="3429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ja-JP" altLang="en-US" sz="33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取組み</a:t>
            </a:r>
            <a:endParaRPr lang="en-US" altLang="ja-JP" sz="33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7" name="楕円 26">
            <a:hlinkClick r:id="rId3" action="ppaction://hlinksldjump"/>
            <a:extLst>
              <a:ext uri="{FF2B5EF4-FFF2-40B4-BE49-F238E27FC236}">
                <a16:creationId xmlns:a16="http://schemas.microsoft.com/office/drawing/2014/main" id="{581E6311-241F-4F35-825A-1A51D2309E5D}"/>
              </a:ext>
            </a:extLst>
          </p:cNvPr>
          <p:cNvSpPr>
            <a:spLocks noChangeAspect="1"/>
          </p:cNvSpPr>
          <p:nvPr/>
        </p:nvSpPr>
        <p:spPr>
          <a:xfrm>
            <a:off x="774216" y="985577"/>
            <a:ext cx="999000" cy="999000"/>
          </a:xfrm>
          <a:prstGeom prst="ellipse">
            <a:avLst/>
          </a:prstGeom>
          <a:solidFill>
            <a:srgbClr val="FF9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3600" dirty="0">
                <a:solidFill>
                  <a:schemeClr val="bg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rPr>
              <a:t>03</a:t>
            </a:r>
            <a:endParaRPr lang="ja-JP" altLang="en-US" sz="3600" dirty="0">
              <a:solidFill>
                <a:schemeClr val="bg1"/>
              </a:solidFill>
              <a:latin typeface="Segoe UI" panose="020B0502040204020203" pitchFamily="34" charset="0"/>
              <a:ea typeface="メイリオ" panose="020B0604030504040204" pitchFamily="50" charset="-128"/>
              <a:cs typeface="Segoe UI" panose="020B0502040204020203" pitchFamily="34" charset="0"/>
            </a:endParaRPr>
          </a:p>
        </p:txBody>
      </p:sp>
      <p:sp>
        <p:nvSpPr>
          <p:cNvPr id="26" name="スライド番号プレースホルダー 5">
            <a:extLst>
              <a:ext uri="{FF2B5EF4-FFF2-40B4-BE49-F238E27FC236}">
                <a16:creationId xmlns:a16="http://schemas.microsoft.com/office/drawing/2014/main" id="{603F1994-73ED-447D-B364-2DD5346A40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876256" y="6453336"/>
            <a:ext cx="2057400" cy="365125"/>
          </a:xfrm>
        </p:spPr>
        <p:txBody>
          <a:bodyPr/>
          <a:lstStyle/>
          <a:p>
            <a:fld id="{D2D8002D-B5B0-4BAC-B1F6-782DDCCE6D9C}" type="slidenum">
              <a:rPr kumimoji="1" lang="ja-JP" altLang="en-US" smtClean="0"/>
              <a:t>4</a:t>
            </a:fld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91E390A1-7C25-F7CD-6BBA-3DB56C7DCDF4}"/>
              </a:ext>
            </a:extLst>
          </p:cNvPr>
          <p:cNvSpPr txBox="1"/>
          <p:nvPr/>
        </p:nvSpPr>
        <p:spPr>
          <a:xfrm>
            <a:off x="6268909" y="3197321"/>
            <a:ext cx="2154225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1.</a:t>
            </a:r>
            <a:r>
              <a:rPr kumimoji="1"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事前協議</a:t>
            </a:r>
            <a:endParaRPr kumimoji="1"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「地域生活支援拠点等の認定について（協議）」を提出し協議</a:t>
            </a:r>
            <a:endParaRPr kumimoji="1"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2.</a:t>
            </a:r>
            <a:r>
              <a:rPr kumimoji="1"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市への届出</a:t>
            </a:r>
            <a:endParaRPr kumimoji="1"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四條畷市地域生活支援拠点事業所登録（新規・変更・廃止）申請書</a:t>
            </a:r>
            <a:r>
              <a:rPr kumimoji="1" lang="ja-JP" altLang="en-US" sz="1200">
                <a:latin typeface="メイリオ" panose="020B0604030504040204" pitchFamily="50" charset="-128"/>
                <a:ea typeface="メイリオ" panose="020B0604030504040204" pitchFamily="50" charset="-128"/>
              </a:rPr>
              <a:t>、運営規程の</a:t>
            </a:r>
            <a:r>
              <a:rPr kumimoji="1"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提出</a:t>
            </a:r>
            <a:endParaRPr kumimoji="1"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3.</a:t>
            </a:r>
            <a:r>
              <a:rPr kumimoji="1"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市からの通知</a:t>
            </a:r>
            <a:endParaRPr kumimoji="1"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zh-TW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四條畷市地域生活支援拠</a:t>
            </a:r>
            <a:r>
              <a:rPr kumimoji="1"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点</a:t>
            </a:r>
            <a:r>
              <a:rPr kumimoji="1" lang="zh-TW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等登録等認定通知書</a:t>
            </a:r>
            <a:r>
              <a:rPr kumimoji="1"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の送付</a:t>
            </a:r>
          </a:p>
        </p:txBody>
      </p:sp>
    </p:spTree>
    <p:extLst>
      <p:ext uri="{BB962C8B-B14F-4D97-AF65-F5344CB8AC3E}">
        <p14:creationId xmlns:p14="http://schemas.microsoft.com/office/powerpoint/2010/main" val="85048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1_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/>
      </a:spPr>
      <a:bodyPr rtlCol="0" anchor="t"/>
      <a:lstStyle>
        <a:defPPr>
          <a:defRPr kumimoji="1" b="1" dirty="0" smtClean="0">
            <a:latin typeface="HG丸ｺﾞｼｯｸM-PRO" panose="020F0600000000000000" pitchFamily="50" charset="-128"/>
            <a:ea typeface="HG丸ｺﾞｼｯｸM-PRO" panose="020F0600000000000000" pitchFamily="50" charset="-128"/>
          </a:defRPr>
        </a:defPPr>
      </a:lstStyle>
      <a:style>
        <a:lnRef idx="3">
          <a:schemeClr val="lt1"/>
        </a:lnRef>
        <a:fillRef idx="1">
          <a:schemeClr val="accent2"/>
        </a:fillRef>
        <a:effectRef idx="1">
          <a:schemeClr val="accent2"/>
        </a:effectRef>
        <a:fontRef idx="minor">
          <a:schemeClr val="lt1"/>
        </a:fontRef>
      </a:style>
    </a:spDef>
    <a:txDef>
      <a:spPr/>
      <a:bodyPr vert="horz" lIns="68580" tIns="34290" rIns="68580" bIns="34290" rtlCol="0" anchor="t">
        <a:noAutofit/>
      </a:bodyPr>
      <a:lstStyle>
        <a:defPPr algn="l" defTabSz="685783">
          <a:lnSpc>
            <a:spcPct val="100000"/>
          </a:lnSpc>
          <a:defRPr sz="1400" dirty="0" smtClean="0">
            <a:solidFill>
              <a:srgbClr val="44546A">
                <a:lumMod val="50000"/>
              </a:srgbClr>
            </a:solidFill>
            <a:latin typeface="メイリオ" panose="020B0604030504040204" pitchFamily="50" charset="-128"/>
            <a:ea typeface="メイリオ" panose="020B0604030504040204" pitchFamily="50" charset="-128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649</Words>
  <Application>Microsoft Office PowerPoint</Application>
  <PresentationFormat>画面に合わせる (4:3)</PresentationFormat>
  <Paragraphs>106</Paragraphs>
  <Slides>4</Slides>
  <Notes>4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10" baseType="lpstr">
      <vt:lpstr>メイリオ</vt:lpstr>
      <vt:lpstr>游ゴシック</vt:lpstr>
      <vt:lpstr>游ゴシック Light</vt:lpstr>
      <vt:lpstr>Arial</vt:lpstr>
      <vt:lpstr>Segoe UI</vt:lpstr>
      <vt:lpstr>1_Office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modified xsi:type="dcterms:W3CDTF">2026-04-07T06:35:19Z</dcterms:modified>
</cp:coreProperties>
</file>