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0"/>
  </p:notesMasterIdLst>
  <p:sldIdLst>
    <p:sldId id="410" r:id="rId2"/>
    <p:sldId id="433" r:id="rId3"/>
    <p:sldId id="435" r:id="rId4"/>
    <p:sldId id="437" r:id="rId5"/>
    <p:sldId id="361" r:id="rId6"/>
    <p:sldId id="438" r:id="rId7"/>
    <p:sldId id="436" r:id="rId8"/>
    <p:sldId id="439" r:id="rId9"/>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1PbdrBMxwyykpg9IL4s77A==" hashData="+Ir7M14FiQHlVUN+MSmo/IBkAWaPZFiriyBWZKEHvNQEkarBknjghEDh6+fpVO8pS0g/zSd/qU+Kl0Rvj8klX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97" d="100"/>
          <a:sy n="97" d="100"/>
        </p:scale>
        <p:origin x="84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3" tIns="45716" rIns="91433" bIns="45716" rtlCol="0"/>
          <a:lstStyle>
            <a:lvl1pPr algn="r">
              <a:defRPr sz="1200"/>
            </a:lvl1pPr>
          </a:lstStyle>
          <a:p>
            <a:fld id="{3803A661-518F-44F3-B462-2D0A09FF72C5}"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3" tIns="45716" rIns="91433" bIns="45716"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E9000-7ACB-6659-2A17-FE5D71CC62C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E4B9212-A2E0-B75C-9D9B-12D2A1352C1B}"/>
              </a:ext>
            </a:extLst>
          </p:cNvPr>
          <p:cNvSpPr>
            <a:spLocks noGrp="1" noRot="1" noChangeAspect="1"/>
          </p:cNvSpPr>
          <p:nvPr>
            <p:ph type="sldImg"/>
          </p:nvPr>
        </p:nvSpPr>
        <p:spPr>
          <a:xfrm>
            <a:off x="919163" y="746125"/>
            <a:ext cx="4968875" cy="3725863"/>
          </a:xfrm>
        </p:spPr>
      </p:sp>
      <p:sp>
        <p:nvSpPr>
          <p:cNvPr id="3" name="ノート プレースホルダー 2">
            <a:extLst>
              <a:ext uri="{FF2B5EF4-FFF2-40B4-BE49-F238E27FC236}">
                <a16:creationId xmlns:a16="http://schemas.microsoft.com/office/drawing/2014/main" id="{F5ADC526-EC13-9E32-FFB3-C51A52612E89}"/>
              </a:ext>
            </a:extLst>
          </p:cNvPr>
          <p:cNvSpPr>
            <a:spLocks noGrp="1"/>
          </p:cNvSpPr>
          <p:nvPr>
            <p:ph type="body"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562EFA5B-2BB5-7A31-D71C-6092155CEBF6}"/>
              </a:ext>
            </a:extLst>
          </p:cNvPr>
          <p:cNvSpPr>
            <a:spLocks noGrp="1"/>
          </p:cNvSpPr>
          <p:nvPr>
            <p:ph type="sldNum" sz="quarter" idx="5"/>
          </p:nvPr>
        </p:nvSpPr>
        <p:spPr/>
        <p:txBody>
          <a:bodyPr/>
          <a:lstStyle/>
          <a:p>
            <a:fld id="{12CA69F4-4EF9-264B-A3A2-B28016D02E5D}" type="slidenum">
              <a:rPr kumimoji="1" lang="ja-JP" altLang="en-US" smtClean="0"/>
              <a:t>4</a:t>
            </a:fld>
            <a:endParaRPr kumimoji="1" lang="ja-JP" altLang="en-US"/>
          </a:p>
        </p:txBody>
      </p:sp>
    </p:spTree>
    <p:extLst>
      <p:ext uri="{BB962C8B-B14F-4D97-AF65-F5344CB8AC3E}">
        <p14:creationId xmlns:p14="http://schemas.microsoft.com/office/powerpoint/2010/main" val="1630805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defTabSz="914331">
              <a:defRPr/>
            </a:pPr>
            <a:fld id="{12CA69F4-4EF9-264B-A3A2-B28016D02E5D}" type="slidenum">
              <a:rPr kumimoji="1" lang="ja-JP" altLang="en-US">
                <a:solidFill>
                  <a:prstClr val="black"/>
                </a:solidFill>
                <a:latin typeface="游ゴシック" panose="020F0502020204030204"/>
                <a:ea typeface="游ゴシック" panose="020B0400000000000000" pitchFamily="50" charset="-128"/>
              </a:rPr>
              <a:pPr defTabSz="914331">
                <a:defRPr/>
              </a:pPr>
              <a:t>5</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27626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EE3D8-D535-72BB-D6C8-DA2E8AC78E2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2C9F21D-73D6-306A-437F-649EBB7F3D1A}"/>
              </a:ext>
            </a:extLst>
          </p:cNvPr>
          <p:cNvSpPr>
            <a:spLocks noGrp="1" noRot="1" noChangeAspect="1"/>
          </p:cNvSpPr>
          <p:nvPr>
            <p:ph type="sldImg"/>
          </p:nvPr>
        </p:nvSpPr>
        <p:spPr>
          <a:xfrm>
            <a:off x="919163" y="746125"/>
            <a:ext cx="4968875" cy="3725863"/>
          </a:xfrm>
        </p:spPr>
      </p:sp>
      <p:sp>
        <p:nvSpPr>
          <p:cNvPr id="3" name="ノート プレースホルダー 2">
            <a:extLst>
              <a:ext uri="{FF2B5EF4-FFF2-40B4-BE49-F238E27FC236}">
                <a16:creationId xmlns:a16="http://schemas.microsoft.com/office/drawing/2014/main" id="{2C9E6A47-95CE-BEE2-9D93-898A2F7A5DAE}"/>
              </a:ext>
            </a:extLst>
          </p:cNvPr>
          <p:cNvSpPr>
            <a:spLocks noGrp="1"/>
          </p:cNvSpPr>
          <p:nvPr>
            <p:ph type="body"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C1A7F908-B341-DE52-C10A-E6801B8F9D5D}"/>
              </a:ext>
            </a:extLst>
          </p:cNvPr>
          <p:cNvSpPr>
            <a:spLocks noGrp="1"/>
          </p:cNvSpPr>
          <p:nvPr>
            <p:ph type="sldNum" sz="quarter" idx="5"/>
          </p:nvPr>
        </p:nvSpPr>
        <p:spPr/>
        <p:txBody>
          <a:bodyPr/>
          <a:lstStyle/>
          <a:p>
            <a:pPr defTabSz="914331">
              <a:defRPr/>
            </a:pPr>
            <a:fld id="{12CA69F4-4EF9-264B-A3A2-B28016D02E5D}" type="slidenum">
              <a:rPr kumimoji="1" lang="ja-JP" altLang="en-US">
                <a:solidFill>
                  <a:prstClr val="black"/>
                </a:solidFill>
                <a:latin typeface="游ゴシック" panose="020F0502020204030204"/>
                <a:ea typeface="游ゴシック" panose="020B0400000000000000" pitchFamily="50" charset="-128"/>
              </a:rPr>
              <a:pPr defTabSz="914331">
                <a:defRPr/>
              </a:pPr>
              <a:t>6</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4037235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defTabSz="914331">
              <a:defRPr/>
            </a:pPr>
            <a:fld id="{12CA69F4-4EF9-264B-A3A2-B28016D02E5D}" type="slidenum">
              <a:rPr kumimoji="1" lang="ja-JP" altLang="en-US">
                <a:solidFill>
                  <a:prstClr val="black"/>
                </a:solidFill>
                <a:latin typeface="游ゴシック" panose="020F0502020204030204"/>
                <a:ea typeface="游ゴシック" panose="020B0400000000000000" pitchFamily="50" charset="-128"/>
              </a:rPr>
              <a:pPr defTabSz="914331">
                <a:defRPr/>
              </a:pPr>
              <a:t>7</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403912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E5226-F8B2-B7C3-5441-86C81251738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B9F5B02-1DF0-1128-FBF7-C1E316D69826}"/>
              </a:ext>
            </a:extLst>
          </p:cNvPr>
          <p:cNvSpPr>
            <a:spLocks noGrp="1" noRot="1" noChangeAspect="1"/>
          </p:cNvSpPr>
          <p:nvPr>
            <p:ph type="sldImg"/>
          </p:nvPr>
        </p:nvSpPr>
        <p:spPr>
          <a:xfrm>
            <a:off x="919163" y="746125"/>
            <a:ext cx="4968875" cy="3725863"/>
          </a:xfrm>
        </p:spPr>
      </p:sp>
      <p:sp>
        <p:nvSpPr>
          <p:cNvPr id="3" name="ノート プレースホルダー 2">
            <a:extLst>
              <a:ext uri="{FF2B5EF4-FFF2-40B4-BE49-F238E27FC236}">
                <a16:creationId xmlns:a16="http://schemas.microsoft.com/office/drawing/2014/main" id="{C209644D-42BC-C7B8-2BA1-80646A776313}"/>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7550520C-A0EC-1423-FE06-4A9DF086C266}"/>
              </a:ext>
            </a:extLst>
          </p:cNvPr>
          <p:cNvSpPr>
            <a:spLocks noGrp="1"/>
          </p:cNvSpPr>
          <p:nvPr>
            <p:ph type="sldNum" sz="quarter" idx="5"/>
          </p:nvPr>
        </p:nvSpPr>
        <p:spPr/>
        <p:txBody>
          <a:bodyPr/>
          <a:lstStyle/>
          <a:p>
            <a:pPr defTabSz="914331">
              <a:defRPr/>
            </a:pPr>
            <a:fld id="{12CA69F4-4EF9-264B-A3A2-B28016D02E5D}" type="slidenum">
              <a:rPr kumimoji="1" lang="ja-JP" altLang="en-US">
                <a:solidFill>
                  <a:prstClr val="black"/>
                </a:solidFill>
                <a:latin typeface="游ゴシック" panose="020F0502020204030204"/>
                <a:ea typeface="游ゴシック" panose="020B0400000000000000" pitchFamily="50" charset="-128"/>
              </a:rPr>
              <a:pPr defTabSz="914331">
                <a:defRPr/>
              </a:pPr>
              <a:t>8</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4200177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2026/3/31</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extLst>
              <a:ext uri="{FF2B5EF4-FFF2-40B4-BE49-F238E27FC236}">
                <a16:creationId xmlns:a16="http://schemas.microsoft.com/office/drawing/2014/main" id="{16A7AD72-6DFE-4FB6-BC8E-2F873043C896}"/>
              </a:ext>
            </a:extLst>
          </p:cNvPr>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市町村</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問合せ先</a:t>
            </a:r>
            <a:endParaRPr lang="en-US" altLang="ja-JP" sz="1800" b="1" dirty="0">
              <a:solidFill>
                <a:srgbClr val="F59C0B"/>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2380597" y="4849623"/>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endParaRPr lang="en-US" altLang="ja-JP" sz="12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dirty="0">
                <a:latin typeface="+mn-ea"/>
                <a:ea typeface="+mn-ea"/>
              </a:rPr>
              <a:t>「大阪府地域生活支援拠点等ポータルサイト」情報シート</a:t>
            </a:r>
            <a:endParaRPr lang="en-US" altLang="ja-JP" sz="1800" dirty="0">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245158" y="2673583"/>
            <a:ext cx="1813787" cy="478226"/>
          </a:xfrm>
          <a:prstGeom prst="rect">
            <a:avLst/>
          </a:prstGeom>
        </p:spPr>
        <p:txBody>
          <a:bodyPr vert="horz" lIns="68580" tIns="34290" rIns="68580" bIns="3429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摂津市</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412070" y="1241464"/>
            <a:ext cx="1328216" cy="1328216"/>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350" dirty="0">
              <a:solidFill>
                <a:schemeClr val="tx1"/>
              </a:solidFill>
            </a:endParaRPr>
          </a:p>
          <a:p>
            <a:pPr algn="ctr"/>
            <a:endParaRPr lang="en-US" altLang="ja-JP" sz="1350" dirty="0">
              <a:solidFill>
                <a:schemeClr val="tx1"/>
              </a:solidFill>
            </a:endParaRPr>
          </a:p>
          <a:p>
            <a:pPr algn="ctr"/>
            <a:endParaRPr lang="en-US" altLang="ja-JP" sz="1350" dirty="0">
              <a:solidFill>
                <a:schemeClr val="tx1"/>
              </a:solidFill>
            </a:endParaRPr>
          </a:p>
          <a:p>
            <a:pPr algn="ctr"/>
            <a:endParaRPr lang="en-US" altLang="ja-JP" sz="1350" dirty="0">
              <a:solidFill>
                <a:schemeClr val="tx1"/>
              </a:solidFill>
            </a:endParaRPr>
          </a:p>
          <a:p>
            <a:pPr algn="ctr"/>
            <a:endParaRPr lang="en-US" altLang="ja-JP" sz="1350" dirty="0">
              <a:solidFill>
                <a:schemeClr val="tx1"/>
              </a:solidFill>
            </a:endParaRPr>
          </a:p>
          <a:p>
            <a:pPr algn="ctr"/>
            <a:endParaRPr lang="en-US" altLang="ja-JP" sz="1350" dirty="0">
              <a:solidFill>
                <a:schemeClr val="tx1"/>
              </a:solidFill>
            </a:endParaRPr>
          </a:p>
          <a:p>
            <a:pPr algn="ctr"/>
            <a:endParaRPr lang="en-US" altLang="ja-JP" sz="1350" dirty="0">
              <a:solidFill>
                <a:schemeClr val="tx1"/>
              </a:solidFill>
            </a:endParaRPr>
          </a:p>
        </p:txBody>
      </p:sp>
      <p:sp>
        <p:nvSpPr>
          <p:cNvPr id="16" name="楕円 15">
            <a:extLst>
              <a:ext uri="{FF2B5EF4-FFF2-40B4-BE49-F238E27FC236}">
                <a16:creationId xmlns:a16="http://schemas.microsoft.com/office/drawing/2014/main" id="{61770FFB-076D-4D8E-A395-40A76EF1C214}"/>
              </a:ext>
            </a:extLst>
          </p:cNvPr>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19" name="タイトル 1">
            <a:extLst>
              <a:ext uri="{FF2B5EF4-FFF2-40B4-BE49-F238E27FC236}">
                <a16:creationId xmlns:a16="http://schemas.microsoft.com/office/drawing/2014/main" id="{CAD511B1-606A-4CF6-B6A0-EDC3556CA8DA}"/>
              </a:ext>
            </a:extLst>
          </p:cNvPr>
          <p:cNvSpPr txBox="1">
            <a:spLocks/>
          </p:cNvSpPr>
          <p:nvPr/>
        </p:nvSpPr>
        <p:spPr>
          <a:xfrm>
            <a:off x="82193" y="3933992"/>
            <a:ext cx="2022101"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000" b="1" spc="225" dirty="0">
                <a:solidFill>
                  <a:schemeClr val="bg1"/>
                </a:solidFill>
                <a:latin typeface="+mn-ea"/>
                <a:ea typeface="+mn-ea"/>
                <a:cs typeface="Arial" panose="020B0604020202020204" pitchFamily="34" charset="0"/>
              </a:rPr>
              <a:t>人口（令和８年１月現在）</a:t>
            </a: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　　　　</a:t>
            </a:r>
            <a:r>
              <a:rPr lang="en-US" altLang="ja-JP" sz="1000" b="1" spc="225" dirty="0">
                <a:solidFill>
                  <a:schemeClr val="bg1"/>
                </a:solidFill>
                <a:latin typeface="+mn-ea"/>
                <a:ea typeface="+mn-ea"/>
                <a:cs typeface="Arial" panose="020B0604020202020204" pitchFamily="34" charset="0"/>
              </a:rPr>
              <a:t>86</a:t>
            </a:r>
            <a:r>
              <a:rPr lang="ja-JP" altLang="en-US" sz="1000" b="1" spc="225" dirty="0">
                <a:solidFill>
                  <a:schemeClr val="bg1"/>
                </a:solidFill>
                <a:latin typeface="+mn-ea"/>
                <a:ea typeface="+mn-ea"/>
                <a:cs typeface="Arial" panose="020B0604020202020204" pitchFamily="34" charset="0"/>
              </a:rPr>
              <a:t>，</a:t>
            </a:r>
            <a:r>
              <a:rPr lang="en-US" altLang="ja-JP" sz="1000" b="1" spc="225" dirty="0">
                <a:solidFill>
                  <a:schemeClr val="bg1"/>
                </a:solidFill>
                <a:latin typeface="+mn-ea"/>
                <a:ea typeface="+mn-ea"/>
                <a:cs typeface="Arial" panose="020B0604020202020204" pitchFamily="34" charset="0"/>
              </a:rPr>
              <a:t>448</a:t>
            </a:r>
            <a:r>
              <a:rPr lang="ja-JP" altLang="en-US" sz="1000" b="1" spc="225" dirty="0">
                <a:solidFill>
                  <a:schemeClr val="bg1"/>
                </a:solidFill>
                <a:latin typeface="+mn-ea"/>
                <a:ea typeface="+mn-ea"/>
                <a:cs typeface="Arial" panose="020B0604020202020204" pitchFamily="34" charset="0"/>
              </a:rPr>
              <a:t>人</a:t>
            </a:r>
            <a:endParaRPr lang="en-US" altLang="ja-JP" sz="1000" b="1" spc="225" dirty="0">
              <a:solidFill>
                <a:schemeClr val="bg1"/>
              </a:solidFill>
              <a:latin typeface="+mn-ea"/>
              <a:ea typeface="+mn-ea"/>
              <a:cs typeface="Arial" panose="020B0604020202020204" pitchFamily="34" charset="0"/>
            </a:endParaRPr>
          </a:p>
          <a:p>
            <a:pPr algn="l">
              <a:lnSpc>
                <a:spcPct val="100000"/>
              </a:lnSpc>
            </a:pPr>
            <a:endParaRPr lang="en-US" altLang="ja-JP" sz="1000" b="1" spc="225" dirty="0">
              <a:solidFill>
                <a:schemeClr val="bg1"/>
              </a:solidFill>
              <a:latin typeface="+mn-ea"/>
              <a:ea typeface="+mn-ea"/>
              <a:cs typeface="Arial" panose="020B0604020202020204" pitchFamily="34" charset="0"/>
            </a:endParaRPr>
          </a:p>
          <a:p>
            <a:pPr algn="l">
              <a:lnSpc>
                <a:spcPct val="100000"/>
              </a:lnSpc>
            </a:pPr>
            <a:r>
              <a:rPr lang="ja-JP" altLang="en-US" sz="1000" b="1" spc="225" dirty="0">
                <a:solidFill>
                  <a:schemeClr val="bg1"/>
                </a:solidFill>
                <a:latin typeface="+mn-ea"/>
                <a:ea typeface="+mn-ea"/>
                <a:cs typeface="Arial" panose="020B0604020202020204" pitchFamily="34" charset="0"/>
              </a:rPr>
              <a:t>整備時期：令和</a:t>
            </a:r>
            <a:r>
              <a:rPr lang="en-US" altLang="ja-JP" sz="1000" b="1" spc="225" dirty="0">
                <a:solidFill>
                  <a:schemeClr val="bg1"/>
                </a:solidFill>
                <a:latin typeface="+mn-ea"/>
                <a:ea typeface="+mn-ea"/>
                <a:cs typeface="Arial" panose="020B0604020202020204" pitchFamily="34" charset="0"/>
              </a:rPr>
              <a:t>8</a:t>
            </a:r>
            <a:r>
              <a:rPr lang="ja-JP" altLang="en-US" sz="1000" b="1" spc="225" dirty="0">
                <a:solidFill>
                  <a:schemeClr val="bg1"/>
                </a:solidFill>
                <a:latin typeface="+mn-ea"/>
                <a:ea typeface="+mn-ea"/>
                <a:cs typeface="Arial" panose="020B0604020202020204" pitchFamily="34" charset="0"/>
              </a:rPr>
              <a:t>年</a:t>
            </a:r>
            <a:r>
              <a:rPr lang="en-US" altLang="ja-JP" sz="1000" b="1" spc="225" dirty="0">
                <a:solidFill>
                  <a:schemeClr val="bg1"/>
                </a:solidFill>
                <a:latin typeface="+mn-ea"/>
                <a:ea typeface="+mn-ea"/>
                <a:cs typeface="Arial" panose="020B0604020202020204" pitchFamily="34" charset="0"/>
              </a:rPr>
              <a:t>3</a:t>
            </a:r>
            <a:r>
              <a:rPr lang="ja-JP" altLang="en-US" sz="1000" b="1" spc="225" dirty="0">
                <a:solidFill>
                  <a:schemeClr val="bg1"/>
                </a:solidFill>
                <a:latin typeface="+mn-ea"/>
                <a:ea typeface="+mn-ea"/>
                <a:cs typeface="Arial" panose="020B0604020202020204" pitchFamily="34" charset="0"/>
              </a:rPr>
              <a:t>月</a:t>
            </a:r>
            <a:endParaRPr lang="en-US" altLang="ja-JP" sz="1000" b="1" spc="225" dirty="0">
              <a:solidFill>
                <a:schemeClr val="bg1"/>
              </a:solidFill>
              <a:latin typeface="+mn-ea"/>
              <a:ea typeface="+mn-ea"/>
              <a:cs typeface="Arial" panose="020B0604020202020204" pitchFamily="34" charset="0"/>
            </a:endParaRPr>
          </a:p>
        </p:txBody>
      </p:sp>
      <p:sp>
        <p:nvSpPr>
          <p:cNvPr id="12" name="正方形/長方形 11">
            <a:extLst>
              <a:ext uri="{FF2B5EF4-FFF2-40B4-BE49-F238E27FC236}">
                <a16:creationId xmlns:a16="http://schemas.microsoft.com/office/drawing/2014/main" id="{ACDE0DCB-57DA-4DB2-83B5-01F90BF23F6F}"/>
              </a:ext>
            </a:extLst>
          </p:cNvPr>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スライド番号プレースホルダー 5">
            <a:extLst>
              <a:ext uri="{FF2B5EF4-FFF2-40B4-BE49-F238E27FC236}">
                <a16:creationId xmlns:a16="http://schemas.microsoft.com/office/drawing/2014/main" id="{6C33BC74-78AB-470F-8BAF-9C1E3D03F126}"/>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a:t>
            </a:fld>
            <a:endParaRPr kumimoji="1" lang="ja-JP" altLang="en-US"/>
          </a:p>
        </p:txBody>
      </p:sp>
      <p:pic>
        <p:nvPicPr>
          <p:cNvPr id="13" name="図 12">
            <a:extLst>
              <a:ext uri="{FF2B5EF4-FFF2-40B4-BE49-F238E27FC236}">
                <a16:creationId xmlns:a16="http://schemas.microsoft.com/office/drawing/2014/main" id="{17867957-E2EB-4FB0-92EA-23024D8E38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9549" y="1292354"/>
            <a:ext cx="1121538" cy="1082182"/>
          </a:xfrm>
          <a:prstGeom prst="rect">
            <a:avLst/>
          </a:prstGeom>
        </p:spPr>
      </p:pic>
      <p:sp>
        <p:nvSpPr>
          <p:cNvPr id="15" name="テキスト ボックス 14">
            <a:extLst>
              <a:ext uri="{FF2B5EF4-FFF2-40B4-BE49-F238E27FC236}">
                <a16:creationId xmlns:a16="http://schemas.microsoft.com/office/drawing/2014/main" id="{56954A64-C7C4-47D0-B5D1-A361D0AB0B6A}"/>
              </a:ext>
            </a:extLst>
          </p:cNvPr>
          <p:cNvSpPr txBox="1"/>
          <p:nvPr/>
        </p:nvSpPr>
        <p:spPr>
          <a:xfrm>
            <a:off x="438137" y="1891400"/>
            <a:ext cx="800219" cy="461665"/>
          </a:xfrm>
          <a:prstGeom prst="rect">
            <a:avLst/>
          </a:prstGeom>
          <a:noFill/>
        </p:spPr>
        <p:txBody>
          <a:bodyPr wrap="none" rtlCol="0">
            <a:spAutoFit/>
          </a:bodyPr>
          <a:lstStyle/>
          <a:p>
            <a:r>
              <a:rPr kumimoji="1" lang="ja-JP" altLang="en-US" sz="800" dirty="0"/>
              <a:t>マスコット</a:t>
            </a:r>
            <a:endParaRPr kumimoji="1" lang="en-US" altLang="ja-JP" sz="800" dirty="0"/>
          </a:p>
          <a:p>
            <a:r>
              <a:rPr kumimoji="1" lang="ja-JP" altLang="en-US" sz="800" dirty="0"/>
              <a:t>キャラクター</a:t>
            </a:r>
            <a:endParaRPr kumimoji="1" lang="en-US" altLang="ja-JP" sz="800" dirty="0"/>
          </a:p>
          <a:p>
            <a:r>
              <a:rPr kumimoji="1" lang="ja-JP" altLang="en-US" sz="800" dirty="0"/>
              <a:t>セッピィ</a:t>
            </a:r>
          </a:p>
        </p:txBody>
      </p:sp>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市町村問合せ先</a:t>
            </a:r>
            <a:endParaRPr lang="en-US" altLang="ja-JP" sz="3300" b="1" dirty="0">
              <a:solidFill>
                <a:schemeClr val="bg1"/>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147661" y="2803551"/>
            <a:ext cx="6862847" cy="3008913"/>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三角形 5">
            <a:extLst>
              <a:ext uri="{FF2B5EF4-FFF2-40B4-BE49-F238E27FC236}">
                <a16:creationId xmlns:a16="http://schemas.microsoft.com/office/drawing/2014/main" id="{6D764C04-8067-88A1-B865-FA78C4A09340}"/>
              </a:ext>
            </a:extLst>
          </p:cNvPr>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271479" y="2862281"/>
            <a:ext cx="6601033" cy="1511246"/>
          </a:xfrm>
          <a:prstGeom prst="rect">
            <a:avLst/>
          </a:prstGeom>
          <a:noFill/>
        </p:spPr>
        <p:txBody>
          <a:bodyPr wrap="square">
            <a:noAutofit/>
          </a:bodyPr>
          <a:lstStyle/>
          <a:p>
            <a:pPr algn="ctr">
              <a:lnSpc>
                <a:spcPct val="150000"/>
              </a:lnSpc>
            </a:pPr>
            <a:r>
              <a:rPr lang="ja-JP" altLang="en-US" b="1" dirty="0">
                <a:latin typeface="+mn-ea"/>
              </a:rPr>
              <a:t>摂津市　障害福祉課</a:t>
            </a:r>
            <a:endParaRPr lang="en-US" altLang="ja-JP" sz="1350" b="1" dirty="0">
              <a:latin typeface="+mn-ea"/>
            </a:endParaRPr>
          </a:p>
          <a:p>
            <a:pPr>
              <a:lnSpc>
                <a:spcPct val="150000"/>
              </a:lnSpc>
            </a:pPr>
            <a:r>
              <a:rPr lang="ja-JP" altLang="en-US" sz="1350" b="1" dirty="0">
                <a:latin typeface="+mn-ea"/>
              </a:rPr>
              <a:t>　　住所　大阪府摂津市三島一丁目１番１号</a:t>
            </a:r>
            <a:endParaRPr lang="en-US" altLang="ja-JP" sz="1350" b="1" dirty="0">
              <a:latin typeface="+mn-ea"/>
            </a:endParaRPr>
          </a:p>
          <a:p>
            <a:r>
              <a:rPr lang="ja-JP" altLang="en-US" sz="1350" b="1" dirty="0">
                <a:latin typeface="+mn-ea"/>
              </a:rPr>
              <a:t>　　電話番号　</a:t>
            </a:r>
            <a:r>
              <a:rPr lang="en-US" altLang="ja-JP" sz="1350" b="1" dirty="0">
                <a:latin typeface="+mn-ea"/>
              </a:rPr>
              <a:t>06-6383-1111</a:t>
            </a:r>
            <a:r>
              <a:rPr lang="ja-JP" altLang="en-US" sz="1350" b="1" dirty="0">
                <a:latin typeface="+mn-ea"/>
              </a:rPr>
              <a:t>（大代表）</a:t>
            </a:r>
            <a:endParaRPr lang="en-US" altLang="ja-JP" sz="1350" b="1" dirty="0">
              <a:latin typeface="+mn-ea"/>
            </a:endParaRPr>
          </a:p>
          <a:p>
            <a:r>
              <a:rPr lang="ja-JP" altLang="en-US" sz="1350" b="1" dirty="0">
                <a:latin typeface="+mn-ea"/>
              </a:rPr>
              <a:t>　　連絡用アドレス　</a:t>
            </a:r>
            <a:r>
              <a:rPr lang="en-US" altLang="ja-JP" sz="1350" b="1" dirty="0">
                <a:latin typeface="+mn-ea"/>
              </a:rPr>
              <a:t>shougaifukushi@city.settsu.osaka.jp</a:t>
            </a:r>
          </a:p>
          <a:p>
            <a:r>
              <a:rPr lang="ja-JP" altLang="en-US" sz="1350" b="1" dirty="0">
                <a:latin typeface="+mn-ea"/>
              </a:rPr>
              <a:t>　　担当係名等 障害福祉課</a:t>
            </a:r>
            <a:endParaRPr lang="en-US" altLang="ja-JP" sz="1350" dirty="0">
              <a:latin typeface="+mn-ea"/>
            </a:endParaRP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53025" y="1879144"/>
            <a:ext cx="6264696" cy="338554"/>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3" name="スライド番号プレースホルダー 5">
            <a:extLst>
              <a:ext uri="{FF2B5EF4-FFF2-40B4-BE49-F238E27FC236}">
                <a16:creationId xmlns:a16="http://schemas.microsoft.com/office/drawing/2014/main" id="{D577522B-1BA6-4515-94A2-CFEC36C6DC61}"/>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
        <p:nvSpPr>
          <p:cNvPr id="14" name="テキスト ボックス 13">
            <a:extLst>
              <a:ext uri="{FF2B5EF4-FFF2-40B4-BE49-F238E27FC236}">
                <a16:creationId xmlns:a16="http://schemas.microsoft.com/office/drawing/2014/main" id="{E55A6B56-6663-4FBF-8687-0B8F696EF014}"/>
              </a:ext>
            </a:extLst>
          </p:cNvPr>
          <p:cNvSpPr txBox="1"/>
          <p:nvPr/>
        </p:nvSpPr>
        <p:spPr>
          <a:xfrm>
            <a:off x="1271480" y="4593265"/>
            <a:ext cx="6604578" cy="1041991"/>
          </a:xfrm>
          <a:prstGeom prst="rect">
            <a:avLst/>
          </a:prstGeom>
          <a:noFill/>
        </p:spPr>
        <p:txBody>
          <a:bodyPr wrap="square">
            <a:noAutofit/>
          </a:bodyPr>
          <a:lstStyle/>
          <a:p>
            <a:pPr>
              <a:spcAft>
                <a:spcPts val="300"/>
              </a:spcAft>
            </a:pPr>
            <a:r>
              <a:rPr lang="ja-JP" altLang="en-US" sz="1350" b="1" dirty="0">
                <a:latin typeface="+mn-ea"/>
              </a:rPr>
              <a:t>　（緊急時の受入れ・対応について）</a:t>
            </a:r>
            <a:endParaRPr lang="en-US" altLang="ja-JP" sz="1350" b="1" dirty="0">
              <a:latin typeface="+mn-ea"/>
            </a:endParaRPr>
          </a:p>
          <a:p>
            <a:pPr>
              <a:spcAft>
                <a:spcPts val="300"/>
              </a:spcAft>
            </a:pPr>
            <a:r>
              <a:rPr lang="ja-JP" altLang="en-US" sz="1350" b="1" dirty="0">
                <a:latin typeface="+mn-ea"/>
              </a:rPr>
              <a:t>　　連絡窓口：社会福祉法人摂津宥和会　摂津市立みきの路</a:t>
            </a:r>
            <a:endParaRPr lang="en-US" altLang="ja-JP" sz="1350" b="1" dirty="0">
              <a:latin typeface="+mn-ea"/>
            </a:endParaRPr>
          </a:p>
          <a:p>
            <a:pPr>
              <a:spcAft>
                <a:spcPts val="300"/>
              </a:spcAft>
            </a:pPr>
            <a:r>
              <a:rPr lang="ja-JP" altLang="en-US" sz="1350" b="1" dirty="0">
                <a:latin typeface="+mn-ea"/>
              </a:rPr>
              <a:t>　　電話番号：</a:t>
            </a:r>
            <a:r>
              <a:rPr lang="en-US" altLang="ja-JP" sz="1350" b="1" dirty="0">
                <a:latin typeface="+mn-ea"/>
              </a:rPr>
              <a:t>072-632-2203</a:t>
            </a:r>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459927" y="490224"/>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1905178" y="593946"/>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906178" y="395724"/>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359533" y="2473810"/>
            <a:ext cx="2587676"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685800">
              <a:defRPr/>
            </a:pPr>
            <a:r>
              <a:rPr lang="ja-JP" altLang="en-US" sz="1200" dirty="0">
                <a:solidFill>
                  <a:schemeClr val="tx1"/>
                </a:solidFill>
                <a:latin typeface="游ゴシック" panose="020F0502020204030204"/>
                <a:ea typeface="游ゴシック" panose="020B0400000000000000" pitchFamily="50" charset="-128"/>
              </a:rPr>
              <a:t>摂津市障害者地域自立支援協議会</a:t>
            </a:r>
            <a:endParaRPr lang="en-US" altLang="ja-JP" sz="1200" dirty="0">
              <a:solidFill>
                <a:schemeClr val="tx1"/>
              </a:solidFill>
              <a:latin typeface="游ゴシック" panose="020F0502020204030204"/>
              <a:ea typeface="游ゴシック" panose="020B0400000000000000" pitchFamily="50" charset="-128"/>
            </a:endParaRPr>
          </a:p>
          <a:p>
            <a:pPr defTabSz="685800">
              <a:defRPr/>
            </a:pPr>
            <a:r>
              <a:rPr lang="ja-JP" altLang="en-US" sz="1200" dirty="0">
                <a:solidFill>
                  <a:schemeClr val="tx1"/>
                </a:solidFill>
                <a:latin typeface="游ゴシック" panose="020F0502020204030204"/>
                <a:ea typeface="游ゴシック" panose="020B0400000000000000" pitchFamily="50" charset="-128"/>
              </a:rPr>
              <a:t>相談支援部会　拠点等ワーキング</a:t>
            </a: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364147" y="4909855"/>
            <a:ext cx="2583062" cy="83803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359533" y="3827191"/>
            <a:ext cx="2587676"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latin typeface="游ゴシック" panose="020F0502020204030204"/>
              <a:ea typeface="游ゴシック" panose="020B0400000000000000" pitchFamily="50" charset="-128"/>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3109403" y="1712526"/>
            <a:ext cx="5828375" cy="4288223"/>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3351323" y="1425649"/>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3178303" y="2020556"/>
            <a:ext cx="5690574" cy="3867059"/>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400" b="1" dirty="0">
                <a:solidFill>
                  <a:srgbClr val="44546A">
                    <a:lumMod val="50000"/>
                  </a:srgbClr>
                </a:solidFill>
                <a:latin typeface="+mn-lt"/>
                <a:ea typeface="メイリオ" panose="020B0604030504040204" pitchFamily="50" charset="-128"/>
              </a:rPr>
              <a:t>★運用状況の検討・検証・評価</a:t>
            </a:r>
            <a:endParaRPr lang="en-US" altLang="ja-JP" sz="1400" b="1" dirty="0">
              <a:solidFill>
                <a:srgbClr val="44546A">
                  <a:lumMod val="50000"/>
                </a:srgbClr>
              </a:solidFill>
              <a:latin typeface="+mn-lt"/>
              <a:ea typeface="メイリオ" panose="020B0604030504040204" pitchFamily="50" charset="-128"/>
            </a:endParaRPr>
          </a:p>
          <a:p>
            <a:pPr algn="l" defTabSz="685783">
              <a:lnSpc>
                <a:spcPct val="100000"/>
              </a:lnSpc>
              <a:defRPr/>
            </a:pPr>
            <a:r>
              <a:rPr lang="ja-JP" altLang="en-US" sz="1200" b="1" dirty="0">
                <a:solidFill>
                  <a:srgbClr val="44546A">
                    <a:lumMod val="50000"/>
                  </a:srgbClr>
                </a:solidFill>
                <a:latin typeface="+mn-lt"/>
                <a:ea typeface="メイリオ" panose="020B0604030504040204" pitchFamily="50" charset="-128"/>
              </a:rPr>
              <a:t>第</a:t>
            </a:r>
            <a:r>
              <a:rPr lang="en-US" altLang="ja-JP" sz="1200" b="1" dirty="0">
                <a:solidFill>
                  <a:srgbClr val="44546A">
                    <a:lumMod val="50000"/>
                  </a:srgbClr>
                </a:solidFill>
                <a:latin typeface="+mn-lt"/>
                <a:ea typeface="メイリオ" panose="020B0604030504040204" pitchFamily="50" charset="-128"/>
              </a:rPr>
              <a:t>1</a:t>
            </a:r>
            <a:r>
              <a:rPr lang="ja-JP" altLang="en-US" sz="1200" b="1" dirty="0">
                <a:solidFill>
                  <a:srgbClr val="44546A">
                    <a:lumMod val="50000"/>
                  </a:srgbClr>
                </a:solidFill>
                <a:latin typeface="+mn-lt"/>
                <a:ea typeface="メイリオ" panose="020B0604030504040204" pitchFamily="50" charset="-128"/>
              </a:rPr>
              <a:t>回：令和</a:t>
            </a:r>
            <a:r>
              <a:rPr lang="en-US" altLang="ja-JP" sz="1200" b="1" dirty="0">
                <a:solidFill>
                  <a:srgbClr val="44546A">
                    <a:lumMod val="50000"/>
                  </a:srgbClr>
                </a:solidFill>
                <a:latin typeface="+mn-lt"/>
                <a:ea typeface="メイリオ" panose="020B0604030504040204" pitchFamily="50" charset="-128"/>
              </a:rPr>
              <a:t>7</a:t>
            </a:r>
            <a:r>
              <a:rPr lang="ja-JP" altLang="en-US" sz="1200" b="1" dirty="0">
                <a:solidFill>
                  <a:srgbClr val="44546A">
                    <a:lumMod val="50000"/>
                  </a:srgbClr>
                </a:solidFill>
                <a:latin typeface="+mn-lt"/>
                <a:ea typeface="メイリオ" panose="020B0604030504040204" pitchFamily="50" charset="-128"/>
              </a:rPr>
              <a:t>年</a:t>
            </a:r>
            <a:r>
              <a:rPr lang="en-US" altLang="ja-JP" sz="1200" b="1" dirty="0">
                <a:solidFill>
                  <a:srgbClr val="44546A">
                    <a:lumMod val="50000"/>
                  </a:srgbClr>
                </a:solidFill>
                <a:latin typeface="+mn-lt"/>
                <a:ea typeface="メイリオ" panose="020B0604030504040204" pitchFamily="50" charset="-128"/>
              </a:rPr>
              <a:t>8</a:t>
            </a:r>
            <a:r>
              <a:rPr lang="ja-JP" altLang="en-US" sz="1200" b="1" dirty="0">
                <a:solidFill>
                  <a:srgbClr val="44546A">
                    <a:lumMod val="50000"/>
                  </a:srgbClr>
                </a:solidFill>
                <a:latin typeface="+mn-lt"/>
                <a:ea typeface="メイリオ" panose="020B0604030504040204" pitchFamily="50" charset="-128"/>
              </a:rPr>
              <a:t>月</a:t>
            </a:r>
            <a:r>
              <a:rPr lang="en-US" altLang="ja-JP" sz="1200" b="1" dirty="0">
                <a:solidFill>
                  <a:srgbClr val="44546A">
                    <a:lumMod val="50000"/>
                  </a:srgbClr>
                </a:solidFill>
                <a:latin typeface="+mn-lt"/>
                <a:ea typeface="メイリオ" panose="020B0604030504040204" pitchFamily="50" charset="-128"/>
              </a:rPr>
              <a:t>26</a:t>
            </a:r>
            <a:r>
              <a:rPr lang="ja-JP" altLang="en-US" sz="1200" b="1" dirty="0">
                <a:solidFill>
                  <a:srgbClr val="44546A">
                    <a:lumMod val="50000"/>
                  </a:srgbClr>
                </a:solidFill>
                <a:latin typeface="+mn-lt"/>
                <a:ea typeface="メイリオ" panose="020B0604030504040204" pitchFamily="50" charset="-128"/>
              </a:rPr>
              <a:t>日（火）</a:t>
            </a:r>
            <a:endParaRPr lang="en-US" altLang="ja-JP" sz="1200" b="1" dirty="0">
              <a:solidFill>
                <a:srgbClr val="44546A">
                  <a:lumMod val="50000"/>
                </a:srgbClr>
              </a:solidFill>
              <a:latin typeface="+mn-lt"/>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mn-lt"/>
                <a:ea typeface="メイリオ" panose="020B0604030504040204" pitchFamily="50" charset="-128"/>
              </a:rPr>
              <a:t>議題：摂津市の社会資源の見える化の検討 </a:t>
            </a:r>
            <a:endParaRPr lang="en-US" altLang="ja-JP" sz="1200" dirty="0">
              <a:solidFill>
                <a:srgbClr val="44546A">
                  <a:lumMod val="50000"/>
                </a:srgbClr>
              </a:solidFill>
              <a:latin typeface="+mn-lt"/>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mn-lt"/>
                <a:ea typeface="メイリオ" panose="020B0604030504040204" pitchFamily="50" charset="-128"/>
              </a:rPr>
              <a:t>内容：今年度の目標を、市内事業所を一括検索できるシステムの土台作りと設定し、和泉市の情報検索サイト「ココスル」を参考に導入のメリット（一元管理）とデメリット（コスト・更新負担）を議論。</a:t>
            </a:r>
            <a:endParaRPr lang="en-US" altLang="ja-JP" sz="1200" dirty="0">
              <a:solidFill>
                <a:srgbClr val="44546A">
                  <a:lumMod val="50000"/>
                </a:srgbClr>
              </a:solidFill>
              <a:latin typeface="+mn-lt"/>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mn-lt"/>
              <a:ea typeface="メイリオ" panose="020B0604030504040204" pitchFamily="50" charset="-128"/>
            </a:endParaRPr>
          </a:p>
          <a:p>
            <a:pPr algn="l" defTabSz="685783">
              <a:lnSpc>
                <a:spcPct val="100000"/>
              </a:lnSpc>
              <a:defRPr/>
            </a:pPr>
            <a:r>
              <a:rPr lang="ja-JP" altLang="en-US" sz="1200" b="1" dirty="0">
                <a:solidFill>
                  <a:srgbClr val="44546A">
                    <a:lumMod val="50000"/>
                  </a:srgbClr>
                </a:solidFill>
                <a:latin typeface="+mn-lt"/>
                <a:ea typeface="メイリオ" panose="020B0604030504040204" pitchFamily="50" charset="-128"/>
              </a:rPr>
              <a:t>第</a:t>
            </a:r>
            <a:r>
              <a:rPr lang="en-US" altLang="ja-JP" sz="1200" b="1" dirty="0">
                <a:solidFill>
                  <a:srgbClr val="44546A">
                    <a:lumMod val="50000"/>
                  </a:srgbClr>
                </a:solidFill>
                <a:latin typeface="+mn-lt"/>
                <a:ea typeface="メイリオ" panose="020B0604030504040204" pitchFamily="50" charset="-128"/>
              </a:rPr>
              <a:t>2</a:t>
            </a:r>
            <a:r>
              <a:rPr lang="ja-JP" altLang="en-US" sz="1200" b="1" dirty="0">
                <a:solidFill>
                  <a:srgbClr val="44546A">
                    <a:lumMod val="50000"/>
                  </a:srgbClr>
                </a:solidFill>
                <a:latin typeface="+mn-lt"/>
                <a:ea typeface="メイリオ" panose="020B0604030504040204" pitchFamily="50" charset="-128"/>
              </a:rPr>
              <a:t>回：令和</a:t>
            </a:r>
            <a:r>
              <a:rPr lang="en-US" altLang="ja-JP" sz="1200" b="1" dirty="0">
                <a:solidFill>
                  <a:srgbClr val="44546A">
                    <a:lumMod val="50000"/>
                  </a:srgbClr>
                </a:solidFill>
                <a:latin typeface="+mn-lt"/>
                <a:ea typeface="メイリオ" panose="020B0604030504040204" pitchFamily="50" charset="-128"/>
              </a:rPr>
              <a:t>7</a:t>
            </a:r>
            <a:r>
              <a:rPr lang="ja-JP" altLang="en-US" sz="1200" b="1" dirty="0">
                <a:solidFill>
                  <a:srgbClr val="44546A">
                    <a:lumMod val="50000"/>
                  </a:srgbClr>
                </a:solidFill>
                <a:latin typeface="+mn-lt"/>
                <a:ea typeface="メイリオ" panose="020B0604030504040204" pitchFamily="50" charset="-128"/>
              </a:rPr>
              <a:t>年</a:t>
            </a:r>
            <a:r>
              <a:rPr lang="en-US" altLang="ja-JP" sz="1200" b="1" dirty="0">
                <a:solidFill>
                  <a:srgbClr val="44546A">
                    <a:lumMod val="50000"/>
                  </a:srgbClr>
                </a:solidFill>
                <a:latin typeface="+mn-lt"/>
                <a:ea typeface="メイリオ" panose="020B0604030504040204" pitchFamily="50" charset="-128"/>
              </a:rPr>
              <a:t>9</a:t>
            </a:r>
            <a:r>
              <a:rPr lang="ja-JP" altLang="en-US" sz="1200" b="1" dirty="0">
                <a:solidFill>
                  <a:srgbClr val="44546A">
                    <a:lumMod val="50000"/>
                  </a:srgbClr>
                </a:solidFill>
                <a:latin typeface="+mn-lt"/>
                <a:ea typeface="メイリオ" panose="020B0604030504040204" pitchFamily="50" charset="-128"/>
              </a:rPr>
              <a:t>月</a:t>
            </a:r>
            <a:r>
              <a:rPr lang="en-US" altLang="ja-JP" sz="1200" b="1" dirty="0">
                <a:solidFill>
                  <a:srgbClr val="44546A">
                    <a:lumMod val="50000"/>
                  </a:srgbClr>
                </a:solidFill>
                <a:latin typeface="+mn-lt"/>
                <a:ea typeface="メイリオ" panose="020B0604030504040204" pitchFamily="50" charset="-128"/>
              </a:rPr>
              <a:t>26</a:t>
            </a:r>
            <a:r>
              <a:rPr lang="ja-JP" altLang="en-US" sz="1200" b="1" dirty="0">
                <a:solidFill>
                  <a:srgbClr val="44546A">
                    <a:lumMod val="50000"/>
                  </a:srgbClr>
                </a:solidFill>
                <a:latin typeface="+mn-lt"/>
                <a:ea typeface="メイリオ" panose="020B0604030504040204" pitchFamily="50" charset="-128"/>
              </a:rPr>
              <a:t>日（金）</a:t>
            </a:r>
            <a:endParaRPr lang="en-US" altLang="ja-JP" sz="1200" b="1" dirty="0">
              <a:solidFill>
                <a:srgbClr val="44546A">
                  <a:lumMod val="50000"/>
                </a:srgbClr>
              </a:solidFill>
              <a:latin typeface="+mn-lt"/>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mn-lt"/>
                <a:ea typeface="メイリオ" panose="020B0604030504040204" pitchFamily="50" charset="-128"/>
              </a:rPr>
              <a:t>議題：大阪府意見交換会の報告および検索システム導入可否の判断 </a:t>
            </a:r>
            <a:endParaRPr lang="en-US" altLang="ja-JP" sz="1200" dirty="0">
              <a:solidFill>
                <a:srgbClr val="44546A">
                  <a:lumMod val="50000"/>
                </a:srgbClr>
              </a:solidFill>
              <a:latin typeface="+mn-lt"/>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mn-lt"/>
                <a:ea typeface="メイリオ" panose="020B0604030504040204" pitchFamily="50" charset="-128"/>
              </a:rPr>
              <a:t>内容：検索システムの導入は、コストやリアルタイム性確保の困難さや摂津市のネットワーク体制の状況から、検索サイトおよび空き情報の「見える化」システムの導入は見送りとした。代わりに、自立支援協議会の各種ワーキングで作成する（作成した）社会資源等の情報冊子を市ホームページに掲載する事で、情報発信の強化とすることとした。</a:t>
            </a:r>
            <a:endParaRPr lang="en-US" altLang="ja-JP" sz="1200" dirty="0">
              <a:solidFill>
                <a:srgbClr val="44546A">
                  <a:lumMod val="50000"/>
                </a:srgbClr>
              </a:solidFill>
              <a:latin typeface="+mn-lt"/>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mn-lt"/>
              <a:ea typeface="メイリオ" panose="020B0604030504040204" pitchFamily="50" charset="-128"/>
            </a:endParaRPr>
          </a:p>
          <a:p>
            <a:pPr algn="l" defTabSz="685783">
              <a:lnSpc>
                <a:spcPct val="100000"/>
              </a:lnSpc>
              <a:defRPr/>
            </a:pPr>
            <a:r>
              <a:rPr lang="ja-JP" altLang="en-US" sz="1200" b="1" dirty="0">
                <a:solidFill>
                  <a:srgbClr val="44546A">
                    <a:lumMod val="50000"/>
                  </a:srgbClr>
                </a:solidFill>
                <a:latin typeface="+mn-lt"/>
                <a:ea typeface="メイリオ" panose="020B0604030504040204" pitchFamily="50" charset="-128"/>
              </a:rPr>
              <a:t>第</a:t>
            </a:r>
            <a:r>
              <a:rPr lang="en-US" altLang="ja-JP" sz="1200" b="1" dirty="0">
                <a:solidFill>
                  <a:srgbClr val="44546A">
                    <a:lumMod val="50000"/>
                  </a:srgbClr>
                </a:solidFill>
                <a:latin typeface="+mn-lt"/>
                <a:ea typeface="メイリオ" panose="020B0604030504040204" pitchFamily="50" charset="-128"/>
              </a:rPr>
              <a:t>3</a:t>
            </a:r>
            <a:r>
              <a:rPr lang="ja-JP" altLang="en-US" sz="1200" b="1" dirty="0">
                <a:solidFill>
                  <a:srgbClr val="44546A">
                    <a:lumMod val="50000"/>
                  </a:srgbClr>
                </a:solidFill>
                <a:latin typeface="+mn-lt"/>
                <a:ea typeface="メイリオ" panose="020B0604030504040204" pitchFamily="50" charset="-128"/>
              </a:rPr>
              <a:t>回：令和</a:t>
            </a:r>
            <a:r>
              <a:rPr lang="en-US" altLang="ja-JP" sz="1200" b="1" dirty="0">
                <a:solidFill>
                  <a:srgbClr val="44546A">
                    <a:lumMod val="50000"/>
                  </a:srgbClr>
                </a:solidFill>
                <a:latin typeface="+mn-lt"/>
                <a:ea typeface="メイリオ" panose="020B0604030504040204" pitchFamily="50" charset="-128"/>
              </a:rPr>
              <a:t>7</a:t>
            </a:r>
            <a:r>
              <a:rPr lang="ja-JP" altLang="en-US" sz="1200" b="1" dirty="0">
                <a:solidFill>
                  <a:srgbClr val="44546A">
                    <a:lumMod val="50000"/>
                  </a:srgbClr>
                </a:solidFill>
                <a:latin typeface="+mn-lt"/>
                <a:ea typeface="メイリオ" panose="020B0604030504040204" pitchFamily="50" charset="-128"/>
              </a:rPr>
              <a:t>年</a:t>
            </a:r>
            <a:r>
              <a:rPr lang="en-US" altLang="ja-JP" sz="1200" b="1" dirty="0">
                <a:solidFill>
                  <a:srgbClr val="44546A">
                    <a:lumMod val="50000"/>
                  </a:srgbClr>
                </a:solidFill>
                <a:latin typeface="+mn-lt"/>
                <a:ea typeface="メイリオ" panose="020B0604030504040204" pitchFamily="50" charset="-128"/>
              </a:rPr>
              <a:t>11</a:t>
            </a:r>
            <a:r>
              <a:rPr lang="ja-JP" altLang="en-US" sz="1200" b="1" dirty="0">
                <a:solidFill>
                  <a:srgbClr val="44546A">
                    <a:lumMod val="50000"/>
                  </a:srgbClr>
                </a:solidFill>
                <a:latin typeface="+mn-lt"/>
                <a:ea typeface="メイリオ" panose="020B0604030504040204" pitchFamily="50" charset="-128"/>
              </a:rPr>
              <a:t>月</a:t>
            </a:r>
            <a:r>
              <a:rPr lang="en-US" altLang="ja-JP" sz="1200" b="1" dirty="0">
                <a:solidFill>
                  <a:srgbClr val="44546A">
                    <a:lumMod val="50000"/>
                  </a:srgbClr>
                </a:solidFill>
                <a:latin typeface="+mn-lt"/>
                <a:ea typeface="メイリオ" panose="020B0604030504040204" pitchFamily="50" charset="-128"/>
              </a:rPr>
              <a:t>21</a:t>
            </a:r>
            <a:r>
              <a:rPr lang="ja-JP" altLang="en-US" sz="1200" b="1" dirty="0">
                <a:solidFill>
                  <a:srgbClr val="44546A">
                    <a:lumMod val="50000"/>
                  </a:srgbClr>
                </a:solidFill>
                <a:latin typeface="+mn-lt"/>
                <a:ea typeface="メイリオ" panose="020B0604030504040204" pitchFamily="50" charset="-128"/>
              </a:rPr>
              <a:t>日（金）</a:t>
            </a:r>
          </a:p>
          <a:p>
            <a:pPr algn="l" defTabSz="685783">
              <a:lnSpc>
                <a:spcPct val="100000"/>
              </a:lnSpc>
              <a:defRPr/>
            </a:pPr>
            <a:r>
              <a:rPr lang="ja-JP" altLang="en-US" sz="1200" dirty="0">
                <a:solidFill>
                  <a:srgbClr val="44546A">
                    <a:lumMod val="50000"/>
                  </a:srgbClr>
                </a:solidFill>
                <a:latin typeface="+mn-lt"/>
                <a:ea typeface="メイリオ" panose="020B0604030504040204" pitchFamily="50" charset="-128"/>
              </a:rPr>
              <a:t>議題：市ホームページへの情報誌等の掲載ルールの策定と中長期課題の検討</a:t>
            </a:r>
          </a:p>
          <a:p>
            <a:pPr algn="l" defTabSz="685783">
              <a:lnSpc>
                <a:spcPct val="100000"/>
              </a:lnSpc>
              <a:defRPr/>
            </a:pPr>
            <a:r>
              <a:rPr lang="ja-JP" altLang="en-US" sz="1200" dirty="0">
                <a:solidFill>
                  <a:srgbClr val="44546A">
                    <a:lumMod val="50000"/>
                  </a:srgbClr>
                </a:solidFill>
                <a:latin typeface="+mn-lt"/>
                <a:ea typeface="メイリオ" panose="020B0604030504040204" pitchFamily="50" charset="-128"/>
              </a:rPr>
              <a:t>内容：情報誌等を市ホームページに掲載するためのルール（同意書の作成など）を協議。また、拠点等事業の周知啓発や登録事業を増やすために「就労ネットワーク会議」への参加や、停滞している「日中活動」「グループホーム」の連絡会の再開、活性化を協議。</a:t>
            </a:r>
          </a:p>
          <a:p>
            <a:pPr algn="l" defTabSz="685783">
              <a:lnSpc>
                <a:spcPct val="100000"/>
              </a:lnSpc>
              <a:defRPr/>
            </a:pPr>
            <a:endParaRPr lang="en-US" altLang="ja-JP" sz="1200" dirty="0">
              <a:solidFill>
                <a:srgbClr val="44546A">
                  <a:lumMod val="50000"/>
                </a:srgbClr>
              </a:solidFill>
              <a:latin typeface="+mn-lt"/>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mn-lt"/>
              <a:ea typeface="メイリオ" panose="020B0604030504040204" pitchFamily="50" charset="-128"/>
            </a:endParaRPr>
          </a:p>
          <a:p>
            <a:pPr algn="l" defTabSz="685783">
              <a:lnSpc>
                <a:spcPct val="100000"/>
              </a:lnSpc>
              <a:defRPr/>
            </a:pP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527272" y="4080482"/>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概ね</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2</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か月に１回</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565817" y="2918266"/>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7" name="タイトル 1">
            <a:extLst>
              <a:ext uri="{FF2B5EF4-FFF2-40B4-BE49-F238E27FC236}">
                <a16:creationId xmlns:a16="http://schemas.microsoft.com/office/drawing/2014/main" id="{B31C0680-B7D4-45C6-8054-86950F5B86B5}"/>
              </a:ext>
            </a:extLst>
          </p:cNvPr>
          <p:cNvSpPr txBox="1">
            <a:spLocks/>
          </p:cNvSpPr>
          <p:nvPr/>
        </p:nvSpPr>
        <p:spPr>
          <a:xfrm>
            <a:off x="525160" y="5180848"/>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配置あり</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スライド番号プレースホルダー 5">
            <a:extLst>
              <a:ext uri="{FF2B5EF4-FFF2-40B4-BE49-F238E27FC236}">
                <a16:creationId xmlns:a16="http://schemas.microsoft.com/office/drawing/2014/main" id="{ADF12245-A631-49DB-9C53-BD8A0EF6F9A7}"/>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63163-9F92-F3EB-6C66-00DE6DA1A7A2}"/>
            </a:ext>
          </a:extLst>
        </p:cNvPr>
        <p:cNvGrpSpPr/>
        <p:nvPr/>
      </p:nvGrpSpPr>
      <p:grpSpPr>
        <a:xfrm>
          <a:off x="0" y="0"/>
          <a:ext cx="0" cy="0"/>
          <a:chOff x="0" y="0"/>
          <a:chExt cx="0" cy="0"/>
        </a:xfrm>
      </p:grpSpPr>
      <p:sp>
        <p:nvSpPr>
          <p:cNvPr id="2" name="角丸四角形 1">
            <a:extLst>
              <a:ext uri="{FF2B5EF4-FFF2-40B4-BE49-F238E27FC236}">
                <a16:creationId xmlns:a16="http://schemas.microsoft.com/office/drawing/2014/main" id="{55362623-429A-90C2-A6A4-18095A1104A4}"/>
              </a:ext>
            </a:extLst>
          </p:cNvPr>
          <p:cNvSpPr/>
          <p:nvPr/>
        </p:nvSpPr>
        <p:spPr>
          <a:xfrm>
            <a:off x="1513943" y="458415"/>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4" name="タイトル 1">
            <a:extLst>
              <a:ext uri="{FF2B5EF4-FFF2-40B4-BE49-F238E27FC236}">
                <a16:creationId xmlns:a16="http://schemas.microsoft.com/office/drawing/2014/main" id="{5D83A338-B672-86E2-9768-E25125DD21D1}"/>
              </a:ext>
            </a:extLst>
          </p:cNvPr>
          <p:cNvSpPr txBox="1">
            <a:spLocks/>
          </p:cNvSpPr>
          <p:nvPr/>
        </p:nvSpPr>
        <p:spPr>
          <a:xfrm>
            <a:off x="2013443" y="535355"/>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0" name="楕円 9">
            <a:hlinkClick r:id="rId3" action="ppaction://hlinksldjump"/>
            <a:extLst>
              <a:ext uri="{FF2B5EF4-FFF2-40B4-BE49-F238E27FC236}">
                <a16:creationId xmlns:a16="http://schemas.microsoft.com/office/drawing/2014/main" id="{189E90BD-86A5-74E0-5978-FBCCE0ADC43F}"/>
              </a:ext>
            </a:extLst>
          </p:cNvPr>
          <p:cNvSpPr>
            <a:spLocks noChangeAspect="1"/>
          </p:cNvSpPr>
          <p:nvPr/>
        </p:nvSpPr>
        <p:spPr>
          <a:xfrm>
            <a:off x="1014443" y="357750"/>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5AEC4F21-14CC-B210-D540-BCCFF5B16169}"/>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2" name="角丸四角形 1">
            <a:extLst>
              <a:ext uri="{FF2B5EF4-FFF2-40B4-BE49-F238E27FC236}">
                <a16:creationId xmlns:a16="http://schemas.microsoft.com/office/drawing/2014/main" id="{F8158940-B38C-9BFA-CC6F-6305918A2F57}"/>
              </a:ext>
            </a:extLst>
          </p:cNvPr>
          <p:cNvSpPr/>
          <p:nvPr/>
        </p:nvSpPr>
        <p:spPr>
          <a:xfrm>
            <a:off x="359533" y="2473810"/>
            <a:ext cx="2587676" cy="1008229"/>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685800">
              <a:defRPr/>
            </a:pPr>
            <a:r>
              <a:rPr lang="ja-JP" altLang="en-US" sz="1200" dirty="0">
                <a:solidFill>
                  <a:schemeClr val="tx1"/>
                </a:solidFill>
                <a:latin typeface="游ゴシック" panose="020F0502020204030204"/>
                <a:ea typeface="游ゴシック" panose="020B0400000000000000" pitchFamily="50" charset="-128"/>
              </a:rPr>
              <a:t>摂津市障害者地域自立支援協議会</a:t>
            </a:r>
            <a:endParaRPr lang="en-US" altLang="ja-JP" sz="1200" dirty="0">
              <a:solidFill>
                <a:schemeClr val="tx1"/>
              </a:solidFill>
              <a:latin typeface="游ゴシック" panose="020F0502020204030204"/>
              <a:ea typeface="游ゴシック" panose="020B0400000000000000" pitchFamily="50" charset="-128"/>
            </a:endParaRPr>
          </a:p>
          <a:p>
            <a:pPr defTabSz="685800">
              <a:defRPr/>
            </a:pPr>
            <a:r>
              <a:rPr lang="ja-JP" altLang="en-US" sz="1200" dirty="0">
                <a:solidFill>
                  <a:schemeClr val="tx1"/>
                </a:solidFill>
                <a:latin typeface="游ゴシック" panose="020F0502020204030204"/>
                <a:ea typeface="游ゴシック" panose="020B0400000000000000" pitchFamily="50" charset="-128"/>
              </a:rPr>
              <a:t>相談支援部会　拠点等ワーキング</a:t>
            </a:r>
          </a:p>
        </p:txBody>
      </p:sp>
      <p:sp>
        <p:nvSpPr>
          <p:cNvPr id="14" name="タイトル 1">
            <a:extLst>
              <a:ext uri="{FF2B5EF4-FFF2-40B4-BE49-F238E27FC236}">
                <a16:creationId xmlns:a16="http://schemas.microsoft.com/office/drawing/2014/main" id="{0629C9F4-514A-46EF-1805-2CF6D4C2C0DA}"/>
              </a:ext>
            </a:extLst>
          </p:cNvPr>
          <p:cNvSpPr txBox="1">
            <a:spLocks/>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F3C33378-02BA-6C08-7AFC-ABEFB1EB4A10}"/>
              </a:ext>
            </a:extLst>
          </p:cNvPr>
          <p:cNvSpPr/>
          <p:nvPr/>
        </p:nvSpPr>
        <p:spPr>
          <a:xfrm>
            <a:off x="379418" y="5191325"/>
            <a:ext cx="2583062" cy="469860"/>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8" name="タイトル 1">
            <a:extLst>
              <a:ext uri="{FF2B5EF4-FFF2-40B4-BE49-F238E27FC236}">
                <a16:creationId xmlns:a16="http://schemas.microsoft.com/office/drawing/2014/main" id="{11B4DFD7-1C71-C64F-4E0B-348A4FBA1342}"/>
              </a:ext>
            </a:extLst>
          </p:cNvPr>
          <p:cNvSpPr txBox="1">
            <a:spLocks/>
          </p:cNvSpPr>
          <p:nvPr/>
        </p:nvSpPr>
        <p:spPr>
          <a:xfrm>
            <a:off x="565817" y="4785618"/>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113D5816-C752-F99F-746C-C2751A6BFBCC}"/>
              </a:ext>
            </a:extLst>
          </p:cNvPr>
          <p:cNvSpPr/>
          <p:nvPr/>
        </p:nvSpPr>
        <p:spPr>
          <a:xfrm>
            <a:off x="359533" y="3827191"/>
            <a:ext cx="2587676" cy="61276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prstClr val="white"/>
              </a:solidFill>
              <a:latin typeface="游ゴシック" panose="020F0502020204030204"/>
              <a:ea typeface="游ゴシック" panose="020B0400000000000000" pitchFamily="50" charset="-128"/>
            </a:endParaRPr>
          </a:p>
        </p:txBody>
      </p:sp>
      <p:sp>
        <p:nvSpPr>
          <p:cNvPr id="21" name="タイトル 1">
            <a:extLst>
              <a:ext uri="{FF2B5EF4-FFF2-40B4-BE49-F238E27FC236}">
                <a16:creationId xmlns:a16="http://schemas.microsoft.com/office/drawing/2014/main" id="{6A7F9858-4B07-1213-BA91-045865171087}"/>
              </a:ext>
            </a:extLst>
          </p:cNvPr>
          <p:cNvSpPr txBox="1">
            <a:spLocks/>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AA27B13-8C21-2D2D-CE58-F77087FA5945}"/>
              </a:ext>
            </a:extLst>
          </p:cNvPr>
          <p:cNvSpPr/>
          <p:nvPr/>
        </p:nvSpPr>
        <p:spPr>
          <a:xfrm>
            <a:off x="3133608" y="2048293"/>
            <a:ext cx="5511940" cy="3828978"/>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685800">
              <a:defRPr/>
            </a:pPr>
            <a:endParaRPr lang="en-US" altLang="ja-JP" sz="1200" dirty="0">
              <a:solidFill>
                <a:schemeClr val="tx1"/>
              </a:solidFill>
              <a:latin typeface="メイリオ" panose="020B0604030504040204" pitchFamily="50" charset="-128"/>
              <a:ea typeface="メイリオ" panose="020B0604030504040204" pitchFamily="50" charset="-128"/>
            </a:endParaRPr>
          </a:p>
          <a:p>
            <a:pPr defTabSz="685800">
              <a:defRPr/>
            </a:pPr>
            <a:r>
              <a:rPr lang="ja-JP" altLang="en-US" sz="1200" b="1" dirty="0">
                <a:solidFill>
                  <a:schemeClr val="tx1"/>
                </a:solidFill>
                <a:latin typeface="メイリオ" panose="020B0604030504040204" pitchFamily="50" charset="-128"/>
                <a:ea typeface="メイリオ" panose="020B0604030504040204" pitchFamily="50" charset="-128"/>
              </a:rPr>
              <a:t>第</a:t>
            </a:r>
            <a:r>
              <a:rPr lang="en-US" altLang="ja-JP" sz="1200" b="1" dirty="0">
                <a:solidFill>
                  <a:schemeClr val="tx1"/>
                </a:solidFill>
                <a:latin typeface="メイリオ" panose="020B0604030504040204" pitchFamily="50" charset="-128"/>
                <a:ea typeface="メイリオ" panose="020B0604030504040204" pitchFamily="50" charset="-128"/>
              </a:rPr>
              <a:t>4</a:t>
            </a:r>
            <a:r>
              <a:rPr lang="ja-JP" altLang="en-US" sz="1200" b="1" dirty="0">
                <a:solidFill>
                  <a:schemeClr val="tx1"/>
                </a:solidFill>
                <a:latin typeface="メイリオ" panose="020B0604030504040204" pitchFamily="50" charset="-128"/>
                <a:ea typeface="メイリオ" panose="020B0604030504040204" pitchFamily="50" charset="-128"/>
              </a:rPr>
              <a:t>回：令和</a:t>
            </a:r>
            <a:r>
              <a:rPr lang="en-US" altLang="ja-JP" sz="1200" b="1" dirty="0">
                <a:solidFill>
                  <a:schemeClr val="tx1"/>
                </a:solidFill>
                <a:latin typeface="メイリオ" panose="020B0604030504040204" pitchFamily="50" charset="-128"/>
                <a:ea typeface="メイリオ" panose="020B0604030504040204" pitchFamily="50" charset="-128"/>
              </a:rPr>
              <a:t>8</a:t>
            </a:r>
            <a:r>
              <a:rPr lang="ja-JP" altLang="en-US" sz="1200" b="1" dirty="0">
                <a:solidFill>
                  <a:schemeClr val="tx1"/>
                </a:solidFill>
                <a:latin typeface="メイリオ" panose="020B0604030504040204" pitchFamily="50" charset="-128"/>
                <a:ea typeface="メイリオ" panose="020B0604030504040204" pitchFamily="50" charset="-128"/>
              </a:rPr>
              <a:t>年</a:t>
            </a:r>
            <a:r>
              <a:rPr lang="en-US" altLang="ja-JP" sz="1200" b="1" dirty="0">
                <a:solidFill>
                  <a:schemeClr val="tx1"/>
                </a:solidFill>
                <a:latin typeface="メイリオ" panose="020B0604030504040204" pitchFamily="50" charset="-128"/>
                <a:ea typeface="メイリオ" panose="020B0604030504040204" pitchFamily="50" charset="-128"/>
              </a:rPr>
              <a:t>2</a:t>
            </a:r>
            <a:r>
              <a:rPr lang="ja-JP" altLang="en-US" sz="1200" b="1" dirty="0">
                <a:solidFill>
                  <a:schemeClr val="tx1"/>
                </a:solidFill>
                <a:latin typeface="メイリオ" panose="020B0604030504040204" pitchFamily="50" charset="-128"/>
                <a:ea typeface="メイリオ" panose="020B0604030504040204" pitchFamily="50" charset="-128"/>
              </a:rPr>
              <a:t>月</a:t>
            </a:r>
            <a:r>
              <a:rPr lang="en-US" altLang="ja-JP" sz="1200" b="1" dirty="0">
                <a:solidFill>
                  <a:schemeClr val="tx1"/>
                </a:solidFill>
                <a:latin typeface="メイリオ" panose="020B0604030504040204" pitchFamily="50" charset="-128"/>
                <a:ea typeface="メイリオ" panose="020B0604030504040204" pitchFamily="50" charset="-128"/>
              </a:rPr>
              <a:t>9</a:t>
            </a:r>
            <a:r>
              <a:rPr lang="ja-JP" altLang="en-US" sz="1200" b="1" dirty="0">
                <a:solidFill>
                  <a:schemeClr val="tx1"/>
                </a:solidFill>
                <a:latin typeface="メイリオ" panose="020B0604030504040204" pitchFamily="50" charset="-128"/>
                <a:ea typeface="メイリオ" panose="020B0604030504040204" pitchFamily="50" charset="-128"/>
              </a:rPr>
              <a:t>日（月）</a:t>
            </a:r>
            <a:endParaRPr lang="en-US" altLang="ja-JP" sz="1200" b="1" dirty="0">
              <a:solidFill>
                <a:schemeClr val="tx1"/>
              </a:solidFill>
              <a:latin typeface="メイリオ" panose="020B0604030504040204" pitchFamily="50" charset="-128"/>
              <a:ea typeface="メイリオ" panose="020B0604030504040204" pitchFamily="50" charset="-128"/>
            </a:endParaRPr>
          </a:p>
          <a:p>
            <a:pPr defTabSz="685800">
              <a:defRPr/>
            </a:pPr>
            <a:r>
              <a:rPr lang="ja-JP" altLang="en-US" sz="1200" dirty="0">
                <a:solidFill>
                  <a:schemeClr val="tx1"/>
                </a:solidFill>
                <a:latin typeface="メイリオ" panose="020B0604030504040204" pitchFamily="50" charset="-128"/>
                <a:ea typeface="メイリオ" panose="020B0604030504040204" pitchFamily="50" charset="-128"/>
              </a:rPr>
              <a:t>議題：ホームページ掲載の運用詳細とグループホーム連絡会の再開方針 </a:t>
            </a:r>
            <a:endParaRPr lang="en-US" altLang="ja-JP" sz="1200" dirty="0">
              <a:solidFill>
                <a:schemeClr val="tx1"/>
              </a:solidFill>
              <a:latin typeface="メイリオ" panose="020B0604030504040204" pitchFamily="50" charset="-128"/>
              <a:ea typeface="メイリオ" panose="020B0604030504040204" pitchFamily="50" charset="-128"/>
            </a:endParaRPr>
          </a:p>
          <a:p>
            <a:pPr defTabSz="685800">
              <a:defRPr/>
            </a:pPr>
            <a:r>
              <a:rPr lang="ja-JP" altLang="en-US" sz="1200" dirty="0">
                <a:solidFill>
                  <a:schemeClr val="tx1"/>
                </a:solidFill>
                <a:latin typeface="メイリオ" panose="020B0604030504040204" pitchFamily="50" charset="-128"/>
                <a:ea typeface="メイリオ" panose="020B0604030504040204" pitchFamily="50" charset="-128"/>
              </a:rPr>
              <a:t>内容：掲載同意書案の最終校正。事業所連絡会の活性化について、まずは「グループホーム連絡会」から優先的に再開し、次年度は年</a:t>
            </a:r>
            <a:r>
              <a:rPr lang="en-US" altLang="ja-JP" sz="1200" dirty="0">
                <a:solidFill>
                  <a:schemeClr val="tx1"/>
                </a:solidFill>
                <a:latin typeface="メイリオ" panose="020B0604030504040204" pitchFamily="50" charset="-128"/>
                <a:ea typeface="メイリオ" panose="020B0604030504040204" pitchFamily="50" charset="-128"/>
              </a:rPr>
              <a:t>2</a:t>
            </a:r>
            <a:r>
              <a:rPr lang="ja-JP" altLang="en-US" sz="1200" dirty="0">
                <a:solidFill>
                  <a:schemeClr val="tx1"/>
                </a:solidFill>
                <a:latin typeface="メイリオ" panose="020B0604030504040204" pitchFamily="50" charset="-128"/>
                <a:ea typeface="メイリオ" panose="020B0604030504040204" pitchFamily="50" charset="-128"/>
              </a:rPr>
              <a:t>～</a:t>
            </a:r>
            <a:r>
              <a:rPr lang="en-US" altLang="ja-JP" sz="1200" dirty="0">
                <a:solidFill>
                  <a:schemeClr val="tx1"/>
                </a:solidFill>
                <a:latin typeface="メイリオ" panose="020B0604030504040204" pitchFamily="50" charset="-128"/>
                <a:ea typeface="メイリオ" panose="020B0604030504040204" pitchFamily="50" charset="-128"/>
              </a:rPr>
              <a:t>3</a:t>
            </a:r>
            <a:r>
              <a:rPr lang="ja-JP" altLang="en-US" sz="1200" dirty="0">
                <a:solidFill>
                  <a:schemeClr val="tx1"/>
                </a:solidFill>
                <a:latin typeface="メイリオ" panose="020B0604030504040204" pitchFamily="50" charset="-128"/>
                <a:ea typeface="メイリオ" panose="020B0604030504040204" pitchFamily="50" charset="-128"/>
              </a:rPr>
              <a:t>回の開催を目指すこととした。</a:t>
            </a:r>
            <a:endParaRPr lang="en-US" altLang="ja-JP" sz="1200" dirty="0">
              <a:solidFill>
                <a:schemeClr val="tx1"/>
              </a:solidFill>
              <a:latin typeface="メイリオ" panose="020B0604030504040204" pitchFamily="50" charset="-128"/>
              <a:ea typeface="メイリオ" panose="020B0604030504040204" pitchFamily="50" charset="-128"/>
            </a:endParaRPr>
          </a:p>
          <a:p>
            <a:pPr defTabSz="685800">
              <a:defRPr/>
            </a:pPr>
            <a:endParaRPr lang="en-US" altLang="ja-JP" sz="1200" dirty="0">
              <a:solidFill>
                <a:schemeClr val="tx1"/>
              </a:solidFill>
              <a:latin typeface="メイリオ" panose="020B0604030504040204" pitchFamily="50" charset="-128"/>
              <a:ea typeface="メイリオ" panose="020B0604030504040204" pitchFamily="50" charset="-128"/>
            </a:endParaRPr>
          </a:p>
          <a:p>
            <a:pPr defTabSz="685800">
              <a:defRPr/>
            </a:pPr>
            <a:r>
              <a:rPr lang="ja-JP" altLang="en-US" sz="1200" b="1" dirty="0">
                <a:solidFill>
                  <a:schemeClr val="tx1"/>
                </a:solidFill>
                <a:latin typeface="メイリオ" panose="020B0604030504040204" pitchFamily="50" charset="-128"/>
                <a:ea typeface="メイリオ" panose="020B0604030504040204" pitchFamily="50" charset="-128"/>
              </a:rPr>
              <a:t>第</a:t>
            </a:r>
            <a:r>
              <a:rPr lang="en-US" altLang="ja-JP" sz="1200" b="1" dirty="0">
                <a:solidFill>
                  <a:schemeClr val="tx1"/>
                </a:solidFill>
                <a:latin typeface="メイリオ" panose="020B0604030504040204" pitchFamily="50" charset="-128"/>
                <a:ea typeface="メイリオ" panose="020B0604030504040204" pitchFamily="50" charset="-128"/>
              </a:rPr>
              <a:t>5</a:t>
            </a:r>
            <a:r>
              <a:rPr lang="ja-JP" altLang="en-US" sz="1200" b="1" dirty="0">
                <a:solidFill>
                  <a:schemeClr val="tx1"/>
                </a:solidFill>
                <a:latin typeface="メイリオ" panose="020B0604030504040204" pitchFamily="50" charset="-128"/>
                <a:ea typeface="メイリオ" panose="020B0604030504040204" pitchFamily="50" charset="-128"/>
              </a:rPr>
              <a:t>回：令和</a:t>
            </a:r>
            <a:r>
              <a:rPr lang="en-US" altLang="ja-JP" sz="1200" b="1" dirty="0">
                <a:solidFill>
                  <a:schemeClr val="tx1"/>
                </a:solidFill>
                <a:latin typeface="メイリオ" panose="020B0604030504040204" pitchFamily="50" charset="-128"/>
                <a:ea typeface="メイリオ" panose="020B0604030504040204" pitchFamily="50" charset="-128"/>
              </a:rPr>
              <a:t>8</a:t>
            </a:r>
            <a:r>
              <a:rPr lang="ja-JP" altLang="en-US" sz="1200" b="1" dirty="0">
                <a:solidFill>
                  <a:schemeClr val="tx1"/>
                </a:solidFill>
                <a:latin typeface="メイリオ" panose="020B0604030504040204" pitchFamily="50" charset="-128"/>
                <a:ea typeface="メイリオ" panose="020B0604030504040204" pitchFamily="50" charset="-128"/>
              </a:rPr>
              <a:t>年</a:t>
            </a:r>
            <a:r>
              <a:rPr lang="en-US" altLang="ja-JP" sz="1200" b="1" dirty="0">
                <a:solidFill>
                  <a:schemeClr val="tx1"/>
                </a:solidFill>
                <a:latin typeface="メイリオ" panose="020B0604030504040204" pitchFamily="50" charset="-128"/>
                <a:ea typeface="メイリオ" panose="020B0604030504040204" pitchFamily="50" charset="-128"/>
              </a:rPr>
              <a:t>3</a:t>
            </a:r>
            <a:r>
              <a:rPr lang="ja-JP" altLang="en-US" sz="1200" b="1" dirty="0">
                <a:solidFill>
                  <a:schemeClr val="tx1"/>
                </a:solidFill>
                <a:latin typeface="メイリオ" panose="020B0604030504040204" pitchFamily="50" charset="-128"/>
                <a:ea typeface="メイリオ" panose="020B0604030504040204" pitchFamily="50" charset="-128"/>
              </a:rPr>
              <a:t>月</a:t>
            </a:r>
            <a:r>
              <a:rPr lang="en-US" altLang="ja-JP" sz="1200" b="1" dirty="0">
                <a:solidFill>
                  <a:schemeClr val="tx1"/>
                </a:solidFill>
                <a:latin typeface="メイリオ" panose="020B0604030504040204" pitchFamily="50" charset="-128"/>
                <a:ea typeface="メイリオ" panose="020B0604030504040204" pitchFamily="50" charset="-128"/>
              </a:rPr>
              <a:t>16</a:t>
            </a:r>
            <a:r>
              <a:rPr lang="ja-JP" altLang="en-US" sz="1200" b="1" dirty="0">
                <a:solidFill>
                  <a:schemeClr val="tx1"/>
                </a:solidFill>
                <a:latin typeface="メイリオ" panose="020B0604030504040204" pitchFamily="50" charset="-128"/>
                <a:ea typeface="メイリオ" panose="020B0604030504040204" pitchFamily="50" charset="-128"/>
              </a:rPr>
              <a:t>日（月）</a:t>
            </a:r>
            <a:endParaRPr lang="en-US" altLang="ja-JP" sz="1200" b="1" dirty="0">
              <a:solidFill>
                <a:schemeClr val="tx1"/>
              </a:solidFill>
              <a:latin typeface="メイリオ" panose="020B0604030504040204" pitchFamily="50" charset="-128"/>
              <a:ea typeface="メイリオ" panose="020B0604030504040204" pitchFamily="50" charset="-128"/>
            </a:endParaRPr>
          </a:p>
          <a:p>
            <a:pPr defTabSz="685800">
              <a:defRPr/>
            </a:pPr>
            <a:r>
              <a:rPr lang="ja-JP" altLang="en-US" sz="1200" dirty="0">
                <a:solidFill>
                  <a:schemeClr val="tx1"/>
                </a:solidFill>
                <a:latin typeface="メイリオ" panose="020B0604030504040204" pitchFamily="50" charset="-128"/>
                <a:ea typeface="メイリオ" panose="020B0604030504040204" pitchFamily="50" charset="-128"/>
              </a:rPr>
              <a:t>議題：今年度の拠点等事業の評価と次年度計画の策定 </a:t>
            </a:r>
            <a:endParaRPr lang="en-US" altLang="ja-JP" sz="1200" dirty="0">
              <a:solidFill>
                <a:schemeClr val="tx1"/>
              </a:solidFill>
              <a:latin typeface="メイリオ" panose="020B0604030504040204" pitchFamily="50" charset="-128"/>
              <a:ea typeface="メイリオ" panose="020B0604030504040204" pitchFamily="50" charset="-128"/>
            </a:endParaRPr>
          </a:p>
          <a:p>
            <a:pPr defTabSz="685800">
              <a:defRPr/>
            </a:pPr>
            <a:r>
              <a:rPr lang="ja-JP" altLang="en-US" sz="1200" dirty="0">
                <a:solidFill>
                  <a:schemeClr val="tx1"/>
                </a:solidFill>
                <a:latin typeface="メイリオ" panose="020B0604030504040204" pitchFamily="50" charset="-128"/>
                <a:ea typeface="メイリオ" panose="020B0604030504040204" pitchFamily="50" charset="-128"/>
              </a:rPr>
              <a:t>内容：システムの検討プロセスやウェブ掲載ルールの決定が成果として評価。　</a:t>
            </a:r>
            <a:endParaRPr lang="en-US" altLang="ja-JP" sz="1200" dirty="0">
              <a:solidFill>
                <a:schemeClr val="tx1"/>
              </a:solidFill>
              <a:latin typeface="メイリオ" panose="020B0604030504040204" pitchFamily="50" charset="-128"/>
              <a:ea typeface="メイリオ" panose="020B0604030504040204" pitchFamily="50" charset="-128"/>
            </a:endParaRPr>
          </a:p>
          <a:p>
            <a:pPr defTabSz="685800">
              <a:defRPr/>
            </a:pPr>
            <a:r>
              <a:rPr lang="ja-JP" altLang="en-US" sz="1200" dirty="0">
                <a:solidFill>
                  <a:schemeClr val="tx1"/>
                </a:solidFill>
                <a:latin typeface="メイリオ" panose="020B0604030504040204" pitchFamily="50" charset="-128"/>
                <a:ea typeface="メイリオ" panose="020B0604030504040204" pitchFamily="50" charset="-128"/>
              </a:rPr>
              <a:t>次年度は、グループホーム連絡会の活性化を最重要課題とし、既存資料の更新ルール作りや未登録事業所への啓発を重点的に行う計画を立案。</a:t>
            </a:r>
            <a:endParaRPr lang="en-US" altLang="ja-JP" sz="1200" dirty="0">
              <a:solidFill>
                <a:schemeClr val="tx1"/>
              </a:solidFill>
              <a:latin typeface="メイリオ" panose="020B0604030504040204" pitchFamily="50" charset="-128"/>
              <a:ea typeface="メイリオ" panose="020B0604030504040204" pitchFamily="50" charset="-128"/>
            </a:endParaRPr>
          </a:p>
          <a:p>
            <a:pPr defTabSz="685800">
              <a:defRPr/>
            </a:pPr>
            <a:endParaRPr lang="en-US" altLang="ja-JP" sz="1200" dirty="0">
              <a:solidFill>
                <a:schemeClr val="tx1"/>
              </a:solidFill>
              <a:latin typeface="メイリオ" panose="020B0604030504040204" pitchFamily="50" charset="-128"/>
              <a:ea typeface="メイリオ" panose="020B0604030504040204" pitchFamily="50" charset="-128"/>
            </a:endParaRPr>
          </a:p>
          <a:p>
            <a:pPr defTabSz="685800">
              <a:defRPr/>
            </a:pPr>
            <a:r>
              <a:rPr lang="ja-JP" altLang="en-US" sz="1400" b="1" dirty="0">
                <a:solidFill>
                  <a:schemeClr val="tx1"/>
                </a:solidFill>
                <a:latin typeface="メイリオ" panose="020B0604030504040204" pitchFamily="50" charset="-128"/>
                <a:ea typeface="メイリオ" panose="020B0604030504040204" pitchFamily="50" charset="-128"/>
              </a:rPr>
              <a:t>★検証・検討・評価結果の公表状況</a:t>
            </a:r>
            <a:endParaRPr lang="en-US" altLang="ja-JP" sz="1400" b="1" dirty="0">
              <a:solidFill>
                <a:schemeClr val="tx1"/>
              </a:solidFill>
              <a:latin typeface="メイリオ" panose="020B0604030504040204" pitchFamily="50" charset="-128"/>
              <a:ea typeface="メイリオ" panose="020B0604030504040204" pitchFamily="50" charset="-128"/>
            </a:endParaRPr>
          </a:p>
          <a:p>
            <a:pPr defTabSz="685800">
              <a:defRPr/>
            </a:pPr>
            <a:r>
              <a:rPr lang="ja-JP" altLang="en-US" sz="1200" dirty="0">
                <a:solidFill>
                  <a:schemeClr val="tx1"/>
                </a:solidFill>
                <a:latin typeface="メイリオ" panose="020B0604030504040204" pitchFamily="50" charset="-128"/>
                <a:ea typeface="メイリオ" panose="020B0604030504040204" pitchFamily="50" charset="-128"/>
              </a:rPr>
              <a:t>　公開会議である摂津市障害者地域自立支援協議会全体会において、検証・検討・評価の結果を報告。</a:t>
            </a:r>
          </a:p>
        </p:txBody>
      </p:sp>
      <p:sp>
        <p:nvSpPr>
          <p:cNvPr id="23" name="タイトル 1">
            <a:extLst>
              <a:ext uri="{FF2B5EF4-FFF2-40B4-BE49-F238E27FC236}">
                <a16:creationId xmlns:a16="http://schemas.microsoft.com/office/drawing/2014/main" id="{23D8E9DC-6122-72D2-9EC9-171CA3CC723F}"/>
              </a:ext>
            </a:extLst>
          </p:cNvPr>
          <p:cNvSpPr txBox="1">
            <a:spLocks/>
          </p:cNvSpPr>
          <p:nvPr/>
        </p:nvSpPr>
        <p:spPr>
          <a:xfrm>
            <a:off x="3436238" y="1818118"/>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1DA1E77B-CDB7-C4F6-B5FE-01471A664EAC}"/>
              </a:ext>
            </a:extLst>
          </p:cNvPr>
          <p:cNvSpPr txBox="1">
            <a:spLocks/>
          </p:cNvSpPr>
          <p:nvPr/>
        </p:nvSpPr>
        <p:spPr>
          <a:xfrm>
            <a:off x="3408057" y="2873625"/>
            <a:ext cx="5170126" cy="2877633"/>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23F8F077-0F90-74C0-F245-1508F9C5FC74}"/>
              </a:ext>
            </a:extLst>
          </p:cNvPr>
          <p:cNvSpPr txBox="1">
            <a:spLocks/>
          </p:cNvSpPr>
          <p:nvPr/>
        </p:nvSpPr>
        <p:spPr>
          <a:xfrm>
            <a:off x="527272" y="4080482"/>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概ね</a:t>
            </a:r>
            <a:r>
              <a:rPr lang="en-US" altLang="ja-JP" sz="1050" dirty="0">
                <a:solidFill>
                  <a:srgbClr val="44546A">
                    <a:lumMod val="50000"/>
                  </a:srgbClr>
                </a:solidFill>
                <a:latin typeface="メイリオ" panose="020B0604030504040204" pitchFamily="50" charset="-128"/>
                <a:ea typeface="メイリオ" panose="020B0604030504040204" pitchFamily="50" charset="-128"/>
              </a:rPr>
              <a:t>2</a:t>
            </a:r>
            <a:r>
              <a:rPr lang="ja-JP" altLang="en-US" sz="1050" dirty="0">
                <a:solidFill>
                  <a:srgbClr val="44546A">
                    <a:lumMod val="50000"/>
                  </a:srgbClr>
                </a:solidFill>
                <a:latin typeface="メイリオ" panose="020B0604030504040204" pitchFamily="50" charset="-128"/>
                <a:ea typeface="メイリオ" panose="020B0604030504040204" pitchFamily="50" charset="-128"/>
              </a:rPr>
              <a:t>か月に１回</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C85CBEC9-1606-0037-BFCC-2AA3E0E948DC}"/>
              </a:ext>
            </a:extLst>
          </p:cNvPr>
          <p:cNvSpPr txBox="1">
            <a:spLocks/>
          </p:cNvSpPr>
          <p:nvPr/>
        </p:nvSpPr>
        <p:spPr>
          <a:xfrm>
            <a:off x="565817" y="2918266"/>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7" name="タイトル 1">
            <a:extLst>
              <a:ext uri="{FF2B5EF4-FFF2-40B4-BE49-F238E27FC236}">
                <a16:creationId xmlns:a16="http://schemas.microsoft.com/office/drawing/2014/main" id="{B61CC539-08E6-0177-F073-BABABB05918C}"/>
              </a:ext>
            </a:extLst>
          </p:cNvPr>
          <p:cNvSpPr txBox="1">
            <a:spLocks/>
          </p:cNvSpPr>
          <p:nvPr/>
        </p:nvSpPr>
        <p:spPr>
          <a:xfrm>
            <a:off x="539552" y="5310230"/>
            <a:ext cx="2256422" cy="567041"/>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配置あり</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スライド番号プレースホルダー 5">
            <a:extLst>
              <a:ext uri="{FF2B5EF4-FFF2-40B4-BE49-F238E27FC236}">
                <a16:creationId xmlns:a16="http://schemas.microsoft.com/office/drawing/2014/main" id="{4BFFA8D1-79CD-B8A6-504D-F4A50F5B09C9}"/>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1271294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631023" y="1588364"/>
            <a:ext cx="7997583" cy="4177954"/>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631022" y="1852959"/>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各機能の取組み</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729305" y="2277000"/>
            <a:ext cx="7775857" cy="3265574"/>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b="1" dirty="0">
                <a:solidFill>
                  <a:srgbClr val="44546A">
                    <a:lumMod val="50000"/>
                  </a:srgbClr>
                </a:solidFill>
                <a:latin typeface="メイリオ" panose="020B0604030504040204" pitchFamily="50" charset="-128"/>
                <a:ea typeface="メイリオ" panose="020B0604030504040204" pitchFamily="50" charset="-128"/>
              </a:rPr>
              <a:t>★相談</a:t>
            </a:r>
            <a:endParaRPr lang="en-US" altLang="ja-JP" sz="1200" b="1"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常時の連絡体制を確保し、障害の特性に起因して生じた緊急の事態等に必要なサービスのコーディネート及び相談支援を行う機能</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b="1" dirty="0">
                <a:solidFill>
                  <a:srgbClr val="44546A">
                    <a:lumMod val="50000"/>
                  </a:srgbClr>
                </a:solidFill>
                <a:latin typeface="メイリオ" panose="020B0604030504040204" pitchFamily="50" charset="-128"/>
                <a:ea typeface="メイリオ" panose="020B0604030504040204" pitchFamily="50" charset="-128"/>
              </a:rPr>
              <a:t>★緊急時の受入れ・対応</a:t>
            </a:r>
            <a:endParaRPr lang="en-US" altLang="ja-JP" sz="1200" b="1"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短期入所等を活用した緊急時の受入れ体制の確保、医療機関への連絡等必要な対応を行う機能</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b="1" dirty="0">
                <a:solidFill>
                  <a:srgbClr val="44546A">
                    <a:lumMod val="50000"/>
                  </a:srgbClr>
                </a:solidFill>
                <a:latin typeface="メイリオ" panose="020B0604030504040204" pitchFamily="50" charset="-128"/>
                <a:ea typeface="メイリオ" panose="020B0604030504040204" pitchFamily="50" charset="-128"/>
              </a:rPr>
              <a:t>★体験の機会・場</a:t>
            </a:r>
            <a:endParaRPr lang="en-US" altLang="ja-JP" sz="1200" b="1"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地域移行支援及び親元からの自立のためのグループホーム等の障害福祉サービスの利用及び一人暮らしの体験の機会・場を提供する機能</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b="1" dirty="0">
                <a:solidFill>
                  <a:srgbClr val="44546A">
                    <a:lumMod val="50000"/>
                  </a:srgbClr>
                </a:solidFill>
                <a:latin typeface="メイリオ" panose="020B0604030504040204" pitchFamily="50" charset="-128"/>
                <a:ea typeface="メイリオ" panose="020B0604030504040204" pitchFamily="50" charset="-128"/>
              </a:rPr>
              <a:t>★専門的人材の確保・養成</a:t>
            </a: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医療的なケアが必要な者、行動障害を有する者及び高齢化に伴い重度化した者に対して、専門的な対応を行うことができる体制の確保及び専門的な対応ができる人材の養成を行う機能</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b="1" dirty="0">
                <a:solidFill>
                  <a:srgbClr val="44546A">
                    <a:lumMod val="50000"/>
                  </a:srgbClr>
                </a:solidFill>
                <a:latin typeface="メイリオ" panose="020B0604030504040204" pitchFamily="50" charset="-128"/>
                <a:ea typeface="メイリオ" panose="020B0604030504040204" pitchFamily="50" charset="-128"/>
              </a:rPr>
              <a:t>★地域の体制作り</a:t>
            </a:r>
            <a:endParaRPr lang="en-US" altLang="ja-JP" sz="1200" b="1"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地域のニーズに対応できるサービス提供体制の確保、地域の社会資源の連携体制の構築等を行う機能</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4231858" y="131542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383172" y="452250"/>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メイリオ" panose="020B0604030504040204" pitchFamily="50" charset="-128"/>
                <a:ea typeface="メイリオ" panose="020B0604030504040204" pitchFamily="50" charset="-128"/>
              </a:rPr>
              <a:t>　　</a:t>
            </a:r>
            <a:endParaRPr lang="ja-JP" altLang="en-US" sz="2100" b="1" dirty="0">
              <a:solidFill>
                <a:srgbClr val="FFFDE1"/>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285325" y="637099"/>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729305" y="357750"/>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26" name="スライド番号プレースホルダー 5">
            <a:extLst>
              <a:ext uri="{FF2B5EF4-FFF2-40B4-BE49-F238E27FC236}">
                <a16:creationId xmlns:a16="http://schemas.microsoft.com/office/drawing/2014/main" id="{603F1994-73ED-447D-B364-2DD5346A4044}"/>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5</a:t>
            </a:fld>
            <a:endParaRPr kumimoji="1" lang="ja-JP" altLang="en-US"/>
          </a:p>
        </p:txBody>
      </p:sp>
    </p:spTree>
    <p:extLst>
      <p:ext uri="{BB962C8B-B14F-4D97-AF65-F5344CB8AC3E}">
        <p14:creationId xmlns:p14="http://schemas.microsoft.com/office/powerpoint/2010/main" val="85048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AD694-8255-DD05-B300-8BA349319E9F}"/>
            </a:ext>
          </a:extLst>
        </p:cNvPr>
        <p:cNvGrpSpPr/>
        <p:nvPr/>
      </p:nvGrpSpPr>
      <p:grpSpPr>
        <a:xfrm>
          <a:off x="0" y="0"/>
          <a:ext cx="0" cy="0"/>
          <a:chOff x="0" y="0"/>
          <a:chExt cx="0" cy="0"/>
        </a:xfrm>
      </p:grpSpPr>
      <p:sp>
        <p:nvSpPr>
          <p:cNvPr id="3" name="角丸四角形 4">
            <a:extLst>
              <a:ext uri="{FF2B5EF4-FFF2-40B4-BE49-F238E27FC236}">
                <a16:creationId xmlns:a16="http://schemas.microsoft.com/office/drawing/2014/main" id="{F429A03E-2C61-F38B-6803-39B9255F0A6A}"/>
              </a:ext>
            </a:extLst>
          </p:cNvPr>
          <p:cNvSpPr/>
          <p:nvPr/>
        </p:nvSpPr>
        <p:spPr>
          <a:xfrm>
            <a:off x="4781743" y="2344422"/>
            <a:ext cx="3717726"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dirty="0">
              <a:solidFill>
                <a:schemeClr val="bg1"/>
              </a:solidFill>
              <a:latin typeface="游ゴシック" panose="020F0502020204030204"/>
              <a:ea typeface="游ゴシック" panose="020B0400000000000000" pitchFamily="50" charset="-128"/>
            </a:endParaRPr>
          </a:p>
        </p:txBody>
      </p:sp>
      <p:sp>
        <p:nvSpPr>
          <p:cNvPr id="6" name="正方形/長方形 5">
            <a:extLst>
              <a:ext uri="{FF2B5EF4-FFF2-40B4-BE49-F238E27FC236}">
                <a16:creationId xmlns:a16="http://schemas.microsoft.com/office/drawing/2014/main" id="{FDC68939-0820-FDB9-2E61-4946D56D3E1E}"/>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5" name="角丸四角形 4">
            <a:extLst>
              <a:ext uri="{FF2B5EF4-FFF2-40B4-BE49-F238E27FC236}">
                <a16:creationId xmlns:a16="http://schemas.microsoft.com/office/drawing/2014/main" id="{4E2D4A78-7896-6A74-07F3-1A1193CD5EBF}"/>
              </a:ext>
            </a:extLst>
          </p:cNvPr>
          <p:cNvSpPr/>
          <p:nvPr/>
        </p:nvSpPr>
        <p:spPr>
          <a:xfrm>
            <a:off x="788960" y="2325290"/>
            <a:ext cx="3717726"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9" name="円/楕円 8">
            <a:extLst>
              <a:ext uri="{FF2B5EF4-FFF2-40B4-BE49-F238E27FC236}">
                <a16:creationId xmlns:a16="http://schemas.microsoft.com/office/drawing/2014/main" id="{55453656-28EA-B2E2-B7BE-1A5990295D1B}"/>
              </a:ext>
            </a:extLst>
          </p:cNvPr>
          <p:cNvSpPr/>
          <p:nvPr/>
        </p:nvSpPr>
        <p:spPr>
          <a:xfrm>
            <a:off x="2313483" y="2004281"/>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2" name="円/楕円 11">
            <a:extLst>
              <a:ext uri="{FF2B5EF4-FFF2-40B4-BE49-F238E27FC236}">
                <a16:creationId xmlns:a16="http://schemas.microsoft.com/office/drawing/2014/main" id="{B6C53DA4-74B3-E8A9-7CE9-5F1AF6FCC3BA}"/>
              </a:ext>
            </a:extLst>
          </p:cNvPr>
          <p:cNvSpPr/>
          <p:nvPr/>
        </p:nvSpPr>
        <p:spPr>
          <a:xfrm>
            <a:off x="6161887" y="1987887"/>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3</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9" name="タイトル 1">
            <a:extLst>
              <a:ext uri="{FF2B5EF4-FFF2-40B4-BE49-F238E27FC236}">
                <a16:creationId xmlns:a16="http://schemas.microsoft.com/office/drawing/2014/main" id="{00E92485-1858-5424-9781-DA4BCA56117F}"/>
              </a:ext>
            </a:extLst>
          </p:cNvPr>
          <p:cNvSpPr txBox="1">
            <a:spLocks/>
          </p:cNvSpPr>
          <p:nvPr/>
        </p:nvSpPr>
        <p:spPr>
          <a:xfrm>
            <a:off x="858416" y="2814275"/>
            <a:ext cx="3564294" cy="74316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緊急時の受入れについて</a:t>
            </a:r>
            <a:endParaRPr lang="en-US" altLang="ja-JP" sz="2100" b="1" dirty="0">
              <a:solidFill>
                <a:prstClr val="black"/>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（市民向け）</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20" name="タイトル 1">
            <a:extLst>
              <a:ext uri="{FF2B5EF4-FFF2-40B4-BE49-F238E27FC236}">
                <a16:creationId xmlns:a16="http://schemas.microsoft.com/office/drawing/2014/main" id="{BF6482B3-04B9-AEB0-8D35-66B60C59F912}"/>
              </a:ext>
            </a:extLst>
          </p:cNvPr>
          <p:cNvSpPr txBox="1">
            <a:spLocks/>
          </p:cNvSpPr>
          <p:nvPr/>
        </p:nvSpPr>
        <p:spPr>
          <a:xfrm>
            <a:off x="872936" y="3557441"/>
            <a:ext cx="3633750" cy="182632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★緊急時の定義</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ja-JP" sz="1200" dirty="0">
                <a:effectLst/>
                <a:ea typeface="HGｺﾞｼｯｸM" panose="020B0609000000000000" pitchFamily="49" charset="-128"/>
                <a:cs typeface="Times New Roman" panose="02020603050405020304" pitchFamily="18" charset="0"/>
              </a:rPr>
              <a:t>介護者の不在等の理由で</a:t>
            </a:r>
            <a:r>
              <a:rPr lang="en-US" altLang="ja-JP" sz="1200" dirty="0">
                <a:effectLst/>
                <a:ea typeface="HGｺﾞｼｯｸM" panose="020B0609000000000000" pitchFamily="49" charset="-128"/>
                <a:cs typeface="Times New Roman" panose="02020603050405020304" pitchFamily="18" charset="0"/>
              </a:rPr>
              <a:t>3</a:t>
            </a:r>
            <a:r>
              <a:rPr lang="ja-JP" altLang="ja-JP" sz="1200" dirty="0">
                <a:effectLst/>
                <a:ea typeface="HGｺﾞｼｯｸM" panose="020B0609000000000000" pitchFamily="49" charset="-128"/>
                <a:cs typeface="Times New Roman" panose="02020603050405020304" pitchFamily="18" charset="0"/>
              </a:rPr>
              <a:t>日以内にサービス調整が必要なケース</a:t>
            </a:r>
            <a:endParaRPr lang="en-US" altLang="ja-JP" sz="1200" dirty="0">
              <a:effectLst/>
              <a:ea typeface="HGｺﾞｼｯｸM" panose="020B0609000000000000" pitchFamily="49" charset="-128"/>
              <a:cs typeface="Times New Roman" panose="02020603050405020304" pitchFamily="18" charset="0"/>
            </a:endParaRPr>
          </a:p>
          <a:p>
            <a:pPr algn="l" defTabSz="685783">
              <a:lnSpc>
                <a:spcPct val="100000"/>
              </a:lnSpc>
              <a:defRPr/>
            </a:pPr>
            <a:endParaRPr lang="en-US" altLang="ja-JP" sz="1200" dirty="0">
              <a:solidFill>
                <a:srgbClr val="44546A">
                  <a:lumMod val="50000"/>
                </a:srgbClr>
              </a:solidFill>
              <a:latin typeface="HGｺﾞｼｯｸM" panose="020B0609000000000000" pitchFamily="49" charset="-128"/>
              <a:ea typeface="HGｺﾞｼｯｸM" panose="020B0609000000000000" pitchFamily="49" charset="-128"/>
              <a:cs typeface="Times New Roman" panose="02020603050405020304" pitchFamily="18" charset="0"/>
            </a:endParaRPr>
          </a:p>
          <a:p>
            <a:pPr algn="l" defTabSz="685783">
              <a:lnSpc>
                <a:spcPct val="100000"/>
              </a:lnSpc>
              <a:defRPr/>
            </a:pPr>
            <a:r>
              <a:rPr lang="ja-JP" altLang="en-US" sz="1200" dirty="0">
                <a:solidFill>
                  <a:srgbClr val="44546A">
                    <a:lumMod val="50000"/>
                  </a:srgbClr>
                </a:solidFill>
                <a:latin typeface="HGｺﾞｼｯｸM" panose="020B0609000000000000" pitchFamily="49" charset="-128"/>
                <a:ea typeface="HGｺﾞｼｯｸM" panose="020B0609000000000000" pitchFamily="49" charset="-128"/>
                <a:cs typeface="Times New Roman" panose="02020603050405020304" pitchFamily="18" charset="0"/>
              </a:rPr>
              <a:t>★対象者</a:t>
            </a:r>
            <a:endParaRPr lang="en-US" altLang="ja-JP" sz="1200" dirty="0">
              <a:solidFill>
                <a:srgbClr val="44546A">
                  <a:lumMod val="50000"/>
                </a:srgbClr>
              </a:solidFill>
              <a:latin typeface="HGｺﾞｼｯｸM" panose="020B0609000000000000" pitchFamily="49" charset="-128"/>
              <a:ea typeface="HGｺﾞｼｯｸM" panose="020B0609000000000000" pitchFamily="49" charset="-128"/>
              <a:cs typeface="Times New Roman" panose="02020603050405020304" pitchFamily="18" charset="0"/>
            </a:endParaRPr>
          </a:p>
          <a:p>
            <a:pPr algn="l" defTabSz="685783">
              <a:lnSpc>
                <a:spcPct val="100000"/>
              </a:lnSpc>
              <a:defRPr/>
            </a:pPr>
            <a:r>
              <a:rPr lang="ja-JP" altLang="en-US" sz="1200" dirty="0">
                <a:solidFill>
                  <a:srgbClr val="44546A">
                    <a:lumMod val="50000"/>
                  </a:srgbClr>
                </a:solidFill>
                <a:latin typeface="HGｺﾞｼｯｸM" panose="020B0609000000000000" pitchFamily="49" charset="-128"/>
                <a:ea typeface="HGｺﾞｼｯｸM" panose="020B0609000000000000" pitchFamily="49" charset="-128"/>
                <a:cs typeface="Times New Roman" panose="02020603050405020304" pitchFamily="18" charset="0"/>
              </a:rPr>
              <a:t>摂津市在住の障害児者</a:t>
            </a:r>
            <a:endParaRPr lang="en-US" altLang="ja-JP" sz="1200" dirty="0">
              <a:solidFill>
                <a:srgbClr val="44546A">
                  <a:lumMod val="50000"/>
                </a:srgbClr>
              </a:solidFill>
              <a:latin typeface="HGｺﾞｼｯｸM" panose="020B0609000000000000" pitchFamily="49" charset="-128"/>
              <a:ea typeface="HGｺﾞｼｯｸM" panose="020B0609000000000000" pitchFamily="49" charset="-128"/>
              <a:cs typeface="Times New Roman" panose="02020603050405020304" pitchFamily="18" charset="0"/>
            </a:endParaRPr>
          </a:p>
          <a:p>
            <a:pPr algn="l" defTabSz="685783">
              <a:lnSpc>
                <a:spcPct val="100000"/>
              </a:lnSpc>
              <a:defRPr/>
            </a:pPr>
            <a:endParaRPr lang="en-US" altLang="ja-JP" sz="1200" dirty="0">
              <a:solidFill>
                <a:srgbClr val="44546A">
                  <a:lumMod val="50000"/>
                </a:srgbClr>
              </a:solidFill>
              <a:latin typeface="HGｺﾞｼｯｸM" panose="020B0609000000000000" pitchFamily="49" charset="-128"/>
              <a:ea typeface="HGｺﾞｼｯｸM" panose="020B0609000000000000" pitchFamily="49" charset="-128"/>
              <a:cs typeface="Times New Roman" panose="02020603050405020304" pitchFamily="18" charset="0"/>
            </a:endParaRPr>
          </a:p>
          <a:p>
            <a:pPr algn="l" defTabSz="685783">
              <a:lnSpc>
                <a:spcPct val="100000"/>
              </a:lnSpc>
              <a:defRPr/>
            </a:pPr>
            <a:r>
              <a:rPr lang="ja-JP" altLang="en-US" sz="1200" dirty="0">
                <a:solidFill>
                  <a:srgbClr val="44546A">
                    <a:lumMod val="50000"/>
                  </a:srgbClr>
                </a:solidFill>
                <a:latin typeface="HGｺﾞｼｯｸM" panose="020B0609000000000000" pitchFamily="49" charset="-128"/>
                <a:ea typeface="HGｺﾞｼｯｸM" panose="020B0609000000000000" pitchFamily="49" charset="-128"/>
                <a:cs typeface="Times New Roman" panose="02020603050405020304" pitchFamily="18" charset="0"/>
              </a:rPr>
              <a:t>★事前登録制の流れ</a:t>
            </a:r>
            <a:endParaRPr lang="en-US" altLang="ja-JP" sz="1200" dirty="0">
              <a:solidFill>
                <a:srgbClr val="44546A">
                  <a:lumMod val="50000"/>
                </a:srgbClr>
              </a:solidFill>
              <a:latin typeface="HGｺﾞｼｯｸM" panose="020B0609000000000000" pitchFamily="49" charset="-128"/>
              <a:ea typeface="HGｺﾞｼｯｸM" panose="020B0609000000000000" pitchFamily="49" charset="-128"/>
              <a:cs typeface="Times New Roman" panose="02020603050405020304" pitchFamily="18" charset="0"/>
            </a:endParaRPr>
          </a:p>
          <a:p>
            <a:pPr algn="l" defTabSz="685783">
              <a:lnSpc>
                <a:spcPct val="100000"/>
              </a:lnSpc>
              <a:defRPr/>
            </a:pPr>
            <a:r>
              <a:rPr lang="ja-JP" altLang="en-US" sz="1200" dirty="0">
                <a:solidFill>
                  <a:srgbClr val="44546A">
                    <a:lumMod val="50000"/>
                  </a:srgbClr>
                </a:solidFill>
                <a:latin typeface="HGｺﾞｼｯｸM" panose="020B0609000000000000" pitchFamily="49" charset="-128"/>
                <a:ea typeface="HGｺﾞｼｯｸM" panose="020B0609000000000000" pitchFamily="49" charset="-128"/>
                <a:cs typeface="Times New Roman" panose="02020603050405020304" pitchFamily="18" charset="0"/>
              </a:rPr>
              <a:t>無し</a:t>
            </a:r>
            <a:endParaRPr lang="en-US" altLang="ja-JP" sz="1200" dirty="0">
              <a:solidFill>
                <a:srgbClr val="44546A">
                  <a:lumMod val="50000"/>
                </a:srgbClr>
              </a:solidFill>
              <a:latin typeface="HGｺﾞｼｯｸM" panose="020B0609000000000000" pitchFamily="49" charset="-128"/>
              <a:ea typeface="HGｺﾞｼｯｸM" panose="020B0609000000000000" pitchFamily="49" charset="-128"/>
              <a:cs typeface="Times New Roman" panose="02020603050405020304" pitchFamily="18" charset="0"/>
            </a:endParaRPr>
          </a:p>
          <a:p>
            <a:pPr algn="l" defTabSz="685783">
              <a:lnSpc>
                <a:spcPct val="100000"/>
              </a:lnSpc>
              <a:defRPr/>
            </a:pPr>
            <a:endParaRPr lang="en-US" altLang="ja-JP" sz="1200" dirty="0">
              <a:solidFill>
                <a:srgbClr val="44546A">
                  <a:lumMod val="50000"/>
                </a:srgbClr>
              </a:solidFill>
              <a:latin typeface="HGｺﾞｼｯｸM" panose="020B0609000000000000" pitchFamily="49" charset="-128"/>
              <a:ea typeface="HGｺﾞｼｯｸM" panose="020B0609000000000000" pitchFamily="49" charset="-128"/>
              <a:cs typeface="Times New Roman" panose="02020603050405020304" pitchFamily="18" charset="0"/>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1" name="タイトル 1">
            <a:extLst>
              <a:ext uri="{FF2B5EF4-FFF2-40B4-BE49-F238E27FC236}">
                <a16:creationId xmlns:a16="http://schemas.microsoft.com/office/drawing/2014/main" id="{8B65CF81-39FB-61FE-6BCC-D70E6521A407}"/>
              </a:ext>
            </a:extLst>
          </p:cNvPr>
          <p:cNvSpPr txBox="1">
            <a:spLocks/>
          </p:cNvSpPr>
          <p:nvPr/>
        </p:nvSpPr>
        <p:spPr>
          <a:xfrm>
            <a:off x="5474793" y="2785819"/>
            <a:ext cx="2054472" cy="4141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22" name="タイトル 1">
            <a:extLst>
              <a:ext uri="{FF2B5EF4-FFF2-40B4-BE49-F238E27FC236}">
                <a16:creationId xmlns:a16="http://schemas.microsoft.com/office/drawing/2014/main" id="{6A5E84A9-1B16-06ED-289B-E4D30490E32F}"/>
              </a:ext>
            </a:extLst>
          </p:cNvPr>
          <p:cNvSpPr txBox="1">
            <a:spLocks/>
          </p:cNvSpPr>
          <p:nvPr/>
        </p:nvSpPr>
        <p:spPr>
          <a:xfrm>
            <a:off x="4858459" y="3416807"/>
            <a:ext cx="3564293" cy="196695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★市への届出</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r>
              <a:rPr lang="zh-TW" altLang="en-US" sz="1200" dirty="0">
                <a:solidFill>
                  <a:srgbClr val="44546A">
                    <a:lumMod val="50000"/>
                  </a:srgbClr>
                </a:solidFill>
                <a:latin typeface="メイリオ" panose="020B0604030504040204" pitchFamily="50" charset="-128"/>
                <a:ea typeface="メイリオ" panose="020B0604030504040204" pitchFamily="50" charset="-128"/>
              </a:rPr>
              <a:t>摂津市地域生活支援拠点等事業所登録申請書</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★市からの通知</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r>
              <a:rPr lang="zh-TW" altLang="en-US" sz="1200" dirty="0">
                <a:solidFill>
                  <a:srgbClr val="44546A">
                    <a:lumMod val="50000"/>
                  </a:srgbClr>
                </a:solidFill>
                <a:latin typeface="メイリオ" panose="020B0604030504040204" pitchFamily="50" charset="-128"/>
                <a:ea typeface="メイリオ" panose="020B0604030504040204" pitchFamily="50" charset="-128"/>
              </a:rPr>
              <a:t>摂津市地域生活支援拠点等事業所登録通知書</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4" name="角丸四角形 1">
            <a:extLst>
              <a:ext uri="{FF2B5EF4-FFF2-40B4-BE49-F238E27FC236}">
                <a16:creationId xmlns:a16="http://schemas.microsoft.com/office/drawing/2014/main" id="{7DB5A47A-C660-F35E-0FF7-CCEEF49F1A13}"/>
              </a:ext>
            </a:extLst>
          </p:cNvPr>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メイリオ" panose="020B0604030504040204" pitchFamily="50" charset="-128"/>
                <a:ea typeface="メイリオ" panose="020B0604030504040204" pitchFamily="50" charset="-128"/>
              </a:rPr>
              <a:t>　　</a:t>
            </a:r>
            <a:endParaRPr lang="ja-JP" altLang="en-US" sz="2100" b="1" dirty="0">
              <a:solidFill>
                <a:srgbClr val="FFFDE1"/>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BC811552-6B67-DD20-AD1F-4956DCFF6DA3}"/>
              </a:ext>
            </a:extLst>
          </p:cNvPr>
          <p:cNvSpPr txBox="1">
            <a:spLocks/>
          </p:cNvSpPr>
          <p:nvPr/>
        </p:nvSpPr>
        <p:spPr>
          <a:xfrm>
            <a:off x="2182893" y="1208458"/>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35803E60-7153-C819-FD9B-8AD50CE049CC}"/>
              </a:ext>
            </a:extLst>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03-2</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26" name="スライド番号プレースホルダー 5">
            <a:extLst>
              <a:ext uri="{FF2B5EF4-FFF2-40B4-BE49-F238E27FC236}">
                <a16:creationId xmlns:a16="http://schemas.microsoft.com/office/drawing/2014/main" id="{42C6401F-D616-D591-49D2-7BAF5ED78600}"/>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6</a:t>
            </a:fld>
            <a:endParaRPr kumimoji="1" lang="ja-JP" altLang="en-US"/>
          </a:p>
        </p:txBody>
      </p:sp>
      <p:sp>
        <p:nvSpPr>
          <p:cNvPr id="2" name="タイトル 1">
            <a:extLst>
              <a:ext uri="{FF2B5EF4-FFF2-40B4-BE49-F238E27FC236}">
                <a16:creationId xmlns:a16="http://schemas.microsoft.com/office/drawing/2014/main" id="{429FACE7-EF0B-1971-CBEE-7E0D31C150A4}"/>
              </a:ext>
            </a:extLst>
          </p:cNvPr>
          <p:cNvSpPr txBox="1">
            <a:spLocks/>
          </p:cNvSpPr>
          <p:nvPr/>
        </p:nvSpPr>
        <p:spPr>
          <a:xfrm>
            <a:off x="4858459" y="2724267"/>
            <a:ext cx="3564294" cy="74316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拠点事業所の認定について（事業所向け）</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731266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608495" y="1913856"/>
            <a:ext cx="8190271" cy="4443404"/>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685800">
              <a:defRPr/>
            </a:pPr>
            <a:r>
              <a:rPr lang="ja-JP" altLang="en-US" sz="1350" b="1" dirty="0">
                <a:solidFill>
                  <a:schemeClr val="tx1"/>
                </a:solidFill>
                <a:latin typeface="游ゴシック" panose="020F0502020204030204"/>
                <a:ea typeface="游ゴシック" panose="020B0400000000000000" pitchFamily="50" charset="-128"/>
              </a:rPr>
              <a:t>①地域の体制作り（ネットワーク形成）</a:t>
            </a:r>
            <a:endParaRPr lang="en-US" altLang="ja-JP" sz="1350" b="1"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多様なワーキングへの参加・立ち上げ</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「新型コロナ発生時対応策検討ワーキング」に参加し、感染症流行時の対応を協議した。</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「社会資源の開発・改善・ネットワーク化検討ワーキング」の立ち上げと「ハッピーキッズプロジェクト」への参加で、地域課題の解決に取り組んだ。</a:t>
            </a:r>
            <a:endParaRPr lang="en-US" altLang="ja-JP" sz="1350"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関係機関との連携強化</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　認定こども園のスマイルサポーターに対し、支援困難事例や連携ニーズに関する聞き取り調査を実施した。摂津市社会福祉協議会の</a:t>
            </a:r>
            <a:r>
              <a:rPr lang="en-US" altLang="ja-JP" sz="1350" dirty="0">
                <a:solidFill>
                  <a:schemeClr val="tx1"/>
                </a:solidFill>
                <a:latin typeface="游ゴシック" panose="020F0502020204030204"/>
                <a:ea typeface="游ゴシック" panose="020B0400000000000000" pitchFamily="50" charset="-128"/>
              </a:rPr>
              <a:t>CSW</a:t>
            </a:r>
            <a:r>
              <a:rPr lang="ja-JP" altLang="en-US" sz="1350" dirty="0">
                <a:solidFill>
                  <a:schemeClr val="tx1"/>
                </a:solidFill>
                <a:latin typeface="游ゴシック" panose="020F0502020204030204"/>
                <a:ea typeface="游ゴシック" panose="020B0400000000000000" pitchFamily="50" charset="-128"/>
              </a:rPr>
              <a:t>（コミュニティソーシャルワーカー）と連携し、地域ネットワークの構築を図った。</a:t>
            </a:r>
            <a:endParaRPr lang="en-US" altLang="ja-JP" sz="1350"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新規事業所への普及啓発</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市内に新規開設された日中活動系・相談支援事業所に対し、拠点等事業への登録説明会を行った。</a:t>
            </a:r>
            <a:r>
              <a:rPr lang="ja-JP" altLang="en-US" sz="1350" b="1" dirty="0">
                <a:solidFill>
                  <a:schemeClr val="tx1"/>
                </a:solidFill>
                <a:latin typeface="游ゴシック" panose="020F0502020204030204"/>
                <a:ea typeface="游ゴシック" panose="020B0400000000000000" pitchFamily="50" charset="-128"/>
              </a:rPr>
              <a:t>②緊急時の受入・対応</a:t>
            </a:r>
            <a:endParaRPr lang="en-US" altLang="ja-JP" sz="1350" b="1"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緊急短期入所の調整</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市内相談支援事業所からの要請を受け、緊急短期入所の受入先確保に向けた調整を実施した。実際の受入時には、立ち合いや引き継ぎ業務も行い、円滑な利用を支援した。</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b="1" dirty="0">
                <a:solidFill>
                  <a:schemeClr val="tx1"/>
                </a:solidFill>
                <a:latin typeface="游ゴシック" panose="020F0502020204030204"/>
                <a:ea typeface="游ゴシック" panose="020B0400000000000000" pitchFamily="50" charset="-128"/>
              </a:rPr>
              <a:t>③専門的人材の確保・養成</a:t>
            </a:r>
            <a:endParaRPr lang="en-US" altLang="ja-JP" sz="1350" b="1"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実務的な研修会の開催「業務継続計画（</a:t>
            </a:r>
            <a:r>
              <a:rPr lang="en-US" altLang="ja-JP" sz="1350" dirty="0">
                <a:solidFill>
                  <a:schemeClr val="tx1"/>
                </a:solidFill>
                <a:latin typeface="游ゴシック" panose="020F0502020204030204"/>
                <a:ea typeface="游ゴシック" panose="020B0400000000000000" pitchFamily="50" charset="-128"/>
              </a:rPr>
              <a:t>BCP</a:t>
            </a:r>
            <a:r>
              <a:rPr lang="ja-JP" altLang="en-US" sz="1350" dirty="0">
                <a:solidFill>
                  <a:schemeClr val="tx1"/>
                </a:solidFill>
                <a:latin typeface="游ゴシック" panose="020F0502020204030204"/>
                <a:ea typeface="游ゴシック" panose="020B0400000000000000" pitchFamily="50" charset="-128"/>
              </a:rPr>
              <a:t>）作成に関する研修会」を開催し、講師も務めた。「強度行動障害の支援に関する研修会」を企画・開催し、専門性の高い支援スキルの向上を図った。</a:t>
            </a: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608496" y="1499740"/>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令和５年度</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2778194" y="2774484"/>
            <a:ext cx="2256422" cy="103255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506937" y="243257"/>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343143" y="500740"/>
            <a:ext cx="4457713" cy="713020"/>
          </a:xfrm>
          <a:prstGeom prst="rect">
            <a:avLst/>
          </a:prstGeom>
        </p:spPr>
        <p:txBody>
          <a:bodyPr vert="horz" lIns="68580" tIns="34290" rIns="68580" bIns="34290" rtlCol="0" anchor="t">
            <a:normAutofit fontScale="70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取組み（過去２年の活動実績）</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848861" y="14875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14" name="スライド番号プレースホルダー 5">
            <a:extLst>
              <a:ext uri="{FF2B5EF4-FFF2-40B4-BE49-F238E27FC236}">
                <a16:creationId xmlns:a16="http://schemas.microsoft.com/office/drawing/2014/main" id="{388F94E1-BE2C-46AF-BC31-F5EE274A02ED}"/>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7</a:t>
            </a:fld>
            <a:endParaRPr kumimoji="1" lang="ja-JP" altLang="en-US"/>
          </a:p>
        </p:txBody>
      </p:sp>
    </p:spTree>
    <p:extLst>
      <p:ext uri="{BB962C8B-B14F-4D97-AF65-F5344CB8AC3E}">
        <p14:creationId xmlns:p14="http://schemas.microsoft.com/office/powerpoint/2010/main" val="3446305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F1A42-9B56-CB48-BD54-5B05C6428B12}"/>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743C4F76-D4DE-707E-4ED1-6BC29DABBE5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D52367EF-5C30-9901-0681-56E064BF7E3F}"/>
              </a:ext>
            </a:extLst>
          </p:cNvPr>
          <p:cNvSpPr/>
          <p:nvPr/>
        </p:nvSpPr>
        <p:spPr>
          <a:xfrm>
            <a:off x="513184" y="1564839"/>
            <a:ext cx="8420471" cy="5253622"/>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685800">
              <a:defRPr/>
            </a:pPr>
            <a:r>
              <a:rPr lang="ja-JP" altLang="en-US" sz="1350" b="1" dirty="0">
                <a:solidFill>
                  <a:schemeClr val="tx1"/>
                </a:solidFill>
                <a:latin typeface="游ゴシック" panose="020F0502020204030204"/>
                <a:ea typeface="游ゴシック" panose="020B0400000000000000" pitchFamily="50" charset="-128"/>
              </a:rPr>
              <a:t>①地域の体制作り（情報の整備と広域連携）</a:t>
            </a:r>
            <a:endParaRPr lang="en-US" altLang="ja-JP" sz="1350" b="1"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緊急対応用情報誌の作成に向けた調査 </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「社会資源の開発・改善・ネットワーク化検討ワーキング」において、支援者が緊急時に活用しやすい情報誌を作成した。摂津市内だけでなく、大阪府下の関係機関への聞き取り調査や調整を行った。</a:t>
            </a:r>
            <a:endParaRPr lang="en-US" altLang="ja-JP" sz="1350"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専門的なワーキングへの参加 </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医療的ケア児者の緊急対応ワーキング」や「ハッピーキッズプロジェクト」に継続して参加し、特定の支援ニーズを持つ層への体制整備を推進した。「日中活動事業所情報誌作成ワーキング」にて、地域の事業所情報の可視化を進めた。</a:t>
            </a:r>
            <a:endParaRPr lang="en-US" altLang="ja-JP" sz="1350"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新規事業所への啓発 </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新規開設された相談支援事業所に対し、拠点等事業の趣旨説明と登録依頼を行った。</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b="1" dirty="0">
                <a:solidFill>
                  <a:schemeClr val="tx1"/>
                </a:solidFill>
                <a:latin typeface="游ゴシック" panose="020F0502020204030204"/>
                <a:ea typeface="游ゴシック" panose="020B0400000000000000" pitchFamily="50" charset="-128"/>
              </a:rPr>
              <a:t>②緊急時の受入・対応および体験利用</a:t>
            </a:r>
            <a:endParaRPr lang="en-US" altLang="ja-JP" sz="1350" b="1"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緊急短期入所の調整</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市障害福祉課からの虐待疑い案件や、相談支援事業所からの要請に対し、速やかに市内短期入所事業所を確保した。事業所の受入が困難なケースが増加する中、既存事業所へ積極的な受入と理解を求める調整業務も行った。</a:t>
            </a:r>
            <a:endParaRPr lang="en-US" altLang="ja-JP" sz="1350"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グループホームの体験利用調整 </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緊急対応に関連し、グループホームの体験利用先の相談・確保（見学対応）を行った。</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b="1" dirty="0">
                <a:solidFill>
                  <a:schemeClr val="tx1"/>
                </a:solidFill>
                <a:latin typeface="游ゴシック" panose="020F0502020204030204"/>
                <a:ea typeface="游ゴシック" panose="020B0400000000000000" pitchFamily="50" charset="-128"/>
              </a:rPr>
              <a:t>③専門的人材の確保・養成</a:t>
            </a:r>
            <a:endParaRPr lang="en-US" altLang="ja-JP" sz="1350" b="1"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虐待防止研修の実施 </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企画会議を重ね、「虐待防止研修」の司会進行・運営を担当した。</a:t>
            </a:r>
            <a:endParaRPr lang="en-US" altLang="ja-JP" sz="1350" dirty="0">
              <a:solidFill>
                <a:schemeClr val="tx1"/>
              </a:solidFill>
              <a:latin typeface="游ゴシック" panose="020F0502020204030204"/>
              <a:ea typeface="游ゴシック" panose="020B0400000000000000" pitchFamily="50" charset="-128"/>
            </a:endParaRPr>
          </a:p>
          <a:p>
            <a:pPr marL="285750" indent="-285750" defTabSz="685800">
              <a:buFont typeface="Wingdings" panose="05000000000000000000" pitchFamily="2" charset="2"/>
              <a:buChar char="l"/>
              <a:defRPr/>
            </a:pPr>
            <a:r>
              <a:rPr lang="ja-JP" altLang="en-US" sz="1350" dirty="0">
                <a:solidFill>
                  <a:schemeClr val="tx1"/>
                </a:solidFill>
                <a:latin typeface="游ゴシック" panose="020F0502020204030204"/>
                <a:ea typeface="游ゴシック" panose="020B0400000000000000" pitchFamily="50" charset="-128"/>
              </a:rPr>
              <a:t>多様なテーマの研修参加・開催 </a:t>
            </a:r>
            <a:endParaRPr lang="en-US" altLang="ja-JP" sz="1350" dirty="0">
              <a:solidFill>
                <a:schemeClr val="tx1"/>
              </a:solidFill>
              <a:latin typeface="游ゴシック" panose="020F0502020204030204"/>
              <a:ea typeface="游ゴシック" panose="020B0400000000000000" pitchFamily="50" charset="-128"/>
            </a:endParaRPr>
          </a:p>
          <a:p>
            <a:pPr defTabSz="685800">
              <a:defRPr/>
            </a:pPr>
            <a:r>
              <a:rPr lang="ja-JP" altLang="en-US" sz="1350" dirty="0">
                <a:solidFill>
                  <a:schemeClr val="tx1"/>
                </a:solidFill>
                <a:latin typeface="游ゴシック" panose="020F0502020204030204"/>
                <a:ea typeface="游ゴシック" panose="020B0400000000000000" pitchFamily="50" charset="-128"/>
              </a:rPr>
              <a:t>「障害者雇用を支える」をテーマとした研修会の開催や、「大阪府障害者地域生活支援体制整備事業研修」への参加を通じ、支援者のスキルアップを図った。</a:t>
            </a:r>
          </a:p>
        </p:txBody>
      </p:sp>
      <p:sp>
        <p:nvSpPr>
          <p:cNvPr id="17" name="タイトル 1">
            <a:extLst>
              <a:ext uri="{FF2B5EF4-FFF2-40B4-BE49-F238E27FC236}">
                <a16:creationId xmlns:a16="http://schemas.microsoft.com/office/drawing/2014/main" id="{DDDF6DE1-422C-8D86-B985-76B053FDF223}"/>
              </a:ext>
            </a:extLst>
          </p:cNvPr>
          <p:cNvSpPr txBox="1">
            <a:spLocks/>
          </p:cNvSpPr>
          <p:nvPr/>
        </p:nvSpPr>
        <p:spPr>
          <a:xfrm>
            <a:off x="608495" y="1213760"/>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令和</a:t>
            </a:r>
            <a:r>
              <a:rPr lang="en-US" altLang="ja-JP" sz="2100" b="1" dirty="0">
                <a:solidFill>
                  <a:prstClr val="black"/>
                </a:solidFill>
                <a:latin typeface="メイリオ" panose="020B0604030504040204" pitchFamily="50" charset="-128"/>
                <a:ea typeface="メイリオ" panose="020B0604030504040204" pitchFamily="50" charset="-128"/>
              </a:rPr>
              <a:t>6</a:t>
            </a:r>
            <a:r>
              <a:rPr lang="ja-JP" altLang="en-US" sz="2100" b="1" dirty="0">
                <a:solidFill>
                  <a:prstClr val="black"/>
                </a:solidFill>
                <a:latin typeface="メイリオ" panose="020B0604030504040204" pitchFamily="50" charset="-128"/>
                <a:ea typeface="メイリオ" panose="020B0604030504040204" pitchFamily="50" charset="-128"/>
              </a:rPr>
              <a:t>年度</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34ADDD6A-8BBC-D12D-44D5-32A8E22FF61B}"/>
              </a:ext>
            </a:extLst>
          </p:cNvPr>
          <p:cNvSpPr txBox="1">
            <a:spLocks/>
          </p:cNvSpPr>
          <p:nvPr/>
        </p:nvSpPr>
        <p:spPr>
          <a:xfrm>
            <a:off x="2778194" y="2774484"/>
            <a:ext cx="2256422" cy="103255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4" name="角丸四角形 1">
            <a:extLst>
              <a:ext uri="{FF2B5EF4-FFF2-40B4-BE49-F238E27FC236}">
                <a16:creationId xmlns:a16="http://schemas.microsoft.com/office/drawing/2014/main" id="{D24C5669-3470-769D-517F-FE192610D789}"/>
              </a:ext>
            </a:extLst>
          </p:cNvPr>
          <p:cNvSpPr/>
          <p:nvPr/>
        </p:nvSpPr>
        <p:spPr>
          <a:xfrm>
            <a:off x="1506937" y="243257"/>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25" name="タイトル 1">
            <a:extLst>
              <a:ext uri="{FF2B5EF4-FFF2-40B4-BE49-F238E27FC236}">
                <a16:creationId xmlns:a16="http://schemas.microsoft.com/office/drawing/2014/main" id="{B637E386-2190-9345-3329-94075EDCCABD}"/>
              </a:ext>
            </a:extLst>
          </p:cNvPr>
          <p:cNvSpPr txBox="1">
            <a:spLocks/>
          </p:cNvSpPr>
          <p:nvPr/>
        </p:nvSpPr>
        <p:spPr>
          <a:xfrm>
            <a:off x="2343143" y="500740"/>
            <a:ext cx="4457713" cy="713020"/>
          </a:xfrm>
          <a:prstGeom prst="rect">
            <a:avLst/>
          </a:prstGeom>
        </p:spPr>
        <p:txBody>
          <a:bodyPr vert="horz" lIns="68580" tIns="34290" rIns="68580" bIns="34290" rtlCol="0" anchor="t">
            <a:normAutofit fontScale="70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取組み（過去２年の活動実績）</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2F9D5FE5-6377-5F86-151F-F14AA24DBA67}"/>
              </a:ext>
            </a:extLst>
          </p:cNvPr>
          <p:cNvSpPr>
            <a:spLocks noChangeAspect="1"/>
          </p:cNvSpPr>
          <p:nvPr/>
        </p:nvSpPr>
        <p:spPr>
          <a:xfrm>
            <a:off x="848861" y="14875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03-4</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14" name="スライド番号プレースホルダー 5">
            <a:extLst>
              <a:ext uri="{FF2B5EF4-FFF2-40B4-BE49-F238E27FC236}">
                <a16:creationId xmlns:a16="http://schemas.microsoft.com/office/drawing/2014/main" id="{D5263632-50D1-3B01-F9D3-340BF3916FBB}"/>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8</a:t>
            </a:fld>
            <a:endParaRPr kumimoji="1" lang="ja-JP" altLang="en-US"/>
          </a:p>
        </p:txBody>
      </p:sp>
    </p:spTree>
    <p:extLst>
      <p:ext uri="{BB962C8B-B14F-4D97-AF65-F5344CB8AC3E}">
        <p14:creationId xmlns:p14="http://schemas.microsoft.com/office/powerpoint/2010/main" val="3534611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1663</Words>
  <Application>Microsoft Office PowerPoint</Application>
  <PresentationFormat>画面に合わせる (4:3)</PresentationFormat>
  <Paragraphs>181</Paragraphs>
  <Slides>8</Slides>
  <Notes>8</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HGｺﾞｼｯｸM</vt:lpstr>
      <vt:lpstr>メイリオ</vt:lpstr>
      <vt:lpstr>游ゴシック</vt:lpstr>
      <vt:lpstr>游ゴシック Light</vt:lpstr>
      <vt:lpstr>Arial</vt:lpstr>
      <vt:lpstr>Segoe UI</vt:lpstr>
      <vt:lpstr>Wingdings</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2026-03-31T00:33:14Z</dcterms:modified>
</cp:coreProperties>
</file>