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436"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JtCaW6tmMIGWPurytKw7rg==" hashData="qIvJ1U+p4zC9YK9ddixMJUyqnD2IKXlMZ+r8+XY8cnLiaIlVOuviB5tRmOVyCgS8S+BB6civoKyf6Z6V/R18S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97" d="100"/>
          <a:sy n="97" d="100"/>
        </p:scale>
        <p:origin x="84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03912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2026/3/25</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extLst>
              <a:ext uri="{FF2B5EF4-FFF2-40B4-BE49-F238E27FC236}">
                <a16:creationId xmlns:a16="http://schemas.microsoft.com/office/drawing/2014/main" id="{16A7AD72-6DFE-4FB6-BC8E-2F873043C896}"/>
              </a:ext>
            </a:extLst>
          </p:cNvPr>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地域生活支援拠点等についての取組を掲載しています。</a:t>
            </a:r>
            <a:endParaRPr lang="en-US" altLang="ja-JP" sz="12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245158" y="2673583"/>
            <a:ext cx="1813787" cy="478226"/>
          </a:xfrm>
          <a:prstGeom prst="rect">
            <a:avLst/>
          </a:prstGeom>
        </p:spPr>
        <p:txBody>
          <a:bodyPr vert="horz" lIns="68580" tIns="34290" rIns="68580" bIns="3429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堺市</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412070" y="1241464"/>
            <a:ext cx="1328216" cy="1328216"/>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350" dirty="0">
              <a:solidFill>
                <a:schemeClr val="tx1"/>
              </a:solidFill>
            </a:endParaRPr>
          </a:p>
        </p:txBody>
      </p:sp>
      <p:sp>
        <p:nvSpPr>
          <p:cNvPr id="16" name="楕円 15">
            <a:extLst>
              <a:ext uri="{FF2B5EF4-FFF2-40B4-BE49-F238E27FC236}">
                <a16:creationId xmlns:a16="http://schemas.microsoft.com/office/drawing/2014/main" id="{61770FFB-076D-4D8E-A395-40A76EF1C214}"/>
              </a:ext>
            </a:extLst>
          </p:cNvPr>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9" name="タイトル 1">
            <a:extLst>
              <a:ext uri="{FF2B5EF4-FFF2-40B4-BE49-F238E27FC236}">
                <a16:creationId xmlns:a16="http://schemas.microsoft.com/office/drawing/2014/main" id="{CAD511B1-606A-4CF6-B6A0-EDC3556CA8DA}"/>
              </a:ext>
            </a:extLst>
          </p:cNvPr>
          <p:cNvSpPr txBox="1">
            <a:spLocks/>
          </p:cNvSpPr>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人口（令和８年１月現在）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a:t>
            </a:r>
            <a:r>
              <a:rPr lang="en-US" altLang="ja-JP" sz="1000" b="1" spc="225" dirty="0">
                <a:solidFill>
                  <a:schemeClr val="bg1"/>
                </a:solidFill>
                <a:latin typeface="+mn-ea"/>
                <a:ea typeface="+mn-ea"/>
                <a:cs typeface="Arial" panose="020B0604020202020204" pitchFamily="34" charset="0"/>
              </a:rPr>
              <a:t>802,839</a:t>
            </a:r>
            <a:r>
              <a:rPr lang="ja-JP" altLang="en-US" sz="1000" b="1" spc="225" dirty="0">
                <a:solidFill>
                  <a:schemeClr val="bg1"/>
                </a:solidFill>
                <a:latin typeface="+mn-ea"/>
                <a:ea typeface="+mn-ea"/>
                <a:cs typeface="Arial" panose="020B0604020202020204" pitchFamily="34" charset="0"/>
              </a:rPr>
              <a:t>人</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整備時期：平成</a:t>
            </a:r>
            <a:r>
              <a:rPr lang="en-US" altLang="ja-JP" sz="1000" b="1" spc="225" dirty="0">
                <a:solidFill>
                  <a:schemeClr val="bg1"/>
                </a:solidFill>
                <a:latin typeface="+mn-ea"/>
                <a:ea typeface="+mn-ea"/>
                <a:cs typeface="Arial" panose="020B0604020202020204" pitchFamily="34" charset="0"/>
              </a:rPr>
              <a:t>29</a:t>
            </a:r>
            <a:r>
              <a:rPr lang="ja-JP" altLang="en-US" sz="1000" b="1" spc="225" dirty="0">
                <a:solidFill>
                  <a:schemeClr val="bg1"/>
                </a:solidFill>
                <a:latin typeface="+mn-ea"/>
                <a:ea typeface="+mn-ea"/>
                <a:cs typeface="Arial" panose="020B0604020202020204" pitchFamily="34" charset="0"/>
              </a:rPr>
              <a:t>年</a:t>
            </a:r>
            <a:r>
              <a:rPr lang="en-US" altLang="ja-JP" sz="1000" b="1" spc="225" dirty="0">
                <a:solidFill>
                  <a:schemeClr val="bg1"/>
                </a:solidFill>
                <a:latin typeface="+mn-ea"/>
                <a:ea typeface="+mn-ea"/>
                <a:cs typeface="Arial" panose="020B0604020202020204" pitchFamily="34" charset="0"/>
              </a:rPr>
              <a:t>4</a:t>
            </a:r>
            <a:r>
              <a:rPr lang="ja-JP" altLang="en-US" sz="1000" b="1" spc="225" dirty="0">
                <a:solidFill>
                  <a:schemeClr val="bg1"/>
                </a:solidFill>
                <a:latin typeface="+mn-ea"/>
                <a:ea typeface="+mn-ea"/>
                <a:cs typeface="Arial" panose="020B0604020202020204" pitchFamily="34" charset="0"/>
              </a:rPr>
              <a:t>月</a:t>
            </a:r>
            <a:endParaRPr lang="en-US" altLang="ja-JP" sz="1000" b="1" spc="225" dirty="0">
              <a:solidFill>
                <a:schemeClr val="bg1"/>
              </a:solidFill>
              <a:latin typeface="+mn-ea"/>
              <a:ea typeface="+mn-ea"/>
              <a:cs typeface="Arial" panose="020B0604020202020204" pitchFamily="34" charset="0"/>
            </a:endParaRPr>
          </a:p>
        </p:txBody>
      </p:sp>
      <p:sp>
        <p:nvSpPr>
          <p:cNvPr id="12" name="正方形/長方形 11">
            <a:extLst>
              <a:ext uri="{FF2B5EF4-FFF2-40B4-BE49-F238E27FC236}">
                <a16:creationId xmlns:a16="http://schemas.microsoft.com/office/drawing/2014/main" id="{ACDE0DCB-57DA-4DB2-83B5-01F90BF23F6F}"/>
              </a:ext>
            </a:extLst>
          </p:cNvPr>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
            <a:extLst>
              <a:ext uri="{FF2B5EF4-FFF2-40B4-BE49-F238E27FC236}">
                <a16:creationId xmlns:a16="http://schemas.microsoft.com/office/drawing/2014/main" id="{945171B4-8AB3-4180-916D-CE11E6D279C4}"/>
              </a:ext>
            </a:extLst>
          </p:cNvPr>
          <p:cNvSpPr/>
          <p:nvPr/>
        </p:nvSpPr>
        <p:spPr>
          <a:xfrm>
            <a:off x="2259017" y="1340768"/>
            <a:ext cx="6763406" cy="716558"/>
          </a:xfrm>
          <a:prstGeom prst="roundRect">
            <a:avLst>
              <a:gd name="adj" fmla="val 5612"/>
            </a:avLst>
          </a:prstGeom>
          <a:solidFill>
            <a:schemeClr val="bg1"/>
          </a:solidFill>
          <a:ln w="1905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22" name="タイトル 1">
            <a:extLst>
              <a:ext uri="{FF2B5EF4-FFF2-40B4-BE49-F238E27FC236}">
                <a16:creationId xmlns:a16="http://schemas.microsoft.com/office/drawing/2014/main" id="{FB7A26D9-7670-40AB-88D1-40F2FDBDFCF5}"/>
              </a:ext>
            </a:extLst>
          </p:cNvPr>
          <p:cNvSpPr txBox="1">
            <a:spLocks/>
          </p:cNvSpPr>
          <p:nvPr/>
        </p:nvSpPr>
        <p:spPr>
          <a:xfrm>
            <a:off x="2267743" y="1412776"/>
            <a:ext cx="6754679" cy="620994"/>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本市では、既存の障害福祉サービスや事業を活用しながら、</a:t>
            </a:r>
            <a:r>
              <a:rPr lang="en-US" altLang="ja-JP" sz="1200" dirty="0">
                <a:latin typeface="+mn-ea"/>
                <a:ea typeface="+mn-ea"/>
              </a:rPr>
              <a:t>4</a:t>
            </a:r>
            <a:r>
              <a:rPr lang="ja-JP" altLang="en-US" sz="1200" dirty="0">
                <a:latin typeface="+mn-ea"/>
                <a:ea typeface="+mn-ea"/>
              </a:rPr>
              <a:t>つの機能を分担し、有機的に連動させることで、障害者の生活を地域全体で支える「面的整備型」として整備しています。また、更なる体制整備、機能強化の推進に向けた協議を行っています。</a:t>
            </a:r>
          </a:p>
        </p:txBody>
      </p:sp>
      <p:sp>
        <p:nvSpPr>
          <p:cNvPr id="23" name="スライド番号プレースホルダー 5">
            <a:extLst>
              <a:ext uri="{FF2B5EF4-FFF2-40B4-BE49-F238E27FC236}">
                <a16:creationId xmlns:a16="http://schemas.microsoft.com/office/drawing/2014/main" id="{6C33BC74-78AB-470F-8BAF-9C1E3D03F126}"/>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pic>
        <p:nvPicPr>
          <p:cNvPr id="5" name="図 4">
            <a:extLst>
              <a:ext uri="{FF2B5EF4-FFF2-40B4-BE49-F238E27FC236}">
                <a16:creationId xmlns:a16="http://schemas.microsoft.com/office/drawing/2014/main" id="{FCD8CEC9-AA9E-8599-6332-589123C1DA8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8621" y="1442845"/>
            <a:ext cx="569243" cy="947974"/>
          </a:xfrm>
          <a:prstGeom prst="rect">
            <a:avLst/>
          </a:prstGeom>
        </p:spPr>
      </p:pic>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三角形 5">
            <a:extLst>
              <a:ext uri="{FF2B5EF4-FFF2-40B4-BE49-F238E27FC236}">
                <a16:creationId xmlns:a16="http://schemas.microsoft.com/office/drawing/2014/main" id="{6D764C04-8067-88A1-B865-FA78C4A09340}"/>
              </a:ext>
            </a:extLst>
          </p:cNvPr>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271474" y="3027497"/>
            <a:ext cx="3300521" cy="1123867"/>
          </a:xfrm>
          <a:prstGeom prst="rect">
            <a:avLst/>
          </a:prstGeom>
          <a:noFill/>
        </p:spPr>
        <p:txBody>
          <a:bodyPr wrap="square">
            <a:noAutofit/>
          </a:bodyPr>
          <a:lstStyle/>
          <a:p>
            <a:pPr>
              <a:lnSpc>
                <a:spcPct val="150000"/>
              </a:lnSpc>
            </a:pPr>
            <a:r>
              <a:rPr lang="ja-JP" altLang="en-US" sz="1200" b="1" dirty="0">
                <a:latin typeface="+mn-ea"/>
              </a:rPr>
              <a:t>堺市　障害施策推進課</a:t>
            </a:r>
            <a:endParaRPr lang="en-US" altLang="ja-JP" sz="1200" b="1" dirty="0">
              <a:latin typeface="+mn-ea"/>
            </a:endParaRPr>
          </a:p>
          <a:p>
            <a:pPr>
              <a:lnSpc>
                <a:spcPct val="150000"/>
              </a:lnSpc>
            </a:pPr>
            <a:r>
              <a:rPr lang="ja-JP" altLang="en-US" sz="1200" b="1" dirty="0">
                <a:latin typeface="+mn-ea"/>
              </a:rPr>
              <a:t>住所　</a:t>
            </a:r>
            <a:r>
              <a:rPr lang="ja-JP" altLang="en-US" sz="1200" dirty="0">
                <a:latin typeface="+mn-ea"/>
              </a:rPr>
              <a:t> </a:t>
            </a:r>
            <a:r>
              <a:rPr lang="ja-JP" altLang="en-US" sz="1200" b="1" dirty="0">
                <a:latin typeface="+mn-ea"/>
              </a:rPr>
              <a:t>〒</a:t>
            </a:r>
            <a:r>
              <a:rPr lang="en-US" altLang="ja-JP" sz="1200" b="1" dirty="0">
                <a:latin typeface="+mn-ea"/>
              </a:rPr>
              <a:t>590-0078</a:t>
            </a:r>
            <a:r>
              <a:rPr lang="ja-JP" altLang="en-US" sz="1200" b="1" dirty="0">
                <a:latin typeface="+mn-ea"/>
              </a:rPr>
              <a:t> 堺市堺区南瓦町３番１号</a:t>
            </a:r>
            <a:endParaRPr lang="en-US" altLang="ja-JP" sz="1200" b="1" dirty="0">
              <a:latin typeface="+mn-ea"/>
            </a:endParaRPr>
          </a:p>
          <a:p>
            <a:r>
              <a:rPr lang="ja-JP" altLang="en-US" sz="1200" b="1" dirty="0">
                <a:latin typeface="+mn-ea"/>
              </a:rPr>
              <a:t>電話番号　 </a:t>
            </a:r>
            <a:r>
              <a:rPr lang="en-US" altLang="ja-JP" sz="1200" b="1" dirty="0">
                <a:latin typeface="+mn-ea"/>
              </a:rPr>
              <a:t>072-228-7818</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3" name="スライド番号プレースホルダー 5">
            <a:extLst>
              <a:ext uri="{FF2B5EF4-FFF2-40B4-BE49-F238E27FC236}">
                <a16:creationId xmlns:a16="http://schemas.microsoft.com/office/drawing/2014/main" id="{D577522B-1BA6-4515-94A2-CFEC36C6DC61}"/>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4" name="テキスト ボックス 13">
            <a:extLst>
              <a:ext uri="{FF2B5EF4-FFF2-40B4-BE49-F238E27FC236}">
                <a16:creationId xmlns:a16="http://schemas.microsoft.com/office/drawing/2014/main" id="{E55A6B56-6663-4FBF-8687-0B8F696EF014}"/>
              </a:ext>
            </a:extLst>
          </p:cNvPr>
          <p:cNvSpPr txBox="1"/>
          <p:nvPr/>
        </p:nvSpPr>
        <p:spPr>
          <a:xfrm>
            <a:off x="1295654" y="4513271"/>
            <a:ext cx="6739034" cy="1041991"/>
          </a:xfrm>
          <a:prstGeom prst="rect">
            <a:avLst/>
          </a:prstGeom>
          <a:noFill/>
        </p:spPr>
        <p:txBody>
          <a:bodyPr wrap="square">
            <a:noAutofit/>
          </a:bodyPr>
          <a:lstStyle/>
          <a:p>
            <a:pPr>
              <a:spcAft>
                <a:spcPts val="300"/>
              </a:spcAft>
            </a:pPr>
            <a:r>
              <a:rPr lang="ja-JP" altLang="en-US" sz="1400" b="1" dirty="0">
                <a:latin typeface="+mn-ea"/>
              </a:rPr>
              <a:t>（緊急時の受入れ・対応について）</a:t>
            </a:r>
            <a:endParaRPr lang="en-US" altLang="ja-JP" sz="1400" b="1" dirty="0">
              <a:latin typeface="+mn-ea"/>
            </a:endParaRPr>
          </a:p>
          <a:p>
            <a:pPr>
              <a:spcAft>
                <a:spcPts val="300"/>
              </a:spcAft>
            </a:pPr>
            <a:r>
              <a:rPr lang="ja-JP" altLang="en-US" sz="1400" b="1" dirty="0">
                <a:latin typeface="+mn-ea"/>
              </a:rPr>
              <a:t>　制度について：上記　障害支援課の問い合わせ先</a:t>
            </a:r>
            <a:endParaRPr lang="en-US" altLang="ja-JP" sz="1400" b="1" dirty="0">
              <a:latin typeface="+mn-ea"/>
            </a:endParaRPr>
          </a:p>
          <a:p>
            <a:pPr>
              <a:spcAft>
                <a:spcPts val="300"/>
              </a:spcAft>
            </a:pPr>
            <a:endParaRPr lang="en-US" altLang="ja-JP" sz="1350" b="1" dirty="0">
              <a:latin typeface="+mn-ea"/>
            </a:endParaRPr>
          </a:p>
        </p:txBody>
      </p:sp>
      <p:sp>
        <p:nvSpPr>
          <p:cNvPr id="5" name="テキスト ボックス 4">
            <a:extLst>
              <a:ext uri="{FF2B5EF4-FFF2-40B4-BE49-F238E27FC236}">
                <a16:creationId xmlns:a16="http://schemas.microsoft.com/office/drawing/2014/main" id="{09AC7407-7B46-A8C7-B55F-35FD641D6AF6}"/>
              </a:ext>
            </a:extLst>
          </p:cNvPr>
          <p:cNvSpPr txBox="1"/>
          <p:nvPr/>
        </p:nvSpPr>
        <p:spPr>
          <a:xfrm>
            <a:off x="4640991" y="3014776"/>
            <a:ext cx="3300521" cy="1123867"/>
          </a:xfrm>
          <a:prstGeom prst="rect">
            <a:avLst/>
          </a:prstGeom>
          <a:noFill/>
        </p:spPr>
        <p:txBody>
          <a:bodyPr wrap="square">
            <a:noAutofit/>
          </a:bodyPr>
          <a:lstStyle/>
          <a:p>
            <a:pPr>
              <a:lnSpc>
                <a:spcPct val="150000"/>
              </a:lnSpc>
            </a:pPr>
            <a:r>
              <a:rPr lang="ja-JP" altLang="en-US" sz="1200" b="1" dirty="0">
                <a:latin typeface="+mn-ea"/>
              </a:rPr>
              <a:t>堺市　障害支援課</a:t>
            </a:r>
            <a:endParaRPr lang="en-US" altLang="ja-JP" sz="1200" b="1" dirty="0">
              <a:latin typeface="+mn-ea"/>
            </a:endParaRPr>
          </a:p>
          <a:p>
            <a:pPr>
              <a:lnSpc>
                <a:spcPct val="150000"/>
              </a:lnSpc>
            </a:pPr>
            <a:r>
              <a:rPr lang="ja-JP" altLang="en-US" sz="1200" b="1" dirty="0">
                <a:latin typeface="+mn-ea"/>
              </a:rPr>
              <a:t>住所　</a:t>
            </a:r>
            <a:r>
              <a:rPr lang="ja-JP" altLang="en-US" sz="1200" dirty="0">
                <a:latin typeface="+mn-ea"/>
              </a:rPr>
              <a:t> </a:t>
            </a:r>
            <a:r>
              <a:rPr lang="ja-JP" altLang="en-US" sz="1200" b="1" dirty="0">
                <a:latin typeface="+mn-ea"/>
              </a:rPr>
              <a:t>〒</a:t>
            </a:r>
            <a:r>
              <a:rPr lang="en-US" altLang="ja-JP" sz="1200" b="1" dirty="0">
                <a:latin typeface="+mn-ea"/>
              </a:rPr>
              <a:t>590-0078</a:t>
            </a:r>
            <a:r>
              <a:rPr lang="ja-JP" altLang="en-US" sz="1200" b="1" dirty="0">
                <a:latin typeface="+mn-ea"/>
              </a:rPr>
              <a:t> 堺市堺区南瓦町３番１号</a:t>
            </a:r>
            <a:endParaRPr lang="en-US" altLang="ja-JP" sz="1200" b="1" dirty="0">
              <a:latin typeface="+mn-ea"/>
            </a:endParaRPr>
          </a:p>
          <a:p>
            <a:r>
              <a:rPr lang="ja-JP" altLang="en-US" sz="1200" b="1" dirty="0">
                <a:latin typeface="+mn-ea"/>
              </a:rPr>
              <a:t>電話番号　 </a:t>
            </a:r>
            <a:r>
              <a:rPr lang="en-US" altLang="ja-JP" sz="1200" b="1" dirty="0">
                <a:latin typeface="+mn-ea"/>
              </a:rPr>
              <a:t>072-228-7411</a:t>
            </a: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359533" y="2473810"/>
            <a:ext cx="2440394" cy="106065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latin typeface="游ゴシック" panose="020F0502020204030204"/>
              <a:ea typeface="游ゴシック" panose="020B0400000000000000" pitchFamily="50" charset="-128"/>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359533" y="5467829"/>
            <a:ext cx="2440394" cy="105489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latin typeface="游ゴシック" panose="020F0502020204030204"/>
              <a:ea typeface="游ゴシック" panose="020B0400000000000000" pitchFamily="50" charset="-128"/>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541703" y="5232899"/>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359533" y="3954560"/>
            <a:ext cx="2440394" cy="105489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latin typeface="游ゴシック" panose="020F0502020204030204"/>
              <a:ea typeface="游ゴシック" panose="020B0400000000000000" pitchFamily="50" charset="-128"/>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541703" y="3757915"/>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3044928" y="2437806"/>
            <a:ext cx="5739539" cy="4084914"/>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highlight>
                <a:srgbClr val="FFFF00"/>
              </a:highlight>
              <a:latin typeface="游ゴシック" panose="020F0502020204030204"/>
              <a:ea typeface="游ゴシック" panose="020B0400000000000000"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1147226" y="4480263"/>
            <a:ext cx="856727" cy="27277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latin typeface="+mn-ea"/>
                <a:ea typeface="+mn-ea"/>
              </a:rPr>
              <a:t>年</a:t>
            </a:r>
            <a:r>
              <a:rPr lang="en-US" altLang="ja-JP" sz="1200" dirty="0">
                <a:latin typeface="+mn-ea"/>
                <a:ea typeface="+mn-ea"/>
              </a:rPr>
              <a:t>4</a:t>
            </a:r>
            <a:r>
              <a:rPr lang="ja-JP" altLang="en-US" sz="1200" dirty="0">
                <a:latin typeface="+mn-ea"/>
                <a:ea typeface="+mn-ea"/>
              </a:rPr>
              <a:t>回程度</a:t>
            </a:r>
            <a:endParaRPr lang="en-US" altLang="ja-JP" sz="1200" dirty="0">
              <a:latin typeface="+mn-ea"/>
              <a:ea typeface="+mn-ea"/>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552493" y="2802426"/>
            <a:ext cx="2054472" cy="567042"/>
          </a:xfrm>
          <a:prstGeom prst="rect">
            <a:avLst/>
          </a:prstGeom>
        </p:spPr>
        <p:txBody>
          <a:bodyPr vert="horz" lIns="68580" tIns="34290" rIns="68580" bIns="34290" rtlCol="0" anchor="ctr" anchorCtr="1">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dirty="0">
                <a:solidFill>
                  <a:srgbClr val="44546A">
                    <a:lumMod val="50000"/>
                  </a:srgbClr>
                </a:solidFill>
                <a:latin typeface="+mn-ea"/>
                <a:ea typeface="+mn-ea"/>
              </a:rPr>
              <a:t>堺市障害者自立支援協議会地域生活支援部会</a:t>
            </a:r>
            <a:endParaRPr lang="en-US" altLang="ja-JP" sz="1200" dirty="0">
              <a:solidFill>
                <a:srgbClr val="44546A">
                  <a:lumMod val="50000"/>
                </a:srgbClr>
              </a:solidFill>
              <a:latin typeface="+mn-ea"/>
              <a:ea typeface="+mn-ea"/>
            </a:endParaRPr>
          </a:p>
          <a:p>
            <a:pPr defTabSz="685783">
              <a:lnSpc>
                <a:spcPct val="100000"/>
              </a:lnSpc>
              <a:defRPr/>
            </a:pPr>
            <a:r>
              <a:rPr lang="ja-JP" altLang="en-US" sz="1100" dirty="0">
                <a:solidFill>
                  <a:srgbClr val="44546A">
                    <a:lumMod val="50000"/>
                  </a:srgbClr>
                </a:solidFill>
                <a:latin typeface="+mn-ea"/>
                <a:ea typeface="+mn-ea"/>
              </a:rPr>
              <a:t>（令和</a:t>
            </a:r>
            <a:r>
              <a:rPr lang="en-US" altLang="ja-JP" sz="1100" dirty="0">
                <a:solidFill>
                  <a:srgbClr val="44546A">
                    <a:lumMod val="50000"/>
                  </a:srgbClr>
                </a:solidFill>
                <a:latin typeface="+mn-ea"/>
                <a:ea typeface="+mn-ea"/>
              </a:rPr>
              <a:t>7</a:t>
            </a:r>
            <a:r>
              <a:rPr lang="ja-JP" altLang="en-US" sz="1100" dirty="0">
                <a:solidFill>
                  <a:srgbClr val="44546A">
                    <a:lumMod val="50000"/>
                  </a:srgbClr>
                </a:solidFill>
                <a:latin typeface="+mn-ea"/>
                <a:ea typeface="+mn-ea"/>
              </a:rPr>
              <a:t>年度設置）</a:t>
            </a:r>
            <a:endParaRPr lang="en-US" altLang="ja-JP" sz="1100" dirty="0">
              <a:solidFill>
                <a:srgbClr val="44546A">
                  <a:lumMod val="50000"/>
                </a:srgbClr>
              </a:solidFill>
              <a:latin typeface="+mn-ea"/>
              <a:ea typeface="+mn-ea"/>
            </a:endParaRPr>
          </a:p>
        </p:txBody>
      </p:sp>
      <p:sp>
        <p:nvSpPr>
          <p:cNvPr id="28" name="タイトル 1">
            <a:extLst>
              <a:ext uri="{FF2B5EF4-FFF2-40B4-BE49-F238E27FC236}">
                <a16:creationId xmlns:a16="http://schemas.microsoft.com/office/drawing/2014/main" id="{A4B58297-669B-4AD5-A7CB-2BBED697883F}"/>
              </a:ext>
            </a:extLst>
          </p:cNvPr>
          <p:cNvSpPr txBox="1">
            <a:spLocks/>
          </p:cNvSpPr>
          <p:nvPr/>
        </p:nvSpPr>
        <p:spPr>
          <a:xfrm>
            <a:off x="3241982" y="5897939"/>
            <a:ext cx="5661497" cy="52480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900" dirty="0">
                <a:solidFill>
                  <a:srgbClr val="44546A">
                    <a:lumMod val="50000"/>
                  </a:srgbClr>
                </a:solidFill>
                <a:latin typeface="+mn-ea"/>
                <a:ea typeface="+mn-ea"/>
              </a:rPr>
              <a:t>◆ 検証・検討結果の公表状況</a:t>
            </a: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・公開の会議である堺市障害者自立支援協議会で協議内容を報告</a:t>
            </a: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・障害者自立支援協議会のホームページ上に、資料および議事録を掲載</a:t>
            </a:r>
          </a:p>
          <a:p>
            <a:pPr algn="l" defTabSz="685783">
              <a:lnSpc>
                <a:spcPct val="100000"/>
              </a:lnSpc>
              <a:defRPr/>
            </a:pPr>
            <a:r>
              <a:rPr lang="ja-JP" altLang="en-US" sz="900" dirty="0">
                <a:solidFill>
                  <a:srgbClr val="44546A">
                    <a:lumMod val="50000"/>
                  </a:srgbClr>
                </a:solidFill>
                <a:latin typeface="+mn-ea"/>
                <a:ea typeface="+mn-ea"/>
              </a:rPr>
              <a:t>　</a:t>
            </a:r>
            <a:endParaRPr lang="en-US" altLang="ja-JP" sz="900" dirty="0">
              <a:solidFill>
                <a:srgbClr val="44546A">
                  <a:lumMod val="50000"/>
                </a:srgbClr>
              </a:solidFill>
              <a:latin typeface="+mn-ea"/>
              <a:ea typeface="+mn-ea"/>
            </a:endParaRPr>
          </a:p>
        </p:txBody>
      </p:sp>
      <p:sp>
        <p:nvSpPr>
          <p:cNvPr id="27" name="タイトル 1">
            <a:extLst>
              <a:ext uri="{FF2B5EF4-FFF2-40B4-BE49-F238E27FC236}">
                <a16:creationId xmlns:a16="http://schemas.microsoft.com/office/drawing/2014/main" id="{B31C0680-B7D4-45C6-8054-86950F5B86B5}"/>
              </a:ext>
            </a:extLst>
          </p:cNvPr>
          <p:cNvSpPr txBox="1">
            <a:spLocks/>
          </p:cNvSpPr>
          <p:nvPr/>
        </p:nvSpPr>
        <p:spPr>
          <a:xfrm>
            <a:off x="1185101" y="5937689"/>
            <a:ext cx="767676" cy="25262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mn-ea"/>
                <a:ea typeface="+mn-ea"/>
              </a:rPr>
              <a:t>配置なし</a:t>
            </a:r>
            <a:endParaRPr lang="en-US" altLang="ja-JP" sz="1200" dirty="0">
              <a:solidFill>
                <a:srgbClr val="44546A">
                  <a:lumMod val="50000"/>
                </a:srgbClr>
              </a:solidFill>
              <a:latin typeface="+mn-ea"/>
              <a:ea typeface="+mn-ea"/>
            </a:endParaRPr>
          </a:p>
        </p:txBody>
      </p:sp>
      <p:sp>
        <p:nvSpPr>
          <p:cNvPr id="19" name="スライド番号プレースホルダー 5">
            <a:extLst>
              <a:ext uri="{FF2B5EF4-FFF2-40B4-BE49-F238E27FC236}">
                <a16:creationId xmlns:a16="http://schemas.microsoft.com/office/drawing/2014/main" id="{ADF12245-A631-49DB-9C53-BD8A0EF6F9A7}"/>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
        <p:nvSpPr>
          <p:cNvPr id="5" name="タイトル 1">
            <a:extLst>
              <a:ext uri="{FF2B5EF4-FFF2-40B4-BE49-F238E27FC236}">
                <a16:creationId xmlns:a16="http://schemas.microsoft.com/office/drawing/2014/main" id="{1B3169C0-2765-C2E8-D0D8-54B7933BA6DC}"/>
              </a:ext>
            </a:extLst>
          </p:cNvPr>
          <p:cNvSpPr txBox="1">
            <a:spLocks/>
          </p:cNvSpPr>
          <p:nvPr/>
        </p:nvSpPr>
        <p:spPr>
          <a:xfrm>
            <a:off x="3237891" y="2836152"/>
            <a:ext cx="5418430" cy="3096119"/>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171450" indent="-171450" algn="l" defTabSz="685783">
              <a:lnSpc>
                <a:spcPct val="100000"/>
              </a:lnSpc>
              <a:buFont typeface="Wingdings" panose="05000000000000000000" pitchFamily="2" charset="2"/>
              <a:buChar char="u"/>
              <a:defRPr/>
            </a:pPr>
            <a:r>
              <a:rPr lang="ja-JP" altLang="en-US" sz="900" dirty="0">
                <a:solidFill>
                  <a:srgbClr val="44546A">
                    <a:lumMod val="50000"/>
                  </a:srgbClr>
                </a:solidFill>
                <a:latin typeface="+mn-ea"/>
                <a:ea typeface="+mn-ea"/>
              </a:rPr>
              <a:t>運用状況の検証・検討について</a:t>
            </a: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　令和</a:t>
            </a:r>
            <a:r>
              <a:rPr lang="en-US" altLang="ja-JP" sz="900" dirty="0">
                <a:solidFill>
                  <a:srgbClr val="44546A">
                    <a:lumMod val="50000"/>
                  </a:srgbClr>
                </a:solidFill>
                <a:latin typeface="+mn-ea"/>
                <a:ea typeface="+mn-ea"/>
              </a:rPr>
              <a:t>7</a:t>
            </a:r>
            <a:r>
              <a:rPr lang="ja-JP" altLang="en-US" sz="900" dirty="0">
                <a:solidFill>
                  <a:srgbClr val="44546A">
                    <a:lumMod val="50000"/>
                  </a:srgbClr>
                </a:solidFill>
                <a:latin typeface="+mn-ea"/>
                <a:ea typeface="+mn-ea"/>
              </a:rPr>
              <a:t>年度第</a:t>
            </a:r>
            <a:r>
              <a:rPr lang="en-US" altLang="ja-JP" sz="900" dirty="0">
                <a:solidFill>
                  <a:srgbClr val="44546A">
                    <a:lumMod val="50000"/>
                  </a:srgbClr>
                </a:solidFill>
                <a:latin typeface="+mn-ea"/>
                <a:ea typeface="+mn-ea"/>
              </a:rPr>
              <a:t>1</a:t>
            </a:r>
            <a:r>
              <a:rPr lang="ja-JP" altLang="en-US" sz="900" dirty="0">
                <a:solidFill>
                  <a:srgbClr val="44546A">
                    <a:lumMod val="50000"/>
                  </a:srgbClr>
                </a:solidFill>
                <a:latin typeface="+mn-ea"/>
                <a:ea typeface="+mn-ea"/>
              </a:rPr>
              <a:t>回　令和</a:t>
            </a:r>
            <a:r>
              <a:rPr lang="en-US" altLang="ja-JP" sz="900" dirty="0">
                <a:solidFill>
                  <a:srgbClr val="44546A">
                    <a:lumMod val="50000"/>
                  </a:srgbClr>
                </a:solidFill>
                <a:latin typeface="+mn-ea"/>
                <a:ea typeface="+mn-ea"/>
              </a:rPr>
              <a:t>7</a:t>
            </a:r>
            <a:r>
              <a:rPr lang="ja-JP" altLang="en-US" sz="900" dirty="0">
                <a:solidFill>
                  <a:srgbClr val="44546A">
                    <a:lumMod val="50000"/>
                  </a:srgbClr>
                </a:solidFill>
                <a:latin typeface="+mn-ea"/>
                <a:ea typeface="+mn-ea"/>
              </a:rPr>
              <a:t>年</a:t>
            </a:r>
            <a:r>
              <a:rPr lang="en-US" altLang="ja-JP" sz="900" dirty="0">
                <a:solidFill>
                  <a:srgbClr val="44546A">
                    <a:lumMod val="50000"/>
                  </a:srgbClr>
                </a:solidFill>
                <a:latin typeface="+mn-ea"/>
                <a:ea typeface="+mn-ea"/>
              </a:rPr>
              <a:t>6</a:t>
            </a:r>
            <a:r>
              <a:rPr lang="ja-JP" altLang="en-US" sz="900" dirty="0">
                <a:solidFill>
                  <a:srgbClr val="44546A">
                    <a:lumMod val="50000"/>
                  </a:srgbClr>
                </a:solidFill>
                <a:latin typeface="+mn-ea"/>
                <a:ea typeface="+mn-ea"/>
              </a:rPr>
              <a:t>月</a:t>
            </a: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　 議題：</a:t>
            </a:r>
            <a:r>
              <a:rPr lang="ja-JP" altLang="ja-JP" sz="900" dirty="0">
                <a:effectLst/>
                <a:latin typeface="+mn-ea"/>
                <a:ea typeface="+mn-ea"/>
                <a:cs typeface="Times New Roman" panose="02020603050405020304" pitchFamily="18" charset="0"/>
              </a:rPr>
              <a:t>堺市の</a:t>
            </a:r>
            <a:r>
              <a:rPr lang="ja-JP" altLang="en-US" sz="900" dirty="0">
                <a:effectLst/>
                <a:latin typeface="+mn-ea"/>
                <a:ea typeface="+mn-ea"/>
                <a:cs typeface="Times New Roman" panose="02020603050405020304" pitchFamily="18" charset="0"/>
              </a:rPr>
              <a:t>地域生活支援</a:t>
            </a:r>
            <a:r>
              <a:rPr lang="ja-JP" altLang="ja-JP" sz="900" dirty="0">
                <a:effectLst/>
                <a:latin typeface="+mn-ea"/>
                <a:ea typeface="+mn-ea"/>
                <a:cs typeface="Times New Roman" panose="02020603050405020304" pitchFamily="18" charset="0"/>
              </a:rPr>
              <a:t>拠点等の取組内容と課題</a:t>
            </a:r>
            <a:r>
              <a:rPr lang="ja-JP" altLang="en-US" sz="900" dirty="0">
                <a:effectLst/>
                <a:latin typeface="+mn-ea"/>
                <a:ea typeface="+mn-ea"/>
                <a:cs typeface="Times New Roman" panose="02020603050405020304" pitchFamily="18" charset="0"/>
              </a:rPr>
              <a:t>の共有</a:t>
            </a:r>
            <a:endParaRPr lang="en-US" altLang="ja-JP" sz="900" dirty="0">
              <a:effectLst/>
              <a:latin typeface="+mn-ea"/>
              <a:ea typeface="+mn-ea"/>
              <a:cs typeface="Times New Roman" panose="02020603050405020304" pitchFamily="18" charset="0"/>
            </a:endParaRPr>
          </a:p>
          <a:p>
            <a:pPr algn="l" defTabSz="685783">
              <a:lnSpc>
                <a:spcPct val="100000"/>
              </a:lnSpc>
              <a:defRPr/>
            </a:pPr>
            <a:r>
              <a:rPr lang="ja-JP" altLang="en-US" sz="900" dirty="0">
                <a:latin typeface="+mn-ea"/>
                <a:ea typeface="+mn-ea"/>
                <a:cs typeface="Times New Roman" panose="02020603050405020304" pitchFamily="18" charset="0"/>
              </a:rPr>
              <a:t>　 </a:t>
            </a:r>
            <a:r>
              <a:rPr lang="ja-JP" altLang="en-US" sz="900" dirty="0">
                <a:latin typeface="+mn-ea"/>
                <a:ea typeface="+mn-ea"/>
              </a:rPr>
              <a:t>内容：令和</a:t>
            </a:r>
            <a:r>
              <a:rPr lang="en-US" altLang="ja-JP" sz="900" dirty="0">
                <a:latin typeface="+mn-ea"/>
                <a:ea typeface="+mn-ea"/>
              </a:rPr>
              <a:t>7</a:t>
            </a:r>
            <a:r>
              <a:rPr lang="ja-JP" altLang="en-US" sz="900" dirty="0">
                <a:latin typeface="+mn-ea"/>
                <a:ea typeface="+mn-ea"/>
              </a:rPr>
              <a:t>年度に開始した事業を含めた整備状況の現状と課題を共有。地域生活支援拠点等に求め</a:t>
            </a:r>
            <a:endParaRPr lang="en-US" altLang="ja-JP" sz="900" dirty="0">
              <a:latin typeface="+mn-ea"/>
              <a:ea typeface="+mn-ea"/>
            </a:endParaRPr>
          </a:p>
          <a:p>
            <a:pPr algn="l" defTabSz="685783">
              <a:lnSpc>
                <a:spcPct val="100000"/>
              </a:lnSpc>
              <a:defRPr/>
            </a:pPr>
            <a:r>
              <a:rPr lang="ja-JP" altLang="en-US" sz="900" dirty="0">
                <a:latin typeface="+mn-ea"/>
                <a:ea typeface="+mn-ea"/>
              </a:rPr>
              <a:t>　　　　 られる内容と基幹相談支援センターが担う業務を整理・共有することとなる。</a:t>
            </a:r>
            <a:endParaRPr lang="en-US" altLang="ja-JP" sz="900" dirty="0">
              <a:latin typeface="+mn-ea"/>
              <a:ea typeface="+mn-ea"/>
            </a:endParaRPr>
          </a:p>
          <a:p>
            <a:pPr algn="l" defTabSz="685783">
              <a:lnSpc>
                <a:spcPct val="100000"/>
              </a:lnSpc>
              <a:defRPr/>
            </a:pP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  令和</a:t>
            </a:r>
            <a:r>
              <a:rPr lang="en-US" altLang="ja-JP" sz="900" dirty="0">
                <a:solidFill>
                  <a:srgbClr val="44546A">
                    <a:lumMod val="50000"/>
                  </a:srgbClr>
                </a:solidFill>
                <a:latin typeface="+mn-ea"/>
                <a:ea typeface="+mn-ea"/>
              </a:rPr>
              <a:t>7</a:t>
            </a:r>
            <a:r>
              <a:rPr lang="ja-JP" altLang="en-US" sz="900" dirty="0">
                <a:solidFill>
                  <a:srgbClr val="44546A">
                    <a:lumMod val="50000"/>
                  </a:srgbClr>
                </a:solidFill>
                <a:latin typeface="+mn-ea"/>
                <a:ea typeface="+mn-ea"/>
              </a:rPr>
              <a:t>年度第</a:t>
            </a:r>
            <a:r>
              <a:rPr lang="en-US" altLang="ja-JP" sz="900" dirty="0">
                <a:solidFill>
                  <a:srgbClr val="44546A">
                    <a:lumMod val="50000"/>
                  </a:srgbClr>
                </a:solidFill>
                <a:latin typeface="+mn-ea"/>
                <a:ea typeface="+mn-ea"/>
              </a:rPr>
              <a:t>2</a:t>
            </a:r>
            <a:r>
              <a:rPr lang="ja-JP" altLang="en-US" sz="900" dirty="0">
                <a:solidFill>
                  <a:srgbClr val="44546A">
                    <a:lumMod val="50000"/>
                  </a:srgbClr>
                </a:solidFill>
                <a:latin typeface="+mn-ea"/>
                <a:ea typeface="+mn-ea"/>
              </a:rPr>
              <a:t>回　令和</a:t>
            </a:r>
            <a:r>
              <a:rPr lang="en-US" altLang="ja-JP" sz="900" dirty="0">
                <a:solidFill>
                  <a:srgbClr val="44546A">
                    <a:lumMod val="50000"/>
                  </a:srgbClr>
                </a:solidFill>
                <a:latin typeface="+mn-ea"/>
                <a:ea typeface="+mn-ea"/>
              </a:rPr>
              <a:t>7</a:t>
            </a:r>
            <a:r>
              <a:rPr lang="ja-JP" altLang="en-US" sz="900" dirty="0">
                <a:solidFill>
                  <a:srgbClr val="44546A">
                    <a:lumMod val="50000"/>
                  </a:srgbClr>
                </a:solidFill>
                <a:latin typeface="+mn-ea"/>
                <a:ea typeface="+mn-ea"/>
              </a:rPr>
              <a:t>年</a:t>
            </a:r>
            <a:r>
              <a:rPr lang="en-US" altLang="ja-JP" sz="900" dirty="0">
                <a:solidFill>
                  <a:srgbClr val="44546A">
                    <a:lumMod val="50000"/>
                  </a:srgbClr>
                </a:solidFill>
                <a:latin typeface="+mn-ea"/>
                <a:ea typeface="+mn-ea"/>
              </a:rPr>
              <a:t>9</a:t>
            </a:r>
            <a:r>
              <a:rPr lang="ja-JP" altLang="en-US" sz="900" dirty="0">
                <a:solidFill>
                  <a:srgbClr val="44546A">
                    <a:lumMod val="50000"/>
                  </a:srgbClr>
                </a:solidFill>
                <a:latin typeface="+mn-ea"/>
                <a:ea typeface="+mn-ea"/>
              </a:rPr>
              <a:t>月</a:t>
            </a: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　議題：</a:t>
            </a:r>
            <a:r>
              <a:rPr lang="ja-JP" altLang="en-US" sz="900" dirty="0">
                <a:solidFill>
                  <a:srgbClr val="44546A">
                    <a:lumMod val="50000"/>
                  </a:srgbClr>
                </a:solidFill>
                <a:latin typeface="+mn-ea"/>
                <a:ea typeface="+mn-ea"/>
                <a:cs typeface="Times New Roman" panose="02020603050405020304" pitchFamily="18" charset="0"/>
              </a:rPr>
              <a:t>堺市に</a:t>
            </a:r>
            <a:r>
              <a:rPr lang="ja-JP" altLang="en-US" sz="900" dirty="0">
                <a:latin typeface="+mn-ea"/>
                <a:ea typeface="+mn-ea"/>
                <a:cs typeface="Times New Roman" panose="02020603050405020304" pitchFamily="18" charset="0"/>
              </a:rPr>
              <a:t>おける地域生活支援拠点等の役割整理</a:t>
            </a:r>
            <a:endParaRPr lang="en-US" altLang="ja-JP" sz="900" dirty="0">
              <a:latin typeface="+mn-ea"/>
              <a:ea typeface="+mn-ea"/>
            </a:endParaRPr>
          </a:p>
          <a:p>
            <a:pPr marL="625475" indent="-625475" algn="l" defTabSz="685783">
              <a:lnSpc>
                <a:spcPct val="100000"/>
              </a:lnSpc>
              <a:defRPr/>
            </a:pPr>
            <a:r>
              <a:rPr lang="ja-JP" altLang="en-US" sz="900" dirty="0">
                <a:latin typeface="+mn-ea"/>
                <a:ea typeface="+mn-ea"/>
              </a:rPr>
              <a:t>　内容：基幹相談支援センターが担う地域生活支援拠点</a:t>
            </a:r>
            <a:r>
              <a:rPr lang="ja-JP" altLang="en-US" sz="900" dirty="0">
                <a:solidFill>
                  <a:srgbClr val="44546A">
                    <a:lumMod val="50000"/>
                  </a:srgbClr>
                </a:solidFill>
                <a:latin typeface="+mn-ea"/>
                <a:ea typeface="+mn-ea"/>
              </a:rPr>
              <a:t>等の機能に関わる業務の説明と、国の評価指標</a:t>
            </a:r>
            <a:endParaRPr lang="en-US" altLang="ja-JP" sz="900" dirty="0">
              <a:solidFill>
                <a:srgbClr val="44546A">
                  <a:lumMod val="50000"/>
                </a:srgbClr>
              </a:solidFill>
              <a:latin typeface="+mn-ea"/>
              <a:ea typeface="+mn-ea"/>
            </a:endParaRPr>
          </a:p>
          <a:p>
            <a:pPr marL="625475" indent="-625475" algn="l" defTabSz="685783">
              <a:lnSpc>
                <a:spcPct val="100000"/>
              </a:lnSpc>
              <a:defRPr/>
            </a:pPr>
            <a:r>
              <a:rPr lang="en-US" altLang="ja-JP" sz="900" dirty="0">
                <a:solidFill>
                  <a:srgbClr val="44546A">
                    <a:lumMod val="50000"/>
                  </a:srgbClr>
                </a:solidFill>
                <a:latin typeface="+mn-ea"/>
                <a:ea typeface="+mn-ea"/>
              </a:rPr>
              <a:t>            </a:t>
            </a:r>
            <a:r>
              <a:rPr lang="ja-JP" altLang="en-US" sz="900" dirty="0">
                <a:solidFill>
                  <a:srgbClr val="44546A">
                    <a:lumMod val="50000"/>
                  </a:srgbClr>
                </a:solidFill>
                <a:latin typeface="+mn-ea"/>
                <a:ea typeface="+mn-ea"/>
              </a:rPr>
              <a:t>  を用いた堺市の整備状況を共有</a:t>
            </a:r>
            <a:r>
              <a:rPr lang="ja-JP" altLang="en-US" sz="900" dirty="0">
                <a:latin typeface="+mn-ea"/>
                <a:ea typeface="+mn-ea"/>
              </a:rPr>
              <a:t>。障害福祉サービス未利用者の緊急時対応が課題であることか</a:t>
            </a:r>
            <a:endParaRPr lang="en-US" altLang="ja-JP" sz="900" dirty="0">
              <a:latin typeface="+mn-ea"/>
              <a:ea typeface="+mn-ea"/>
            </a:endParaRPr>
          </a:p>
          <a:p>
            <a:pPr marL="625475" indent="-625475" algn="l" defTabSz="685783">
              <a:lnSpc>
                <a:spcPct val="100000"/>
              </a:lnSpc>
              <a:defRPr/>
            </a:pPr>
            <a:r>
              <a:rPr lang="ja-JP" altLang="en-US" sz="900" dirty="0">
                <a:latin typeface="+mn-ea"/>
                <a:ea typeface="+mn-ea"/>
              </a:rPr>
              <a:t>　　　　ら、療育手帳の申請手続・判定業務の現状確認や拠点コーディネーターの役割把握のため、他</a:t>
            </a:r>
            <a:endParaRPr lang="en-US" altLang="ja-JP" sz="900" dirty="0">
              <a:latin typeface="+mn-ea"/>
              <a:ea typeface="+mn-ea"/>
            </a:endParaRPr>
          </a:p>
          <a:p>
            <a:pPr marL="625475" indent="-625475" algn="l" defTabSz="685783">
              <a:lnSpc>
                <a:spcPct val="100000"/>
              </a:lnSpc>
              <a:defRPr/>
            </a:pPr>
            <a:r>
              <a:rPr lang="ja-JP" altLang="en-US" sz="900" dirty="0">
                <a:latin typeface="+mn-ea"/>
                <a:ea typeface="+mn-ea"/>
              </a:rPr>
              <a:t>　　　　自治体の視察を行い、その内容を共有することとなる。</a:t>
            </a:r>
            <a:endParaRPr lang="en-US" altLang="ja-JP" sz="900" dirty="0">
              <a:latin typeface="+mn-ea"/>
              <a:ea typeface="+mn-ea"/>
            </a:endParaRPr>
          </a:p>
          <a:p>
            <a:pPr marL="625475" indent="-625475" algn="l" defTabSz="685783">
              <a:lnSpc>
                <a:spcPct val="100000"/>
              </a:lnSpc>
              <a:defRPr/>
            </a:pP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  令和</a:t>
            </a:r>
            <a:r>
              <a:rPr lang="en-US" altLang="ja-JP" sz="900" dirty="0">
                <a:solidFill>
                  <a:srgbClr val="44546A">
                    <a:lumMod val="50000"/>
                  </a:srgbClr>
                </a:solidFill>
                <a:latin typeface="+mn-ea"/>
                <a:ea typeface="+mn-ea"/>
              </a:rPr>
              <a:t>7</a:t>
            </a:r>
            <a:r>
              <a:rPr lang="ja-JP" altLang="en-US" sz="900" dirty="0">
                <a:solidFill>
                  <a:srgbClr val="44546A">
                    <a:lumMod val="50000"/>
                  </a:srgbClr>
                </a:solidFill>
                <a:latin typeface="+mn-ea"/>
                <a:ea typeface="+mn-ea"/>
              </a:rPr>
              <a:t>年度第</a:t>
            </a:r>
            <a:r>
              <a:rPr lang="en-US" altLang="ja-JP" sz="900" dirty="0">
                <a:solidFill>
                  <a:srgbClr val="44546A">
                    <a:lumMod val="50000"/>
                  </a:srgbClr>
                </a:solidFill>
                <a:latin typeface="+mn-ea"/>
                <a:ea typeface="+mn-ea"/>
              </a:rPr>
              <a:t>3</a:t>
            </a:r>
            <a:r>
              <a:rPr lang="ja-JP" altLang="en-US" sz="900" dirty="0">
                <a:solidFill>
                  <a:srgbClr val="44546A">
                    <a:lumMod val="50000"/>
                  </a:srgbClr>
                </a:solidFill>
                <a:latin typeface="+mn-ea"/>
                <a:ea typeface="+mn-ea"/>
              </a:rPr>
              <a:t>回　令和</a:t>
            </a:r>
            <a:r>
              <a:rPr lang="en-US" altLang="ja-JP" sz="900" dirty="0">
                <a:solidFill>
                  <a:srgbClr val="44546A">
                    <a:lumMod val="50000"/>
                  </a:srgbClr>
                </a:solidFill>
                <a:latin typeface="+mn-ea"/>
                <a:ea typeface="+mn-ea"/>
              </a:rPr>
              <a:t>7</a:t>
            </a:r>
            <a:r>
              <a:rPr lang="ja-JP" altLang="en-US" sz="900" dirty="0">
                <a:solidFill>
                  <a:srgbClr val="44546A">
                    <a:lumMod val="50000"/>
                  </a:srgbClr>
                </a:solidFill>
                <a:latin typeface="+mn-ea"/>
                <a:ea typeface="+mn-ea"/>
              </a:rPr>
              <a:t>年</a:t>
            </a:r>
            <a:r>
              <a:rPr lang="en-US" altLang="ja-JP" sz="900" dirty="0">
                <a:solidFill>
                  <a:srgbClr val="44546A">
                    <a:lumMod val="50000"/>
                  </a:srgbClr>
                </a:solidFill>
                <a:latin typeface="+mn-ea"/>
                <a:ea typeface="+mn-ea"/>
              </a:rPr>
              <a:t>12</a:t>
            </a:r>
            <a:r>
              <a:rPr lang="ja-JP" altLang="en-US" sz="900" dirty="0">
                <a:solidFill>
                  <a:srgbClr val="44546A">
                    <a:lumMod val="50000"/>
                  </a:srgbClr>
                </a:solidFill>
                <a:latin typeface="+mn-ea"/>
                <a:ea typeface="+mn-ea"/>
              </a:rPr>
              <a:t>月</a:t>
            </a: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　議題：障害福祉サービス未利用者の緊急時における整理と他自治体の視察報告</a:t>
            </a: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　内容：療育手帳の</a:t>
            </a:r>
            <a:r>
              <a:rPr lang="ja-JP" altLang="en-US" sz="900" dirty="0">
                <a:latin typeface="+mn-ea"/>
                <a:ea typeface="+mn-ea"/>
              </a:rPr>
              <a:t>申請手続・判定業務の現状説明を受けて、状況を把握。また、視察した他自治体の</a:t>
            </a:r>
            <a:endParaRPr lang="en-US" altLang="ja-JP" sz="900" dirty="0">
              <a:latin typeface="+mn-ea"/>
              <a:ea typeface="+mn-ea"/>
            </a:endParaRPr>
          </a:p>
          <a:p>
            <a:pPr algn="l" defTabSz="685783">
              <a:lnSpc>
                <a:spcPct val="100000"/>
              </a:lnSpc>
              <a:defRPr/>
            </a:pPr>
            <a:r>
              <a:rPr lang="ja-JP" altLang="en-US" sz="900" dirty="0">
                <a:latin typeface="+mn-ea"/>
                <a:ea typeface="+mn-ea"/>
              </a:rPr>
              <a:t>　　　　取組内容を共有。機能の充実や不足部分を明確にするため、これまでに挙がった必要な</a:t>
            </a:r>
            <a:r>
              <a:rPr lang="ja-JP" altLang="en-US" sz="900" dirty="0">
                <a:solidFill>
                  <a:srgbClr val="44546A">
                    <a:lumMod val="50000"/>
                  </a:srgbClr>
                </a:solidFill>
                <a:latin typeface="+mn-ea"/>
                <a:ea typeface="+mn-ea"/>
              </a:rPr>
              <a:t>支援や</a:t>
            </a: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　　　　資源を可視化することとなる。</a:t>
            </a:r>
            <a:endParaRPr lang="en-US" altLang="ja-JP" sz="900" dirty="0">
              <a:solidFill>
                <a:srgbClr val="44546A">
                  <a:lumMod val="50000"/>
                </a:srgbClr>
              </a:solidFill>
              <a:latin typeface="+mn-ea"/>
              <a:ea typeface="+mn-ea"/>
            </a:endParaRPr>
          </a:p>
          <a:p>
            <a:pPr marL="625475" indent="-625475" algn="l" defTabSz="685783">
              <a:lnSpc>
                <a:spcPct val="100000"/>
              </a:lnSpc>
              <a:defRPr/>
            </a:pP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  令和</a:t>
            </a:r>
            <a:r>
              <a:rPr lang="en-US" altLang="ja-JP" sz="900" dirty="0">
                <a:solidFill>
                  <a:srgbClr val="44546A">
                    <a:lumMod val="50000"/>
                  </a:srgbClr>
                </a:solidFill>
                <a:latin typeface="+mn-ea"/>
                <a:ea typeface="+mn-ea"/>
              </a:rPr>
              <a:t>7</a:t>
            </a:r>
            <a:r>
              <a:rPr lang="ja-JP" altLang="en-US" sz="900" dirty="0">
                <a:solidFill>
                  <a:srgbClr val="44546A">
                    <a:lumMod val="50000"/>
                  </a:srgbClr>
                </a:solidFill>
                <a:latin typeface="+mn-ea"/>
                <a:ea typeface="+mn-ea"/>
              </a:rPr>
              <a:t>年度第</a:t>
            </a:r>
            <a:r>
              <a:rPr lang="en-US" altLang="ja-JP" sz="900" dirty="0">
                <a:solidFill>
                  <a:srgbClr val="44546A">
                    <a:lumMod val="50000"/>
                  </a:srgbClr>
                </a:solidFill>
                <a:latin typeface="+mn-ea"/>
                <a:ea typeface="+mn-ea"/>
              </a:rPr>
              <a:t>4</a:t>
            </a:r>
            <a:r>
              <a:rPr lang="ja-JP" altLang="en-US" sz="900" dirty="0">
                <a:solidFill>
                  <a:srgbClr val="44546A">
                    <a:lumMod val="50000"/>
                  </a:srgbClr>
                </a:solidFill>
                <a:latin typeface="+mn-ea"/>
                <a:ea typeface="+mn-ea"/>
              </a:rPr>
              <a:t>回　令和</a:t>
            </a:r>
            <a:r>
              <a:rPr lang="en-US" altLang="ja-JP" sz="900" dirty="0">
                <a:solidFill>
                  <a:srgbClr val="44546A">
                    <a:lumMod val="50000"/>
                  </a:srgbClr>
                </a:solidFill>
                <a:latin typeface="+mn-ea"/>
                <a:ea typeface="+mn-ea"/>
              </a:rPr>
              <a:t>8</a:t>
            </a:r>
            <a:r>
              <a:rPr lang="ja-JP" altLang="en-US" sz="900" dirty="0">
                <a:solidFill>
                  <a:srgbClr val="44546A">
                    <a:lumMod val="50000"/>
                  </a:srgbClr>
                </a:solidFill>
                <a:latin typeface="+mn-ea"/>
                <a:ea typeface="+mn-ea"/>
              </a:rPr>
              <a:t>年</a:t>
            </a:r>
            <a:r>
              <a:rPr lang="en-US" altLang="ja-JP" sz="900" dirty="0">
                <a:solidFill>
                  <a:srgbClr val="44546A">
                    <a:lumMod val="50000"/>
                  </a:srgbClr>
                </a:solidFill>
                <a:latin typeface="+mn-ea"/>
                <a:ea typeface="+mn-ea"/>
              </a:rPr>
              <a:t>3</a:t>
            </a:r>
            <a:r>
              <a:rPr lang="ja-JP" altLang="en-US" sz="900" dirty="0">
                <a:solidFill>
                  <a:srgbClr val="44546A">
                    <a:lumMod val="50000"/>
                  </a:srgbClr>
                </a:solidFill>
                <a:latin typeface="+mn-ea"/>
                <a:ea typeface="+mn-ea"/>
              </a:rPr>
              <a:t>月</a:t>
            </a:r>
            <a:endParaRPr lang="en-US" altLang="ja-JP" sz="900" dirty="0">
              <a:solidFill>
                <a:srgbClr val="44546A">
                  <a:lumMod val="50000"/>
                </a:srgbClr>
              </a:solidFill>
              <a:latin typeface="+mn-ea"/>
              <a:ea typeface="+mn-ea"/>
            </a:endParaRPr>
          </a:p>
          <a:p>
            <a:pPr algn="l" defTabSz="685783">
              <a:lnSpc>
                <a:spcPct val="100000"/>
              </a:lnSpc>
              <a:defRPr/>
            </a:pPr>
            <a:r>
              <a:rPr lang="ja-JP" altLang="en-US" sz="900" dirty="0">
                <a:solidFill>
                  <a:srgbClr val="44546A">
                    <a:lumMod val="50000"/>
                  </a:srgbClr>
                </a:solidFill>
                <a:latin typeface="+mn-ea"/>
                <a:ea typeface="+mn-ea"/>
              </a:rPr>
              <a:t>   議題：緊急時と平時に期待される支援体制と社会資源の整理および不足する体制や役割等について</a:t>
            </a:r>
            <a:endParaRPr lang="en-US" altLang="ja-JP" sz="900" dirty="0">
              <a:solidFill>
                <a:srgbClr val="44546A">
                  <a:lumMod val="50000"/>
                </a:srgbClr>
              </a:solidFill>
              <a:latin typeface="+mn-ea"/>
              <a:ea typeface="+mn-ea"/>
            </a:endParaRPr>
          </a:p>
          <a:p>
            <a:pPr algn="l" defTabSz="685783">
              <a:lnSpc>
                <a:spcPct val="100000"/>
              </a:lnSpc>
              <a:defRPr/>
            </a:pPr>
            <a:endParaRPr lang="en-US" altLang="ja-JP" sz="900" dirty="0">
              <a:solidFill>
                <a:srgbClr val="44546A">
                  <a:lumMod val="50000"/>
                </a:srgbClr>
              </a:solidFill>
              <a:latin typeface="+mn-ea"/>
              <a:ea typeface="+mn-ea"/>
            </a:endParaRPr>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632192" y="2095628"/>
            <a:ext cx="7879614" cy="4105880"/>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1350" dirty="0">
                <a:solidFill>
                  <a:prstClr val="white"/>
                </a:solidFill>
                <a:latin typeface="游ゴシック" panose="020F0502020204030204"/>
                <a:ea typeface="游ゴシック" panose="020B0400000000000000" pitchFamily="50" charset="-128"/>
              </a:rPr>
              <a:t>7</a:t>
            </a:r>
            <a:endParaRPr lang="ja-JP" altLang="en-US" sz="1350" dirty="0">
              <a:solidFill>
                <a:prstClr val="white"/>
              </a:solidFill>
              <a:latin typeface="游ゴシック" panose="020F0502020204030204"/>
              <a:ea typeface="游ゴシック" panose="020B0400000000000000" pitchFamily="50" charset="-128"/>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322740" y="3972091"/>
            <a:ext cx="2463376"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600" b="1" dirty="0">
                <a:solidFill>
                  <a:prstClr val="black"/>
                </a:solidFill>
                <a:latin typeface="メイリオ" panose="020B0604030504040204" pitchFamily="50" charset="-128"/>
                <a:ea typeface="メイリオ" panose="020B0604030504040204" pitchFamily="50" charset="-128"/>
              </a:rPr>
              <a:t>各機能の取組み</a:t>
            </a:r>
            <a:endParaRPr lang="en-US" altLang="ja-JP" sz="16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2476663" y="2198913"/>
            <a:ext cx="5659152" cy="2460174"/>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latin typeface="+mn-ea"/>
                <a:ea typeface="+mn-ea"/>
              </a:rPr>
              <a:t>◆相談　　　　　　　　　　　　　</a:t>
            </a:r>
            <a:endParaRPr lang="en-US" altLang="ja-JP" sz="1050" dirty="0">
              <a:latin typeface="+mn-ea"/>
              <a:ea typeface="+mn-ea"/>
            </a:endParaRPr>
          </a:p>
          <a:p>
            <a:pPr algn="l" defTabSz="685783">
              <a:lnSpc>
                <a:spcPct val="100000"/>
              </a:lnSpc>
              <a:defRPr/>
            </a:pPr>
            <a:r>
              <a:rPr lang="ja-JP" altLang="en-US" sz="1050" dirty="0">
                <a:latin typeface="+mn-ea"/>
                <a:ea typeface="+mn-ea"/>
              </a:rPr>
              <a:t>　障害のある方やその家族の相談窓口である基幹相談支援センターを設置し、サービス利用のない方への支援や地域移行体制整備事業を含む業務を実施。また、障害者総合支援法に基づいた計画</a:t>
            </a:r>
            <a:r>
              <a:rPr lang="ja-JP" altLang="en-US" sz="1050" b="0" i="0" dirty="0">
                <a:effectLst/>
                <a:latin typeface="+mn-ea"/>
                <a:ea typeface="+mn-ea"/>
              </a:rPr>
              <a:t>相談支援・地域相談支援で、地域移行や地域定着を行う。</a:t>
            </a:r>
            <a:endParaRPr lang="en-US" altLang="ja-JP" sz="1050" b="0" i="0" dirty="0">
              <a:effectLst/>
              <a:latin typeface="+mn-ea"/>
              <a:ea typeface="+mn-ea"/>
            </a:endParaRPr>
          </a:p>
          <a:p>
            <a:pPr algn="l" defTabSz="685783">
              <a:lnSpc>
                <a:spcPct val="100000"/>
              </a:lnSpc>
              <a:defRPr/>
            </a:pPr>
            <a:endParaRPr lang="en-US" altLang="ja-JP" sz="1050" dirty="0">
              <a:latin typeface="+mn-ea"/>
              <a:ea typeface="+mn-ea"/>
            </a:endParaRPr>
          </a:p>
          <a:p>
            <a:pPr algn="l" defTabSz="685783">
              <a:lnSpc>
                <a:spcPct val="100000"/>
              </a:lnSpc>
              <a:defRPr/>
            </a:pPr>
            <a:r>
              <a:rPr lang="ja-JP" altLang="en-US" sz="1050" dirty="0">
                <a:latin typeface="+mn-ea"/>
                <a:ea typeface="+mn-ea"/>
              </a:rPr>
              <a:t>◆緊急時の受入れ・対応</a:t>
            </a:r>
            <a:endParaRPr lang="en-US" altLang="ja-JP" sz="1050" dirty="0">
              <a:latin typeface="+mn-ea"/>
              <a:ea typeface="+mn-ea"/>
            </a:endParaRPr>
          </a:p>
          <a:p>
            <a:pPr algn="l" defTabSz="685783">
              <a:lnSpc>
                <a:spcPct val="100000"/>
              </a:lnSpc>
              <a:defRPr/>
            </a:pPr>
            <a:r>
              <a:rPr lang="ja-JP" altLang="en-US" sz="1050" dirty="0">
                <a:latin typeface="+mn-ea"/>
                <a:ea typeface="+mn-ea"/>
              </a:rPr>
              <a:t>　在宅で生活する障害者児が介護者の急病等により、在宅での生活が一時的に困難になる場合等の緊急時の対応として、地域生活支援拠点等の機能（緊急等の受け入れ・対応）を担う短期入所事業所を認定。</a:t>
            </a:r>
            <a:endParaRPr lang="en-US" altLang="ja-JP" sz="1050" dirty="0">
              <a:latin typeface="+mn-ea"/>
              <a:ea typeface="+mn-ea"/>
            </a:endParaRPr>
          </a:p>
          <a:p>
            <a:pPr algn="l" defTabSz="685783">
              <a:lnSpc>
                <a:spcPct val="100000"/>
              </a:lnSpc>
              <a:defRPr/>
            </a:pPr>
            <a:endParaRPr lang="en-US" altLang="ja-JP" sz="1050" dirty="0">
              <a:latin typeface="+mn-ea"/>
              <a:ea typeface="+mn-ea"/>
            </a:endParaRPr>
          </a:p>
          <a:p>
            <a:pPr algn="l" defTabSz="685783">
              <a:lnSpc>
                <a:spcPct val="100000"/>
              </a:lnSpc>
              <a:defRPr/>
            </a:pPr>
            <a:r>
              <a:rPr lang="ja-JP" altLang="en-US" sz="1050" dirty="0">
                <a:latin typeface="+mn-ea"/>
                <a:ea typeface="+mn-ea"/>
              </a:rPr>
              <a:t>◆体験の機会・場</a:t>
            </a:r>
            <a:endParaRPr lang="en-US" altLang="ja-JP" sz="1050" dirty="0">
              <a:latin typeface="+mn-ea"/>
              <a:ea typeface="+mn-ea"/>
            </a:endParaRPr>
          </a:p>
          <a:p>
            <a:pPr algn="l" defTabSz="685783">
              <a:lnSpc>
                <a:spcPct val="100000"/>
              </a:lnSpc>
              <a:defRPr/>
            </a:pPr>
            <a:r>
              <a:rPr lang="ja-JP" altLang="en-US" sz="1050" dirty="0">
                <a:latin typeface="+mn-ea"/>
                <a:ea typeface="+mn-ea"/>
              </a:rPr>
              <a:t>　障害者</a:t>
            </a:r>
            <a:r>
              <a:rPr lang="en-US" altLang="ja-JP" sz="1050" dirty="0">
                <a:latin typeface="+mn-ea"/>
                <a:ea typeface="+mn-ea"/>
              </a:rPr>
              <a:t>(</a:t>
            </a:r>
            <a:r>
              <a:rPr lang="ja-JP" altLang="en-US" sz="1050" dirty="0">
                <a:latin typeface="+mn-ea"/>
                <a:ea typeface="+mn-ea"/>
              </a:rPr>
              <a:t>児</a:t>
            </a:r>
            <a:r>
              <a:rPr lang="en-US" altLang="ja-JP" sz="1050" dirty="0">
                <a:latin typeface="+mn-ea"/>
                <a:ea typeface="+mn-ea"/>
              </a:rPr>
              <a:t>)</a:t>
            </a:r>
            <a:r>
              <a:rPr lang="ja-JP" altLang="en-US" sz="1050" dirty="0">
                <a:latin typeface="+mn-ea"/>
                <a:ea typeface="+mn-ea"/>
              </a:rPr>
              <a:t>自立生活訓事業（</a:t>
            </a:r>
            <a:r>
              <a:rPr lang="en-US" altLang="ja-JP" sz="1050" dirty="0">
                <a:latin typeface="+mn-ea"/>
                <a:ea typeface="+mn-ea"/>
              </a:rPr>
              <a:t>※</a:t>
            </a:r>
            <a:r>
              <a:rPr lang="ja-JP" altLang="en-US" sz="1050" dirty="0">
                <a:latin typeface="+mn-ea"/>
                <a:ea typeface="+mn-ea"/>
              </a:rPr>
              <a:t>１）、障害者住宅入居等支援事業（単身生活体験事業）</a:t>
            </a:r>
            <a:endParaRPr lang="en-US" altLang="ja-JP" sz="1050" dirty="0">
              <a:latin typeface="+mn-ea"/>
              <a:ea typeface="+mn-ea"/>
            </a:endParaRPr>
          </a:p>
          <a:p>
            <a:pPr algn="l" defTabSz="685783">
              <a:lnSpc>
                <a:spcPct val="100000"/>
              </a:lnSpc>
              <a:defRPr/>
            </a:pPr>
            <a:r>
              <a:rPr lang="ja-JP" altLang="en-US" sz="1050" dirty="0">
                <a:latin typeface="+mn-ea"/>
                <a:ea typeface="+mn-ea"/>
              </a:rPr>
              <a:t>（</a:t>
            </a:r>
            <a:r>
              <a:rPr lang="en-US" altLang="ja-JP" sz="1050" dirty="0">
                <a:latin typeface="+mn-ea"/>
                <a:ea typeface="+mn-ea"/>
              </a:rPr>
              <a:t>※</a:t>
            </a:r>
            <a:r>
              <a:rPr lang="ja-JP" altLang="en-US" sz="1050" dirty="0">
                <a:latin typeface="+mn-ea"/>
                <a:ea typeface="+mn-ea"/>
              </a:rPr>
              <a:t>２）や障害者総合支援法上のグループホーム体験利用・短期入所利用等を、利用者の状況に応じて提供。</a:t>
            </a:r>
            <a:endParaRPr lang="en-US" altLang="ja-JP" sz="1050" dirty="0">
              <a:latin typeface="+mn-ea"/>
              <a:ea typeface="+mn-ea"/>
            </a:endParaRPr>
          </a:p>
          <a:p>
            <a:pPr algn="l" defTabSz="685783">
              <a:lnSpc>
                <a:spcPct val="100000"/>
              </a:lnSpc>
              <a:defRPr/>
            </a:pPr>
            <a:r>
              <a:rPr lang="en-US" altLang="ja-JP" sz="1050" dirty="0">
                <a:latin typeface="+mn-ea"/>
                <a:ea typeface="+mn-ea"/>
              </a:rPr>
              <a:t>   ※</a:t>
            </a:r>
            <a:r>
              <a:rPr lang="ja-JP" altLang="en-US" sz="1050" dirty="0">
                <a:latin typeface="+mn-ea"/>
                <a:ea typeface="+mn-ea"/>
              </a:rPr>
              <a:t>１</a:t>
            </a:r>
            <a:r>
              <a:rPr lang="ja-JP" altLang="en-US" sz="1050" kern="100" dirty="0">
                <a:effectLst/>
                <a:latin typeface="+mn-ea"/>
                <a:ea typeface="+mn-ea"/>
                <a:cs typeface="Times New Roman" panose="02020603050405020304" pitchFamily="18" charset="0"/>
              </a:rPr>
              <a:t>空き部屋などを利用した宿泊体験を通じて、将来の自立生活につながる訓練（きっか </a:t>
            </a:r>
            <a:endParaRPr lang="en-US" altLang="ja-JP" sz="1050" kern="100" dirty="0">
              <a:effectLst/>
              <a:latin typeface="+mn-ea"/>
              <a:ea typeface="+mn-ea"/>
              <a:cs typeface="Times New Roman" panose="02020603050405020304" pitchFamily="18" charset="0"/>
            </a:endParaRPr>
          </a:p>
          <a:p>
            <a:pPr algn="l" defTabSz="685783">
              <a:lnSpc>
                <a:spcPct val="100000"/>
              </a:lnSpc>
              <a:defRPr/>
            </a:pPr>
            <a:r>
              <a:rPr lang="en-US" altLang="ja-JP" sz="1050" kern="100" dirty="0">
                <a:latin typeface="+mn-ea"/>
                <a:ea typeface="+mn-ea"/>
                <a:cs typeface="Times New Roman" panose="02020603050405020304" pitchFamily="18" charset="0"/>
              </a:rPr>
              <a:t>         </a:t>
            </a:r>
            <a:r>
              <a:rPr lang="ja-JP" altLang="en-US" sz="1050" kern="100" dirty="0">
                <a:effectLst/>
                <a:latin typeface="+mn-ea"/>
                <a:ea typeface="+mn-ea"/>
                <a:cs typeface="Times New Roman" panose="02020603050405020304" pitchFamily="18" charset="0"/>
              </a:rPr>
              <a:t>け作り）を行い、次の段階の支援につながるための事業</a:t>
            </a:r>
            <a:endParaRPr lang="en-US" altLang="ja-JP" sz="1050" kern="100" dirty="0">
              <a:effectLst/>
              <a:latin typeface="+mn-ea"/>
              <a:ea typeface="+mn-ea"/>
              <a:cs typeface="Times New Roman" panose="02020603050405020304" pitchFamily="18" charset="0"/>
            </a:endParaRPr>
          </a:p>
          <a:p>
            <a:pPr algn="l" defTabSz="685783">
              <a:lnSpc>
                <a:spcPct val="100000"/>
              </a:lnSpc>
              <a:defRPr/>
            </a:pPr>
            <a:r>
              <a:rPr lang="ja-JP" altLang="en-US" sz="1050" kern="100" dirty="0">
                <a:latin typeface="+mn-ea"/>
                <a:ea typeface="+mn-ea"/>
                <a:cs typeface="Times New Roman" panose="02020603050405020304" pitchFamily="18" charset="0"/>
              </a:rPr>
              <a:t>　</a:t>
            </a:r>
            <a:r>
              <a:rPr lang="en-US" altLang="ja-JP" sz="1050" kern="100" dirty="0">
                <a:latin typeface="+mn-ea"/>
                <a:ea typeface="+mn-ea"/>
                <a:cs typeface="Times New Roman" panose="02020603050405020304" pitchFamily="18" charset="0"/>
              </a:rPr>
              <a:t>※</a:t>
            </a:r>
            <a:r>
              <a:rPr lang="ja-JP" altLang="en-US" sz="1050" kern="100" dirty="0">
                <a:latin typeface="+mn-ea"/>
                <a:ea typeface="+mn-ea"/>
                <a:cs typeface="Times New Roman" panose="02020603050405020304" pitchFamily="18" charset="0"/>
              </a:rPr>
              <a:t>２</a:t>
            </a:r>
            <a:r>
              <a:rPr lang="ja-JP" altLang="en-US" sz="1050" kern="100" dirty="0">
                <a:effectLst/>
                <a:latin typeface="+mn-ea"/>
                <a:ea typeface="+mn-ea"/>
                <a:cs typeface="Times New Roman" panose="02020603050405020304" pitchFamily="18" charset="0"/>
              </a:rPr>
              <a:t>単身生活を希望する障害者に対して、ウィークリーマンション等で体験する機会を提</a:t>
            </a:r>
            <a:endParaRPr lang="en-US" altLang="ja-JP" sz="1050" kern="100" dirty="0">
              <a:effectLst/>
              <a:latin typeface="+mn-ea"/>
              <a:ea typeface="+mn-ea"/>
              <a:cs typeface="Times New Roman" panose="02020603050405020304" pitchFamily="18" charset="0"/>
            </a:endParaRPr>
          </a:p>
          <a:p>
            <a:pPr algn="l" defTabSz="685783">
              <a:lnSpc>
                <a:spcPct val="100000"/>
              </a:lnSpc>
              <a:defRPr/>
            </a:pPr>
            <a:r>
              <a:rPr lang="en-US" altLang="ja-JP" sz="1050" kern="100" dirty="0">
                <a:latin typeface="+mn-ea"/>
                <a:ea typeface="+mn-ea"/>
                <a:cs typeface="Times New Roman" panose="02020603050405020304" pitchFamily="18" charset="0"/>
              </a:rPr>
              <a:t>         </a:t>
            </a:r>
            <a:r>
              <a:rPr lang="ja-JP" altLang="en-US" sz="1050" kern="100" dirty="0">
                <a:effectLst/>
                <a:latin typeface="+mn-ea"/>
                <a:ea typeface="+mn-ea"/>
                <a:cs typeface="Times New Roman" panose="02020603050405020304" pitchFamily="18" charset="0"/>
              </a:rPr>
              <a:t>供し、実際の生活に必要となる支援や環境等について、アセスメントを実施する事業</a:t>
            </a:r>
            <a:endParaRPr lang="en-US" altLang="ja-JP" sz="1050" kern="100" dirty="0">
              <a:latin typeface="+mn-ea"/>
              <a:ea typeface="+mn-ea"/>
              <a:cs typeface="Times New Roman" panose="02020603050405020304" pitchFamily="18" charset="0"/>
            </a:endParaRPr>
          </a:p>
          <a:p>
            <a:pPr algn="l" defTabSz="685783">
              <a:lnSpc>
                <a:spcPct val="100000"/>
              </a:lnSpc>
              <a:defRPr/>
            </a:pPr>
            <a:endParaRPr lang="en-US" altLang="ja-JP" sz="1050" dirty="0">
              <a:latin typeface="+mn-ea"/>
              <a:ea typeface="+mn-ea"/>
            </a:endParaRPr>
          </a:p>
          <a:p>
            <a:pPr algn="l" defTabSz="685783">
              <a:lnSpc>
                <a:spcPct val="100000"/>
              </a:lnSpc>
              <a:defRPr/>
            </a:pPr>
            <a:r>
              <a:rPr lang="ja-JP" altLang="en-US" sz="1050" dirty="0">
                <a:latin typeface="+mn-ea"/>
                <a:ea typeface="+mn-ea"/>
              </a:rPr>
              <a:t>◆専門的人材の確保・養成</a:t>
            </a:r>
            <a:endParaRPr lang="en-US" altLang="ja-JP" sz="1050" dirty="0">
              <a:latin typeface="+mn-ea"/>
              <a:ea typeface="+mn-ea"/>
            </a:endParaRPr>
          </a:p>
          <a:p>
            <a:pPr algn="l" defTabSz="685783">
              <a:lnSpc>
                <a:spcPct val="100000"/>
              </a:lnSpc>
              <a:defRPr/>
            </a:pPr>
            <a:r>
              <a:rPr lang="ja-JP" altLang="en-US" sz="1050" dirty="0">
                <a:latin typeface="+mn-ea"/>
                <a:ea typeface="+mn-ea"/>
              </a:rPr>
              <a:t>　弁護士・司法書士などの派遣を行う相談支援強化事業を実施。また、新任相談支援専門員向け連続勉強会や主任専門相談支援員による相談支援従事者研修のインターバル実施等で、相談支援事業所の人材育成にかかる研修に取り組む。行動障害を有する人への専門的な支援体制の構築及び人材育成について、強度行動障害支援部会にて継続協議。</a:t>
            </a:r>
            <a:endParaRPr lang="en-US" altLang="ja-JP" sz="1050" dirty="0">
              <a:latin typeface="+mn-ea"/>
              <a:ea typeface="+mn-ea"/>
            </a:endParaRPr>
          </a:p>
          <a:p>
            <a:pPr algn="l" defTabSz="685783">
              <a:lnSpc>
                <a:spcPct val="100000"/>
              </a:lnSpc>
              <a:defRPr/>
            </a:pPr>
            <a:r>
              <a:rPr lang="ja-JP" altLang="en-US" sz="1050" dirty="0">
                <a:solidFill>
                  <a:srgbClr val="44546A">
                    <a:lumMod val="50000"/>
                  </a:srgbClr>
                </a:solidFill>
                <a:highlight>
                  <a:srgbClr val="FFFF00"/>
                </a:highlight>
                <a:latin typeface="Meiryo UI" panose="020B0604030504040204" pitchFamily="50" charset="-128"/>
                <a:ea typeface="Meiryo UI" panose="020B0604030504040204" pitchFamily="50" charset="-128"/>
              </a:rPr>
              <a:t>　</a:t>
            </a:r>
            <a:endParaRPr lang="en-US" altLang="ja-JP" sz="1050" dirty="0">
              <a:solidFill>
                <a:srgbClr val="44546A">
                  <a:lumMod val="50000"/>
                </a:srgbClr>
              </a:solidFill>
              <a:highlight>
                <a:srgbClr val="FFFF00"/>
              </a:highlight>
              <a:latin typeface="Meiryo UI" panose="020B0604030504040204" pitchFamily="50" charset="-128"/>
              <a:ea typeface="Meiryo UI" panose="020B0604030504040204" pitchFamily="50" charset="-128"/>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182892" y="1258187"/>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14" name="スライド番号プレースホルダー 5">
            <a:extLst>
              <a:ext uri="{FF2B5EF4-FFF2-40B4-BE49-F238E27FC236}">
                <a16:creationId xmlns:a16="http://schemas.microsoft.com/office/drawing/2014/main" id="{388F94E1-BE2C-46AF-BC31-F5EE274A02ED}"/>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3446305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1031</Words>
  <Application>Microsoft Office PowerPoint</Application>
  <PresentationFormat>画面に合わせる (4:3)</PresentationFormat>
  <Paragraphs>96</Paragraphs>
  <Slides>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Meiryo UI</vt:lpstr>
      <vt:lpstr>メイリオ</vt:lpstr>
      <vt:lpstr>游ゴシック</vt:lpstr>
      <vt:lpstr>游ゴシック Light</vt:lpstr>
      <vt:lpstr>Arial</vt:lpstr>
      <vt:lpstr>Segoe UI</vt:lpstr>
      <vt:lpstr>Wingdings</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2026-03-25T08:04:43Z</dcterms:modified>
</cp:coreProperties>
</file>