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bookmarkIdSeed="2">
  <p:sldMasterIdLst>
    <p:sldMasterId id="2147484380" r:id="rId1"/>
  </p:sldMasterIdLst>
  <p:notesMasterIdLst>
    <p:notesMasterId r:id="rId15"/>
  </p:notesMasterIdLst>
  <p:handoutMasterIdLst>
    <p:handoutMasterId r:id="rId16"/>
  </p:handoutMasterIdLst>
  <p:sldIdLst>
    <p:sldId id="509" r:id="rId2"/>
    <p:sldId id="499" r:id="rId3"/>
    <p:sldId id="502" r:id="rId4"/>
    <p:sldId id="503" r:id="rId5"/>
    <p:sldId id="504" r:id="rId6"/>
    <p:sldId id="506" r:id="rId7"/>
    <p:sldId id="508" r:id="rId8"/>
    <p:sldId id="485" r:id="rId9"/>
    <p:sldId id="500" r:id="rId10"/>
    <p:sldId id="494" r:id="rId11"/>
    <p:sldId id="501" r:id="rId12"/>
    <p:sldId id="507" r:id="rId13"/>
    <p:sldId id="492" r:id="rId1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75B6"/>
    <a:srgbClr val="92B5D3"/>
    <a:srgbClr val="FFFFFF"/>
    <a:srgbClr val="DAE9F6"/>
    <a:srgbClr val="B5C1E1"/>
    <a:srgbClr val="FFCCFF"/>
    <a:srgbClr val="9DC9D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3" autoAdjust="0"/>
    <p:restoredTop sz="91515" autoAdjust="0"/>
  </p:normalViewPr>
  <p:slideViewPr>
    <p:cSldViewPr>
      <p:cViewPr varScale="1">
        <p:scale>
          <a:sx n="122" d="100"/>
          <a:sy n="122" d="100"/>
        </p:scale>
        <p:origin x="954" y="102"/>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5"/>
            <a:ext cx="2949787" cy="496967"/>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43" y="5"/>
            <a:ext cx="2949787" cy="496967"/>
          </a:xfrm>
          <a:prstGeom prst="rect">
            <a:avLst/>
          </a:prstGeom>
        </p:spPr>
        <p:txBody>
          <a:bodyPr vert="horz" lIns="91403" tIns="45705" rIns="91403" bIns="45705" rtlCol="0"/>
          <a:lstStyle>
            <a:lvl1pPr algn="r">
              <a:defRPr sz="1200"/>
            </a:lvl1pPr>
          </a:lstStyle>
          <a:p>
            <a:fld id="{F8F4B279-546B-4566-BB86-CCD863FE3373}" type="datetimeFigureOut">
              <a:rPr kumimoji="1" lang="ja-JP" altLang="en-US" smtClean="0"/>
              <a:t>2026/3/26</a:t>
            </a:fld>
            <a:endParaRPr kumimoji="1" lang="ja-JP" altLang="en-US"/>
          </a:p>
        </p:txBody>
      </p:sp>
      <p:sp>
        <p:nvSpPr>
          <p:cNvPr id="4" name="フッター プレースホルダー 3"/>
          <p:cNvSpPr>
            <a:spLocks noGrp="1"/>
          </p:cNvSpPr>
          <p:nvPr>
            <p:ph type="ftr" sz="quarter" idx="2"/>
          </p:nvPr>
        </p:nvSpPr>
        <p:spPr>
          <a:xfrm>
            <a:off x="0" y="9440651"/>
            <a:ext cx="2949787" cy="496967"/>
          </a:xfrm>
          <a:prstGeom prst="rect">
            <a:avLst/>
          </a:prstGeom>
        </p:spPr>
        <p:txBody>
          <a:bodyPr vert="horz" lIns="91403" tIns="45705" rIns="91403" bIns="4570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43" y="9440651"/>
            <a:ext cx="2949787" cy="496967"/>
          </a:xfrm>
          <a:prstGeom prst="rect">
            <a:avLst/>
          </a:prstGeom>
        </p:spPr>
        <p:txBody>
          <a:bodyPr vert="horz" lIns="91403" tIns="45705" rIns="91403" bIns="45705" rtlCol="0" anchor="b"/>
          <a:lstStyle>
            <a:lvl1pPr algn="r">
              <a:defRPr sz="1200"/>
            </a:lvl1pPr>
          </a:lstStyle>
          <a:p>
            <a:fld id="{90BC2F04-CB75-4FF3-B9EF-B9D8468883C3}" type="slidenum">
              <a:rPr kumimoji="1" lang="ja-JP" altLang="en-US" smtClean="0"/>
              <a:t>‹#›</a:t>
            </a:fld>
            <a:endParaRPr kumimoji="1" lang="ja-JP" altLang="en-US"/>
          </a:p>
        </p:txBody>
      </p:sp>
    </p:spTree>
    <p:extLst>
      <p:ext uri="{BB962C8B-B14F-4D97-AF65-F5344CB8AC3E}">
        <p14:creationId xmlns:p14="http://schemas.microsoft.com/office/powerpoint/2010/main" val="2045941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03" tIns="45705" rIns="91403" bIns="4570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03" tIns="45705" rIns="91403" bIns="45705" rtlCol="0"/>
          <a:lstStyle>
            <a:lvl1pPr algn="r">
              <a:defRPr sz="1200"/>
            </a:lvl1pPr>
          </a:lstStyle>
          <a:p>
            <a:fld id="{3A7D4995-71F8-4FD2-B741-EB692C4C985C}" type="datetimeFigureOut">
              <a:rPr kumimoji="1" lang="ja-JP" altLang="en-US" smtClean="0"/>
              <a:t>2026/3/26</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03" tIns="45705" rIns="91403" bIns="45705"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03" tIns="45705" rIns="91403" bIns="4570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03" tIns="45705" rIns="91403" bIns="4570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03" tIns="45705" rIns="91403" bIns="45705" rtlCol="0" anchor="b"/>
          <a:lstStyle>
            <a:lvl1pPr algn="r">
              <a:defRPr sz="1200"/>
            </a:lvl1pPr>
          </a:lstStyle>
          <a:p>
            <a:fld id="{252CC739-2C19-4987-9473-A53E87E4448B}" type="slidenum">
              <a:rPr kumimoji="1" lang="ja-JP" altLang="en-US" smtClean="0"/>
              <a:t>‹#›</a:t>
            </a:fld>
            <a:endParaRPr kumimoji="1" lang="ja-JP" altLang="en-US"/>
          </a:p>
        </p:txBody>
      </p:sp>
    </p:spTree>
    <p:extLst>
      <p:ext uri="{BB962C8B-B14F-4D97-AF65-F5344CB8AC3E}">
        <p14:creationId xmlns:p14="http://schemas.microsoft.com/office/powerpoint/2010/main" val="2791303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1</a:t>
            </a:fld>
            <a:endParaRPr kumimoji="1" lang="ja-JP" altLang="en-US"/>
          </a:p>
        </p:txBody>
      </p:sp>
    </p:spTree>
    <p:extLst>
      <p:ext uri="{BB962C8B-B14F-4D97-AF65-F5344CB8AC3E}">
        <p14:creationId xmlns:p14="http://schemas.microsoft.com/office/powerpoint/2010/main" val="36900326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11</a:t>
            </a:fld>
            <a:endParaRPr kumimoji="1" lang="ja-JP" altLang="en-US"/>
          </a:p>
        </p:txBody>
      </p:sp>
    </p:spTree>
    <p:extLst>
      <p:ext uri="{BB962C8B-B14F-4D97-AF65-F5344CB8AC3E}">
        <p14:creationId xmlns:p14="http://schemas.microsoft.com/office/powerpoint/2010/main" val="10644446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13</a:t>
            </a:fld>
            <a:endParaRPr kumimoji="1" lang="ja-JP" altLang="en-US"/>
          </a:p>
        </p:txBody>
      </p:sp>
    </p:spTree>
    <p:extLst>
      <p:ext uri="{BB962C8B-B14F-4D97-AF65-F5344CB8AC3E}">
        <p14:creationId xmlns:p14="http://schemas.microsoft.com/office/powerpoint/2010/main" val="2088052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2</a:t>
            </a:fld>
            <a:endParaRPr kumimoji="1" lang="ja-JP" altLang="en-US"/>
          </a:p>
        </p:txBody>
      </p:sp>
    </p:spTree>
    <p:extLst>
      <p:ext uri="{BB962C8B-B14F-4D97-AF65-F5344CB8AC3E}">
        <p14:creationId xmlns:p14="http://schemas.microsoft.com/office/powerpoint/2010/main" val="2204200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3</a:t>
            </a:fld>
            <a:endParaRPr kumimoji="1" lang="ja-JP" altLang="en-US"/>
          </a:p>
        </p:txBody>
      </p:sp>
    </p:spTree>
    <p:extLst>
      <p:ext uri="{BB962C8B-B14F-4D97-AF65-F5344CB8AC3E}">
        <p14:creationId xmlns:p14="http://schemas.microsoft.com/office/powerpoint/2010/main" val="2021007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4</a:t>
            </a:fld>
            <a:endParaRPr kumimoji="1" lang="ja-JP" altLang="en-US"/>
          </a:p>
        </p:txBody>
      </p:sp>
    </p:spTree>
    <p:extLst>
      <p:ext uri="{BB962C8B-B14F-4D97-AF65-F5344CB8AC3E}">
        <p14:creationId xmlns:p14="http://schemas.microsoft.com/office/powerpoint/2010/main" val="4163068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5</a:t>
            </a:fld>
            <a:endParaRPr kumimoji="1" lang="ja-JP" altLang="en-US"/>
          </a:p>
        </p:txBody>
      </p:sp>
    </p:spTree>
    <p:extLst>
      <p:ext uri="{BB962C8B-B14F-4D97-AF65-F5344CB8AC3E}">
        <p14:creationId xmlns:p14="http://schemas.microsoft.com/office/powerpoint/2010/main" val="26993006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6</a:t>
            </a:fld>
            <a:endParaRPr kumimoji="1" lang="ja-JP" altLang="en-US"/>
          </a:p>
        </p:txBody>
      </p:sp>
    </p:spTree>
    <p:extLst>
      <p:ext uri="{BB962C8B-B14F-4D97-AF65-F5344CB8AC3E}">
        <p14:creationId xmlns:p14="http://schemas.microsoft.com/office/powerpoint/2010/main" val="12734502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8</a:t>
            </a:fld>
            <a:endParaRPr kumimoji="1" lang="ja-JP" altLang="en-US"/>
          </a:p>
        </p:txBody>
      </p:sp>
    </p:spTree>
    <p:extLst>
      <p:ext uri="{BB962C8B-B14F-4D97-AF65-F5344CB8AC3E}">
        <p14:creationId xmlns:p14="http://schemas.microsoft.com/office/powerpoint/2010/main" val="723302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9</a:t>
            </a:fld>
            <a:endParaRPr kumimoji="1" lang="ja-JP" altLang="en-US"/>
          </a:p>
        </p:txBody>
      </p:sp>
    </p:spTree>
    <p:extLst>
      <p:ext uri="{BB962C8B-B14F-4D97-AF65-F5344CB8AC3E}">
        <p14:creationId xmlns:p14="http://schemas.microsoft.com/office/powerpoint/2010/main" val="3569747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CC739-2C19-4987-9473-A53E87E4448B}" type="slidenum">
              <a:rPr kumimoji="1" lang="ja-JP" altLang="en-US" smtClean="0"/>
              <a:t>10</a:t>
            </a:fld>
            <a:endParaRPr kumimoji="1" lang="ja-JP" altLang="en-US"/>
          </a:p>
        </p:txBody>
      </p:sp>
    </p:spTree>
    <p:extLst>
      <p:ext uri="{BB962C8B-B14F-4D97-AF65-F5344CB8AC3E}">
        <p14:creationId xmlns:p14="http://schemas.microsoft.com/office/powerpoint/2010/main" val="3743335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ACA9441-E778-46E2-9072-D9E0E2A9E1CF}"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540559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9298227-1457-4F23-9F49-FEC451472643}"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8839948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9C769F8-7E42-44CA-834B-58D976EAFCF9}"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153928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5CA42C1-6DA8-4E87-8CC9-F7AC1F2432EB}"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225047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b"/>
          <a:lstStyle>
            <a:lvl1pPr>
              <a:defRPr sz="45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34424F2-2534-4E2E-98B7-6C01870B28F8}" type="datetime1">
              <a:rPr kumimoji="1" lang="ja-JP" altLang="en-US" smtClean="0"/>
              <a:t>2026/3/26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662721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FC9F997-8AE3-49E9-A3C8-410953056C30}"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01125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28AA54F-FBA8-4B52-B0B6-90644E938BE0}" type="datetime1">
              <a:rPr kumimoji="1" lang="ja-JP" altLang="en-US" smtClean="0"/>
              <a:t>2026/3/26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8173254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242180B-066C-4B33-9866-DF17A2270C18}" type="datetime1">
              <a:rPr kumimoji="1" lang="ja-JP" altLang="en-US" smtClean="0"/>
              <a:t>2026/3/26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1844943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36F57DA-19DE-408E-A972-18C83B513BDA}" type="datetime1">
              <a:rPr kumimoji="1" lang="ja-JP" altLang="en-US" smtClean="0"/>
              <a:t>2026/3/26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138577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5714D222-3872-4908-9588-C6DBCAF12C8A}"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3597755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24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F2F8910D-4704-4575-A1CE-57C3D2735209}" type="datetime1">
              <a:rPr kumimoji="1" lang="ja-JP" altLang="en-US" smtClean="0"/>
              <a:t>2026/3/26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2990792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7490758-9826-4095-AEED-42F992C26181}" type="datetime1">
              <a:rPr kumimoji="1" lang="ja-JP" altLang="en-US" smtClean="0"/>
              <a:t>2026/3/26</a:t>
            </a:fld>
            <a:endParaRPr kumimoji="1" lang="ja-JP" altLang="en-US"/>
          </a:p>
        </p:txBody>
      </p:sp>
      <p:sp>
        <p:nvSpPr>
          <p:cNvPr id="5" name="フッター プレースホルダー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2D8002D-B5B0-4BAC-B1F6-782DDCCE6D9C}" type="slidenum">
              <a:rPr kumimoji="1" lang="ja-JP" altLang="en-US" smtClean="0"/>
              <a:t>‹#›</a:t>
            </a:fld>
            <a:endParaRPr kumimoji="1" lang="ja-JP" altLang="en-US"/>
          </a:p>
        </p:txBody>
      </p:sp>
    </p:spTree>
    <p:extLst>
      <p:ext uri="{BB962C8B-B14F-4D97-AF65-F5344CB8AC3E}">
        <p14:creationId xmlns:p14="http://schemas.microsoft.com/office/powerpoint/2010/main" val="49185502"/>
      </p:ext>
    </p:extLst>
  </p:cSld>
  <p:clrMap bg1="lt1" tx1="dk1" bg2="lt2" tx2="dk2" accent1="accent1" accent2="accent2" accent3="accent3" accent4="accent4" accent5="accent5" accent6="accent6" hlink="hlink" folHlink="folHlink"/>
  <p:sldLayoutIdLst>
    <p:sldLayoutId id="2147484381" r:id="rId1"/>
    <p:sldLayoutId id="2147484382"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a:stretch>
            <a:fillRect/>
          </a:stretch>
        </p:blipFill>
        <p:spPr>
          <a:xfrm>
            <a:off x="24992" y="1299159"/>
            <a:ext cx="9071634" cy="140220"/>
          </a:xfrm>
          <a:prstGeom prst="rect">
            <a:avLst/>
          </a:prstGeom>
        </p:spPr>
      </p:pic>
      <p:sp>
        <p:nvSpPr>
          <p:cNvPr id="9" name="コンテンツ プレースホルダー 2"/>
          <p:cNvSpPr>
            <a:spLocks noGrp="1"/>
          </p:cNvSpPr>
          <p:nvPr>
            <p:ph idx="1"/>
          </p:nvPr>
        </p:nvSpPr>
        <p:spPr>
          <a:xfrm>
            <a:off x="36184" y="1444584"/>
            <a:ext cx="9072320" cy="1081245"/>
          </a:xfrm>
          <a:ln>
            <a:solidFill>
              <a:schemeClr val="dk1"/>
            </a:solidFill>
            <a:prstDash val="solid"/>
          </a:ln>
        </p:spPr>
        <p:txBody>
          <a:bodyPr anchor="ctr">
            <a:noAutofit/>
          </a:bodyPr>
          <a:lstStyle/>
          <a:p>
            <a:pPr>
              <a:lnSpc>
                <a:spcPts val="168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令和６年度に</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市町が新たに地域生活支援拠点等を整備し、令和</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月末時点で、府内</a:t>
            </a:r>
            <a:r>
              <a:rPr lang="en-US" altLang="ja-JP" sz="1400" dirty="0">
                <a:latin typeface="Meiryo UI" panose="020B0604030504040204" pitchFamily="50" charset="-128"/>
                <a:ea typeface="Meiryo UI" panose="020B0604030504040204" pitchFamily="50" charset="-128"/>
              </a:rPr>
              <a:t>43</a:t>
            </a:r>
            <a:r>
              <a:rPr lang="ja-JP" altLang="en-US" sz="1400" dirty="0">
                <a:latin typeface="Meiryo UI" panose="020B0604030504040204" pitchFamily="50" charset="-128"/>
                <a:ea typeface="Meiryo UI" panose="020B0604030504040204" pitchFamily="50" charset="-128"/>
              </a:rPr>
              <a:t>市町村のうち</a:t>
            </a:r>
            <a:r>
              <a:rPr lang="en-US" altLang="ja-JP" sz="1400" dirty="0">
                <a:latin typeface="Meiryo UI" panose="020B0604030504040204" pitchFamily="50" charset="-128"/>
                <a:ea typeface="Meiryo UI" panose="020B0604030504040204" pitchFamily="50" charset="-128"/>
              </a:rPr>
              <a:t>41</a:t>
            </a:r>
            <a:r>
              <a:rPr lang="ja-JP" altLang="en-US" sz="1400" dirty="0">
                <a:latin typeface="Meiryo UI" panose="020B0604030504040204" pitchFamily="50" charset="-128"/>
                <a:ea typeface="Meiryo UI" panose="020B0604030504040204" pitchFamily="50" charset="-128"/>
              </a:rPr>
              <a:t>市町村が整備済み。また令和</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月に</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市が整備したことにより、未整備は</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町。 </a:t>
            </a:r>
            <a:endParaRPr lang="en-US" altLang="ja-JP" sz="1400" dirty="0">
              <a:latin typeface="Meiryo UI" panose="020B0604030504040204" pitchFamily="50" charset="-128"/>
              <a:ea typeface="Meiryo UI" panose="020B0604030504040204" pitchFamily="50" charset="-128"/>
            </a:endParaRPr>
          </a:p>
          <a:p>
            <a:pPr>
              <a:lnSpc>
                <a:spcPts val="168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年</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月で整備済の</a:t>
            </a:r>
            <a:r>
              <a:rPr lang="en-US" altLang="ja-JP" sz="1400" dirty="0">
                <a:latin typeface="Meiryo UI" panose="020B0604030504040204" pitchFamily="50" charset="-128"/>
                <a:ea typeface="Meiryo UI" panose="020B0604030504040204" pitchFamily="50" charset="-128"/>
              </a:rPr>
              <a:t>42</a:t>
            </a:r>
            <a:r>
              <a:rPr lang="ja-JP" altLang="en-US" sz="1400" dirty="0">
                <a:latin typeface="Meiryo UI" panose="020B0604030504040204" pitchFamily="50" charset="-128"/>
                <a:ea typeface="Meiryo UI" panose="020B0604030504040204" pitchFamily="50" charset="-128"/>
              </a:rPr>
              <a:t>市町村のうち、全てで緊急時の受入・対応について備えている。一方、体験の機会・場の機能を備えている市町村数は、</a:t>
            </a:r>
            <a:r>
              <a:rPr lang="en-US" altLang="ja-JP" sz="1400" dirty="0">
                <a:latin typeface="Meiryo UI" panose="020B0604030504040204" pitchFamily="50" charset="-128"/>
                <a:ea typeface="Meiryo UI" panose="020B0604030504040204" pitchFamily="50" charset="-128"/>
              </a:rPr>
              <a:t>31</a:t>
            </a:r>
            <a:r>
              <a:rPr lang="ja-JP" altLang="en-US" sz="1400" dirty="0">
                <a:latin typeface="Meiryo UI" panose="020B0604030504040204" pitchFamily="50" charset="-128"/>
                <a:ea typeface="Meiryo UI" panose="020B0604030504040204" pitchFamily="50" charset="-128"/>
              </a:rPr>
              <a:t>。</a:t>
            </a:r>
          </a:p>
        </p:txBody>
      </p:sp>
      <p:graphicFrame>
        <p:nvGraphicFramePr>
          <p:cNvPr id="12" name="表 11">
            <a:extLst>
              <a:ext uri="{FF2B5EF4-FFF2-40B4-BE49-F238E27FC236}">
                <a16:creationId xmlns:a16="http://schemas.microsoft.com/office/drawing/2014/main" id="{7C572FFD-D2A6-4D0F-94F8-CDA54E150D6D}"/>
              </a:ext>
            </a:extLst>
          </p:cNvPr>
          <p:cNvGraphicFramePr>
            <a:graphicFrameLocks noGrp="1"/>
          </p:cNvGraphicFramePr>
          <p:nvPr>
            <p:extLst>
              <p:ext uri="{D42A27DB-BD31-4B8C-83A1-F6EECF244321}">
                <p14:modId xmlns:p14="http://schemas.microsoft.com/office/powerpoint/2010/main" val="1451090321"/>
              </p:ext>
            </p:extLst>
          </p:nvPr>
        </p:nvGraphicFramePr>
        <p:xfrm>
          <a:off x="91385" y="2996952"/>
          <a:ext cx="4336600" cy="3717837"/>
        </p:xfrm>
        <a:graphic>
          <a:graphicData uri="http://schemas.openxmlformats.org/drawingml/2006/table">
            <a:tbl>
              <a:tblPr firstRow="1" bandRow="1"/>
              <a:tblGrid>
                <a:gridCol w="808208">
                  <a:extLst>
                    <a:ext uri="{9D8B030D-6E8A-4147-A177-3AD203B41FA5}">
                      <a16:colId xmlns:a16="http://schemas.microsoft.com/office/drawing/2014/main" val="1901426002"/>
                    </a:ext>
                  </a:extLst>
                </a:gridCol>
                <a:gridCol w="504056">
                  <a:extLst>
                    <a:ext uri="{9D8B030D-6E8A-4147-A177-3AD203B41FA5}">
                      <a16:colId xmlns:a16="http://schemas.microsoft.com/office/drawing/2014/main" val="3926221096"/>
                    </a:ext>
                  </a:extLst>
                </a:gridCol>
                <a:gridCol w="3024336">
                  <a:extLst>
                    <a:ext uri="{9D8B030D-6E8A-4147-A177-3AD203B41FA5}">
                      <a16:colId xmlns:a16="http://schemas.microsoft.com/office/drawing/2014/main" val="4222416362"/>
                    </a:ext>
                  </a:extLst>
                </a:gridCol>
              </a:tblGrid>
              <a:tr h="291173">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b="0" dirty="0">
                          <a:latin typeface="Meiryo UI" panose="020B0604030504040204" pitchFamily="50" charset="-128"/>
                          <a:ea typeface="Meiryo UI" panose="020B0604030504040204" pitchFamily="50" charset="-128"/>
                        </a:rPr>
                        <a:t>整備年度</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dirty="0">
                          <a:latin typeface="Meiryo UI" panose="020B0604030504040204" pitchFamily="50" charset="-128"/>
                          <a:ea typeface="Meiryo UI" panose="020B0604030504040204" pitchFamily="50" charset="-128"/>
                        </a:rPr>
                        <a:t>箇所</a:t>
                      </a:r>
                    </a:p>
                  </a:txBody>
                  <a:tcP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b="1" kern="1200">
                          <a:solidFill>
                            <a:schemeClr val="lt1"/>
                          </a:solidFill>
                          <a:latin typeface="Trebuchet MS" panose="020B0603020202020204"/>
                        </a:defRPr>
                      </a:lvl1pPr>
                      <a:lvl2pPr marL="457200" algn="l" defTabSz="914400" rtl="0" eaLnBrk="1" latinLnBrk="0" hangingPunct="1">
                        <a:defRPr kumimoji="1" sz="1800" b="1" kern="1200">
                          <a:solidFill>
                            <a:schemeClr val="lt1"/>
                          </a:solidFill>
                          <a:latin typeface="Trebuchet MS" panose="020B0603020202020204"/>
                        </a:defRPr>
                      </a:lvl2pPr>
                      <a:lvl3pPr marL="914400" algn="l" defTabSz="914400" rtl="0" eaLnBrk="1" latinLnBrk="0" hangingPunct="1">
                        <a:defRPr kumimoji="1" sz="1800" b="1" kern="1200">
                          <a:solidFill>
                            <a:schemeClr val="lt1"/>
                          </a:solidFill>
                          <a:latin typeface="Trebuchet MS" panose="020B0603020202020204"/>
                        </a:defRPr>
                      </a:lvl3pPr>
                      <a:lvl4pPr marL="1371600" algn="l" defTabSz="914400" rtl="0" eaLnBrk="1" latinLnBrk="0" hangingPunct="1">
                        <a:defRPr kumimoji="1" sz="1800" b="1" kern="1200">
                          <a:solidFill>
                            <a:schemeClr val="lt1"/>
                          </a:solidFill>
                          <a:latin typeface="Trebuchet MS" panose="020B0603020202020204"/>
                        </a:defRPr>
                      </a:lvl4pPr>
                      <a:lvl5pPr marL="1828800" algn="l" defTabSz="914400" rtl="0" eaLnBrk="1" latinLnBrk="0" hangingPunct="1">
                        <a:defRPr kumimoji="1" sz="1800" b="1" kern="1200">
                          <a:solidFill>
                            <a:schemeClr val="lt1"/>
                          </a:solidFill>
                          <a:latin typeface="Trebuchet MS" panose="020B0603020202020204"/>
                        </a:defRPr>
                      </a:lvl5pPr>
                      <a:lvl6pPr marL="2286000" algn="l" defTabSz="914400" rtl="0" eaLnBrk="1" latinLnBrk="0" hangingPunct="1">
                        <a:defRPr kumimoji="1" sz="1800" b="1" kern="1200">
                          <a:solidFill>
                            <a:schemeClr val="lt1"/>
                          </a:solidFill>
                          <a:latin typeface="Trebuchet MS" panose="020B0603020202020204"/>
                        </a:defRPr>
                      </a:lvl6pPr>
                      <a:lvl7pPr marL="2743200" algn="l" defTabSz="914400" rtl="0" eaLnBrk="1" latinLnBrk="0" hangingPunct="1">
                        <a:defRPr kumimoji="1" sz="1800" b="1" kern="1200">
                          <a:solidFill>
                            <a:schemeClr val="lt1"/>
                          </a:solidFill>
                          <a:latin typeface="Trebuchet MS" panose="020B0603020202020204"/>
                        </a:defRPr>
                      </a:lvl7pPr>
                      <a:lvl8pPr marL="3200400" algn="l" defTabSz="914400" rtl="0" eaLnBrk="1" latinLnBrk="0" hangingPunct="1">
                        <a:defRPr kumimoji="1" sz="1800" b="1" kern="1200">
                          <a:solidFill>
                            <a:schemeClr val="lt1"/>
                          </a:solidFill>
                          <a:latin typeface="Trebuchet MS" panose="020B0603020202020204"/>
                        </a:defRPr>
                      </a:lvl8pPr>
                      <a:lvl9pPr marL="3657600" algn="l" defTabSz="914400" rtl="0" eaLnBrk="1" latinLnBrk="0" hangingPunct="1">
                        <a:defRPr kumimoji="1" sz="1800" b="1" kern="1200">
                          <a:solidFill>
                            <a:schemeClr val="lt1"/>
                          </a:solidFill>
                          <a:latin typeface="Trebuchet MS" panose="020B0603020202020204"/>
                        </a:defRPr>
                      </a:lvl9pPr>
                    </a:lstStyle>
                    <a:p>
                      <a:pPr algn="ctr"/>
                      <a:r>
                        <a:rPr kumimoji="1" lang="ja-JP" altLang="en-US" sz="1200" dirty="0">
                          <a:latin typeface="Meiryo UI" panose="020B0604030504040204" pitchFamily="50" charset="-128"/>
                          <a:ea typeface="Meiryo UI" panose="020B0604030504040204" pitchFamily="50" charset="-128"/>
                        </a:rPr>
                        <a:t>市町村名</a:t>
                      </a:r>
                    </a:p>
                  </a:txBody>
                  <a:tcP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chemeClr val="accent1">
                        <a:lumMod val="75000"/>
                      </a:schemeClr>
                    </a:solidFill>
                  </a:tcPr>
                </a:tc>
                <a:extLst>
                  <a:ext uri="{0D108BD9-81ED-4DB2-BD59-A6C34878D82A}">
                    <a16:rowId xmlns:a16="http://schemas.microsoft.com/office/drawing/2014/main" val="2182417106"/>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H28</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2</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豊中市、吹田市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82595869"/>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H29</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4</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堺市、富田林市、河内長野市、大阪狭山市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1484882827"/>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H30</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2</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守口市、能勢町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2364035981"/>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１年度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9</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大阪市、高槻市、大東市、門真市、島本町、豊能町、</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太子町、河南町、千早赤阪村</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2447327067"/>
                  </a:ext>
                </a:extLst>
              </a:tr>
              <a:tr h="457556">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２年度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14</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岸和田市、池田市、貝塚市、茨木市、寝屋川市、</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箕面市、柏原市、羽曳野市、摂津市、高石市</a:t>
                      </a:r>
                      <a:endParaRPr kumimoji="1" lang="en-US" altLang="ja-JP" sz="1200" spc="-150" dirty="0">
                        <a:latin typeface="Meiryo UI" panose="020B0604030504040204" pitchFamily="50" charset="-128"/>
                        <a:ea typeface="Meiryo UI" panose="020B0604030504040204" pitchFamily="50" charset="-128"/>
                      </a:endParaRPr>
                    </a:p>
                    <a:p>
                      <a:r>
                        <a:rPr kumimoji="1" lang="ja-JP" altLang="en-US" sz="1200" spc="-150" dirty="0">
                          <a:latin typeface="Meiryo UI" panose="020B0604030504040204" pitchFamily="50" charset="-128"/>
                          <a:ea typeface="Meiryo UI" panose="020B0604030504040204" pitchFamily="50" charset="-128"/>
                        </a:rPr>
                        <a:t>藤井寺市、東大阪市、四條畷市、熊取町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1962131859"/>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３年度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latin typeface="Meiryo UI" panose="020B0604030504040204" pitchFamily="50" charset="-128"/>
                          <a:ea typeface="Meiryo UI" panose="020B0604030504040204" pitchFamily="50" charset="-128"/>
                        </a:rPr>
                        <a:t>6</a:t>
                      </a:r>
                      <a:endParaRPr kumimoji="1" lang="ja-JP" altLang="en-US" sz="1200" dirty="0">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latin typeface="Meiryo UI" panose="020B0604030504040204" pitchFamily="50" charset="-128"/>
                          <a:ea typeface="Meiryo UI" panose="020B0604030504040204" pitchFamily="50" charset="-128"/>
                        </a:rPr>
                        <a:t>八尾市、</a:t>
                      </a:r>
                      <a:r>
                        <a:rPr kumimoji="1" lang="ja-JP" altLang="en-US" sz="1200" spc="-150">
                          <a:latin typeface="Meiryo UI" panose="020B0604030504040204" pitchFamily="50" charset="-128"/>
                          <a:ea typeface="Meiryo UI" panose="020B0604030504040204" pitchFamily="50" charset="-128"/>
                        </a:rPr>
                        <a:t>松原市、和泉市、交野市</a:t>
                      </a:r>
                      <a:r>
                        <a:rPr kumimoji="1" lang="ja-JP" altLang="en-US" sz="1200" spc="-150" dirty="0">
                          <a:latin typeface="Meiryo UI" panose="020B0604030504040204" pitchFamily="50" charset="-128"/>
                          <a:ea typeface="Meiryo UI" panose="020B0604030504040204" pitchFamily="50" charset="-128"/>
                        </a:rPr>
                        <a:t>、阪南市、岬町</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4B6D2">
                        <a:tint val="20000"/>
                      </a:srgbClr>
                    </a:solidFill>
                  </a:tcPr>
                </a:tc>
                <a:extLst>
                  <a:ext uri="{0D108BD9-81ED-4DB2-BD59-A6C34878D82A}">
                    <a16:rowId xmlns:a16="http://schemas.microsoft.com/office/drawing/2014/main" val="644824902"/>
                  </a:ext>
                </a:extLst>
              </a:tr>
              <a:tr h="291173">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５年度</a:t>
                      </a: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pPr algn="r"/>
                      <a:r>
                        <a:rPr kumimoji="1" lang="en-US" altLang="ja-JP" sz="1200" dirty="0">
                          <a:solidFill>
                            <a:schemeClr val="tx1"/>
                          </a:solidFill>
                          <a:latin typeface="Meiryo UI" panose="020B0604030504040204" pitchFamily="50" charset="-128"/>
                          <a:ea typeface="Meiryo UI" panose="020B0604030504040204" pitchFamily="50" charset="-128"/>
                        </a:rPr>
                        <a:t>2</a:t>
                      </a:r>
                      <a:endParaRPr kumimoji="1" lang="ja-JP" altLang="en-US" sz="1200" dirty="0">
                        <a:solidFill>
                          <a:schemeClr val="tx1"/>
                        </a:solidFill>
                        <a:latin typeface="Meiryo UI" panose="020B0604030504040204" pitchFamily="50" charset="-128"/>
                        <a:ea typeface="Meiryo UI" panose="020B0604030504040204" pitchFamily="50" charset="-128"/>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tc>
                  <a:txBody>
                    <a:bodyPr/>
                    <a:lstStyle>
                      <a:lvl1pPr marL="0" algn="l" defTabSz="914400" rtl="0" eaLnBrk="1" latinLnBrk="0" hangingPunct="1">
                        <a:defRPr kumimoji="1" sz="1800" kern="1200">
                          <a:solidFill>
                            <a:schemeClr val="dk1"/>
                          </a:solidFill>
                          <a:latin typeface="Trebuchet MS" panose="020B0603020202020204"/>
                        </a:defRPr>
                      </a:lvl1pPr>
                      <a:lvl2pPr marL="457200" algn="l" defTabSz="914400" rtl="0" eaLnBrk="1" latinLnBrk="0" hangingPunct="1">
                        <a:defRPr kumimoji="1" sz="1800" kern="1200">
                          <a:solidFill>
                            <a:schemeClr val="dk1"/>
                          </a:solidFill>
                          <a:latin typeface="Trebuchet MS" panose="020B0603020202020204"/>
                        </a:defRPr>
                      </a:lvl2pPr>
                      <a:lvl3pPr marL="914400" algn="l" defTabSz="914400" rtl="0" eaLnBrk="1" latinLnBrk="0" hangingPunct="1">
                        <a:defRPr kumimoji="1" sz="1800" kern="1200">
                          <a:solidFill>
                            <a:schemeClr val="dk1"/>
                          </a:solidFill>
                          <a:latin typeface="Trebuchet MS" panose="020B0603020202020204"/>
                        </a:defRPr>
                      </a:lvl3pPr>
                      <a:lvl4pPr marL="1371600" algn="l" defTabSz="914400" rtl="0" eaLnBrk="1" latinLnBrk="0" hangingPunct="1">
                        <a:defRPr kumimoji="1" sz="1800" kern="1200">
                          <a:solidFill>
                            <a:schemeClr val="dk1"/>
                          </a:solidFill>
                          <a:latin typeface="Trebuchet MS" panose="020B0603020202020204"/>
                        </a:defRPr>
                      </a:lvl4pPr>
                      <a:lvl5pPr marL="1828800" algn="l" defTabSz="914400" rtl="0" eaLnBrk="1" latinLnBrk="0" hangingPunct="1">
                        <a:defRPr kumimoji="1" sz="1800" kern="1200">
                          <a:solidFill>
                            <a:schemeClr val="dk1"/>
                          </a:solidFill>
                          <a:latin typeface="Trebuchet MS" panose="020B0603020202020204"/>
                        </a:defRPr>
                      </a:lvl5pPr>
                      <a:lvl6pPr marL="2286000" algn="l" defTabSz="914400" rtl="0" eaLnBrk="1" latinLnBrk="0" hangingPunct="1">
                        <a:defRPr kumimoji="1" sz="1800" kern="1200">
                          <a:solidFill>
                            <a:schemeClr val="dk1"/>
                          </a:solidFill>
                          <a:latin typeface="Trebuchet MS" panose="020B0603020202020204"/>
                        </a:defRPr>
                      </a:lvl6pPr>
                      <a:lvl7pPr marL="2743200" algn="l" defTabSz="914400" rtl="0" eaLnBrk="1" latinLnBrk="0" hangingPunct="1">
                        <a:defRPr kumimoji="1" sz="1800" kern="1200">
                          <a:solidFill>
                            <a:schemeClr val="dk1"/>
                          </a:solidFill>
                          <a:latin typeface="Trebuchet MS" panose="020B0603020202020204"/>
                        </a:defRPr>
                      </a:lvl7pPr>
                      <a:lvl8pPr marL="3200400" algn="l" defTabSz="914400" rtl="0" eaLnBrk="1" latinLnBrk="0" hangingPunct="1">
                        <a:defRPr kumimoji="1" sz="1800" kern="1200">
                          <a:solidFill>
                            <a:schemeClr val="dk1"/>
                          </a:solidFill>
                          <a:latin typeface="Trebuchet MS" panose="020B0603020202020204"/>
                        </a:defRPr>
                      </a:lvl8pPr>
                      <a:lvl9pPr marL="3657600" algn="l" defTabSz="914400" rtl="0" eaLnBrk="1" latinLnBrk="0" hangingPunct="1">
                        <a:defRPr kumimoji="1" sz="1800" kern="1200">
                          <a:solidFill>
                            <a:schemeClr val="dk1"/>
                          </a:solidFill>
                          <a:latin typeface="Trebuchet MS" panose="020B0603020202020204"/>
                        </a:defRPr>
                      </a:lvl9pPr>
                    </a:lstStyle>
                    <a:p>
                      <a:r>
                        <a:rPr kumimoji="1" lang="ja-JP" altLang="en-US" sz="1200" spc="-150" dirty="0">
                          <a:solidFill>
                            <a:schemeClr val="tx1"/>
                          </a:solidFill>
                          <a:latin typeface="Meiryo UI" panose="020B0604030504040204" pitchFamily="50" charset="-128"/>
                          <a:ea typeface="Meiryo UI" panose="020B0604030504040204" pitchFamily="50" charset="-128"/>
                        </a:rPr>
                        <a:t>泉大津市、枚方市</a:t>
                      </a: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4B6D2">
                        <a:tint val="40000"/>
                      </a:srgbClr>
                    </a:solidFill>
                  </a:tcPr>
                </a:tc>
                <a:extLst>
                  <a:ext uri="{0D108BD9-81ED-4DB2-BD59-A6C34878D82A}">
                    <a16:rowId xmlns:a16="http://schemas.microsoft.com/office/drawing/2014/main" val="900969594"/>
                  </a:ext>
                </a:extLst>
              </a:tr>
              <a:tr h="291173">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200" b="0" dirty="0">
                          <a:solidFill>
                            <a:schemeClr val="bg1"/>
                          </a:solidFill>
                          <a:latin typeface="Meiryo UI" panose="020B0604030504040204" pitchFamily="50" charset="-128"/>
                          <a:ea typeface="Meiryo UI" panose="020B0604030504040204" pitchFamily="50" charset="-128"/>
                        </a:rPr>
                        <a:t>R</a:t>
                      </a:r>
                      <a:r>
                        <a:rPr kumimoji="1" lang="ja-JP" altLang="en-US" sz="1200" b="0" dirty="0">
                          <a:solidFill>
                            <a:schemeClr val="bg1"/>
                          </a:solidFill>
                          <a:latin typeface="Meiryo UI" panose="020B0604030504040204" pitchFamily="50" charset="-128"/>
                          <a:ea typeface="Meiryo UI" panose="020B0604030504040204" pitchFamily="50" charset="-128"/>
                        </a:rPr>
                        <a:t>６年度</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200" b="0">
                          <a:solidFill>
                            <a:schemeClr val="tx1"/>
                          </a:solidFill>
                          <a:latin typeface="Meiryo UI" panose="020B0604030504040204" pitchFamily="50" charset="-128"/>
                          <a:ea typeface="Meiryo UI" panose="020B0604030504040204" pitchFamily="50" charset="-128"/>
                        </a:rPr>
                        <a:t>2</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tc>
                  <a:txBody>
                    <a:bodyPr/>
                    <a:lstStyle/>
                    <a:p>
                      <a:r>
                        <a:rPr kumimoji="1" lang="ja-JP" altLang="en-US" sz="1200" b="0" dirty="0">
                          <a:solidFill>
                            <a:schemeClr val="tx1"/>
                          </a:solidFill>
                          <a:latin typeface="Meiryo UI" panose="020B0604030504040204" pitchFamily="50" charset="-128"/>
                          <a:ea typeface="Meiryo UI" panose="020B0604030504040204" pitchFamily="50" charset="-128"/>
                        </a:rPr>
                        <a:t>泉佐野市、</a:t>
                      </a:r>
                      <a:r>
                        <a:rPr kumimoji="1" lang="ja-JP" altLang="en-US" sz="1200" spc="-150" dirty="0">
                          <a:solidFill>
                            <a:schemeClr val="tx1"/>
                          </a:solidFill>
                          <a:latin typeface="Meiryo UI" panose="020B0604030504040204" pitchFamily="50" charset="-128"/>
                          <a:ea typeface="Meiryo UI" panose="020B0604030504040204" pitchFamily="50" charset="-128"/>
                        </a:rPr>
                        <a:t>田尻町</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656293692"/>
                  </a:ext>
                </a:extLst>
              </a:tr>
              <a:tr h="291173">
                <a:tc>
                  <a:txBody>
                    <a:bodyPr/>
                    <a:lstStyle/>
                    <a:p>
                      <a:pPr algn="ctr"/>
                      <a:r>
                        <a:rPr kumimoji="1" lang="en-US" altLang="ja-JP" sz="1200" b="0" dirty="0">
                          <a:solidFill>
                            <a:schemeClr val="bg1"/>
                          </a:solidFill>
                          <a:latin typeface="Meiryo UI" panose="020B0604030504040204" pitchFamily="50" charset="-128"/>
                          <a:ea typeface="Meiryo UI" panose="020B0604030504040204" pitchFamily="50" charset="-128"/>
                        </a:rPr>
                        <a:t>R7</a:t>
                      </a:r>
                      <a:r>
                        <a:rPr kumimoji="1" lang="ja-JP" altLang="en-US" sz="1200" b="0" dirty="0">
                          <a:solidFill>
                            <a:schemeClr val="bg1"/>
                          </a:solidFill>
                          <a:latin typeface="Meiryo UI" panose="020B0604030504040204" pitchFamily="50" charset="-128"/>
                          <a:ea typeface="Meiryo UI" panose="020B0604030504040204" pitchFamily="50" charset="-128"/>
                        </a:rPr>
                        <a:t>年度</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200" b="0" dirty="0">
                          <a:solidFill>
                            <a:schemeClr val="tx1"/>
                          </a:solidFill>
                          <a:latin typeface="Meiryo UI" panose="020B0604030504040204" pitchFamily="50" charset="-128"/>
                          <a:ea typeface="Meiryo UI" panose="020B0604030504040204" pitchFamily="50" charset="-128"/>
                        </a:rPr>
                        <a:t>1</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泉南市</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2999929748"/>
                  </a:ext>
                </a:extLst>
              </a:tr>
              <a:tr h="291173">
                <a:tc>
                  <a:txBody>
                    <a:bodyPr/>
                    <a:lstStyle/>
                    <a:p>
                      <a:pPr algn="ctr"/>
                      <a:r>
                        <a:rPr kumimoji="1" lang="ja-JP" altLang="en-US" sz="1200" b="0" dirty="0">
                          <a:solidFill>
                            <a:schemeClr val="bg1"/>
                          </a:solidFill>
                          <a:latin typeface="Meiryo UI" panose="020B0604030504040204" pitchFamily="50" charset="-128"/>
                          <a:ea typeface="Meiryo UI" panose="020B0604030504040204" pitchFamily="50" charset="-128"/>
                        </a:rPr>
                        <a:t>整備予定</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chemeClr val="accent1">
                        <a:lumMod val="75000"/>
                      </a:schemeClr>
                    </a:solidFill>
                  </a:tcPr>
                </a:tc>
                <a:tc>
                  <a:txBody>
                    <a:bodyPr/>
                    <a:lstStyle/>
                    <a:p>
                      <a:pPr algn="r"/>
                      <a:r>
                        <a:rPr kumimoji="1" lang="en-US" altLang="ja-JP" sz="1200" b="0" dirty="0">
                          <a:solidFill>
                            <a:schemeClr val="tx1"/>
                          </a:solidFill>
                          <a:latin typeface="Meiryo UI" panose="020B0604030504040204" pitchFamily="50" charset="-128"/>
                          <a:ea typeface="Meiryo UI" panose="020B0604030504040204" pitchFamily="50" charset="-128"/>
                        </a:rPr>
                        <a:t>2</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FF3F7"/>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0" dirty="0">
                          <a:solidFill>
                            <a:schemeClr val="tx1"/>
                          </a:solidFill>
                          <a:latin typeface="Meiryo UI" panose="020B0604030504040204" pitchFamily="50" charset="-128"/>
                          <a:ea typeface="Meiryo UI" panose="020B0604030504040204" pitchFamily="50" charset="-128"/>
                        </a:rPr>
                        <a:t>忠岡町</a:t>
                      </a:r>
                      <a:r>
                        <a:rPr kumimoji="1" lang="en-US" altLang="ja-JP" sz="1200" b="0" dirty="0">
                          <a:solidFill>
                            <a:schemeClr val="tx1"/>
                          </a:solidFill>
                          <a:latin typeface="Meiryo UI" panose="020B0604030504040204" pitchFamily="50" charset="-128"/>
                          <a:ea typeface="Meiryo UI" panose="020B0604030504040204" pitchFamily="50" charset="-128"/>
                        </a:rPr>
                        <a:t>(R8)</a:t>
                      </a:r>
                      <a:endParaRPr kumimoji="1" lang="ja-JP" altLang="en-US" sz="12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EFF3F7"/>
                    </a:solidFill>
                  </a:tcPr>
                </a:tc>
                <a:extLst>
                  <a:ext uri="{0D108BD9-81ED-4DB2-BD59-A6C34878D82A}">
                    <a16:rowId xmlns:a16="http://schemas.microsoft.com/office/drawing/2014/main" val="2484382476"/>
                  </a:ext>
                </a:extLst>
              </a:tr>
            </a:tbl>
          </a:graphicData>
        </a:graphic>
      </p:graphicFrame>
      <p:sp>
        <p:nvSpPr>
          <p:cNvPr id="13" name="正方形/長方形 12">
            <a:extLst>
              <a:ext uri="{FF2B5EF4-FFF2-40B4-BE49-F238E27FC236}">
                <a16:creationId xmlns:a16="http://schemas.microsoft.com/office/drawing/2014/main" id="{8A678853-5C0A-4C45-9CF7-8EB01923E62F}"/>
              </a:ext>
            </a:extLst>
          </p:cNvPr>
          <p:cNvSpPr/>
          <p:nvPr/>
        </p:nvSpPr>
        <p:spPr>
          <a:xfrm>
            <a:off x="68134" y="2564904"/>
            <a:ext cx="4215834" cy="461665"/>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府内の整備状況（整備年度については</a:t>
            </a:r>
            <a:r>
              <a:rPr lang="en-US" altLang="ja-JP" sz="1200" b="1" dirty="0">
                <a:latin typeface="Meiryo UI" panose="020B0604030504040204" pitchFamily="50" charset="-128"/>
                <a:ea typeface="Meiryo UI" panose="020B0604030504040204" pitchFamily="50" charset="-128"/>
              </a:rPr>
              <a:t>R6</a:t>
            </a:r>
            <a:r>
              <a:rPr lang="ja-JP" altLang="en-US" sz="1200" b="1" dirty="0">
                <a:latin typeface="Meiryo UI" panose="020B0604030504040204" pitchFamily="50" charset="-128"/>
                <a:ea typeface="Meiryo UI" panose="020B0604030504040204" pitchFamily="50" charset="-128"/>
              </a:rPr>
              <a:t>国調査より）</a:t>
            </a:r>
            <a:endParaRPr lang="en-US" altLang="ja-JP" sz="1200" b="1" dirty="0">
              <a:latin typeface="Meiryo UI" panose="020B0604030504040204" pitchFamily="50" charset="-128"/>
              <a:ea typeface="Meiryo UI" panose="020B0604030504040204" pitchFamily="50" charset="-128"/>
            </a:endParaRPr>
          </a:p>
          <a:p>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令和７年４月１日時点</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整備済</a:t>
            </a:r>
            <a:r>
              <a:rPr lang="en-US" altLang="ja-JP" sz="1200" b="1" dirty="0">
                <a:latin typeface="Meiryo UI" panose="020B0604030504040204" pitchFamily="50" charset="-128"/>
                <a:ea typeface="Meiryo UI" panose="020B0604030504040204" pitchFamily="50" charset="-128"/>
              </a:rPr>
              <a:t>42</a:t>
            </a:r>
            <a:r>
              <a:rPr lang="ja-JP" altLang="en-US" sz="1200" b="1" dirty="0">
                <a:latin typeface="Meiryo UI" panose="020B0604030504040204" pitchFamily="50" charset="-128"/>
                <a:ea typeface="Meiryo UI" panose="020B0604030504040204" pitchFamily="50" charset="-128"/>
              </a:rPr>
              <a:t>市町村、未整備</a:t>
            </a:r>
            <a:r>
              <a:rPr lang="en-US" altLang="ja-JP" sz="1200" b="1" dirty="0">
                <a:latin typeface="Meiryo UI" panose="020B0604030504040204" pitchFamily="50" charset="-128"/>
                <a:ea typeface="Meiryo UI" panose="020B0604030504040204" pitchFamily="50" charset="-128"/>
              </a:rPr>
              <a:t>1</a:t>
            </a:r>
            <a:r>
              <a:rPr lang="ja-JP" altLang="en-US" sz="1200" b="1" dirty="0">
                <a:latin typeface="Meiryo UI" panose="020B0604030504040204" pitchFamily="50" charset="-128"/>
                <a:ea typeface="Meiryo UI" panose="020B0604030504040204" pitchFamily="50" charset="-128"/>
              </a:rPr>
              <a:t>町</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endParaRPr lang="en-US" altLang="ja-JP" sz="1200" b="1" dirty="0">
              <a:latin typeface="Meiryo UI" panose="020B0604030504040204" pitchFamily="50" charset="-128"/>
              <a:ea typeface="Meiryo UI" panose="020B0604030504040204" pitchFamily="50" charset="-128"/>
            </a:endParaRPr>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1</a:t>
            </a:fld>
            <a:endParaRPr lang="ja-JP" altLang="en-US" dirty="0"/>
          </a:p>
        </p:txBody>
      </p:sp>
      <p:graphicFrame>
        <p:nvGraphicFramePr>
          <p:cNvPr id="32" name="表 31">
            <a:extLst>
              <a:ext uri="{FF2B5EF4-FFF2-40B4-BE49-F238E27FC236}">
                <a16:creationId xmlns:a16="http://schemas.microsoft.com/office/drawing/2014/main" id="{7AD56637-9231-47D6-97E6-49616C448346}"/>
              </a:ext>
            </a:extLst>
          </p:cNvPr>
          <p:cNvGraphicFramePr>
            <a:graphicFrameLocks noGrp="1"/>
          </p:cNvGraphicFramePr>
          <p:nvPr>
            <p:extLst>
              <p:ext uri="{D42A27DB-BD31-4B8C-83A1-F6EECF244321}">
                <p14:modId xmlns:p14="http://schemas.microsoft.com/office/powerpoint/2010/main" val="1995491396"/>
              </p:ext>
            </p:extLst>
          </p:nvPr>
        </p:nvGraphicFramePr>
        <p:xfrm>
          <a:off x="4546485" y="2970373"/>
          <a:ext cx="4444528" cy="882173"/>
        </p:xfrm>
        <a:graphic>
          <a:graphicData uri="http://schemas.openxmlformats.org/drawingml/2006/table">
            <a:tbl>
              <a:tblPr>
                <a:tableStyleId>{5C22544A-7EE6-4342-B048-85BDC9FD1C3A}</a:tableStyleId>
              </a:tblPr>
              <a:tblGrid>
                <a:gridCol w="1033627">
                  <a:extLst>
                    <a:ext uri="{9D8B030D-6E8A-4147-A177-3AD203B41FA5}">
                      <a16:colId xmlns:a16="http://schemas.microsoft.com/office/drawing/2014/main" val="1495733337"/>
                    </a:ext>
                  </a:extLst>
                </a:gridCol>
                <a:gridCol w="1152128">
                  <a:extLst>
                    <a:ext uri="{9D8B030D-6E8A-4147-A177-3AD203B41FA5}">
                      <a16:colId xmlns:a16="http://schemas.microsoft.com/office/drawing/2014/main" val="3040224863"/>
                    </a:ext>
                  </a:extLst>
                </a:gridCol>
                <a:gridCol w="1008112">
                  <a:extLst>
                    <a:ext uri="{9D8B030D-6E8A-4147-A177-3AD203B41FA5}">
                      <a16:colId xmlns:a16="http://schemas.microsoft.com/office/drawing/2014/main" val="2191242032"/>
                    </a:ext>
                  </a:extLst>
                </a:gridCol>
                <a:gridCol w="1250661">
                  <a:extLst>
                    <a:ext uri="{9D8B030D-6E8A-4147-A177-3AD203B41FA5}">
                      <a16:colId xmlns:a16="http://schemas.microsoft.com/office/drawing/2014/main" val="960301123"/>
                    </a:ext>
                  </a:extLst>
                </a:gridCol>
              </a:tblGrid>
              <a:tr h="182395">
                <a:tc gridSpan="4">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備えている機能</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88068623"/>
                  </a:ext>
                </a:extLst>
              </a:tr>
              <a:tr h="428080">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①相談</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③緊急時の</a:t>
                      </a:r>
                      <a:endParaRPr lang="en-US" altLang="ja-JP" sz="12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受入・対応</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②体験の機会・場</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a:txBody>
                    <a:bodyPr/>
                    <a:lstStyle/>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④専門的人材の</a:t>
                      </a:r>
                      <a:endParaRPr lang="en-US" altLang="ja-JP" sz="1200" b="1"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u="none" strike="noStrike" dirty="0">
                          <a:solidFill>
                            <a:schemeClr val="bg1"/>
                          </a:solidFill>
                          <a:effectLst/>
                          <a:latin typeface="Meiryo UI" panose="020B0604030504040204" pitchFamily="50" charset="-128"/>
                          <a:ea typeface="Meiryo UI" panose="020B0604030504040204" pitchFamily="50" charset="-128"/>
                        </a:rPr>
                        <a:t>確保・養成等</a:t>
                      </a: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extLst>
                  <a:ext uri="{0D108BD9-81ED-4DB2-BD59-A6C34878D82A}">
                    <a16:rowId xmlns:a16="http://schemas.microsoft.com/office/drawing/2014/main" val="1945652919"/>
                  </a:ext>
                </a:extLst>
              </a:tr>
              <a:tr h="261688">
                <a:tc>
                  <a:txBody>
                    <a:bodyPr/>
                    <a:lstStyle/>
                    <a:p>
                      <a:pPr algn="ctr" fontAlgn="ctr"/>
                      <a:r>
                        <a:rPr lang="en-US" altLang="ja-JP" sz="1200" u="none" strike="noStrike" dirty="0">
                          <a:solidFill>
                            <a:schemeClr val="tx1"/>
                          </a:solidFill>
                          <a:effectLst/>
                          <a:latin typeface="Meiryo UI" panose="020B0604030504040204" pitchFamily="50" charset="-128"/>
                          <a:ea typeface="Meiryo UI" panose="020B0604030504040204" pitchFamily="50" charset="-128"/>
                        </a:rPr>
                        <a:t>38</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42</a:t>
                      </a: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31</a:t>
                      </a:r>
                    </a:p>
                  </a:txBody>
                  <a:tcPr marL="9525" marR="9525" marT="9525" marB="0" anchor="ctr"/>
                </a:tc>
                <a:tc>
                  <a:txBody>
                    <a:bodyPr/>
                    <a:lstStyle/>
                    <a:p>
                      <a:pPr algn="ctr" fontAlgn="ctr"/>
                      <a:r>
                        <a:rPr lang="en-US" altLang="ja-JP" sz="1200" u="none" strike="noStrike" dirty="0">
                          <a:solidFill>
                            <a:schemeClr val="tx1"/>
                          </a:solidFill>
                          <a:effectLst/>
                          <a:latin typeface="Meiryo UI" panose="020B0604030504040204" pitchFamily="50" charset="-128"/>
                          <a:ea typeface="Meiryo UI" panose="020B0604030504040204" pitchFamily="50" charset="-128"/>
                        </a:rPr>
                        <a:t>30</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234188115"/>
                  </a:ext>
                </a:extLst>
              </a:tr>
            </a:tbl>
          </a:graphicData>
        </a:graphic>
      </p:graphicFrame>
      <p:sp>
        <p:nvSpPr>
          <p:cNvPr id="34" name="正方形/長方形 33">
            <a:extLst>
              <a:ext uri="{FF2B5EF4-FFF2-40B4-BE49-F238E27FC236}">
                <a16:creationId xmlns:a16="http://schemas.microsoft.com/office/drawing/2014/main" id="{08E5AD5F-E48A-42BF-B79C-FD55A275D674}"/>
              </a:ext>
            </a:extLst>
          </p:cNvPr>
          <p:cNvSpPr/>
          <p:nvPr/>
        </p:nvSpPr>
        <p:spPr>
          <a:xfrm>
            <a:off x="4544947" y="2682341"/>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府内の整備状況</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備えている機能</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rPr>
              <a:t>※</a:t>
            </a:r>
            <a:r>
              <a:rPr lang="ja-JP" altLang="en-US" sz="1200" b="1" dirty="0">
                <a:latin typeface="Meiryo UI" panose="020B0604030504040204" pitchFamily="50" charset="-128"/>
                <a:ea typeface="Meiryo UI" panose="020B0604030504040204" pitchFamily="50" charset="-128"/>
              </a:rPr>
              <a:t>令和７年</a:t>
            </a:r>
            <a:r>
              <a:rPr lang="en-US" altLang="ja-JP" sz="1200" b="1" dirty="0">
                <a:latin typeface="Meiryo UI" panose="020B0604030504040204" pitchFamily="50" charset="-128"/>
                <a:ea typeface="Meiryo UI" panose="020B0604030504040204" pitchFamily="50" charset="-128"/>
              </a:rPr>
              <a:t>4</a:t>
            </a:r>
            <a:r>
              <a:rPr lang="ja-JP" altLang="en-US" sz="1200" b="1" dirty="0">
                <a:latin typeface="Meiryo UI" panose="020B0604030504040204" pitchFamily="50" charset="-128"/>
                <a:ea typeface="Meiryo UI" panose="020B0604030504040204" pitchFamily="50" charset="-128"/>
              </a:rPr>
              <a:t>月</a:t>
            </a:r>
            <a:r>
              <a:rPr lang="en-US" altLang="ja-JP" sz="1200" b="1" dirty="0">
                <a:latin typeface="Meiryo UI" panose="020B0604030504040204" pitchFamily="50" charset="-128"/>
                <a:ea typeface="Meiryo UI" panose="020B0604030504040204" pitchFamily="50" charset="-128"/>
              </a:rPr>
              <a:t>1</a:t>
            </a:r>
            <a:r>
              <a:rPr lang="ja-JP" altLang="en-US" sz="1200" b="1" dirty="0">
                <a:latin typeface="Meiryo UI" panose="020B0604030504040204" pitchFamily="50" charset="-128"/>
                <a:ea typeface="Meiryo UI" panose="020B0604030504040204" pitchFamily="50" charset="-128"/>
              </a:rPr>
              <a:t>日時点</a:t>
            </a:r>
            <a:endParaRPr lang="en-US" altLang="ja-JP" sz="1200" b="1" dirty="0">
              <a:latin typeface="Meiryo UI" panose="020B0604030504040204" pitchFamily="50" charset="-128"/>
              <a:ea typeface="Meiryo UI" panose="020B0604030504040204" pitchFamily="50" charset="-128"/>
            </a:endParaRPr>
          </a:p>
        </p:txBody>
      </p:sp>
      <p:sp>
        <p:nvSpPr>
          <p:cNvPr id="20" name="正方形/長方形 19">
            <a:extLst>
              <a:ext uri="{FF2B5EF4-FFF2-40B4-BE49-F238E27FC236}">
                <a16:creationId xmlns:a16="http://schemas.microsoft.com/office/drawing/2014/main" id="{4CEBA4F4-3984-400C-BC68-997D93FD0230}"/>
              </a:ext>
            </a:extLst>
          </p:cNvPr>
          <p:cNvSpPr/>
          <p:nvPr/>
        </p:nvSpPr>
        <p:spPr>
          <a:xfrm>
            <a:off x="4513032" y="3906477"/>
            <a:ext cx="4539583" cy="954107"/>
          </a:xfrm>
          <a:prstGeom prst="rect">
            <a:avLst/>
          </a:prstGeom>
        </p:spPr>
        <p:txBody>
          <a:bodyPr wrap="square">
            <a:spAutoFit/>
          </a:bodyPr>
          <a:lstStyle/>
          <a:p>
            <a:pPr marL="182563" indent="-182563"/>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令和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年度より、拠点等の担う機能のうち「地域の体制づくり」については、④「専門的人材の</a:t>
            </a:r>
            <a:r>
              <a:rPr lang="ja-JP" altLang="en-US" sz="1400" u="none" strike="noStrike" dirty="0">
                <a:effectLst/>
                <a:latin typeface="Meiryo UI" panose="020B0604030504040204" pitchFamily="50" charset="-128"/>
                <a:ea typeface="Meiryo UI" panose="020B0604030504040204" pitchFamily="50" charset="-128"/>
              </a:rPr>
              <a:t>確保・養成等</a:t>
            </a:r>
            <a:r>
              <a:rPr lang="ja-JP" altLang="en-US" sz="1400" dirty="0">
                <a:latin typeface="Meiryo UI" panose="020B0604030504040204" pitchFamily="50" charset="-128"/>
                <a:ea typeface="Meiryo UI" panose="020B0604030504040204" pitchFamily="50" charset="-128"/>
              </a:rPr>
              <a:t>」に「地域の実情に応じて創意工夫により付加する機能」として追加されています。</a:t>
            </a:r>
            <a:endParaRPr lang="en-US" altLang="ja-JP" sz="1400" dirty="0">
              <a:latin typeface="Meiryo UI" panose="020B0604030504040204" pitchFamily="50" charset="-128"/>
              <a:ea typeface="Meiryo UI" panose="020B0604030504040204" pitchFamily="50" charset="-128"/>
            </a:endParaRPr>
          </a:p>
        </p:txBody>
      </p:sp>
      <p:sp>
        <p:nvSpPr>
          <p:cNvPr id="17" name="タイトル 1">
            <a:extLst>
              <a:ext uri="{FF2B5EF4-FFF2-40B4-BE49-F238E27FC236}">
                <a16:creationId xmlns:a16="http://schemas.microsoft.com/office/drawing/2014/main" id="{21A5D566-EAE6-4DC2-AACB-DBD32F69E385}"/>
              </a:ext>
            </a:extLst>
          </p:cNvPr>
          <p:cNvSpPr txBox="1">
            <a:spLocks/>
          </p:cNvSpPr>
          <p:nvPr/>
        </p:nvSpPr>
        <p:spPr>
          <a:xfrm>
            <a:off x="-36512" y="999378"/>
            <a:ext cx="9137847" cy="295985"/>
          </a:xfrm>
          <a:prstGeom prst="rect">
            <a:avLst/>
          </a:prstGeom>
        </p:spPr>
        <p:txBody>
          <a:bodyPr vert="horz" lIns="91440" tIns="45720" rIns="91440" bIns="45720" rtlCol="0" anchor="ctr">
            <a:normAutofit fontScale="97500"/>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400" b="1" dirty="0">
                <a:latin typeface="Meiryo UI" panose="020B0604030504040204" pitchFamily="50" charset="-128"/>
                <a:ea typeface="Meiryo UI" panose="020B0604030504040204" pitchFamily="50" charset="-128"/>
              </a:rPr>
              <a:t>問１</a:t>
            </a:r>
            <a:r>
              <a:rPr lang="en-US" altLang="ja-JP" sz="1400" b="1" dirty="0">
                <a:latin typeface="Meiryo UI" panose="020B0604030504040204" pitchFamily="50" charset="-128"/>
                <a:ea typeface="Meiryo UI" panose="020B0604030504040204" pitchFamily="50" charset="-128"/>
              </a:rPr>
              <a:t>-1</a:t>
            </a:r>
            <a:r>
              <a:rPr lang="ja-JP" altLang="en-US" sz="1400" b="1" dirty="0">
                <a:latin typeface="Meiryo UI" panose="020B0604030504040204" pitchFamily="50" charset="-128"/>
                <a:ea typeface="Meiryo UI" panose="020B0604030504040204" pitchFamily="50" charset="-128"/>
              </a:rPr>
              <a:t>．地域生活支援拠点等の整備状況と担っている機能について</a:t>
            </a:r>
          </a:p>
        </p:txBody>
      </p:sp>
      <p:sp>
        <p:nvSpPr>
          <p:cNvPr id="18" name="タイトル 1">
            <a:extLst>
              <a:ext uri="{FF2B5EF4-FFF2-40B4-BE49-F238E27FC236}">
                <a16:creationId xmlns:a16="http://schemas.microsoft.com/office/drawing/2014/main" id="{3BBE43FE-013C-49EF-AAFE-2E5617BDE566}"/>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
        <p:nvSpPr>
          <p:cNvPr id="14" name="正方形/長方形 13">
            <a:extLst>
              <a:ext uri="{FF2B5EF4-FFF2-40B4-BE49-F238E27FC236}">
                <a16:creationId xmlns:a16="http://schemas.microsoft.com/office/drawing/2014/main" id="{829CBA74-2875-4AD1-9C64-7FB937D653A5}"/>
              </a:ext>
            </a:extLst>
          </p:cNvPr>
          <p:cNvSpPr/>
          <p:nvPr/>
        </p:nvSpPr>
        <p:spPr>
          <a:xfrm>
            <a:off x="35496" y="510867"/>
            <a:ext cx="9080041" cy="397853"/>
          </a:xfrm>
          <a:prstGeom prst="rect">
            <a:avLst/>
          </a:prstGeom>
          <a:ln w="9525">
            <a:solidFill>
              <a:srgbClr val="002060"/>
            </a:solidFill>
          </a:ln>
        </p:spPr>
        <p:style>
          <a:lnRef idx="2">
            <a:schemeClr val="accent6"/>
          </a:lnRef>
          <a:fillRef idx="1">
            <a:schemeClr val="lt1"/>
          </a:fillRef>
          <a:effectRef idx="0">
            <a:schemeClr val="accent6"/>
          </a:effectRef>
          <a:fontRef idx="minor">
            <a:schemeClr val="dk1"/>
          </a:fontRef>
        </p:style>
        <p:txBody>
          <a:bodyPr rtlCol="0" anchor="ctr"/>
          <a:lstStyle/>
          <a:p>
            <a:r>
              <a:rPr lang="ja-JP" altLang="en-US" sz="1100" dirty="0">
                <a:latin typeface="Meiryo UI" panose="020B0604030504040204" pitchFamily="50" charset="-128"/>
                <a:ea typeface="Meiryo UI" panose="020B0604030504040204" pitchFamily="50" charset="-128"/>
              </a:rPr>
              <a:t>◆調査対象</a:t>
            </a:r>
            <a:r>
              <a:rPr kumimoji="1" lang="ja-JP" altLang="en-US" sz="1100" dirty="0">
                <a:latin typeface="Meiryo UI" panose="020B0604030504040204" pitchFamily="50" charset="-128"/>
                <a:ea typeface="Meiryo UI" panose="020B0604030504040204" pitchFamily="50" charset="-128"/>
              </a:rPr>
              <a:t>：府内</a:t>
            </a:r>
            <a:r>
              <a:rPr lang="ja-JP" altLang="en-US" sz="1100" dirty="0">
                <a:latin typeface="Meiryo UI" panose="020B0604030504040204" pitchFamily="50" charset="-128"/>
                <a:ea typeface="Meiryo UI" panose="020B0604030504040204" pitchFamily="50" charset="-128"/>
              </a:rPr>
              <a:t>４３</a:t>
            </a:r>
            <a:r>
              <a:rPr kumimoji="1" lang="ja-JP" altLang="en-US" sz="1100" dirty="0">
                <a:latin typeface="Meiryo UI" panose="020B0604030504040204" pitchFamily="50" charset="-128"/>
                <a:ea typeface="Meiryo UI" panose="020B0604030504040204" pitchFamily="50" charset="-128"/>
              </a:rPr>
              <a:t>市町村</a:t>
            </a:r>
            <a:r>
              <a:rPr lang="ja-JP" altLang="en-US" sz="110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調査期間：令和７年６月（令和</a:t>
            </a:r>
            <a:r>
              <a:rPr lang="en-US" altLang="ja-JP" sz="1100" dirty="0">
                <a:latin typeface="Meiryo UI" panose="020B0604030504040204" pitchFamily="50" charset="-128"/>
                <a:ea typeface="Meiryo UI" panose="020B0604030504040204" pitchFamily="50" charset="-128"/>
              </a:rPr>
              <a:t>7</a:t>
            </a:r>
            <a:r>
              <a:rPr kumimoji="1" lang="ja-JP" altLang="en-US" sz="1100" dirty="0">
                <a:latin typeface="Meiryo UI" panose="020B0604030504040204" pitchFamily="50" charset="-128"/>
                <a:ea typeface="Meiryo UI" panose="020B0604030504040204" pitchFamily="50" charset="-128"/>
              </a:rPr>
              <a:t>年</a:t>
            </a:r>
            <a:r>
              <a:rPr lang="en-US" altLang="ja-JP" sz="1100" dirty="0">
                <a:latin typeface="Meiryo UI" panose="020B0604030504040204" pitchFamily="50" charset="-128"/>
                <a:ea typeface="Meiryo UI" panose="020B0604030504040204" pitchFamily="50" charset="-128"/>
              </a:rPr>
              <a:t>4</a:t>
            </a:r>
            <a:r>
              <a:rPr kumimoji="1" lang="ja-JP" altLang="en-US" sz="1100" dirty="0">
                <a:latin typeface="Meiryo UI" panose="020B0604030504040204" pitchFamily="50" charset="-128"/>
                <a:ea typeface="Meiryo UI" panose="020B0604030504040204" pitchFamily="50" charset="-128"/>
              </a:rPr>
              <a:t>月</a:t>
            </a: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日時点）</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◆調査内容：コーディネーター設置、検証・検討の実施　等</a:t>
            </a:r>
          </a:p>
        </p:txBody>
      </p:sp>
    </p:spTree>
    <p:extLst>
      <p:ext uri="{BB962C8B-B14F-4D97-AF65-F5344CB8AC3E}">
        <p14:creationId xmlns:p14="http://schemas.microsoft.com/office/powerpoint/2010/main" val="2161731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2006" y="764704"/>
            <a:ext cx="9071634" cy="127824"/>
          </a:xfrm>
          <a:prstGeom prst="rect">
            <a:avLst/>
          </a:prstGeom>
        </p:spPr>
      </p:pic>
      <p:sp>
        <p:nvSpPr>
          <p:cNvPr id="3" name="タイトル 2"/>
          <p:cNvSpPr>
            <a:spLocks noGrp="1"/>
          </p:cNvSpPr>
          <p:nvPr>
            <p:ph type="title"/>
          </p:nvPr>
        </p:nvSpPr>
        <p:spPr>
          <a:xfrm>
            <a:off x="119152" y="414411"/>
            <a:ext cx="8485296" cy="495538"/>
          </a:xfrm>
        </p:spPr>
        <p:txBody>
          <a:bodyPr>
            <a:norm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2-6</a:t>
            </a:r>
            <a:r>
              <a:rPr lang="ja-JP" altLang="en-US" sz="1400" b="1" dirty="0">
                <a:latin typeface="Meiryo UI" panose="020B0604030504040204" pitchFamily="50" charset="-128"/>
                <a:ea typeface="Meiryo UI" panose="020B0604030504040204" pitchFamily="50" charset="-128"/>
              </a:rPr>
              <a:t>．拠点コーディネーターの業務内容についての課題</a:t>
            </a:r>
            <a:endParaRPr kumimoji="1" lang="ja-JP" altLang="en-US" sz="1400" b="1"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0906E23B-847A-4065-A233-E448F4CC4921}"/>
              </a:ext>
            </a:extLst>
          </p:cNvPr>
          <p:cNvGraphicFramePr>
            <a:graphicFrameLocks noGrp="1"/>
          </p:cNvGraphicFramePr>
          <p:nvPr>
            <p:extLst>
              <p:ext uri="{D42A27DB-BD31-4B8C-83A1-F6EECF244321}">
                <p14:modId xmlns:p14="http://schemas.microsoft.com/office/powerpoint/2010/main" val="1417223534"/>
              </p:ext>
            </p:extLst>
          </p:nvPr>
        </p:nvGraphicFramePr>
        <p:xfrm>
          <a:off x="107519" y="1484784"/>
          <a:ext cx="8928977" cy="2232248"/>
        </p:xfrm>
        <a:graphic>
          <a:graphicData uri="http://schemas.openxmlformats.org/drawingml/2006/table">
            <a:tbl>
              <a:tblPr/>
              <a:tblGrid>
                <a:gridCol w="8928977">
                  <a:extLst>
                    <a:ext uri="{9D8B030D-6E8A-4147-A177-3AD203B41FA5}">
                      <a16:colId xmlns:a16="http://schemas.microsoft.com/office/drawing/2014/main" val="3888234987"/>
                    </a:ext>
                  </a:extLst>
                </a:gridCol>
              </a:tblGrid>
              <a:tr h="2232248">
                <a:tc>
                  <a:txBody>
                    <a:bodyPr/>
                    <a:lstStyle/>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・現状１人で担っているため、人材確保や人材育成が必要。</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基幹相談支援センター業務と兼務で行っているが、地域生活支援拠点等コーディネート業務に割ける時間が少ない。地域生活支援拠点等機能強化加算は地域の体制づくりが難しい上、相談支援専門員の人員が足りていない現状であるため。地域生活支援拠点に「専ら」従事をするという職員を配置することが難しい。</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・利用者の登録者が少ないため、拠点コーディネーターとしての活躍が少ないこと。</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・多岐に渡る制度理解や数多くある社会資源の有効活用が求められるため、コーディネーターに係る負担が大きい。</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・業務の範囲が不明瞭。受け入れ先へ常時連絡を取っているわけではないため、最新情報についての社会資源把握については課題あり。圏域整備のため、障がい者情報の登録については整備が進んでいない。</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・地域の社会資源の不足、コーディネーターを担える人材が不足、コーディネーターと相談支援事業とのすみ分けが難しい。</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36000" marR="36000" marT="36000" marB="3600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360536"/>
                  </a:ext>
                </a:extLst>
              </a:tr>
            </a:tbl>
          </a:graphicData>
        </a:graphic>
      </p:graphicFrame>
      <p:sp>
        <p:nvSpPr>
          <p:cNvPr id="10" name="コンテンツ プレースホルダー 2">
            <a:extLst>
              <a:ext uri="{FF2B5EF4-FFF2-40B4-BE49-F238E27FC236}">
                <a16:creationId xmlns:a16="http://schemas.microsoft.com/office/drawing/2014/main" id="{3B6842A2-4ECC-44C3-8E94-14C87FD39DAA}"/>
              </a:ext>
            </a:extLst>
          </p:cNvPr>
          <p:cNvSpPr>
            <a:spLocks noGrp="1"/>
          </p:cNvSpPr>
          <p:nvPr>
            <p:ph idx="1"/>
          </p:nvPr>
        </p:nvSpPr>
        <p:spPr>
          <a:xfrm>
            <a:off x="98929" y="884585"/>
            <a:ext cx="8964129" cy="520027"/>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拠点コーディネーターの業務内容についての課題は多岐に渡り、下記にある拠点コーディネーターを配置していない市町村の課題と同様、コーディネーターを担う人材確保の課題や、コーディネーターの役割のわかりにくさを示す回答があった。</a:t>
            </a:r>
            <a:endParaRPr lang="en-US" altLang="ja-JP" sz="1400" dirty="0">
              <a:latin typeface="Meiryo UI" panose="020B0604030504040204" pitchFamily="50" charset="-128"/>
              <a:ea typeface="Meiryo UI" panose="020B0604030504040204" pitchFamily="50" charset="-128"/>
            </a:endParaRPr>
          </a:p>
        </p:txBody>
      </p:sp>
      <p:sp>
        <p:nvSpPr>
          <p:cNvPr id="8" name="スライド番号プレースホルダー 9">
            <a:extLst>
              <a:ext uri="{FF2B5EF4-FFF2-40B4-BE49-F238E27FC236}">
                <a16:creationId xmlns:a16="http://schemas.microsoft.com/office/drawing/2014/main" id="{A34AB467-23F1-4527-A320-E153F3F0527A}"/>
              </a:ext>
            </a:extLst>
          </p:cNvPr>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10</a:t>
            </a:fld>
            <a:endParaRPr lang="ja-JP" altLang="en-US" dirty="0"/>
          </a:p>
        </p:txBody>
      </p:sp>
      <p:pic>
        <p:nvPicPr>
          <p:cNvPr id="11" name="図 10">
            <a:extLst>
              <a:ext uri="{FF2B5EF4-FFF2-40B4-BE49-F238E27FC236}">
                <a16:creationId xmlns:a16="http://schemas.microsoft.com/office/drawing/2014/main" id="{918515EF-025F-4999-B123-BFF7174C8AD4}"/>
              </a:ext>
            </a:extLst>
          </p:cNvPr>
          <p:cNvPicPr>
            <a:picLocks noChangeAspect="1"/>
          </p:cNvPicPr>
          <p:nvPr/>
        </p:nvPicPr>
        <p:blipFill>
          <a:blip r:embed="rId3"/>
          <a:stretch>
            <a:fillRect/>
          </a:stretch>
        </p:blipFill>
        <p:spPr>
          <a:xfrm>
            <a:off x="98930" y="4093263"/>
            <a:ext cx="9071734" cy="127825"/>
          </a:xfrm>
          <a:prstGeom prst="rect">
            <a:avLst/>
          </a:prstGeom>
        </p:spPr>
      </p:pic>
      <p:sp>
        <p:nvSpPr>
          <p:cNvPr id="12" name="タイトル 2">
            <a:extLst>
              <a:ext uri="{FF2B5EF4-FFF2-40B4-BE49-F238E27FC236}">
                <a16:creationId xmlns:a16="http://schemas.microsoft.com/office/drawing/2014/main" id="{E2CFCD5D-17D0-4A98-9B2C-97D3CC805814}"/>
              </a:ext>
            </a:extLst>
          </p:cNvPr>
          <p:cNvSpPr txBox="1">
            <a:spLocks/>
          </p:cNvSpPr>
          <p:nvPr/>
        </p:nvSpPr>
        <p:spPr>
          <a:xfrm>
            <a:off x="119152" y="3815534"/>
            <a:ext cx="8485296" cy="311676"/>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2-7</a:t>
            </a:r>
            <a:r>
              <a:rPr lang="ja-JP" altLang="en-US" sz="1400" b="1" dirty="0">
                <a:latin typeface="Meiryo UI" panose="020B0604030504040204" pitchFamily="50" charset="-128"/>
                <a:ea typeface="Meiryo UI" panose="020B0604030504040204" pitchFamily="50" charset="-128"/>
              </a:rPr>
              <a:t>．拠点コーディネーターを配置していない理由または配置にあたっての課題</a:t>
            </a:r>
          </a:p>
        </p:txBody>
      </p:sp>
      <p:sp>
        <p:nvSpPr>
          <p:cNvPr id="13" name="コンテンツ プレースホルダー 2">
            <a:extLst>
              <a:ext uri="{FF2B5EF4-FFF2-40B4-BE49-F238E27FC236}">
                <a16:creationId xmlns:a16="http://schemas.microsoft.com/office/drawing/2014/main" id="{9652BBFA-6252-44E9-AA73-B7BF4F1E5413}"/>
              </a:ext>
            </a:extLst>
          </p:cNvPr>
          <p:cNvSpPr txBox="1">
            <a:spLocks/>
          </p:cNvSpPr>
          <p:nvPr/>
        </p:nvSpPr>
        <p:spPr>
          <a:xfrm>
            <a:off x="98929" y="4191765"/>
            <a:ext cx="8964129" cy="439501"/>
          </a:xfrm>
          <a:prstGeom prst="rect">
            <a:avLst/>
          </a:prstGeom>
          <a:ln>
            <a:solidFill>
              <a:schemeClr val="dk1"/>
            </a:solidFill>
          </a:ln>
        </p:spPr>
        <p:txBody>
          <a:bodyPr vert="horz" lIns="91440" tIns="45720" rIns="91440" bIns="45720" rtlCol="0">
            <a:noAutofit/>
          </a:bodyPr>
          <a:lst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配置していない理由は、「</a:t>
            </a:r>
            <a:r>
              <a:rPr lang="ja-JP" altLang="en-US" sz="1400" dirty="0">
                <a:solidFill>
                  <a:srgbClr val="000000"/>
                </a:solidFill>
                <a:latin typeface="Meiryo UI" panose="020B0604030504040204" pitchFamily="50" charset="-128"/>
                <a:ea typeface="Meiryo UI" panose="020B0604030504040204" pitchFamily="50" charset="-128"/>
              </a:rPr>
              <a:t>コーディネーターを担える人材がいない</a:t>
            </a:r>
            <a:r>
              <a:rPr lang="ja-JP" altLang="en-US" sz="1400" dirty="0">
                <a:latin typeface="Meiryo UI" panose="020B0604030504040204" pitchFamily="50" charset="-128"/>
                <a:ea typeface="Meiryo UI" panose="020B0604030504040204" pitchFamily="50" charset="-128"/>
              </a:rPr>
              <a:t>」が最も多く、次いで「予算の確保が困難」が多い。</a:t>
            </a:r>
            <a:endParaRPr lang="en-US" altLang="ja-JP" sz="1400" dirty="0">
              <a:latin typeface="Meiryo UI" panose="020B0604030504040204" pitchFamily="50" charset="-128"/>
              <a:ea typeface="Meiryo UI" panose="020B0604030504040204" pitchFamily="50" charset="-128"/>
            </a:endParaRPr>
          </a:p>
        </p:txBody>
      </p:sp>
      <p:graphicFrame>
        <p:nvGraphicFramePr>
          <p:cNvPr id="14" name="表 13">
            <a:extLst>
              <a:ext uri="{FF2B5EF4-FFF2-40B4-BE49-F238E27FC236}">
                <a16:creationId xmlns:a16="http://schemas.microsoft.com/office/drawing/2014/main" id="{F5593B56-0C1D-44AF-A4FC-3A5D641F8D86}"/>
              </a:ext>
            </a:extLst>
          </p:cNvPr>
          <p:cNvGraphicFramePr>
            <a:graphicFrameLocks noGrp="1"/>
          </p:cNvGraphicFramePr>
          <p:nvPr>
            <p:extLst>
              <p:ext uri="{D42A27DB-BD31-4B8C-83A1-F6EECF244321}">
                <p14:modId xmlns:p14="http://schemas.microsoft.com/office/powerpoint/2010/main" val="1373005673"/>
              </p:ext>
            </p:extLst>
          </p:nvPr>
        </p:nvGraphicFramePr>
        <p:xfrm>
          <a:off x="79244" y="4989323"/>
          <a:ext cx="5052904" cy="1786416"/>
        </p:xfrm>
        <a:graphic>
          <a:graphicData uri="http://schemas.openxmlformats.org/drawingml/2006/table">
            <a:tbl>
              <a:tblPr>
                <a:tableStyleId>{5C22544A-7EE6-4342-B048-85BDC9FD1C3A}</a:tableStyleId>
              </a:tblPr>
              <a:tblGrid>
                <a:gridCol w="3900776">
                  <a:extLst>
                    <a:ext uri="{9D8B030D-6E8A-4147-A177-3AD203B41FA5}">
                      <a16:colId xmlns:a16="http://schemas.microsoft.com/office/drawing/2014/main" val="1166635366"/>
                    </a:ext>
                  </a:extLst>
                </a:gridCol>
                <a:gridCol w="1152128">
                  <a:extLst>
                    <a:ext uri="{9D8B030D-6E8A-4147-A177-3AD203B41FA5}">
                      <a16:colId xmlns:a16="http://schemas.microsoft.com/office/drawing/2014/main" val="2666494867"/>
                    </a:ext>
                  </a:extLst>
                </a:gridCol>
              </a:tblGrid>
              <a:tr h="235384">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配置していない理由または課題</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024">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コーディネーター配置を検討中</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391512807"/>
                  </a:ext>
                </a:extLst>
              </a:tr>
              <a:tr h="216024">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予算の確保が困難</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14</a:t>
                      </a:r>
                    </a:p>
                  </a:txBody>
                  <a:tcPr marL="0" marR="0" marT="0" marB="0" anchor="ctr"/>
                </a:tc>
                <a:extLst>
                  <a:ext uri="{0D108BD9-81ED-4DB2-BD59-A6C34878D82A}">
                    <a16:rowId xmlns:a16="http://schemas.microsoft.com/office/drawing/2014/main" val="964781025"/>
                  </a:ext>
                </a:extLst>
              </a:tr>
              <a:tr h="216024">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コーディネーターを担える人材がいない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extLst>
                  <a:ext uri="{0D108BD9-81ED-4DB2-BD59-A6C34878D82A}">
                    <a16:rowId xmlns:a16="http://schemas.microsoft.com/office/drawing/2014/main" val="3500954543"/>
                  </a:ext>
                </a:extLst>
              </a:tr>
              <a:tr h="216024">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コーディネーターの役割がわかりにくい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11</a:t>
                      </a:r>
                    </a:p>
                  </a:txBody>
                  <a:tcPr marL="0" marR="0" marT="0" marB="0" anchor="ctr"/>
                </a:tc>
                <a:extLst>
                  <a:ext uri="{0D108BD9-81ED-4DB2-BD59-A6C34878D82A}">
                    <a16:rowId xmlns:a16="http://schemas.microsoft.com/office/drawing/2014/main" val="2766770171"/>
                  </a:ext>
                </a:extLst>
              </a:tr>
              <a:tr h="28803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基幹相談支援センターがコーディネーターの役割を担っている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11</a:t>
                      </a:r>
                    </a:p>
                  </a:txBody>
                  <a:tcPr marL="0" marR="0" marT="0" marB="0" anchor="ctr"/>
                </a:tc>
                <a:extLst>
                  <a:ext uri="{0D108BD9-81ED-4DB2-BD59-A6C34878D82A}">
                    <a16:rowId xmlns:a16="http://schemas.microsoft.com/office/drawing/2014/main" val="1993478884"/>
                  </a:ext>
                </a:extLst>
              </a:tr>
              <a:tr h="216024">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コーディネーターを配置しなくても拠点は機能はしている</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4241571399"/>
                  </a:ext>
                </a:extLst>
              </a:tr>
              <a:tr h="148509">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2410936122"/>
                  </a:ext>
                </a:extLst>
              </a:tr>
            </a:tbl>
          </a:graphicData>
        </a:graphic>
      </p:graphicFrame>
      <p:sp>
        <p:nvSpPr>
          <p:cNvPr id="15" name="正方形/長方形 14">
            <a:extLst>
              <a:ext uri="{FF2B5EF4-FFF2-40B4-BE49-F238E27FC236}">
                <a16:creationId xmlns:a16="http://schemas.microsoft.com/office/drawing/2014/main" id="{A48909E8-CF03-4DF6-BF18-31F8E7488EAD}"/>
              </a:ext>
            </a:extLst>
          </p:cNvPr>
          <p:cNvSpPr/>
          <p:nvPr/>
        </p:nvSpPr>
        <p:spPr>
          <a:xfrm>
            <a:off x="100871" y="4725144"/>
            <a:ext cx="548310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配置していない理由、または配置にあたっての課題（複数回答可）</a:t>
            </a:r>
            <a:endParaRPr lang="en-US" altLang="ja-JP" sz="1200" b="1" dirty="0">
              <a:latin typeface="Meiryo UI" panose="020B0604030504040204" pitchFamily="50" charset="-128"/>
              <a:ea typeface="Meiryo UI" panose="020B0604030504040204" pitchFamily="50" charset="-128"/>
            </a:endParaRPr>
          </a:p>
        </p:txBody>
      </p:sp>
      <p:sp>
        <p:nvSpPr>
          <p:cNvPr id="16" name="吹き出し: 四角形 15">
            <a:extLst>
              <a:ext uri="{FF2B5EF4-FFF2-40B4-BE49-F238E27FC236}">
                <a16:creationId xmlns:a16="http://schemas.microsoft.com/office/drawing/2014/main" id="{E02C8057-209E-4270-BEBC-17A7EA422658}"/>
              </a:ext>
            </a:extLst>
          </p:cNvPr>
          <p:cNvSpPr/>
          <p:nvPr/>
        </p:nvSpPr>
        <p:spPr>
          <a:xfrm>
            <a:off x="5530786" y="5589240"/>
            <a:ext cx="3532272" cy="978623"/>
          </a:xfrm>
          <a:prstGeom prst="wedgeRectCallout">
            <a:avLst>
              <a:gd name="adj1" fmla="val -63131"/>
              <a:gd name="adj2" fmla="val 61525"/>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100" dirty="0">
                <a:solidFill>
                  <a:schemeClr val="tx1"/>
                </a:solidFill>
                <a:latin typeface="Meiryo UI" panose="020B0604030504040204" pitchFamily="50" charset="-128"/>
                <a:ea typeface="Meiryo UI" panose="020B0604030504040204" pitchFamily="50" charset="-128"/>
              </a:rPr>
              <a:t>その他の主な内容</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・相談支援事業所への委託を想定しているが、具体的な検討に至っていない。</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・基幹相談支援センターと拠点コーディネーターの役割の整理。　等</a:t>
            </a:r>
          </a:p>
        </p:txBody>
      </p:sp>
      <p:sp>
        <p:nvSpPr>
          <p:cNvPr id="18" name="タイトル 1">
            <a:extLst>
              <a:ext uri="{FF2B5EF4-FFF2-40B4-BE49-F238E27FC236}">
                <a16:creationId xmlns:a16="http://schemas.microsoft.com/office/drawing/2014/main" id="{F764BCD1-71AF-4404-9B61-D6F074F87AA7}"/>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304045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5033290" cy="231911"/>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3-1</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3</a:t>
            </a:r>
            <a:r>
              <a:rPr lang="ja-JP" altLang="en-US" sz="1400" b="1" dirty="0">
                <a:latin typeface="Meiryo UI" panose="020B0604030504040204" pitchFamily="50" charset="-128"/>
                <a:ea typeface="Meiryo UI" panose="020B0604030504040204" pitchFamily="50" charset="-128"/>
              </a:rPr>
              <a:t>．地域支援拠点等の運用状況の検証・検討について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979403"/>
            <a:ext cx="8989142" cy="1383689"/>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令和７年度に整備済</a:t>
            </a:r>
            <a:r>
              <a:rPr lang="en-US" altLang="ja-JP" sz="1400" dirty="0">
                <a:latin typeface="Meiryo UI" panose="020B0604030504040204" pitchFamily="50" charset="-128"/>
                <a:ea typeface="Meiryo UI" panose="020B0604030504040204" pitchFamily="50" charset="-128"/>
              </a:rPr>
              <a:t>41</a:t>
            </a:r>
            <a:r>
              <a:rPr lang="ja-JP" altLang="en-US" sz="1400" dirty="0">
                <a:latin typeface="Meiryo UI" panose="020B0604030504040204" pitchFamily="50" charset="-128"/>
                <a:ea typeface="Meiryo UI" panose="020B0604030504040204" pitchFamily="50" charset="-128"/>
              </a:rPr>
              <a:t>市町村のうち、運用状況の検証・検討を実施しているのは</a:t>
            </a:r>
            <a:r>
              <a:rPr lang="en-US" altLang="ja-JP" sz="1400" dirty="0">
                <a:latin typeface="Meiryo UI" panose="020B0604030504040204" pitchFamily="50" charset="-128"/>
                <a:ea typeface="Meiryo UI" panose="020B0604030504040204" pitchFamily="50" charset="-128"/>
              </a:rPr>
              <a:t>35</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運用状況の検証・検討の実施回数は、</a:t>
            </a:r>
            <a:r>
              <a:rPr lang="en-US" altLang="ja-JP" sz="1400" dirty="0">
                <a:latin typeface="Meiryo UI" panose="020B0604030504040204" pitchFamily="50" charset="-128"/>
                <a:ea typeface="Meiryo UI" panose="020B0604030504040204" pitchFamily="50" charset="-128"/>
              </a:rPr>
              <a:t>1</a:t>
            </a:r>
            <a:r>
              <a:rPr lang="ja-JP" altLang="en-US" sz="1400" dirty="0">
                <a:latin typeface="Meiryo UI" panose="020B0604030504040204" pitchFamily="50" charset="-128"/>
                <a:ea typeface="Meiryo UI" panose="020B0604030504040204" pitchFamily="50" charset="-128"/>
              </a:rPr>
              <a:t>回実施しているのが</a:t>
            </a:r>
            <a:r>
              <a:rPr lang="en-US" altLang="ja-JP" sz="1400" dirty="0">
                <a:latin typeface="Meiryo UI" panose="020B0604030504040204" pitchFamily="50" charset="-128"/>
                <a:ea typeface="Meiryo UI" panose="020B0604030504040204" pitchFamily="50" charset="-128"/>
              </a:rPr>
              <a:t>24</a:t>
            </a:r>
            <a:r>
              <a:rPr lang="ja-JP" altLang="en-US" sz="1400" dirty="0">
                <a:latin typeface="Meiryo UI" panose="020B0604030504040204" pitchFamily="50" charset="-128"/>
                <a:ea typeface="Meiryo UI" panose="020B0604030504040204" pitchFamily="50" charset="-128"/>
              </a:rPr>
              <a:t>、２回以上実施しているのが合計</a:t>
            </a:r>
            <a:r>
              <a:rPr lang="en-US" altLang="ja-JP" sz="1400" dirty="0">
                <a:latin typeface="Meiryo UI" panose="020B0604030504040204" pitchFamily="50" charset="-128"/>
                <a:ea typeface="Meiryo UI" panose="020B0604030504040204" pitchFamily="50" charset="-128"/>
              </a:rPr>
              <a:t>11</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実施方法について、「</a:t>
            </a:r>
            <a:r>
              <a:rPr lang="ja-JP" altLang="en-US" sz="1400" b="0" i="0" u="none" strike="noStrike" dirty="0">
                <a:effectLst/>
                <a:latin typeface="Meiryo UI" panose="020B0604030504040204" pitchFamily="50" charset="-128"/>
                <a:ea typeface="Meiryo UI" panose="020B0604030504040204" pitchFamily="50" charset="-128"/>
              </a:rPr>
              <a:t>地域生活支援拠点等の機能充実に向けた運用状況の検証及び検討の手引き」をもとに実施</a:t>
            </a:r>
            <a:r>
              <a:rPr lang="ja-JP" altLang="en-US" sz="1400" dirty="0">
                <a:latin typeface="Meiryo UI" panose="020B0604030504040204" pitchFamily="50" charset="-128"/>
                <a:ea typeface="Meiryo UI" panose="020B0604030504040204" pitchFamily="50" charset="-128"/>
              </a:rPr>
              <a:t>、また有識者等の参加者の知見による評価をもとに検証・検討を実施している市町村がそれぞれ</a:t>
            </a:r>
            <a:r>
              <a:rPr lang="en-US" altLang="ja-JP" sz="1400" dirty="0">
                <a:latin typeface="Meiryo UI" panose="020B0604030504040204" pitchFamily="50" charset="-128"/>
                <a:ea typeface="Meiryo UI" panose="020B0604030504040204" pitchFamily="50" charset="-128"/>
              </a:rPr>
              <a:t>8</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8A678853-5C0A-4C45-9CF7-8EB01923E62F}"/>
              </a:ext>
            </a:extLst>
          </p:cNvPr>
          <p:cNvSpPr/>
          <p:nvPr/>
        </p:nvSpPr>
        <p:spPr>
          <a:xfrm>
            <a:off x="220274" y="2503945"/>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運用状況の検証・検討の実施状況</a:t>
            </a:r>
            <a:endParaRPr lang="en-US" altLang="ja-JP" sz="1200" b="1"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07504" y="5363114"/>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運用状況の検証・検討の実施回数</a:t>
            </a:r>
            <a:endParaRPr lang="en-US" altLang="ja-JP" sz="1200" b="1" dirty="0">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5AE0C1F1-FF22-42AB-B108-680C48E8801E}"/>
              </a:ext>
            </a:extLst>
          </p:cNvPr>
          <p:cNvGraphicFramePr>
            <a:graphicFrameLocks noGrp="1"/>
          </p:cNvGraphicFramePr>
          <p:nvPr>
            <p:extLst>
              <p:ext uri="{D42A27DB-BD31-4B8C-83A1-F6EECF244321}">
                <p14:modId xmlns:p14="http://schemas.microsoft.com/office/powerpoint/2010/main" val="447442005"/>
              </p:ext>
            </p:extLst>
          </p:nvPr>
        </p:nvGraphicFramePr>
        <p:xfrm>
          <a:off x="136611" y="2773057"/>
          <a:ext cx="3643098" cy="1040015"/>
        </p:xfrm>
        <a:graphic>
          <a:graphicData uri="http://schemas.openxmlformats.org/drawingml/2006/table">
            <a:tbl>
              <a:tblPr>
                <a:tableStyleId>{5C22544A-7EE6-4342-B048-85BDC9FD1C3A}</a:tableStyleId>
              </a:tblPr>
              <a:tblGrid>
                <a:gridCol w="2520683">
                  <a:extLst>
                    <a:ext uri="{9D8B030D-6E8A-4147-A177-3AD203B41FA5}">
                      <a16:colId xmlns:a16="http://schemas.microsoft.com/office/drawing/2014/main" val="1166635366"/>
                    </a:ext>
                  </a:extLst>
                </a:gridCol>
                <a:gridCol w="1122415">
                  <a:extLst>
                    <a:ext uri="{9D8B030D-6E8A-4147-A177-3AD203B41FA5}">
                      <a16:colId xmlns:a16="http://schemas.microsoft.com/office/drawing/2014/main" val="2666494867"/>
                    </a:ext>
                  </a:extLst>
                </a:gridCol>
              </a:tblGrid>
              <a:tr h="22389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実施状況</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71513">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実施している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35</a:t>
                      </a:r>
                    </a:p>
                  </a:txBody>
                  <a:tcPr marL="0" marR="0" marT="0" marB="0" anchor="ctr"/>
                </a:tc>
                <a:extLst>
                  <a:ext uri="{0D108BD9-81ED-4DB2-BD59-A6C34878D82A}">
                    <a16:rowId xmlns:a16="http://schemas.microsoft.com/office/drawing/2014/main" val="964781025"/>
                  </a:ext>
                </a:extLst>
              </a:tr>
              <a:tr h="30208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実施していない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3500954543"/>
                  </a:ext>
                </a:extLst>
              </a:tr>
              <a:tr h="24251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679425774"/>
              </p:ext>
            </p:extLst>
          </p:nvPr>
        </p:nvGraphicFramePr>
        <p:xfrm>
          <a:off x="197547" y="5640113"/>
          <a:ext cx="3685588" cy="1173263"/>
        </p:xfrm>
        <a:graphic>
          <a:graphicData uri="http://schemas.openxmlformats.org/drawingml/2006/table">
            <a:tbl>
              <a:tblPr>
                <a:tableStyleId>{5C22544A-7EE6-4342-B048-85BDC9FD1C3A}</a:tableStyleId>
              </a:tblPr>
              <a:tblGrid>
                <a:gridCol w="1813380">
                  <a:extLst>
                    <a:ext uri="{9D8B030D-6E8A-4147-A177-3AD203B41FA5}">
                      <a16:colId xmlns:a16="http://schemas.microsoft.com/office/drawing/2014/main" val="1166635366"/>
                    </a:ext>
                  </a:extLst>
                </a:gridCol>
                <a:gridCol w="1872208">
                  <a:extLst>
                    <a:ext uri="{9D8B030D-6E8A-4147-A177-3AD203B41FA5}">
                      <a16:colId xmlns:a16="http://schemas.microsoft.com/office/drawing/2014/main" val="2666494867"/>
                    </a:ext>
                  </a:extLst>
                </a:gridCol>
              </a:tblGrid>
              <a:tr h="13604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実施回数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3612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６回以上</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964781025"/>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４～５回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3500954543"/>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２～３回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2418715854"/>
                  </a:ext>
                </a:extLst>
              </a:tr>
              <a:tr h="151458">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24</a:t>
                      </a:r>
                    </a:p>
                  </a:txBody>
                  <a:tcPr marL="0" marR="0" marT="0" marB="0" anchor="ctr"/>
                </a:tc>
                <a:extLst>
                  <a:ext uri="{0D108BD9-81ED-4DB2-BD59-A6C34878D82A}">
                    <a16:rowId xmlns:a16="http://schemas.microsoft.com/office/drawing/2014/main" val="2889288808"/>
                  </a:ext>
                </a:extLst>
              </a:tr>
              <a:tr h="25886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35</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27" name="正方形/長方形 26">
            <a:extLst>
              <a:ext uri="{FF2B5EF4-FFF2-40B4-BE49-F238E27FC236}">
                <a16:creationId xmlns:a16="http://schemas.microsoft.com/office/drawing/2014/main" id="{5EB77072-13AD-4C30-93BF-E088D5AB7451}"/>
              </a:ext>
            </a:extLst>
          </p:cNvPr>
          <p:cNvSpPr/>
          <p:nvPr/>
        </p:nvSpPr>
        <p:spPr>
          <a:xfrm>
            <a:off x="4094697" y="2524709"/>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実施方法</a:t>
            </a:r>
            <a:endParaRPr lang="en-US" altLang="ja-JP" sz="1200" b="1" dirty="0">
              <a:solidFill>
                <a:schemeClr val="accent6"/>
              </a:solidFill>
              <a:latin typeface="Meiryo UI" panose="020B0604030504040204" pitchFamily="50" charset="-128"/>
              <a:ea typeface="Meiryo UI" panose="020B0604030504040204" pitchFamily="50" charset="-128"/>
            </a:endParaRPr>
          </a:p>
        </p:txBody>
      </p:sp>
      <p:graphicFrame>
        <p:nvGraphicFramePr>
          <p:cNvPr id="29" name="表 28">
            <a:extLst>
              <a:ext uri="{FF2B5EF4-FFF2-40B4-BE49-F238E27FC236}">
                <a16:creationId xmlns:a16="http://schemas.microsoft.com/office/drawing/2014/main" id="{CCCFCD28-84C5-4132-8139-D2EDDDCA9DAE}"/>
              </a:ext>
            </a:extLst>
          </p:cNvPr>
          <p:cNvGraphicFramePr>
            <a:graphicFrameLocks noGrp="1"/>
          </p:cNvGraphicFramePr>
          <p:nvPr>
            <p:extLst>
              <p:ext uri="{D42A27DB-BD31-4B8C-83A1-F6EECF244321}">
                <p14:modId xmlns:p14="http://schemas.microsoft.com/office/powerpoint/2010/main" val="3747872030"/>
              </p:ext>
            </p:extLst>
          </p:nvPr>
        </p:nvGraphicFramePr>
        <p:xfrm>
          <a:off x="4105113" y="2789069"/>
          <a:ext cx="4859778" cy="1576035"/>
        </p:xfrm>
        <a:graphic>
          <a:graphicData uri="http://schemas.openxmlformats.org/drawingml/2006/table">
            <a:tbl>
              <a:tblPr>
                <a:tableStyleId>{5C22544A-7EE6-4342-B048-85BDC9FD1C3A}</a:tableStyleId>
              </a:tblPr>
              <a:tblGrid>
                <a:gridCol w="3953018">
                  <a:extLst>
                    <a:ext uri="{9D8B030D-6E8A-4147-A177-3AD203B41FA5}">
                      <a16:colId xmlns:a16="http://schemas.microsoft.com/office/drawing/2014/main" val="1166635366"/>
                    </a:ext>
                  </a:extLst>
                </a:gridCol>
                <a:gridCol w="906760">
                  <a:extLst>
                    <a:ext uri="{9D8B030D-6E8A-4147-A177-3AD203B41FA5}">
                      <a16:colId xmlns:a16="http://schemas.microsoft.com/office/drawing/2014/main" val="2666494867"/>
                    </a:ext>
                  </a:extLst>
                </a:gridCol>
              </a:tblGrid>
              <a:tr h="23096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実施方法</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39511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「地域生活支援拠点等の機能充実に向けた運用状況の検証及び検討の手引き」をもとに実施</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964781025"/>
                  </a:ext>
                </a:extLst>
              </a:tr>
              <a:tr h="316680">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独自に設定した評価シートや評価方法等をもとに実施</a:t>
                      </a:r>
                    </a:p>
                  </a:txBody>
                  <a:tcPr marL="36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1319043609"/>
                  </a:ext>
                </a:extLst>
              </a:tr>
              <a:tr h="316680">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有識者等の参加者の知見による評価をもとに検証・検討を実施</a:t>
                      </a:r>
                    </a:p>
                  </a:txBody>
                  <a:tcPr marL="36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303395419"/>
                  </a:ext>
                </a:extLst>
              </a:tr>
              <a:tr h="316599">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36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extLst>
                  <a:ext uri="{0D108BD9-81ED-4DB2-BD59-A6C34878D82A}">
                    <a16:rowId xmlns:a16="http://schemas.microsoft.com/office/drawing/2014/main" val="3500954543"/>
                  </a:ext>
                </a:extLst>
              </a:tr>
            </a:tbl>
          </a:graphicData>
        </a:graphic>
      </p:graphicFrame>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11</a:t>
            </a:fld>
            <a:endParaRPr lang="ja-JP" altLang="en-US" dirty="0"/>
          </a:p>
        </p:txBody>
      </p:sp>
      <p:sp>
        <p:nvSpPr>
          <p:cNvPr id="17" name="吹き出し: 四角形 16">
            <a:extLst>
              <a:ext uri="{FF2B5EF4-FFF2-40B4-BE49-F238E27FC236}">
                <a16:creationId xmlns:a16="http://schemas.microsoft.com/office/drawing/2014/main" id="{C401921D-199C-4AA2-9D88-A6BC882A2249}"/>
              </a:ext>
            </a:extLst>
          </p:cNvPr>
          <p:cNvSpPr/>
          <p:nvPr/>
        </p:nvSpPr>
        <p:spPr>
          <a:xfrm>
            <a:off x="4256619" y="4543851"/>
            <a:ext cx="4795192" cy="1334746"/>
          </a:xfrm>
          <a:prstGeom prst="wedgeRectCallout">
            <a:avLst>
              <a:gd name="adj1" fmla="val 37151"/>
              <a:gd name="adj2" fmla="val -64530"/>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100" dirty="0">
                <a:solidFill>
                  <a:schemeClr val="tx1"/>
                </a:solidFill>
                <a:latin typeface="Meiryo UI" panose="020B0604030504040204" pitchFamily="50" charset="-128"/>
                <a:ea typeface="Meiryo UI" panose="020B0604030504040204" pitchFamily="50" charset="-128"/>
              </a:rPr>
              <a:t>その他の主な内容</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・プロジェクトチーム等の中で取組等の意見や評価を受けている。</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・機能ごとの現状等について事務局（委託相談支援事業所）と検証・検討を行う。</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・委託相談支援事業所代表、自立支援協議会の支援部会の部会長、市等で検証・検討を行う。</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・自立支援協議会の相談支援部会、施策推進協議会で意見交換を行う。</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・参画市町村による現状の把握及び今後の運用について協議。　等</a:t>
            </a:r>
            <a:endPar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20" name="吹き出し: 四角形 19">
            <a:extLst>
              <a:ext uri="{FF2B5EF4-FFF2-40B4-BE49-F238E27FC236}">
                <a16:creationId xmlns:a16="http://schemas.microsoft.com/office/drawing/2014/main" id="{156C788C-9829-4F4C-A828-D3BAF7D43C36}"/>
              </a:ext>
            </a:extLst>
          </p:cNvPr>
          <p:cNvSpPr/>
          <p:nvPr/>
        </p:nvSpPr>
        <p:spPr>
          <a:xfrm>
            <a:off x="47355" y="3964771"/>
            <a:ext cx="4047342" cy="1257489"/>
          </a:xfrm>
          <a:prstGeom prst="wedgeRectCallout">
            <a:avLst>
              <a:gd name="adj1" fmla="val 37483"/>
              <a:gd name="adj2" fmla="val -63137"/>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（実施していない理由、または実施にあたっての課題）</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・拠点の活用ができておらず、活用方法が決まっていないことが課題である。</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・地域生活支援拠点等の需要が少ないため、検証・検討する事例がない。</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・評価の手法を検討中。</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a:t>
            </a:r>
            <a:r>
              <a:rPr lang="en-US" altLang="ja-JP" sz="1100" dirty="0">
                <a:solidFill>
                  <a:schemeClr val="tx1"/>
                </a:solidFill>
                <a:latin typeface="Meiryo UI" panose="020B0604030504040204" pitchFamily="50" charset="-128"/>
                <a:ea typeface="Meiryo UI" panose="020B0604030504040204" pitchFamily="50" charset="-128"/>
              </a:rPr>
              <a:t> </a:t>
            </a:r>
            <a:r>
              <a:rPr lang="ja-JP" altLang="en-US" sz="1100" dirty="0">
                <a:solidFill>
                  <a:schemeClr val="tx1"/>
                </a:solidFill>
                <a:latin typeface="Meiryo UI" panose="020B0604030504040204" pitchFamily="50" charset="-128"/>
                <a:ea typeface="Meiryo UI" panose="020B0604030504040204" pitchFamily="50" charset="-128"/>
              </a:rPr>
              <a:t>検証・検討を行う協議の場がない。　等</a:t>
            </a:r>
            <a:endPar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19" name="タイトル 1">
            <a:extLst>
              <a:ext uri="{FF2B5EF4-FFF2-40B4-BE49-F238E27FC236}">
                <a16:creationId xmlns:a16="http://schemas.microsoft.com/office/drawing/2014/main" id="{69805DFC-CA58-4607-8FC0-E28E40641937}"/>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35125183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366" y="458113"/>
            <a:ext cx="8676098" cy="378600"/>
          </a:xfrm>
        </p:spPr>
        <p:txBody>
          <a:bodyPr>
            <a:noAutofit/>
          </a:bodyPr>
          <a:lstStyle/>
          <a:p>
            <a:r>
              <a:rPr kumimoji="1" lang="ja-JP" altLang="en-US" sz="1400" b="1" dirty="0">
                <a:latin typeface="Meiryo UI" panose="020B0604030504040204" pitchFamily="50" charset="-128"/>
                <a:ea typeface="Meiryo UI" panose="020B0604030504040204" pitchFamily="50" charset="-128"/>
              </a:rPr>
              <a:t>問</a:t>
            </a:r>
            <a:r>
              <a:rPr kumimoji="1" lang="en-US" altLang="ja-JP" sz="1400" b="1" dirty="0">
                <a:latin typeface="Meiryo UI" panose="020B0604030504040204" pitchFamily="50" charset="-128"/>
                <a:ea typeface="Meiryo UI" panose="020B0604030504040204" pitchFamily="50" charset="-128"/>
              </a:rPr>
              <a:t>3-4</a:t>
            </a:r>
            <a:r>
              <a:rPr kumimoji="1" lang="ja-JP" altLang="en-US"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運用状況を検証・検討した結果抽出された課題及びその課題に対する取組みと効果（主なものを抜粋）</a:t>
            </a:r>
            <a:endParaRPr kumimoji="1" lang="ja-JP" altLang="en-US" sz="1400" b="1"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12</a:t>
            </a:fld>
            <a:endParaRPr kumimoji="1" lang="ja-JP" altLang="en-US"/>
          </a:p>
        </p:txBody>
      </p:sp>
      <p:pic>
        <p:nvPicPr>
          <p:cNvPr id="6" name="図 5"/>
          <p:cNvPicPr>
            <a:picLocks noChangeAspect="1"/>
          </p:cNvPicPr>
          <p:nvPr/>
        </p:nvPicPr>
        <p:blipFill>
          <a:blip r:embed="rId2"/>
          <a:stretch>
            <a:fillRect/>
          </a:stretch>
        </p:blipFill>
        <p:spPr>
          <a:xfrm>
            <a:off x="66213" y="776141"/>
            <a:ext cx="9071634" cy="140220"/>
          </a:xfrm>
          <a:prstGeom prst="rect">
            <a:avLst/>
          </a:prstGeom>
        </p:spPr>
      </p:pic>
      <p:graphicFrame>
        <p:nvGraphicFramePr>
          <p:cNvPr id="3" name="表 2"/>
          <p:cNvGraphicFramePr>
            <a:graphicFrameLocks noGrp="1"/>
          </p:cNvGraphicFramePr>
          <p:nvPr>
            <p:extLst>
              <p:ext uri="{D42A27DB-BD31-4B8C-83A1-F6EECF244321}">
                <p14:modId xmlns:p14="http://schemas.microsoft.com/office/powerpoint/2010/main" val="3462043678"/>
              </p:ext>
            </p:extLst>
          </p:nvPr>
        </p:nvGraphicFramePr>
        <p:xfrm>
          <a:off x="107503" y="894878"/>
          <a:ext cx="8970284" cy="5874306"/>
        </p:xfrm>
        <a:graphic>
          <a:graphicData uri="http://schemas.openxmlformats.org/drawingml/2006/table">
            <a:tbl>
              <a:tblPr firstRow="1" bandRow="1">
                <a:tableStyleId>{5C22544A-7EE6-4342-B048-85BDC9FD1C3A}</a:tableStyleId>
              </a:tblPr>
              <a:tblGrid>
                <a:gridCol w="936105">
                  <a:extLst>
                    <a:ext uri="{9D8B030D-6E8A-4147-A177-3AD203B41FA5}">
                      <a16:colId xmlns:a16="http://schemas.microsoft.com/office/drawing/2014/main" val="3690828543"/>
                    </a:ext>
                  </a:extLst>
                </a:gridCol>
                <a:gridCol w="2304256">
                  <a:extLst>
                    <a:ext uri="{9D8B030D-6E8A-4147-A177-3AD203B41FA5}">
                      <a16:colId xmlns:a16="http://schemas.microsoft.com/office/drawing/2014/main" val="4277305169"/>
                    </a:ext>
                  </a:extLst>
                </a:gridCol>
                <a:gridCol w="3230950">
                  <a:extLst>
                    <a:ext uri="{9D8B030D-6E8A-4147-A177-3AD203B41FA5}">
                      <a16:colId xmlns:a16="http://schemas.microsoft.com/office/drawing/2014/main" val="1109253169"/>
                    </a:ext>
                  </a:extLst>
                </a:gridCol>
                <a:gridCol w="2498973">
                  <a:extLst>
                    <a:ext uri="{9D8B030D-6E8A-4147-A177-3AD203B41FA5}">
                      <a16:colId xmlns:a16="http://schemas.microsoft.com/office/drawing/2014/main" val="529910170"/>
                    </a:ext>
                  </a:extLst>
                </a:gridCol>
              </a:tblGrid>
              <a:tr h="301874">
                <a:tc>
                  <a:txBody>
                    <a:bodyPr/>
                    <a:lstStyle/>
                    <a:p>
                      <a:pPr algn="ctr"/>
                      <a:endParaRPr kumimoji="1" lang="ja-JP" altLang="en-US" sz="1100" b="1" dirty="0">
                        <a:solidFill>
                          <a:schemeClr val="bg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抽出された課題</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eiryo UI" panose="020B0604030504040204" pitchFamily="50" charset="-128"/>
                          <a:ea typeface="Meiryo UI" panose="020B0604030504040204" pitchFamily="50" charset="-128"/>
                        </a:rPr>
                        <a:t>課題に対する取り組み</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bg1"/>
                          </a:solidFill>
                          <a:latin typeface="Meiryo UI" panose="020B0604030504040204" pitchFamily="50" charset="-128"/>
                          <a:ea typeface="Meiryo UI" panose="020B0604030504040204" pitchFamily="50" charset="-128"/>
                        </a:rPr>
                        <a:t>効果</a:t>
                      </a:r>
                    </a:p>
                  </a:txBody>
                  <a:tcPr/>
                </a:tc>
                <a:extLst>
                  <a:ext uri="{0D108BD9-81ED-4DB2-BD59-A6C34878D82A}">
                    <a16:rowId xmlns:a16="http://schemas.microsoft.com/office/drawing/2014/main" val="3909779865"/>
                  </a:ext>
                </a:extLst>
              </a:tr>
              <a:tr h="122413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相談</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①緊急時の支援が見込めない世帯を事前に支援者間で共有する。</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②基幹相談支援センター、委託相談、特定相談支援事業所の緊急時の相談対応時の役割の整理。</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③府民への周知啓発。</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tc>
                <a:tc>
                  <a:txBody>
                    <a:bodyPr/>
                    <a:lstStyle/>
                    <a:p>
                      <a:pPr marL="90488" indent="-90488"/>
                      <a:r>
                        <a:rPr kumimoji="1" lang="ja-JP" altLang="en-US" sz="1100" b="0" dirty="0">
                          <a:solidFill>
                            <a:schemeClr val="tx1"/>
                          </a:solidFill>
                          <a:latin typeface="Meiryo UI" panose="020B0604030504040204" pitchFamily="50" charset="-128"/>
                          <a:ea typeface="Meiryo UI" panose="020B0604030504040204" pitchFamily="50" charset="-128"/>
                        </a:rPr>
                        <a:t>①支援者間で共有するツールとして、「緊急時に希望する対応はどのようなことなのか」「主介護者以外の緊急時に対応できる連絡先はどこか」「主介護者が長期不在になった時に生活の場はどこか」などを聞き取る「もしもの時の確認シート」を作成。相談支援専門員に対して、モニタリング時やサービス担当者会議で使用していただくように周知し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②緊急時に対応する</a:t>
                      </a:r>
                      <a:r>
                        <a:rPr kumimoji="1" lang="en-US" altLang="ja-JP" sz="1100" b="0" dirty="0">
                          <a:solidFill>
                            <a:schemeClr val="tx1"/>
                          </a:solidFill>
                          <a:latin typeface="Meiryo UI" panose="020B0604030504040204" pitchFamily="50" charset="-128"/>
                          <a:ea typeface="Meiryo UI" panose="020B0604030504040204" pitchFamily="50" charset="-128"/>
                        </a:rPr>
                        <a:t>24</a:t>
                      </a:r>
                      <a:r>
                        <a:rPr kumimoji="1" lang="ja-JP" altLang="en-US" sz="1100" b="0" dirty="0">
                          <a:solidFill>
                            <a:schemeClr val="tx1"/>
                          </a:solidFill>
                          <a:latin typeface="Meiryo UI" panose="020B0604030504040204" pitchFamily="50" charset="-128"/>
                          <a:ea typeface="Meiryo UI" panose="020B0604030504040204" pitchFamily="50" charset="-128"/>
                        </a:rPr>
                        <a:t>時間支援体制の構築。</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③リーフレット作成。</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marL="90488" indent="-90488"/>
                      <a:r>
                        <a:rPr kumimoji="1" lang="ja-JP" altLang="en-US" sz="1100" b="0" dirty="0">
                          <a:solidFill>
                            <a:schemeClr val="tx1"/>
                          </a:solidFill>
                          <a:latin typeface="Meiryo UI" panose="020B0604030504040204" pitchFamily="50" charset="-128"/>
                          <a:ea typeface="Meiryo UI" panose="020B0604030504040204" pitchFamily="50" charset="-128"/>
                        </a:rPr>
                        <a:t>①サービス担当者会議で相談支援専門員が主となり、「もしも」の緊急時に支援者として、何ができるのかを話をするきっかけになったという効果があった。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②現状の体制にて随時対応している。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③周知啓発活動が容易に貢献。</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395168387"/>
                  </a:ext>
                </a:extLst>
              </a:tr>
              <a:tr h="139580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緊急時の受入れ・対応</a:t>
                      </a:r>
                    </a:p>
                  </a:txBody>
                  <a:tcPr anchor="ct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①医療的ケア等受け入れができない場合の対応策の検討。</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②</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R6</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年度までは事前登録が必要で、</a:t>
                      </a: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18</a:t>
                      </a: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歳以上で障害支援区分３以上の利用条件があった。</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③短期入所ではなく、在宅でも過ごせるような体制づくり。</a:t>
                      </a:r>
                      <a:endParaRPr lang="en-US" altLang="ja-JP" sz="1100" b="0" i="0" u="none" strike="noStrike" dirty="0">
                        <a:solidFill>
                          <a:schemeClr val="tx1"/>
                        </a:solidFill>
                        <a:effectLst/>
                        <a:latin typeface="Meiryo UI" panose="020B0604030504040204" pitchFamily="50" charset="-128"/>
                        <a:ea typeface="Meiryo UI" panose="020B0604030504040204" pitchFamily="50" charset="-128"/>
                      </a:endParaRPr>
                    </a:p>
                  </a:txBody>
                  <a:tcPr/>
                </a:tc>
                <a:tc>
                  <a:txBody>
                    <a:bodyPr/>
                    <a:lstStyle/>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①市内高齢者入所施設</a:t>
                      </a:r>
                      <a:r>
                        <a:rPr kumimoji="1" lang="en-US" altLang="ja-JP" sz="1100" b="0" dirty="0">
                          <a:solidFill>
                            <a:schemeClr val="tx1"/>
                          </a:solidFill>
                          <a:latin typeface="Meiryo UI" panose="020B0604030504040204" pitchFamily="50" charset="-128"/>
                          <a:ea typeface="Meiryo UI" panose="020B0604030504040204" pitchFamily="50" charset="-128"/>
                        </a:rPr>
                        <a:t>2</a:t>
                      </a:r>
                      <a:r>
                        <a:rPr kumimoji="1" lang="ja-JP" altLang="en-US" sz="1100" b="0" dirty="0">
                          <a:solidFill>
                            <a:schemeClr val="tx1"/>
                          </a:solidFill>
                          <a:latin typeface="Meiryo UI" panose="020B0604030504040204" pitchFamily="50" charset="-128"/>
                          <a:ea typeface="Meiryo UI" panose="020B0604030504040204" pitchFamily="50" charset="-128"/>
                        </a:rPr>
                        <a:t>施設に居室確保の協力を依頼。</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②利用者の事前登録を不要とし、利用条件も撤廃した。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③居宅介護事業所に対して、医療的ケアや行動障がいがある人の受入れが可能かどうかということや、緊急時当日にヘルパーの派遣が可能かどうかを把握するためのアンケートを行った。</a:t>
                      </a:r>
                    </a:p>
                  </a:txBody>
                  <a:tcPr/>
                </a:tc>
                <a:tc>
                  <a:txBody>
                    <a:bodyPr/>
                    <a:lstStyle/>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①現状の体制にて随時対応している。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②利用者の利便性の向上。</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③対応できる枠があれば対応する、と回答があった一方で、ヘルパーの人手不足と回答する事業所が多くあり、緊急時当日に派遣する難しさを感じた。</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1659435935"/>
                  </a:ext>
                </a:extLst>
              </a:tr>
              <a:tr h="654888">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体験の機会・場</a:t>
                      </a:r>
                    </a:p>
                  </a:txBody>
                  <a:tcPr anchor="ctr"/>
                </a:tc>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①単身生活体験の場がない。</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②利用実績がない。</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③本市の体験事業の利用が少ない。</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marL="87313" indent="-87313"/>
                      <a:r>
                        <a:rPr kumimoji="1" lang="ja-JP" altLang="en-US" sz="1100" b="0" dirty="0">
                          <a:solidFill>
                            <a:schemeClr val="tx1"/>
                          </a:solidFill>
                          <a:latin typeface="Meiryo UI" panose="020B0604030504040204" pitchFamily="50" charset="-128"/>
                          <a:ea typeface="Meiryo UI" panose="020B0604030504040204" pitchFamily="50" charset="-128"/>
                        </a:rPr>
                        <a:t>①単身生活体験事業を創設。</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②親元や</a:t>
                      </a:r>
                      <a:r>
                        <a:rPr kumimoji="1" lang="en-US" altLang="ja-JP" sz="1100" b="0" dirty="0">
                          <a:solidFill>
                            <a:schemeClr val="tx1"/>
                          </a:solidFill>
                          <a:latin typeface="Meiryo UI" panose="020B0604030504040204" pitchFamily="50" charset="-128"/>
                          <a:ea typeface="Meiryo UI" panose="020B0604030504040204" pitchFamily="50" charset="-128"/>
                        </a:rPr>
                        <a:t>GH</a:t>
                      </a:r>
                      <a:r>
                        <a:rPr kumimoji="1" lang="ja-JP" altLang="en-US" sz="1100" b="0" dirty="0">
                          <a:solidFill>
                            <a:schemeClr val="tx1"/>
                          </a:solidFill>
                          <a:latin typeface="Meiryo UI" panose="020B0604030504040204" pitchFamily="50" charset="-128"/>
                          <a:ea typeface="Meiryo UI" panose="020B0604030504040204" pitchFamily="50" charset="-128"/>
                        </a:rPr>
                        <a:t>からの自立希望者も対象とした。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③好事例の共有、入所施設への働きかけ。</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marL="87313" indent="-87313"/>
                      <a:r>
                        <a:rPr kumimoji="1" lang="ja-JP" altLang="en-US" sz="1100" b="0" dirty="0">
                          <a:solidFill>
                            <a:schemeClr val="tx1"/>
                          </a:solidFill>
                          <a:latin typeface="Meiryo UI" panose="020B0604030504040204" pitchFamily="50" charset="-128"/>
                          <a:ea typeface="Meiryo UI" panose="020B0604030504040204" pitchFamily="50" charset="-128"/>
                        </a:rPr>
                        <a:t>①単身生活者の増加に貢献。</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②令和６年度に初の利用者が出た。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indent="-87313">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③促進事業について利用に結び付いた。</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3510247943"/>
                  </a:ext>
                </a:extLst>
              </a:tr>
              <a:tr h="1488112">
                <a:tc>
                  <a:txBody>
                    <a:bodyPr/>
                    <a:lstStyle/>
                    <a:p>
                      <a:pPr algn="l"/>
                      <a:r>
                        <a:rPr kumimoji="1" lang="ja-JP" altLang="en-US" sz="1100" b="0" dirty="0">
                          <a:solidFill>
                            <a:schemeClr val="tx1"/>
                          </a:solidFill>
                          <a:latin typeface="Meiryo UI" panose="020B0604030504040204" pitchFamily="50" charset="-128"/>
                          <a:ea typeface="Meiryo UI" panose="020B0604030504040204" pitchFamily="50" charset="-128"/>
                        </a:rPr>
                        <a:t>専門的人材の確保・養成等</a:t>
                      </a:r>
                    </a:p>
                  </a:txBody>
                  <a:tcPr anchor="ctr"/>
                </a:tc>
                <a:tc>
                  <a:txBody>
                    <a:bodyPr/>
                    <a:lstStyle/>
                    <a:p>
                      <a:pPr marL="90488" indent="-90488"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①地域の人材育成に向けた取組。行動障がいを有する人への専門的な支援体制の構築と人材の確保・養成。</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②重度障がい者の援護を行える事業所、人材が不足している。</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0488" indent="-90488" algn="l">
                        <a:spcBef>
                          <a:spcPts val="600"/>
                        </a:spcBef>
                      </a:pPr>
                      <a:r>
                        <a:rPr kumimoji="1" lang="ja-JP" altLang="en-US" sz="1100" b="0" dirty="0">
                          <a:solidFill>
                            <a:schemeClr val="tx1"/>
                          </a:solidFill>
                          <a:latin typeface="Meiryo UI" panose="020B0604030504040204" pitchFamily="50" charset="-128"/>
                          <a:ea typeface="Meiryo UI" panose="020B0604030504040204" pitchFamily="50" charset="-128"/>
                        </a:rPr>
                        <a:t>③拠点整備に携わる人が少ない。</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①強度行動障がい支援体制整備事業を開始し、強度行動障がい支援部会を設置。</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②強度行動障がいの支援にかかる研修受講費用および研修受講にかかる人員補填費用についての補助事業を実施予定。</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③相談支援部会や</a:t>
                      </a:r>
                      <a:r>
                        <a:rPr kumimoji="1" lang="en-US" altLang="ja-JP" sz="1100" b="0" dirty="0">
                          <a:solidFill>
                            <a:schemeClr val="tx1"/>
                          </a:solidFill>
                          <a:latin typeface="Meiryo UI" panose="020B0604030504040204" pitchFamily="50" charset="-128"/>
                          <a:ea typeface="Meiryo UI" panose="020B0604030504040204" pitchFamily="50" charset="-128"/>
                        </a:rPr>
                        <a:t>GH</a:t>
                      </a:r>
                      <a:r>
                        <a:rPr kumimoji="1" lang="ja-JP" altLang="en-US" sz="1100" b="0" dirty="0">
                          <a:solidFill>
                            <a:schemeClr val="tx1"/>
                          </a:solidFill>
                          <a:latin typeface="Meiryo UI" panose="020B0604030504040204" pitchFamily="50" charset="-128"/>
                          <a:ea typeface="Meiryo UI" panose="020B0604030504040204" pitchFamily="50" charset="-128"/>
                        </a:rPr>
                        <a:t>連絡会などの事業所職員に拠点整備の話をするなど、担い手確保策を模索している。</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tc>
                  <a:txBody>
                    <a:bodyPr/>
                    <a:lstStyle/>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①職員視点から利用者視点へと職員の意識に変化が見られ始めた。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②本年度中に事業を開始。その後、効果の検証を行う予定。</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60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③改めて拠点についての知識を深めてもらえた。</a:t>
                      </a:r>
                      <a:endParaRPr kumimoji="1" lang="en-US" altLang="ja-JP" sz="1100" b="0" dirty="0">
                        <a:solidFill>
                          <a:schemeClr val="tx1"/>
                        </a:solidFill>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2400781481"/>
                  </a:ext>
                </a:extLst>
              </a:tr>
            </a:tbl>
          </a:graphicData>
        </a:graphic>
      </p:graphicFrame>
      <p:sp>
        <p:nvSpPr>
          <p:cNvPr id="7" name="スライド番号プレースホルダー 9">
            <a:extLst>
              <a:ext uri="{FF2B5EF4-FFF2-40B4-BE49-F238E27FC236}">
                <a16:creationId xmlns:a16="http://schemas.microsoft.com/office/drawing/2014/main" id="{2E388297-3B79-4F21-A84F-2DBECA169B97}"/>
              </a:ext>
            </a:extLst>
          </p:cNvPr>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12</a:t>
            </a:fld>
            <a:endParaRPr lang="ja-JP" altLang="en-US" dirty="0"/>
          </a:p>
        </p:txBody>
      </p:sp>
      <p:sp>
        <p:nvSpPr>
          <p:cNvPr id="8" name="タイトル 1">
            <a:extLst>
              <a:ext uri="{FF2B5EF4-FFF2-40B4-BE49-F238E27FC236}">
                <a16:creationId xmlns:a16="http://schemas.microsoft.com/office/drawing/2014/main" id="{42183535-DEC2-489D-A9C0-44034906774C}"/>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20516570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6113410" cy="260405"/>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3-5</a:t>
            </a:r>
            <a:r>
              <a:rPr lang="ja-JP" altLang="en-US" sz="1400" b="1" dirty="0">
                <a:latin typeface="Meiryo UI" panose="020B0604030504040204" pitchFamily="50" charset="-128"/>
                <a:ea typeface="Meiryo UI" panose="020B0604030504040204" pitchFamily="50" charset="-128"/>
              </a:rPr>
              <a:t>．運用状況の検証・検討の公表状況及び公表の場について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900263"/>
            <a:ext cx="9071634" cy="1083783"/>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運用状況の検証・検討を行った市町村</a:t>
            </a:r>
            <a:r>
              <a:rPr lang="en-US" altLang="ja-JP" sz="1400" dirty="0">
                <a:latin typeface="Meiryo UI" panose="020B0604030504040204" pitchFamily="50" charset="-128"/>
                <a:ea typeface="Meiryo UI" panose="020B0604030504040204" pitchFamily="50" charset="-128"/>
              </a:rPr>
              <a:t>34</a:t>
            </a:r>
            <a:r>
              <a:rPr lang="ja-JP" altLang="en-US" sz="1400" dirty="0">
                <a:latin typeface="Meiryo UI" panose="020B0604030504040204" pitchFamily="50" charset="-128"/>
                <a:ea typeface="Meiryo UI" panose="020B0604030504040204" pitchFamily="50" charset="-128"/>
              </a:rPr>
              <a:t>のうち、検証・検討結果について公表を行ったのは</a:t>
            </a:r>
            <a:r>
              <a:rPr lang="en-US" altLang="ja-JP" sz="1400" dirty="0">
                <a:latin typeface="Meiryo UI" panose="020B0604030504040204" pitchFamily="50" charset="-128"/>
                <a:ea typeface="Meiryo UI" panose="020B0604030504040204" pitchFamily="50" charset="-128"/>
              </a:rPr>
              <a:t>12</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そのうち、公表内容についてホームページ等で公表しているのは</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検証・検討結果を公表していない理由としては、検証・検討を行っている自立支援協議会が非公表であるため等の回答があった。</a:t>
            </a:r>
            <a:endParaRPr lang="en-US" altLang="ja-JP" sz="1400" dirty="0">
              <a:latin typeface="Meiryo UI" panose="020B0604030504040204" pitchFamily="50" charset="-128"/>
              <a:ea typeface="Meiryo UI" panose="020B0604030504040204" pitchFamily="50" charset="-128"/>
            </a:endParaRPr>
          </a:p>
        </p:txBody>
      </p:sp>
      <p:sp>
        <p:nvSpPr>
          <p:cNvPr id="18" name="スライド番号プレースホルダー 2"/>
          <p:cNvSpPr>
            <a:spLocks noGrp="1"/>
          </p:cNvSpPr>
          <p:nvPr>
            <p:ph type="sldNum" sz="quarter" idx="12"/>
          </p:nvPr>
        </p:nvSpPr>
        <p:spPr>
          <a:xfrm>
            <a:off x="6902896" y="6466763"/>
            <a:ext cx="2133600" cy="365125"/>
          </a:xfrm>
        </p:spPr>
        <p:txBody>
          <a:bodyPr/>
          <a:lstStyle/>
          <a:p>
            <a:pPr>
              <a:defRPr/>
            </a:pPr>
            <a:fld id="{08C0B7E9-49C2-4EF2-86B7-39D4016E13D8}" type="slidenum">
              <a:rPr lang="ja-JP" altLang="en-US" smtClean="0"/>
              <a:pPr>
                <a:defRPr/>
              </a:pPr>
              <a:t>13</a:t>
            </a:fld>
            <a:endParaRPr lang="ja-JP" altLang="en-US" dirty="0"/>
          </a:p>
        </p:txBody>
      </p:sp>
      <p:sp>
        <p:nvSpPr>
          <p:cNvPr id="4" name="正方形/長方形 3">
            <a:extLst>
              <a:ext uri="{FF2B5EF4-FFF2-40B4-BE49-F238E27FC236}">
                <a16:creationId xmlns:a16="http://schemas.microsoft.com/office/drawing/2014/main" id="{8B25F79B-7E15-DC6F-CB26-23FC0F372371}"/>
              </a:ext>
            </a:extLst>
          </p:cNvPr>
          <p:cNvSpPr/>
          <p:nvPr/>
        </p:nvSpPr>
        <p:spPr>
          <a:xfrm>
            <a:off x="139634" y="2183662"/>
            <a:ext cx="2992206"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検証・検討結果の公表</a:t>
            </a:r>
            <a:endParaRPr lang="en-US" altLang="ja-JP" sz="1200" b="1" dirty="0">
              <a:latin typeface="Meiryo UI" panose="020B0604030504040204" pitchFamily="50" charset="-128"/>
              <a:ea typeface="Meiryo UI" panose="020B0604030504040204" pitchFamily="50" charset="-128"/>
            </a:endParaRPr>
          </a:p>
        </p:txBody>
      </p:sp>
      <p:graphicFrame>
        <p:nvGraphicFramePr>
          <p:cNvPr id="5" name="表 4">
            <a:extLst>
              <a:ext uri="{FF2B5EF4-FFF2-40B4-BE49-F238E27FC236}">
                <a16:creationId xmlns:a16="http://schemas.microsoft.com/office/drawing/2014/main" id="{82F0ECF7-082D-655C-0B97-37ECF6AD686F}"/>
              </a:ext>
            </a:extLst>
          </p:cNvPr>
          <p:cNvGraphicFramePr>
            <a:graphicFrameLocks noGrp="1"/>
          </p:cNvGraphicFramePr>
          <p:nvPr>
            <p:extLst>
              <p:ext uri="{D42A27DB-BD31-4B8C-83A1-F6EECF244321}">
                <p14:modId xmlns:p14="http://schemas.microsoft.com/office/powerpoint/2010/main" val="2268172195"/>
              </p:ext>
            </p:extLst>
          </p:nvPr>
        </p:nvGraphicFramePr>
        <p:xfrm>
          <a:off x="210402" y="2499229"/>
          <a:ext cx="2705414" cy="1057913"/>
        </p:xfrm>
        <a:graphic>
          <a:graphicData uri="http://schemas.openxmlformats.org/drawingml/2006/table">
            <a:tbl>
              <a:tblPr>
                <a:tableStyleId>{5C22544A-7EE6-4342-B048-85BDC9FD1C3A}</a:tableStyleId>
              </a:tblPr>
              <a:tblGrid>
                <a:gridCol w="1572734">
                  <a:extLst>
                    <a:ext uri="{9D8B030D-6E8A-4147-A177-3AD203B41FA5}">
                      <a16:colId xmlns:a16="http://schemas.microsoft.com/office/drawing/2014/main" val="1166635366"/>
                    </a:ext>
                  </a:extLst>
                </a:gridCol>
                <a:gridCol w="1132680">
                  <a:extLst>
                    <a:ext uri="{9D8B030D-6E8A-4147-A177-3AD203B41FA5}">
                      <a16:colId xmlns:a16="http://schemas.microsoft.com/office/drawing/2014/main" val="2666494867"/>
                    </a:ext>
                  </a:extLst>
                </a:gridCol>
              </a:tblGrid>
              <a:tr h="26675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公表の有無</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769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公表している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12</a:t>
                      </a:r>
                    </a:p>
                  </a:txBody>
                  <a:tcPr marL="0" marR="0" marT="0" marB="0" anchor="ctr"/>
                </a:tc>
                <a:extLst>
                  <a:ext uri="{0D108BD9-81ED-4DB2-BD59-A6C34878D82A}">
                    <a16:rowId xmlns:a16="http://schemas.microsoft.com/office/drawing/2014/main" val="964781025"/>
                  </a:ext>
                </a:extLst>
              </a:tr>
              <a:tr h="25333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公表していない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23</a:t>
                      </a:r>
                    </a:p>
                  </a:txBody>
                  <a:tcPr marL="0" marR="0" marT="0" marB="0" anchor="ctr"/>
                </a:tc>
                <a:extLst>
                  <a:ext uri="{0D108BD9-81ED-4DB2-BD59-A6C34878D82A}">
                    <a16:rowId xmlns:a16="http://schemas.microsoft.com/office/drawing/2014/main" val="3500954543"/>
                  </a:ext>
                </a:extLst>
              </a:tr>
              <a:tr h="31011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35</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7" name="正方形/長方形 6">
            <a:extLst>
              <a:ext uri="{FF2B5EF4-FFF2-40B4-BE49-F238E27FC236}">
                <a16:creationId xmlns:a16="http://schemas.microsoft.com/office/drawing/2014/main" id="{0EF72AEE-3022-A567-F42A-99D075B569C7}"/>
              </a:ext>
            </a:extLst>
          </p:cNvPr>
          <p:cNvSpPr/>
          <p:nvPr/>
        </p:nvSpPr>
        <p:spPr>
          <a:xfrm>
            <a:off x="139634" y="3989190"/>
            <a:ext cx="3824212"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検証・検討結果の公表の場</a:t>
            </a:r>
            <a:endParaRPr lang="en-US" altLang="ja-JP" sz="1200" b="1" dirty="0">
              <a:latin typeface="Meiryo UI" panose="020B0604030504040204" pitchFamily="50" charset="-128"/>
              <a:ea typeface="Meiryo UI" panose="020B0604030504040204" pitchFamily="50" charset="-128"/>
            </a:endParaRPr>
          </a:p>
        </p:txBody>
      </p:sp>
      <p:graphicFrame>
        <p:nvGraphicFramePr>
          <p:cNvPr id="9" name="表 8">
            <a:extLst>
              <a:ext uri="{FF2B5EF4-FFF2-40B4-BE49-F238E27FC236}">
                <a16:creationId xmlns:a16="http://schemas.microsoft.com/office/drawing/2014/main" id="{261DC9BE-C73C-9725-7F9A-5538AD38E84C}"/>
              </a:ext>
            </a:extLst>
          </p:cNvPr>
          <p:cNvGraphicFramePr>
            <a:graphicFrameLocks noGrp="1"/>
          </p:cNvGraphicFramePr>
          <p:nvPr>
            <p:extLst>
              <p:ext uri="{D42A27DB-BD31-4B8C-83A1-F6EECF244321}">
                <p14:modId xmlns:p14="http://schemas.microsoft.com/office/powerpoint/2010/main" val="2895455761"/>
              </p:ext>
            </p:extLst>
          </p:nvPr>
        </p:nvGraphicFramePr>
        <p:xfrm>
          <a:off x="210403" y="4315303"/>
          <a:ext cx="3390251" cy="1057913"/>
        </p:xfrm>
        <a:graphic>
          <a:graphicData uri="http://schemas.openxmlformats.org/drawingml/2006/table">
            <a:tbl>
              <a:tblPr>
                <a:tableStyleId>{5C22544A-7EE6-4342-B048-85BDC9FD1C3A}</a:tableStyleId>
              </a:tblPr>
              <a:tblGrid>
                <a:gridCol w="2303632">
                  <a:extLst>
                    <a:ext uri="{9D8B030D-6E8A-4147-A177-3AD203B41FA5}">
                      <a16:colId xmlns:a16="http://schemas.microsoft.com/office/drawing/2014/main" val="1166635366"/>
                    </a:ext>
                  </a:extLst>
                </a:gridCol>
                <a:gridCol w="1086619">
                  <a:extLst>
                    <a:ext uri="{9D8B030D-6E8A-4147-A177-3AD203B41FA5}">
                      <a16:colId xmlns:a16="http://schemas.microsoft.com/office/drawing/2014/main" val="2666494867"/>
                    </a:ext>
                  </a:extLst>
                </a:gridCol>
              </a:tblGrid>
              <a:tr h="26675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公表の場</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769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市町村のホームページ</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964781025"/>
                  </a:ext>
                </a:extLst>
              </a:tr>
              <a:tr h="25333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自立支援協議会で公表</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1435660442"/>
                  </a:ext>
                </a:extLst>
              </a:tr>
              <a:tr h="31011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12</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4" name="吹き出し: 四角形 13">
            <a:extLst>
              <a:ext uri="{FF2B5EF4-FFF2-40B4-BE49-F238E27FC236}">
                <a16:creationId xmlns:a16="http://schemas.microsoft.com/office/drawing/2014/main" id="{E4BDE7E9-568F-482C-8BCA-AD5AD121BFB8}"/>
              </a:ext>
            </a:extLst>
          </p:cNvPr>
          <p:cNvSpPr/>
          <p:nvPr/>
        </p:nvSpPr>
        <p:spPr>
          <a:xfrm>
            <a:off x="3779912" y="2416094"/>
            <a:ext cx="4896544" cy="1660978"/>
          </a:xfrm>
          <a:prstGeom prst="wedgeRectCallout">
            <a:avLst>
              <a:gd name="adj1" fmla="val -69211"/>
              <a:gd name="adj2" fmla="val 2731"/>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（公表していない理由）</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・地域自立支援協議会において検証等を行っているが、地域自立支援協議会が公表できていないため。</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・自立支援協議会本会議の議事録公表を進めている段階で、公表まで至っていないため。</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a:t>
            </a:r>
            <a:r>
              <a:rPr lang="zh-TW" altLang="en-US" sz="1100" dirty="0">
                <a:solidFill>
                  <a:schemeClr val="tx1"/>
                </a:solidFill>
                <a:latin typeface="Meiryo UI" panose="020B0604030504040204" pitchFamily="50" charset="-128"/>
                <a:ea typeface="Meiryo UI" panose="020B0604030504040204" pitchFamily="50" charset="-128"/>
              </a:rPr>
              <a:t>自立支援協議会</a:t>
            </a:r>
            <a:r>
              <a:rPr lang="ja-JP" altLang="en-US" sz="1100" dirty="0">
                <a:solidFill>
                  <a:schemeClr val="tx1"/>
                </a:solidFill>
                <a:latin typeface="Meiryo UI" panose="020B0604030504040204" pitchFamily="50" charset="-128"/>
                <a:ea typeface="Meiryo UI" panose="020B0604030504040204" pitchFamily="50" charset="-128"/>
              </a:rPr>
              <a:t>が</a:t>
            </a:r>
            <a:r>
              <a:rPr lang="zh-TW" altLang="en-US" sz="1100" dirty="0">
                <a:solidFill>
                  <a:schemeClr val="tx1"/>
                </a:solidFill>
                <a:latin typeface="Meiryo UI" panose="020B0604030504040204" pitchFamily="50" charset="-128"/>
                <a:ea typeface="Meiryo UI" panose="020B0604030504040204" pitchFamily="50" charset="-128"/>
              </a:rPr>
              <a:t>非公表</a:t>
            </a:r>
            <a:r>
              <a:rPr lang="ja-JP" altLang="en-US" sz="1100" dirty="0">
                <a:solidFill>
                  <a:schemeClr val="tx1"/>
                </a:solidFill>
                <a:latin typeface="Meiryo UI" panose="020B0604030504040204" pitchFamily="50" charset="-128"/>
                <a:ea typeface="Meiryo UI" panose="020B0604030504040204" pitchFamily="50" charset="-128"/>
              </a:rPr>
              <a:t>。</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・自立支援協議会での検討内容を報告するホームページ等が整備できていないため。</a:t>
            </a:r>
            <a:endParaRPr lang="en-US" altLang="ja-JP" sz="1100" dirty="0">
              <a:solidFill>
                <a:schemeClr val="tx1"/>
              </a:solidFill>
              <a:latin typeface="Meiryo UI" panose="020B0604030504040204" pitchFamily="50" charset="-128"/>
              <a:ea typeface="Meiryo UI" panose="020B0604030504040204" pitchFamily="50" charset="-128"/>
            </a:endParaRPr>
          </a:p>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・現段階では意見交換を中心とした会議のため、公表するまでには至ってない。</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・評価の手法及び公表の方法について検討中。</a:t>
            </a:r>
            <a:endPar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15" name="タイトル 1">
            <a:extLst>
              <a:ext uri="{FF2B5EF4-FFF2-40B4-BE49-F238E27FC236}">
                <a16:creationId xmlns:a16="http://schemas.microsoft.com/office/drawing/2014/main" id="{A562F79E-6F81-4B9F-9A69-2B74D562029B}"/>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309471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5825378" cy="231911"/>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1-2</a:t>
            </a:r>
            <a:r>
              <a:rPr lang="ja-JP" altLang="en-US" sz="1400" b="1" dirty="0">
                <a:latin typeface="Meiryo UI" panose="020B0604030504040204" pitchFamily="50" charset="-128"/>
                <a:ea typeface="Meiryo UI" panose="020B0604030504040204" pitchFamily="50" charset="-128"/>
              </a:rPr>
              <a:t>．緊急時の支援が見込めない障がい者等の事前把握・登録について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979403"/>
            <a:ext cx="8989142" cy="1478781"/>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整備済</a:t>
            </a:r>
            <a:r>
              <a:rPr lang="en-US" altLang="ja-JP" sz="1400" dirty="0">
                <a:latin typeface="Meiryo UI" panose="020B0604030504040204" pitchFamily="50" charset="-128"/>
                <a:ea typeface="Meiryo UI" panose="020B0604030504040204" pitchFamily="50" charset="-128"/>
              </a:rPr>
              <a:t>42</a:t>
            </a:r>
            <a:r>
              <a:rPr lang="ja-JP" altLang="en-US" sz="1400" dirty="0">
                <a:latin typeface="Meiryo UI" panose="020B0604030504040204" pitchFamily="50" charset="-128"/>
                <a:ea typeface="Meiryo UI" panose="020B0604030504040204" pitchFamily="50" charset="-128"/>
              </a:rPr>
              <a:t>市町村のうち、緊急時の支援が見込めない障がい者等の事前把握・登録を行っているのは</a:t>
            </a:r>
            <a:r>
              <a:rPr lang="en-US" altLang="ja-JP" sz="1400" dirty="0">
                <a:latin typeface="Meiryo UI" panose="020B0604030504040204" pitchFamily="50" charset="-128"/>
                <a:ea typeface="Meiryo UI" panose="020B0604030504040204" pitchFamily="50" charset="-128"/>
              </a:rPr>
              <a:t>16</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事前把握・登録を行っている市町村の把握・登録方法では、「ホームページや広報誌等で本人や保護者へ周知して公募」や「担当の相談支援専門員が登録の必要性等を判断して選定」としている市町村がそれぞれ５。</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事前把握・登録を行っていない市町村では、事前登録をせず広く受け入れられる体制を構築しているといった回答や、人員不足により登録の体制が整っていないといった回答があった。</a:t>
            </a:r>
            <a:endParaRPr lang="en-US" altLang="ja-JP" sz="14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8A678853-5C0A-4C45-9CF7-8EB01923E62F}"/>
              </a:ext>
            </a:extLst>
          </p:cNvPr>
          <p:cNvSpPr/>
          <p:nvPr/>
        </p:nvSpPr>
        <p:spPr>
          <a:xfrm>
            <a:off x="0" y="2708920"/>
            <a:ext cx="3902917"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緊急時の支援が見込めない障がい者等の事前把握・登録</a:t>
            </a:r>
            <a:endParaRPr lang="en-US" altLang="ja-JP" sz="1200" b="1"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15935" y="4799336"/>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事前把握・登録方法</a:t>
            </a:r>
            <a:endParaRPr lang="en-US" altLang="ja-JP" sz="1200" b="1" dirty="0">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5AE0C1F1-FF22-42AB-B108-680C48E8801E}"/>
              </a:ext>
            </a:extLst>
          </p:cNvPr>
          <p:cNvGraphicFramePr>
            <a:graphicFrameLocks noGrp="1"/>
          </p:cNvGraphicFramePr>
          <p:nvPr>
            <p:extLst>
              <p:ext uri="{D42A27DB-BD31-4B8C-83A1-F6EECF244321}">
                <p14:modId xmlns:p14="http://schemas.microsoft.com/office/powerpoint/2010/main" val="1573403507"/>
              </p:ext>
            </p:extLst>
          </p:nvPr>
        </p:nvGraphicFramePr>
        <p:xfrm>
          <a:off x="103196" y="3017378"/>
          <a:ext cx="3219454" cy="1131702"/>
        </p:xfrm>
        <a:graphic>
          <a:graphicData uri="http://schemas.openxmlformats.org/drawingml/2006/table">
            <a:tbl>
              <a:tblPr>
                <a:tableStyleId>{5C22544A-7EE6-4342-B048-85BDC9FD1C3A}</a:tableStyleId>
              </a:tblPr>
              <a:tblGrid>
                <a:gridCol w="2211342">
                  <a:extLst>
                    <a:ext uri="{9D8B030D-6E8A-4147-A177-3AD203B41FA5}">
                      <a16:colId xmlns:a16="http://schemas.microsoft.com/office/drawing/2014/main" val="1166635366"/>
                    </a:ext>
                  </a:extLst>
                </a:gridCol>
                <a:gridCol w="1008112">
                  <a:extLst>
                    <a:ext uri="{9D8B030D-6E8A-4147-A177-3AD203B41FA5}">
                      <a16:colId xmlns:a16="http://schemas.microsoft.com/office/drawing/2014/main" val="2666494867"/>
                    </a:ext>
                  </a:extLst>
                </a:gridCol>
              </a:tblGrid>
              <a:tr h="318091">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事前把握・登録の有無</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71513">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事前把握・登録をしている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16</a:t>
                      </a:r>
                    </a:p>
                  </a:txBody>
                  <a:tcPr marL="0" marR="0" marT="0" marB="0" anchor="ctr"/>
                </a:tc>
                <a:extLst>
                  <a:ext uri="{0D108BD9-81ED-4DB2-BD59-A6C34878D82A}">
                    <a16:rowId xmlns:a16="http://schemas.microsoft.com/office/drawing/2014/main" val="964781025"/>
                  </a:ext>
                </a:extLst>
              </a:tr>
              <a:tr h="302089">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事前把握・登録をしていない</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26</a:t>
                      </a:r>
                    </a:p>
                  </a:txBody>
                  <a:tcPr marL="0" marR="0" marT="0" marB="0" anchor="ctr"/>
                </a:tc>
                <a:extLst>
                  <a:ext uri="{0D108BD9-81ED-4DB2-BD59-A6C34878D82A}">
                    <a16:rowId xmlns:a16="http://schemas.microsoft.com/office/drawing/2014/main" val="3500954543"/>
                  </a:ext>
                </a:extLst>
              </a:tr>
              <a:tr h="24000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427989496"/>
              </p:ext>
            </p:extLst>
          </p:nvPr>
        </p:nvGraphicFramePr>
        <p:xfrm>
          <a:off x="115935" y="5113669"/>
          <a:ext cx="5434717" cy="1411675"/>
        </p:xfrm>
        <a:graphic>
          <a:graphicData uri="http://schemas.openxmlformats.org/drawingml/2006/table">
            <a:tbl>
              <a:tblPr>
                <a:tableStyleId>{5C22544A-7EE6-4342-B048-85BDC9FD1C3A}</a:tableStyleId>
              </a:tblPr>
              <a:tblGrid>
                <a:gridCol w="4744097">
                  <a:extLst>
                    <a:ext uri="{9D8B030D-6E8A-4147-A177-3AD203B41FA5}">
                      <a16:colId xmlns:a16="http://schemas.microsoft.com/office/drawing/2014/main" val="1166635366"/>
                    </a:ext>
                  </a:extLst>
                </a:gridCol>
                <a:gridCol w="690620">
                  <a:extLst>
                    <a:ext uri="{9D8B030D-6E8A-4147-A177-3AD203B41FA5}">
                      <a16:colId xmlns:a16="http://schemas.microsoft.com/office/drawing/2014/main" val="2666494867"/>
                    </a:ext>
                  </a:extLst>
                </a:gridCol>
              </a:tblGrid>
              <a:tr h="22004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事前把握・登録方法</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0042">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a.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ホームページや広報誌等で本人や保護者へ周知して公募</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964781025"/>
                  </a:ext>
                </a:extLst>
              </a:tr>
              <a:tr h="220042">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b.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関係機関が参加する会議等で、規定した基準に該当する対象者を選定</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3500954543"/>
                  </a:ext>
                </a:extLst>
              </a:tr>
              <a:tr h="220042">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c.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担当の相談支援専門員が登録の必要性等を判断して選定</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2418715854"/>
                  </a:ext>
                </a:extLst>
              </a:tr>
              <a:tr h="220042">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d. </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2889288808"/>
                  </a:ext>
                </a:extLst>
              </a:tr>
              <a:tr h="31146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16</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2</a:t>
            </a:fld>
            <a:endParaRPr lang="ja-JP" altLang="en-US" dirty="0"/>
          </a:p>
        </p:txBody>
      </p:sp>
      <p:sp>
        <p:nvSpPr>
          <p:cNvPr id="4" name="吹き出し: 四角形 3">
            <a:extLst>
              <a:ext uri="{FF2B5EF4-FFF2-40B4-BE49-F238E27FC236}">
                <a16:creationId xmlns:a16="http://schemas.microsoft.com/office/drawing/2014/main" id="{F0C0469C-BDA7-4F82-A5C4-19DB02BA6570}"/>
              </a:ext>
            </a:extLst>
          </p:cNvPr>
          <p:cNvSpPr/>
          <p:nvPr/>
        </p:nvSpPr>
        <p:spPr>
          <a:xfrm>
            <a:off x="5940152" y="5546772"/>
            <a:ext cx="3024336" cy="864096"/>
          </a:xfrm>
          <a:prstGeom prst="wedgeRectCallout">
            <a:avLst>
              <a:gd name="adj1" fmla="val -66566"/>
              <a:gd name="adj2" fmla="val 11831"/>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tIns="72000" bIns="72000"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（その他の内容）</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・希望者やその家族等が要支援者名簿に登録。</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・社会福祉協議会との連携を図っている。</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a</a:t>
            </a:r>
            <a:r>
              <a:rPr lang="ja-JP" altLang="en-US" sz="1200" dirty="0">
                <a:solidFill>
                  <a:schemeClr val="tx1"/>
                </a:solidFill>
                <a:latin typeface="Meiryo UI" panose="020B0604030504040204" pitchFamily="50" charset="-128"/>
                <a:ea typeface="Meiryo UI" panose="020B0604030504040204" pitchFamily="50" charset="-128"/>
              </a:rPr>
              <a:t>及び</a:t>
            </a:r>
            <a:r>
              <a:rPr lang="en-US" altLang="ja-JP" sz="1200" dirty="0">
                <a:solidFill>
                  <a:schemeClr val="tx1"/>
                </a:solidFill>
                <a:latin typeface="Meiryo UI" panose="020B0604030504040204" pitchFamily="50" charset="-128"/>
                <a:ea typeface="Meiryo UI" panose="020B0604030504040204" pitchFamily="50" charset="-128"/>
              </a:rPr>
              <a:t>b</a:t>
            </a:r>
            <a:r>
              <a:rPr lang="ja-JP" altLang="en-US" sz="1200" dirty="0">
                <a:solidFill>
                  <a:schemeClr val="tx1"/>
                </a:solidFill>
                <a:latin typeface="Meiryo UI" panose="020B0604030504040204" pitchFamily="50" charset="-128"/>
                <a:ea typeface="Meiryo UI" panose="020B0604030504040204" pitchFamily="50" charset="-128"/>
              </a:rPr>
              <a:t>で対応している。</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9" name="吹き出し: 四角形 18">
            <a:extLst>
              <a:ext uri="{FF2B5EF4-FFF2-40B4-BE49-F238E27FC236}">
                <a16:creationId xmlns:a16="http://schemas.microsoft.com/office/drawing/2014/main" id="{F0AD35D1-C5C1-4702-861E-243D8B3C4B69}"/>
              </a:ext>
            </a:extLst>
          </p:cNvPr>
          <p:cNvSpPr/>
          <p:nvPr/>
        </p:nvSpPr>
        <p:spPr>
          <a:xfrm>
            <a:off x="4074488" y="2585572"/>
            <a:ext cx="4890000" cy="2175536"/>
          </a:xfrm>
          <a:prstGeom prst="wedgeRectCallout">
            <a:avLst>
              <a:gd name="adj1" fmla="val -65141"/>
              <a:gd name="adj2" fmla="val 7158"/>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tIns="72000" bIns="72000"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（事前把握・登録をしていない理由）</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R7</a:t>
            </a:r>
            <a:r>
              <a:rPr lang="ja-JP" altLang="en-US" sz="1200" dirty="0">
                <a:solidFill>
                  <a:schemeClr val="tx1"/>
                </a:solidFill>
                <a:latin typeface="Meiryo UI" panose="020B0604030504040204" pitchFamily="50" charset="-128"/>
                <a:ea typeface="Meiryo UI" panose="020B0604030504040204" pitchFamily="50" charset="-128"/>
              </a:rPr>
              <a:t>年度から緊急時の短期入所の利用は、事前登録不要で利用可能とし広く受け入れられる体制を構築したため。</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・災害時要援護者名簿制度とのすみわけの課題や登録制度の運用方法について議論ができていない。</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・事業所を登録制としているため。</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・緊急案件があれば、その都度対応するといった体制になっている。</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・サービス利用している場合、必須である相談支援専門員が状況を把握しているため。</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・事前把握・登録を行う運営体制まで整備できていないため。</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・人員不足。　等</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15" name="タイトル 1">
            <a:extLst>
              <a:ext uri="{FF2B5EF4-FFF2-40B4-BE49-F238E27FC236}">
                <a16:creationId xmlns:a16="http://schemas.microsoft.com/office/drawing/2014/main" id="{FB62D4C8-D7B7-4437-A4DC-31D270AF7356}"/>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1644325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6"/>
            <a:ext cx="7193530" cy="231910"/>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1-3~4</a:t>
            </a:r>
            <a:r>
              <a:rPr lang="ja-JP" altLang="en-US" sz="1400" b="1" dirty="0">
                <a:latin typeface="Meiryo UI" panose="020B0604030504040204" pitchFamily="50" charset="-128"/>
                <a:ea typeface="Meiryo UI" panose="020B0604030504040204" pitchFamily="50" charset="-128"/>
              </a:rPr>
              <a:t>．緊急時の受入れとして確保している居室や訪問系サービス等との連携について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871769"/>
            <a:ext cx="8989142" cy="1683312"/>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緊急時の受入れ先として確保している居室数の回答があった市町村は</a:t>
            </a:r>
            <a:r>
              <a:rPr lang="en-US" altLang="ja-JP" sz="1400" dirty="0">
                <a:latin typeface="Meiryo UI" panose="020B0604030504040204" pitchFamily="50" charset="-128"/>
                <a:ea typeface="Meiryo UI" panose="020B0604030504040204" pitchFamily="50" charset="-128"/>
              </a:rPr>
              <a:t>28</a:t>
            </a:r>
            <a:r>
              <a:rPr lang="ja-JP" altLang="en-US" sz="1400" dirty="0">
                <a:latin typeface="Meiryo UI" panose="020B0604030504040204" pitchFamily="50" charset="-128"/>
                <a:ea typeface="Meiryo UI" panose="020B0604030504040204" pitchFamily="50" charset="-128"/>
              </a:rPr>
              <a:t>。左記以外の市町村では、「事業所登録は行っているが居室数までは把握していない」等の回答があった（調査回答及びヒアリングより）。</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居室を確保している受け入れ先の障がい福祉サービス事業所としては、短期入所事業所が最も多い。</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緊急時の受入れ先として高齢者施設や医療機関の居室の確保もあった。</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居宅介護事業所や医療機関との連携もあり、訪問看護ステーションに看護師等の派遣を委託しているところもあった。</a:t>
            </a:r>
            <a:endParaRPr lang="en-US" altLang="ja-JP" sz="1400"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19362" y="4965115"/>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緊急時の訪問系サービス等との連携</a:t>
            </a:r>
            <a:endParaRPr lang="en-US" altLang="ja-JP" sz="1200" b="1" dirty="0">
              <a:latin typeface="Meiryo UI" panose="020B0604030504040204" pitchFamily="50" charset="-128"/>
              <a:ea typeface="Meiryo UI" panose="020B0604030504040204" pitchFamily="50" charset="-128"/>
            </a:endParaRPr>
          </a:p>
        </p:txBody>
      </p:sp>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1871921316"/>
              </p:ext>
            </p:extLst>
          </p:nvPr>
        </p:nvGraphicFramePr>
        <p:xfrm>
          <a:off x="163441" y="5285136"/>
          <a:ext cx="3328439" cy="880168"/>
        </p:xfrm>
        <a:graphic>
          <a:graphicData uri="http://schemas.openxmlformats.org/drawingml/2006/table">
            <a:tbl>
              <a:tblPr>
                <a:tableStyleId>{5C22544A-7EE6-4342-B048-85BDC9FD1C3A}</a:tableStyleId>
              </a:tblPr>
              <a:tblGrid>
                <a:gridCol w="1816271">
                  <a:extLst>
                    <a:ext uri="{9D8B030D-6E8A-4147-A177-3AD203B41FA5}">
                      <a16:colId xmlns:a16="http://schemas.microsoft.com/office/drawing/2014/main" val="1166635366"/>
                    </a:ext>
                  </a:extLst>
                </a:gridCol>
                <a:gridCol w="1512168">
                  <a:extLst>
                    <a:ext uri="{9D8B030D-6E8A-4147-A177-3AD203B41FA5}">
                      <a16:colId xmlns:a16="http://schemas.microsoft.com/office/drawing/2014/main" val="2666494867"/>
                    </a:ext>
                  </a:extLst>
                </a:gridCol>
              </a:tblGrid>
              <a:tr h="22004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連携先</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市町村数（延べ数）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居宅介護事業所</a:t>
                      </a:r>
                    </a:p>
                  </a:txBody>
                  <a:tcPr marL="7200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964781025"/>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医療機関</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3500954543"/>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2418715854"/>
                  </a:ext>
                </a:extLst>
              </a:tr>
            </a:tbl>
          </a:graphicData>
        </a:graphic>
      </p:graphicFrame>
      <p:sp>
        <p:nvSpPr>
          <p:cNvPr id="4" name="吹き出し: 四角形 3">
            <a:extLst>
              <a:ext uri="{FF2B5EF4-FFF2-40B4-BE49-F238E27FC236}">
                <a16:creationId xmlns:a16="http://schemas.microsoft.com/office/drawing/2014/main" id="{F0C0469C-BDA7-4F82-A5C4-19DB02BA6570}"/>
              </a:ext>
            </a:extLst>
          </p:cNvPr>
          <p:cNvSpPr/>
          <p:nvPr/>
        </p:nvSpPr>
        <p:spPr>
          <a:xfrm>
            <a:off x="4139952" y="5373215"/>
            <a:ext cx="4721706" cy="1430305"/>
          </a:xfrm>
          <a:prstGeom prst="wedgeRectCallout">
            <a:avLst>
              <a:gd name="adj1" fmla="val -56339"/>
              <a:gd name="adj2" fmla="val -28512"/>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（主な連携内容）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・不定期に訪問し、見守りを兼ねた関わりを依頼。（居宅介護事業所）</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・医療的ケアが必要な場合の看護師等の派遣について訪問看護ステーションへ委託。（医療機関）</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・本人が利用する事業所支援員等が利用者宅等で支援する緊急時人員体制事業を実施。（その他）</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・状況に応じて、相談支援専門員や委託相談支援員の訪問。（その他）</a:t>
            </a:r>
          </a:p>
        </p:txBody>
      </p:sp>
      <p:graphicFrame>
        <p:nvGraphicFramePr>
          <p:cNvPr id="14" name="表 13">
            <a:extLst>
              <a:ext uri="{FF2B5EF4-FFF2-40B4-BE49-F238E27FC236}">
                <a16:creationId xmlns:a16="http://schemas.microsoft.com/office/drawing/2014/main" id="{6B5D056D-3F25-4791-93A5-A051A4D894FC}"/>
              </a:ext>
            </a:extLst>
          </p:cNvPr>
          <p:cNvGraphicFramePr>
            <a:graphicFrameLocks noGrp="1"/>
          </p:cNvGraphicFramePr>
          <p:nvPr>
            <p:extLst>
              <p:ext uri="{D42A27DB-BD31-4B8C-83A1-F6EECF244321}">
                <p14:modId xmlns:p14="http://schemas.microsoft.com/office/powerpoint/2010/main" val="3736662771"/>
              </p:ext>
            </p:extLst>
          </p:nvPr>
        </p:nvGraphicFramePr>
        <p:xfrm>
          <a:off x="110266" y="2868344"/>
          <a:ext cx="4893782" cy="1767983"/>
        </p:xfrm>
        <a:graphic>
          <a:graphicData uri="http://schemas.openxmlformats.org/drawingml/2006/table">
            <a:tbl>
              <a:tblPr>
                <a:tableStyleId>{5C22544A-7EE6-4342-B048-85BDC9FD1C3A}</a:tableStyleId>
              </a:tblPr>
              <a:tblGrid>
                <a:gridCol w="1581414">
                  <a:extLst>
                    <a:ext uri="{9D8B030D-6E8A-4147-A177-3AD203B41FA5}">
                      <a16:colId xmlns:a16="http://schemas.microsoft.com/office/drawing/2014/main" val="1166635366"/>
                    </a:ext>
                  </a:extLst>
                </a:gridCol>
                <a:gridCol w="1440160">
                  <a:extLst>
                    <a:ext uri="{9D8B030D-6E8A-4147-A177-3AD203B41FA5}">
                      <a16:colId xmlns:a16="http://schemas.microsoft.com/office/drawing/2014/main" val="2666494867"/>
                    </a:ext>
                  </a:extLst>
                </a:gridCol>
                <a:gridCol w="1872208">
                  <a:extLst>
                    <a:ext uri="{9D8B030D-6E8A-4147-A177-3AD203B41FA5}">
                      <a16:colId xmlns:a16="http://schemas.microsoft.com/office/drawing/2014/main" val="2555794633"/>
                    </a:ext>
                  </a:extLst>
                </a:gridCol>
              </a:tblGrid>
              <a:tr h="25543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受入れ先</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確保居室数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ctr" fontAlgn="ctr"/>
                      <a:r>
                        <a:rPr lang="zh-TW" altLang="en-US" sz="1200" b="0" i="0" u="none" strike="noStrike" dirty="0">
                          <a:solidFill>
                            <a:srgbClr val="000000"/>
                          </a:solidFill>
                          <a:effectLst/>
                          <a:latin typeface="Meiryo UI" panose="020B0604030504040204" pitchFamily="50" charset="-128"/>
                          <a:ea typeface="Meiryo UI" panose="020B0604030504040204" pitchFamily="50" charset="-128"/>
                        </a:rPr>
                        <a:t>短期入所事業所</a:t>
                      </a:r>
                    </a:p>
                  </a:txBody>
                  <a:tcPr marL="7200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13</a:t>
                      </a: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46</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20685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グループホーム</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4</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２</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20685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障がい者支援施設</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7</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9</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766770171"/>
                  </a:ext>
                </a:extLst>
              </a:tr>
              <a:tr h="20685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高齢者施設</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３</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993478884"/>
                  </a:ext>
                </a:extLst>
              </a:tr>
              <a:tr h="20685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医療機関</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377753196"/>
                  </a:ext>
                </a:extLst>
              </a:tr>
              <a:tr h="242583">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8</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20</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室</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1435660442"/>
                  </a:ext>
                </a:extLst>
              </a:tr>
              <a:tr h="24258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p>
                  </a:txBody>
                  <a:tcPr marL="0" marR="0" marT="0" marB="0" anchor="ctr">
                    <a:solidFill>
                      <a:schemeClr val="accent1">
                        <a:lumMod val="75000"/>
                      </a:schemeClr>
                    </a:solidFill>
                  </a:tcPr>
                </a:tc>
                <a:tc>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101</a:t>
                      </a: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室</a:t>
                      </a:r>
                    </a:p>
                  </a:txBody>
                  <a:tcPr marL="0" marR="0" marT="0" marB="0" anchor="ctr">
                    <a:solidFill>
                      <a:schemeClr val="accent1">
                        <a:lumMod val="75000"/>
                      </a:schemeClr>
                    </a:solidFill>
                  </a:tcPr>
                </a:tc>
                <a:extLst>
                  <a:ext uri="{0D108BD9-81ED-4DB2-BD59-A6C34878D82A}">
                    <a16:rowId xmlns:a16="http://schemas.microsoft.com/office/drawing/2014/main" val="356486613"/>
                  </a:ext>
                </a:extLst>
              </a:tr>
            </a:tbl>
          </a:graphicData>
        </a:graphic>
      </p:graphicFrame>
      <p:sp>
        <p:nvSpPr>
          <p:cNvPr id="15" name="正方形/長方形 14">
            <a:extLst>
              <a:ext uri="{FF2B5EF4-FFF2-40B4-BE49-F238E27FC236}">
                <a16:creationId xmlns:a16="http://schemas.microsoft.com/office/drawing/2014/main" id="{A86A2272-C204-44F6-8901-82ED3CC3AC59}"/>
              </a:ext>
            </a:extLst>
          </p:cNvPr>
          <p:cNvSpPr/>
          <p:nvPr/>
        </p:nvSpPr>
        <p:spPr>
          <a:xfrm>
            <a:off x="91433" y="2564904"/>
            <a:ext cx="4552575"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緊急時の受入れ先として確保している居室数について（複数回答）</a:t>
            </a:r>
            <a:endParaRPr lang="en-US" altLang="ja-JP" sz="1200" b="1" dirty="0">
              <a:latin typeface="Meiryo UI" panose="020B0604030504040204" pitchFamily="50" charset="-128"/>
              <a:ea typeface="Meiryo UI" panose="020B0604030504040204" pitchFamily="50" charset="-128"/>
            </a:endParaRPr>
          </a:p>
        </p:txBody>
      </p:sp>
      <p:sp>
        <p:nvSpPr>
          <p:cNvPr id="5" name="右中かっこ 4">
            <a:extLst>
              <a:ext uri="{FF2B5EF4-FFF2-40B4-BE49-F238E27FC236}">
                <a16:creationId xmlns:a16="http://schemas.microsoft.com/office/drawing/2014/main" id="{D3B8BB4E-EB35-4689-9EDB-62ECA99DF83B}"/>
              </a:ext>
            </a:extLst>
          </p:cNvPr>
          <p:cNvSpPr/>
          <p:nvPr/>
        </p:nvSpPr>
        <p:spPr>
          <a:xfrm>
            <a:off x="5028705" y="3729208"/>
            <a:ext cx="282210" cy="439181"/>
          </a:xfrm>
          <a:prstGeom prst="rightBrace">
            <a:avLst>
              <a:gd name="adj1" fmla="val 8333"/>
              <a:gd name="adj2" fmla="val 2346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3</a:t>
            </a:fld>
            <a:endParaRPr lang="ja-JP" altLang="en-US" dirty="0"/>
          </a:p>
        </p:txBody>
      </p:sp>
      <p:sp>
        <p:nvSpPr>
          <p:cNvPr id="16" name="吹き出し: 四角形 15">
            <a:extLst>
              <a:ext uri="{FF2B5EF4-FFF2-40B4-BE49-F238E27FC236}">
                <a16:creationId xmlns:a16="http://schemas.microsoft.com/office/drawing/2014/main" id="{C0DC2EAD-D7DE-4EA5-B201-700F6750D409}"/>
              </a:ext>
            </a:extLst>
          </p:cNvPr>
          <p:cNvSpPr/>
          <p:nvPr/>
        </p:nvSpPr>
        <p:spPr>
          <a:xfrm>
            <a:off x="5591840" y="2852936"/>
            <a:ext cx="3228632" cy="908266"/>
          </a:xfrm>
          <a:prstGeom prst="wedgeRectCallout">
            <a:avLst>
              <a:gd name="adj1" fmla="val -60434"/>
              <a:gd name="adj2" fmla="val 52910"/>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（具体的な内容）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・市老健１箇所に必要時相談可としている。</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・通所介護、地域密着型通所介護。</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・ショートステイ（高齢者施設、医療機関）</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9" name="吹き出し: 四角形 18">
            <a:extLst>
              <a:ext uri="{FF2B5EF4-FFF2-40B4-BE49-F238E27FC236}">
                <a16:creationId xmlns:a16="http://schemas.microsoft.com/office/drawing/2014/main" id="{F0AD35D1-C5C1-4702-861E-243D8B3C4B69}"/>
              </a:ext>
            </a:extLst>
          </p:cNvPr>
          <p:cNvSpPr/>
          <p:nvPr/>
        </p:nvSpPr>
        <p:spPr>
          <a:xfrm>
            <a:off x="5310915" y="4033690"/>
            <a:ext cx="3741652" cy="1195510"/>
          </a:xfrm>
          <a:prstGeom prst="wedgeRectCallout">
            <a:avLst>
              <a:gd name="adj1" fmla="val -59605"/>
              <a:gd name="adj2" fmla="val -27359"/>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（具体的な内容）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・事業所登録を行っているが居室数までは把握していない。</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・通所施設、相談支援事業所。</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・短期入所施設等への依頼により確保。</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・障がい者支援施設、高齢者施設、医療機関との協定を結んでいるが確保ではない。　等</a:t>
            </a:r>
          </a:p>
        </p:txBody>
      </p:sp>
      <p:sp>
        <p:nvSpPr>
          <p:cNvPr id="17" name="右中かっこ 16">
            <a:extLst>
              <a:ext uri="{FF2B5EF4-FFF2-40B4-BE49-F238E27FC236}">
                <a16:creationId xmlns:a16="http://schemas.microsoft.com/office/drawing/2014/main" id="{C96CC8A0-2E78-41CB-845E-CABDBEB66FFF}"/>
              </a:ext>
            </a:extLst>
          </p:cNvPr>
          <p:cNvSpPr/>
          <p:nvPr/>
        </p:nvSpPr>
        <p:spPr>
          <a:xfrm>
            <a:off x="3579187" y="5542373"/>
            <a:ext cx="272733" cy="622931"/>
          </a:xfrm>
          <a:prstGeom prst="rightBrace">
            <a:avLst>
              <a:gd name="adj1" fmla="val 8333"/>
              <a:gd name="adj2" fmla="val 23464"/>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2" name="タイトル 1">
            <a:extLst>
              <a:ext uri="{FF2B5EF4-FFF2-40B4-BE49-F238E27FC236}">
                <a16:creationId xmlns:a16="http://schemas.microsoft.com/office/drawing/2014/main" id="{18097B8E-80CD-4A6C-9646-C1AC05B2337B}"/>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3507873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780896"/>
            <a:ext cx="9071634" cy="127824"/>
          </a:xfrm>
          <a:prstGeom prst="rect">
            <a:avLst/>
          </a:prstGeom>
        </p:spPr>
      </p:pic>
      <p:sp>
        <p:nvSpPr>
          <p:cNvPr id="3" name="タイトル 2"/>
          <p:cNvSpPr>
            <a:spLocks noGrp="1"/>
          </p:cNvSpPr>
          <p:nvPr>
            <p:ph type="title"/>
          </p:nvPr>
        </p:nvSpPr>
        <p:spPr>
          <a:xfrm>
            <a:off x="114774" y="548985"/>
            <a:ext cx="6473450" cy="275611"/>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1-5</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6</a:t>
            </a:r>
            <a:r>
              <a:rPr lang="ja-JP" altLang="en-US" sz="1400" b="1" dirty="0">
                <a:latin typeface="Meiryo UI" panose="020B0604030504040204" pitchFamily="50" charset="-128"/>
                <a:ea typeface="Meiryo UI" panose="020B0604030504040204" pitchFamily="50" charset="-128"/>
              </a:rPr>
              <a:t>．夜間・休日を含む</a:t>
            </a:r>
            <a:r>
              <a:rPr lang="en-US" altLang="ja-JP" sz="1400" b="1" dirty="0">
                <a:latin typeface="Meiryo UI" panose="020B0604030504040204" pitchFamily="50" charset="-128"/>
                <a:ea typeface="Meiryo UI" panose="020B0604030504040204" pitchFamily="50" charset="-128"/>
              </a:rPr>
              <a:t>24</a:t>
            </a:r>
            <a:r>
              <a:rPr lang="ja-JP" altLang="en-US" sz="1400" b="1" dirty="0">
                <a:latin typeface="Meiryo UI" panose="020B0604030504040204" pitchFamily="50" charset="-128"/>
                <a:ea typeface="Meiryo UI" panose="020B0604030504040204" pitchFamily="50" charset="-128"/>
              </a:rPr>
              <a:t>時間の緊急時の相談体制や受入実績について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979403"/>
            <a:ext cx="8989142" cy="1478781"/>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夜間・休日を含む</a:t>
            </a:r>
            <a:r>
              <a:rPr lang="en-US" altLang="ja-JP" sz="1400" dirty="0">
                <a:latin typeface="Meiryo UI" panose="020B0604030504040204" pitchFamily="50" charset="-128"/>
                <a:ea typeface="Meiryo UI" panose="020B0604030504040204" pitchFamily="50" charset="-128"/>
              </a:rPr>
              <a:t>24</a:t>
            </a:r>
            <a:r>
              <a:rPr lang="ja-JP" altLang="en-US" sz="1400" dirty="0">
                <a:latin typeface="Meiryo UI" panose="020B0604030504040204" pitchFamily="50" charset="-128"/>
                <a:ea typeface="Meiryo UI" panose="020B0604030504040204" pitchFamily="50" charset="-128"/>
              </a:rPr>
              <a:t>時間の緊急時の相談体制を整備している市町村は</a:t>
            </a:r>
            <a:r>
              <a:rPr lang="en-US" altLang="ja-JP" sz="1400" dirty="0">
                <a:latin typeface="Meiryo UI" panose="020B0604030504040204" pitchFamily="50" charset="-128"/>
                <a:ea typeface="Meiryo UI" panose="020B0604030504040204" pitchFamily="50" charset="-128"/>
              </a:rPr>
              <a:t>29</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夜間・休日の緊急時の連絡窓口は市町村が最も多く</a:t>
            </a:r>
            <a:r>
              <a:rPr lang="en-US" altLang="ja-JP" sz="1400" dirty="0">
                <a:latin typeface="Meiryo UI" panose="020B0604030504040204" pitchFamily="50" charset="-128"/>
                <a:ea typeface="Meiryo UI" panose="020B0604030504040204" pitchFamily="50" charset="-128"/>
              </a:rPr>
              <a:t>16</a:t>
            </a:r>
            <a:r>
              <a:rPr lang="ja-JP" altLang="en-US" sz="1400" dirty="0">
                <a:latin typeface="Meiryo UI" panose="020B0604030504040204" pitchFamily="50" charset="-128"/>
                <a:ea typeface="Meiryo UI" panose="020B0604030504040204" pitchFamily="50" charset="-128"/>
              </a:rPr>
              <a:t>。次いで基幹相談支援センター・委託相談が多く</a:t>
            </a:r>
            <a:r>
              <a:rPr lang="en-US" altLang="ja-JP" sz="1400" dirty="0">
                <a:latin typeface="Meiryo UI" panose="020B0604030504040204" pitchFamily="50" charset="-128"/>
                <a:ea typeface="Meiryo UI" panose="020B0604030504040204" pitchFamily="50" charset="-128"/>
              </a:rPr>
              <a:t>15</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令和６年度の緊急時の受入れについての実績は、受入れ要請件数が</a:t>
            </a:r>
            <a:r>
              <a:rPr lang="en-US" altLang="ja-JP" sz="1400" dirty="0">
                <a:latin typeface="Meiryo UI" panose="020B0604030504040204" pitchFamily="50" charset="-128"/>
                <a:ea typeface="Meiryo UI" panose="020B0604030504040204" pitchFamily="50" charset="-128"/>
              </a:rPr>
              <a:t>0</a:t>
            </a:r>
            <a:r>
              <a:rPr lang="ja-JP" altLang="en-US" sz="1400" dirty="0">
                <a:latin typeface="Meiryo UI" panose="020B0604030504040204" pitchFamily="50" charset="-128"/>
                <a:ea typeface="Meiryo UI" panose="020B0604030504040204" pitchFamily="50" charset="-128"/>
              </a:rPr>
              <a:t>件の市町村が</a:t>
            </a:r>
            <a:r>
              <a:rPr lang="en-US" altLang="ja-JP" sz="1400" dirty="0">
                <a:latin typeface="Meiryo UI" panose="020B0604030504040204" pitchFamily="50" charset="-128"/>
                <a:ea typeface="Meiryo UI" panose="020B0604030504040204" pitchFamily="50" charset="-128"/>
              </a:rPr>
              <a:t>28</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全市町村の受入れ件数の総数は</a:t>
            </a:r>
            <a:r>
              <a:rPr lang="en-US" altLang="ja-JP" sz="1400" dirty="0">
                <a:latin typeface="Meiryo UI" panose="020B0604030504040204" pitchFamily="50" charset="-128"/>
                <a:ea typeface="Meiryo UI" panose="020B0604030504040204" pitchFamily="50" charset="-128"/>
              </a:rPr>
              <a:t>114</a:t>
            </a:r>
            <a:r>
              <a:rPr lang="ja-JP" altLang="en-US" sz="1400" dirty="0">
                <a:latin typeface="Meiryo UI" panose="020B0604030504040204" pitchFamily="50" charset="-128"/>
                <a:ea typeface="Meiryo UI" panose="020B0604030504040204" pitchFamily="50" charset="-128"/>
              </a:rPr>
              <a:t>件。</a:t>
            </a:r>
            <a:endParaRPr lang="en-US" altLang="ja-JP" sz="1400" dirty="0">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8A678853-5C0A-4C45-9CF7-8EB01923E62F}"/>
              </a:ext>
            </a:extLst>
          </p:cNvPr>
          <p:cNvSpPr/>
          <p:nvPr/>
        </p:nvSpPr>
        <p:spPr>
          <a:xfrm>
            <a:off x="0" y="2585572"/>
            <a:ext cx="3902917"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夜間・休日を含む</a:t>
            </a:r>
            <a:r>
              <a:rPr lang="en-US" altLang="ja-JP" sz="1200" b="1" dirty="0">
                <a:latin typeface="Meiryo UI" panose="020B0604030504040204" pitchFamily="50" charset="-128"/>
                <a:ea typeface="Meiryo UI" panose="020B0604030504040204" pitchFamily="50" charset="-128"/>
              </a:rPr>
              <a:t>24</a:t>
            </a:r>
            <a:r>
              <a:rPr lang="ja-JP" altLang="en-US" sz="1200" b="1" dirty="0">
                <a:latin typeface="Meiryo UI" panose="020B0604030504040204" pitchFamily="50" charset="-128"/>
                <a:ea typeface="Meiryo UI" panose="020B0604030504040204" pitchFamily="50" charset="-128"/>
              </a:rPr>
              <a:t>時間の緊急時の相談体制</a:t>
            </a:r>
            <a:endParaRPr lang="en-US" altLang="ja-JP" sz="1200" b="1"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3386991" y="2590589"/>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夜間・休日の緊急時の連絡窓口（複数回答）</a:t>
            </a:r>
            <a:endParaRPr lang="en-US" altLang="ja-JP" sz="1200" b="1" dirty="0">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5AE0C1F1-FF22-42AB-B108-680C48E8801E}"/>
              </a:ext>
            </a:extLst>
          </p:cNvPr>
          <p:cNvGraphicFramePr>
            <a:graphicFrameLocks noGrp="1"/>
          </p:cNvGraphicFramePr>
          <p:nvPr>
            <p:extLst>
              <p:ext uri="{D42A27DB-BD31-4B8C-83A1-F6EECF244321}">
                <p14:modId xmlns:p14="http://schemas.microsoft.com/office/powerpoint/2010/main" val="3921355779"/>
              </p:ext>
            </p:extLst>
          </p:nvPr>
        </p:nvGraphicFramePr>
        <p:xfrm>
          <a:off x="103196" y="3017378"/>
          <a:ext cx="3100652" cy="1131702"/>
        </p:xfrm>
        <a:graphic>
          <a:graphicData uri="http://schemas.openxmlformats.org/drawingml/2006/table">
            <a:tbl>
              <a:tblPr>
                <a:tableStyleId>{5C22544A-7EE6-4342-B048-85BDC9FD1C3A}</a:tableStyleId>
              </a:tblPr>
              <a:tblGrid>
                <a:gridCol w="2211342">
                  <a:extLst>
                    <a:ext uri="{9D8B030D-6E8A-4147-A177-3AD203B41FA5}">
                      <a16:colId xmlns:a16="http://schemas.microsoft.com/office/drawing/2014/main" val="1166635366"/>
                    </a:ext>
                  </a:extLst>
                </a:gridCol>
                <a:gridCol w="889310">
                  <a:extLst>
                    <a:ext uri="{9D8B030D-6E8A-4147-A177-3AD203B41FA5}">
                      <a16:colId xmlns:a16="http://schemas.microsoft.com/office/drawing/2014/main" val="2666494867"/>
                    </a:ext>
                  </a:extLst>
                </a:gridCol>
              </a:tblGrid>
              <a:tr h="318091">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24</a:t>
                      </a: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時間の相談体制の有無</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71513">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24</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時間の相談体制あり</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29</a:t>
                      </a:r>
                    </a:p>
                  </a:txBody>
                  <a:tcPr marL="0" marR="0" marT="0" marB="0" anchor="ctr"/>
                </a:tc>
                <a:extLst>
                  <a:ext uri="{0D108BD9-81ED-4DB2-BD59-A6C34878D82A}">
                    <a16:rowId xmlns:a16="http://schemas.microsoft.com/office/drawing/2014/main" val="964781025"/>
                  </a:ext>
                </a:extLst>
              </a:tr>
              <a:tr h="302089">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24</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時間の相談体制なし</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tc>
                <a:extLst>
                  <a:ext uri="{0D108BD9-81ED-4DB2-BD59-A6C34878D82A}">
                    <a16:rowId xmlns:a16="http://schemas.microsoft.com/office/drawing/2014/main" val="3500954543"/>
                  </a:ext>
                </a:extLst>
              </a:tr>
              <a:tr h="240009">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671443402"/>
              </p:ext>
            </p:extLst>
          </p:nvPr>
        </p:nvGraphicFramePr>
        <p:xfrm>
          <a:off x="3419872" y="2975650"/>
          <a:ext cx="4176464" cy="1320252"/>
        </p:xfrm>
        <a:graphic>
          <a:graphicData uri="http://schemas.openxmlformats.org/drawingml/2006/table">
            <a:tbl>
              <a:tblPr>
                <a:tableStyleId>{5C22544A-7EE6-4342-B048-85BDC9FD1C3A}</a:tableStyleId>
              </a:tblPr>
              <a:tblGrid>
                <a:gridCol w="3456384">
                  <a:extLst>
                    <a:ext uri="{9D8B030D-6E8A-4147-A177-3AD203B41FA5}">
                      <a16:colId xmlns:a16="http://schemas.microsoft.com/office/drawing/2014/main" val="1166635366"/>
                    </a:ext>
                  </a:extLst>
                </a:gridCol>
                <a:gridCol w="720080">
                  <a:extLst>
                    <a:ext uri="{9D8B030D-6E8A-4147-A177-3AD203B41FA5}">
                      <a16:colId xmlns:a16="http://schemas.microsoft.com/office/drawing/2014/main" val="2666494867"/>
                    </a:ext>
                  </a:extLst>
                </a:gridCol>
              </a:tblGrid>
              <a:tr h="22004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連絡窓口</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16</a:t>
                      </a:r>
                    </a:p>
                  </a:txBody>
                  <a:tcPr marL="0" marR="0" marT="0" marB="0" anchor="ctr"/>
                </a:tc>
                <a:extLst>
                  <a:ext uri="{0D108BD9-81ED-4DB2-BD59-A6C34878D82A}">
                    <a16:rowId xmlns:a16="http://schemas.microsoft.com/office/drawing/2014/main" val="964781025"/>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基幹相談支援センター・委託相談</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extLst>
                  <a:ext uri="{0D108BD9-81ED-4DB2-BD59-A6C34878D82A}">
                    <a16:rowId xmlns:a16="http://schemas.microsoft.com/office/drawing/2014/main" val="3500954543"/>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対象者の担当相談支援専門員（計画相談等）</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2418715854"/>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緊急時の受入れ先事業所（短期入所事業所等）</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2552677652"/>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2889288808"/>
                  </a:ext>
                </a:extLst>
              </a:tr>
            </a:tbl>
          </a:graphicData>
        </a:graphic>
      </p:graphicFrame>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4</a:t>
            </a:fld>
            <a:endParaRPr lang="ja-JP" altLang="en-US" dirty="0"/>
          </a:p>
        </p:txBody>
      </p:sp>
      <p:graphicFrame>
        <p:nvGraphicFramePr>
          <p:cNvPr id="15" name="表 14">
            <a:extLst>
              <a:ext uri="{FF2B5EF4-FFF2-40B4-BE49-F238E27FC236}">
                <a16:creationId xmlns:a16="http://schemas.microsoft.com/office/drawing/2014/main" id="{4CC91F46-50B0-48C5-AD30-C9B53A5C539C}"/>
              </a:ext>
            </a:extLst>
          </p:cNvPr>
          <p:cNvGraphicFramePr>
            <a:graphicFrameLocks noGrp="1"/>
          </p:cNvGraphicFramePr>
          <p:nvPr>
            <p:extLst>
              <p:ext uri="{D42A27DB-BD31-4B8C-83A1-F6EECF244321}">
                <p14:modId xmlns:p14="http://schemas.microsoft.com/office/powerpoint/2010/main" val="1345394638"/>
              </p:ext>
            </p:extLst>
          </p:nvPr>
        </p:nvGraphicFramePr>
        <p:xfrm>
          <a:off x="206368" y="4797152"/>
          <a:ext cx="4797680" cy="1651494"/>
        </p:xfrm>
        <a:graphic>
          <a:graphicData uri="http://schemas.openxmlformats.org/drawingml/2006/table">
            <a:tbl>
              <a:tblPr>
                <a:tableStyleId>{5C22544A-7EE6-4342-B048-85BDC9FD1C3A}</a:tableStyleId>
              </a:tblPr>
              <a:tblGrid>
                <a:gridCol w="1746426">
                  <a:extLst>
                    <a:ext uri="{9D8B030D-6E8A-4147-A177-3AD203B41FA5}">
                      <a16:colId xmlns:a16="http://schemas.microsoft.com/office/drawing/2014/main" val="1166635366"/>
                    </a:ext>
                  </a:extLst>
                </a:gridCol>
                <a:gridCol w="891014">
                  <a:extLst>
                    <a:ext uri="{9D8B030D-6E8A-4147-A177-3AD203B41FA5}">
                      <a16:colId xmlns:a16="http://schemas.microsoft.com/office/drawing/2014/main" val="2666494867"/>
                    </a:ext>
                  </a:extLst>
                </a:gridCol>
                <a:gridCol w="2160240">
                  <a:extLst>
                    <a:ext uri="{9D8B030D-6E8A-4147-A177-3AD203B41FA5}">
                      <a16:colId xmlns:a16="http://schemas.microsoft.com/office/drawing/2014/main" val="793036617"/>
                    </a:ext>
                  </a:extLst>
                </a:gridCol>
              </a:tblGrid>
              <a:tr h="288031">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受入れ要請件数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左記要請件数のうち受入れ実績</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2527">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28</a:t>
                      </a: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212527">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tc>
                <a:extLst>
                  <a:ext uri="{0D108BD9-81ED-4DB2-BD59-A6C34878D82A}">
                    <a16:rowId xmlns:a16="http://schemas.microsoft.com/office/drawing/2014/main" val="2384963049"/>
                  </a:ext>
                </a:extLst>
              </a:tr>
              <a:tr h="212527">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3</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5</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212527">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6</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9</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回</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6</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8</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p>
                  </a:txBody>
                  <a:tcPr marL="0" marR="0" marT="0" marB="0" anchor="ctr"/>
                </a:tc>
                <a:extLst>
                  <a:ext uri="{0D108BD9-81ED-4DB2-BD59-A6C34878D82A}">
                    <a16:rowId xmlns:a16="http://schemas.microsoft.com/office/drawing/2014/main" val="2418715854"/>
                  </a:ext>
                </a:extLst>
              </a:tr>
              <a:tr h="212527">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１</a:t>
                      </a: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回以上</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10</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回以上</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889288808"/>
                  </a:ext>
                </a:extLst>
              </a:tr>
              <a:tr h="300828">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42</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（全受入れ件数）</a:t>
                      </a: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114</a:t>
                      </a: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件</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6" name="正方形/長方形 15">
            <a:extLst>
              <a:ext uri="{FF2B5EF4-FFF2-40B4-BE49-F238E27FC236}">
                <a16:creationId xmlns:a16="http://schemas.microsoft.com/office/drawing/2014/main" id="{551F9161-05D1-4A85-B7A1-15C9F677F34C}"/>
              </a:ext>
            </a:extLst>
          </p:cNvPr>
          <p:cNvSpPr/>
          <p:nvPr/>
        </p:nvSpPr>
        <p:spPr>
          <a:xfrm>
            <a:off x="112124" y="4509120"/>
            <a:ext cx="3600930"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6</a:t>
            </a:r>
            <a:r>
              <a:rPr lang="ja-JP" altLang="en-US" sz="1200" b="1" dirty="0">
                <a:latin typeface="Meiryo UI" panose="020B0604030504040204" pitchFamily="50" charset="-128"/>
                <a:ea typeface="Meiryo UI" panose="020B0604030504040204" pitchFamily="50" charset="-128"/>
              </a:rPr>
              <a:t>年度の緊急時の受入れ実績</a:t>
            </a:r>
            <a:endParaRPr lang="en-US" altLang="ja-JP" sz="1200" b="1" dirty="0">
              <a:latin typeface="Meiryo UI" panose="020B0604030504040204" pitchFamily="50" charset="-128"/>
              <a:ea typeface="Meiryo UI" panose="020B0604030504040204" pitchFamily="50" charset="-128"/>
            </a:endParaRPr>
          </a:p>
        </p:txBody>
      </p:sp>
      <p:sp>
        <p:nvSpPr>
          <p:cNvPr id="19" name="吹き出し: 四角形 18">
            <a:extLst>
              <a:ext uri="{FF2B5EF4-FFF2-40B4-BE49-F238E27FC236}">
                <a16:creationId xmlns:a16="http://schemas.microsoft.com/office/drawing/2014/main" id="{3020C2AC-CF5B-4E7F-B6C1-23D3F1AC0BD9}"/>
              </a:ext>
            </a:extLst>
          </p:cNvPr>
          <p:cNvSpPr/>
          <p:nvPr/>
        </p:nvSpPr>
        <p:spPr>
          <a:xfrm>
            <a:off x="5940152" y="4882279"/>
            <a:ext cx="3091724" cy="1281205"/>
          </a:xfrm>
          <a:prstGeom prst="wedgeRectCallout">
            <a:avLst>
              <a:gd name="adj1" fmla="val 3621"/>
              <a:gd name="adj2" fmla="val -101227"/>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tIns="72000" bIns="72000"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（その他の主な内容）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・指定管理法人への委託。</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・市町村で受け付け、場合により基幹相談支援センターにつなぐ。（</a:t>
            </a:r>
            <a:r>
              <a:rPr kumimoji="1" lang="en-US" altLang="ja-JP" sz="1200" dirty="0">
                <a:solidFill>
                  <a:schemeClr val="tx1"/>
                </a:solidFill>
                <a:latin typeface="Meiryo UI" panose="020B0604030504040204" pitchFamily="50" charset="-128"/>
                <a:ea typeface="Meiryo UI" panose="020B0604030504040204" pitchFamily="50" charset="-128"/>
              </a:rPr>
              <a:t>24</a:t>
            </a:r>
            <a:r>
              <a:rPr kumimoji="1" lang="ja-JP" altLang="en-US" sz="1200" dirty="0">
                <a:solidFill>
                  <a:schemeClr val="tx1"/>
                </a:solidFill>
                <a:latin typeface="Meiryo UI" panose="020B0604030504040204" pitchFamily="50" charset="-128"/>
                <a:ea typeface="Meiryo UI" panose="020B0604030504040204" pitchFamily="50" charset="-128"/>
              </a:rPr>
              <a:t>時間体制は取っていないが対象者の相談支援専門員等が対応していただいている。） 等</a:t>
            </a:r>
          </a:p>
        </p:txBody>
      </p:sp>
      <p:sp>
        <p:nvSpPr>
          <p:cNvPr id="20" name="タイトル 1">
            <a:extLst>
              <a:ext uri="{FF2B5EF4-FFF2-40B4-BE49-F238E27FC236}">
                <a16:creationId xmlns:a16="http://schemas.microsoft.com/office/drawing/2014/main" id="{8EDFEF2E-0163-4C94-8AE8-F60C884BDA93}"/>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1468721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683203"/>
            <a:ext cx="9071634" cy="127824"/>
          </a:xfrm>
          <a:prstGeom prst="rect">
            <a:avLst/>
          </a:prstGeom>
        </p:spPr>
      </p:pic>
      <p:sp>
        <p:nvSpPr>
          <p:cNvPr id="3" name="タイトル 2"/>
          <p:cNvSpPr>
            <a:spLocks noGrp="1"/>
          </p:cNvSpPr>
          <p:nvPr>
            <p:ph type="title"/>
          </p:nvPr>
        </p:nvSpPr>
        <p:spPr>
          <a:xfrm>
            <a:off x="114774" y="451292"/>
            <a:ext cx="7481562" cy="267484"/>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1-7</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8</a:t>
            </a:r>
            <a:r>
              <a:rPr lang="ja-JP" altLang="en-US" sz="1400" b="1" dirty="0">
                <a:latin typeface="Meiryo UI" panose="020B0604030504040204" pitchFamily="50" charset="-128"/>
                <a:ea typeface="Meiryo UI" panose="020B0604030504040204" pitchFamily="50" charset="-128"/>
              </a:rPr>
              <a:t>．入所施設や精神科病院からの地域移行にかかるニーズの把握方法及び頻度について</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781125"/>
            <a:ext cx="8989142" cy="1607953"/>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入所施設からの地域移行にかかるニーズの主な把握方法として回答があった市町村は</a:t>
            </a:r>
            <a:r>
              <a:rPr lang="en-US" altLang="ja-JP" sz="1400" dirty="0">
                <a:latin typeface="Meiryo UI" panose="020B0604030504040204" pitchFamily="50" charset="-128"/>
                <a:ea typeface="Meiryo UI" panose="020B0604030504040204" pitchFamily="50" charset="-128"/>
              </a:rPr>
              <a:t>36</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具体的な把握方法は、「療育手帳や障がい支援区分の更新のタイミングで把握」という回答が最も多く、</a:t>
            </a:r>
            <a:r>
              <a:rPr lang="en-US" altLang="ja-JP" sz="1400" dirty="0">
                <a:latin typeface="Meiryo UI" panose="020B0604030504040204" pitchFamily="50" charset="-128"/>
                <a:ea typeface="Meiryo UI" panose="020B0604030504040204" pitchFamily="50" charset="-128"/>
              </a:rPr>
              <a:t>15</a:t>
            </a:r>
            <a:r>
              <a:rPr lang="ja-JP" altLang="en-US" sz="1400" dirty="0">
                <a:latin typeface="Meiryo UI" panose="020B0604030504040204" pitchFamily="50" charset="-128"/>
                <a:ea typeface="Meiryo UI" panose="020B0604030504040204" pitchFamily="50" charset="-128"/>
              </a:rPr>
              <a:t>。頻度は１年に１回という回答から、期間が長いものは３年に１回という回答があった。</a:t>
            </a:r>
            <a:endParaRPr lang="en-US" altLang="ja-JP" sz="1400" dirty="0">
              <a:latin typeface="Meiryo UI" panose="020B0604030504040204" pitchFamily="50" charset="-128"/>
              <a:ea typeface="Meiryo UI" panose="020B0604030504040204" pitchFamily="50" charset="-128"/>
            </a:endParaRPr>
          </a:p>
          <a:p>
            <a:pPr marL="0" indent="0">
              <a:lnSpc>
                <a:spcPts val="1800"/>
              </a:lnSpc>
              <a:spcBef>
                <a:spcPts val="600"/>
              </a:spcBef>
              <a:buNone/>
            </a:pPr>
            <a:r>
              <a:rPr lang="ja-JP" altLang="en-US" sz="1400" dirty="0">
                <a:latin typeface="Meiryo UI" panose="020B0604030504040204" pitchFamily="50" charset="-128"/>
                <a:ea typeface="Meiryo UI" panose="020B0604030504040204" pitchFamily="50" charset="-128"/>
              </a:rPr>
              <a:t>◆精神科病院からの地域移行にかかるニーズの主な把握方法として回答があった市町村は</a:t>
            </a:r>
            <a:r>
              <a:rPr lang="en-US" altLang="ja-JP" sz="1400" dirty="0">
                <a:latin typeface="Meiryo UI" panose="020B0604030504040204" pitchFamily="50" charset="-128"/>
                <a:ea typeface="Meiryo UI" panose="020B0604030504040204" pitchFamily="50" charset="-128"/>
              </a:rPr>
              <a:t>27</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marL="90488" indent="-90488">
              <a:lnSpc>
                <a:spcPts val="1800"/>
              </a:lnSpc>
              <a:spcBef>
                <a:spcPts val="600"/>
              </a:spcBef>
              <a:buNone/>
            </a:pPr>
            <a:r>
              <a:rPr lang="ja-JP" altLang="en-US" sz="1400" dirty="0">
                <a:latin typeface="Meiryo UI" panose="020B0604030504040204" pitchFamily="50" charset="-128"/>
                <a:ea typeface="Meiryo UI" panose="020B0604030504040204" pitchFamily="50" charset="-128"/>
              </a:rPr>
              <a:t>◆具体的な把握方法は、基幹相談支援センターに配置された地域移行コーディネーターによる把握やにも包括ケアシステムにおける把握等の回答があった。</a:t>
            </a:r>
            <a:endParaRPr lang="en-US" altLang="ja-JP" sz="1400"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15934" y="2390066"/>
            <a:ext cx="5032129"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入所施設からの地域移行にかかるニーズの主な把握方法</a:t>
            </a:r>
            <a:endParaRPr lang="en-US" altLang="ja-JP" sz="1200" b="1" dirty="0">
              <a:latin typeface="Meiryo UI" panose="020B0604030504040204" pitchFamily="50" charset="-128"/>
              <a:ea typeface="Meiryo UI" panose="020B0604030504040204" pitchFamily="50" charset="-128"/>
            </a:endParaRPr>
          </a:p>
        </p:txBody>
      </p:sp>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303892636"/>
              </p:ext>
            </p:extLst>
          </p:nvPr>
        </p:nvGraphicFramePr>
        <p:xfrm>
          <a:off x="107504" y="2704399"/>
          <a:ext cx="5184576" cy="1337351"/>
        </p:xfrm>
        <a:graphic>
          <a:graphicData uri="http://schemas.openxmlformats.org/drawingml/2006/table">
            <a:tbl>
              <a:tblPr>
                <a:tableStyleId>{5C22544A-7EE6-4342-B048-85BDC9FD1C3A}</a:tableStyleId>
              </a:tblPr>
              <a:tblGrid>
                <a:gridCol w="3418493">
                  <a:extLst>
                    <a:ext uri="{9D8B030D-6E8A-4147-A177-3AD203B41FA5}">
                      <a16:colId xmlns:a16="http://schemas.microsoft.com/office/drawing/2014/main" val="1166635366"/>
                    </a:ext>
                  </a:extLst>
                </a:gridCol>
                <a:gridCol w="613955">
                  <a:extLst>
                    <a:ext uri="{9D8B030D-6E8A-4147-A177-3AD203B41FA5}">
                      <a16:colId xmlns:a16="http://schemas.microsoft.com/office/drawing/2014/main" val="3498404162"/>
                    </a:ext>
                  </a:extLst>
                </a:gridCol>
                <a:gridCol w="1152128">
                  <a:extLst>
                    <a:ext uri="{9D8B030D-6E8A-4147-A177-3AD203B41FA5}">
                      <a16:colId xmlns:a16="http://schemas.microsoft.com/office/drawing/2014/main" val="2666494867"/>
                    </a:ext>
                  </a:extLst>
                </a:gridCol>
              </a:tblGrid>
              <a:tr h="22004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把握方法</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頻度</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モニタリング会議のタイミングで把握</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tc>
                  <a:txBody>
                    <a:bodyPr/>
                    <a:lstStyle/>
                    <a:p>
                      <a:pPr algn="ctr"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年</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療育手帳や障がい支援区分の更新のタイミングで把握</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15</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年に</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年</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6</a:t>
                      </a: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または頻度不特定</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889288808"/>
                  </a:ext>
                </a:extLst>
              </a:tr>
              <a:tr h="31146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36</a:t>
                      </a:r>
                    </a:p>
                  </a:txBody>
                  <a:tcPr marL="0" marR="0" marT="0" marB="0" anchor="ctr">
                    <a:solidFill>
                      <a:schemeClr val="accent1">
                        <a:lumMod val="75000"/>
                      </a:schemeClr>
                    </a:solidFill>
                  </a:tcPr>
                </a:tc>
                <a:tc>
                  <a:txBody>
                    <a:bodyPr/>
                    <a:lstStyle/>
                    <a:p>
                      <a:pPr algn="ctr" fontAlgn="ct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8" name="スライド番号プレースホルダー 2"/>
          <p:cNvSpPr>
            <a:spLocks noGrp="1"/>
          </p:cNvSpPr>
          <p:nvPr>
            <p:ph type="sldNum" sz="quarter" idx="12"/>
          </p:nvPr>
        </p:nvSpPr>
        <p:spPr>
          <a:xfrm>
            <a:off x="6902896" y="6438396"/>
            <a:ext cx="2133600" cy="365125"/>
          </a:xfrm>
        </p:spPr>
        <p:txBody>
          <a:bodyPr/>
          <a:lstStyle/>
          <a:p>
            <a:pPr>
              <a:defRPr/>
            </a:pPr>
            <a:fld id="{08C0B7E9-49C2-4EF2-86B7-39D4016E13D8}" type="slidenum">
              <a:rPr lang="ja-JP" altLang="en-US" smtClean="0"/>
              <a:pPr>
                <a:defRPr/>
              </a:pPr>
              <a:t>5</a:t>
            </a:fld>
            <a:endParaRPr lang="ja-JP" altLang="en-US" dirty="0"/>
          </a:p>
        </p:txBody>
      </p:sp>
      <p:sp>
        <p:nvSpPr>
          <p:cNvPr id="4" name="吹き出し: 四角形 3">
            <a:extLst>
              <a:ext uri="{FF2B5EF4-FFF2-40B4-BE49-F238E27FC236}">
                <a16:creationId xmlns:a16="http://schemas.microsoft.com/office/drawing/2014/main" id="{F0C0469C-BDA7-4F82-A5C4-19DB02BA6570}"/>
              </a:ext>
            </a:extLst>
          </p:cNvPr>
          <p:cNvSpPr/>
          <p:nvPr/>
        </p:nvSpPr>
        <p:spPr>
          <a:xfrm>
            <a:off x="5508104" y="2443061"/>
            <a:ext cx="3528392" cy="1963229"/>
          </a:xfrm>
          <a:prstGeom prst="wedgeRectCallout">
            <a:avLst>
              <a:gd name="adj1" fmla="val -55145"/>
              <a:gd name="adj2" fmla="val 5928"/>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（その他の主な内容）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地域移行体制整備事業の取組として、市内入所施設を基幹相談支援センターに配置する地域移行コーディネーターが訪問。施設内交流会や施設間の職員交流会等を実施しており、これらの取組を通じて、地域移行にかかるニーズ把握を行っている。</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・地域移行部会（身体・知的）で入所施設にアセスメントシートの記入を依頼。</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kumimoji="1" lang="ja-JP" altLang="en-US" sz="1200" dirty="0">
                <a:solidFill>
                  <a:schemeClr val="tx1"/>
                </a:solidFill>
                <a:latin typeface="Meiryo UI" panose="020B0604030504040204" pitchFamily="50" charset="-128"/>
                <a:ea typeface="Meiryo UI" panose="020B0604030504040204" pitchFamily="50" charset="-128"/>
              </a:rPr>
              <a:t>・計画相談や施設等からの相談による把握のため、頻度は随時。　等</a:t>
            </a:r>
          </a:p>
        </p:txBody>
      </p:sp>
      <p:graphicFrame>
        <p:nvGraphicFramePr>
          <p:cNvPr id="14" name="表 13">
            <a:extLst>
              <a:ext uri="{FF2B5EF4-FFF2-40B4-BE49-F238E27FC236}">
                <a16:creationId xmlns:a16="http://schemas.microsoft.com/office/drawing/2014/main" id="{3CBC90FF-0ADC-47B0-B792-227D5B30602A}"/>
              </a:ext>
            </a:extLst>
          </p:cNvPr>
          <p:cNvGraphicFramePr>
            <a:graphicFrameLocks noGrp="1"/>
          </p:cNvGraphicFramePr>
          <p:nvPr>
            <p:extLst>
              <p:ext uri="{D42A27DB-BD31-4B8C-83A1-F6EECF244321}">
                <p14:modId xmlns:p14="http://schemas.microsoft.com/office/powerpoint/2010/main" val="1909399771"/>
              </p:ext>
            </p:extLst>
          </p:nvPr>
        </p:nvGraphicFramePr>
        <p:xfrm>
          <a:off x="134107" y="4695290"/>
          <a:ext cx="8928977" cy="2107244"/>
        </p:xfrm>
        <a:graphic>
          <a:graphicData uri="http://schemas.openxmlformats.org/drawingml/2006/table">
            <a:tbl>
              <a:tblPr/>
              <a:tblGrid>
                <a:gridCol w="8928977">
                  <a:extLst>
                    <a:ext uri="{9D8B030D-6E8A-4147-A177-3AD203B41FA5}">
                      <a16:colId xmlns:a16="http://schemas.microsoft.com/office/drawing/2014/main" val="3888234987"/>
                    </a:ext>
                  </a:extLst>
                </a:gridCol>
              </a:tblGrid>
              <a:tr h="2107244">
                <a:tc>
                  <a:txBody>
                    <a:bodyPr/>
                    <a:lstStyle/>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・職員が病院を訪問し、ピアサポーターと協働した地域移行の啓発研修の開催や個別相談時に、ニーズ把握を行っている。（月１回）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移行体制整備に向けた総合調整を行う地域移行コーディネーターが基幹相談支援センターに配置されており、精神科病院を訪問し、普及啓発、地域移行支援への助言を定期的に行っている。また、対象者には茶話会やアンケート等でニーズ把握を行っている。頻度は月に複数回実施。 </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・自立支援協議会に設置の精神障がいにも対応した地域包括ケアシステム専門部会等により把握。（月</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・にも包括ケアシステムにて精神科病院に確認。（年４回）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・大阪府下の精神病院宛てに配布物やポスターを送付し、ニーズを把握している。（年１回）</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・退院の目途がたったときに病院の</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CSW</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と連携をとりニーズを把握している。定期的に何カ月に</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回等の決まりはない。</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indent="-87313" algn="l" fontAlgn="ctr">
                        <a:spcBef>
                          <a:spcPts val="600"/>
                        </a:spcBef>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・入院前から障がい福祉サービス等を利用していた人などは病院の相談員より計画相談員へ相談があり、ニーズ把握となっている。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360536"/>
                  </a:ext>
                </a:extLst>
              </a:tr>
            </a:tbl>
          </a:graphicData>
        </a:graphic>
      </p:graphicFrame>
      <p:sp>
        <p:nvSpPr>
          <p:cNvPr id="15" name="正方形/長方形 14">
            <a:extLst>
              <a:ext uri="{FF2B5EF4-FFF2-40B4-BE49-F238E27FC236}">
                <a16:creationId xmlns:a16="http://schemas.microsoft.com/office/drawing/2014/main" id="{5014A738-97B8-4B34-BCDF-017EAB4EB7EA}"/>
              </a:ext>
            </a:extLst>
          </p:cNvPr>
          <p:cNvSpPr/>
          <p:nvPr/>
        </p:nvSpPr>
        <p:spPr>
          <a:xfrm>
            <a:off x="114774" y="4437112"/>
            <a:ext cx="7481562"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精神科病院からの地域移行にかかるニーズの主な把握方法及び頻度（把握方法として回答があった市町村数　</a:t>
            </a:r>
            <a:r>
              <a:rPr lang="en-US" altLang="ja-JP" sz="1200" b="1" dirty="0">
                <a:latin typeface="Meiryo UI" panose="020B0604030504040204" pitchFamily="50" charset="-128"/>
                <a:ea typeface="Meiryo UI" panose="020B0604030504040204" pitchFamily="50" charset="-128"/>
              </a:rPr>
              <a:t>27</a:t>
            </a:r>
            <a:r>
              <a:rPr lang="ja-JP" altLang="en-US" sz="1200" b="1" dirty="0">
                <a:latin typeface="Meiryo UI" panose="020B0604030504040204" pitchFamily="50" charset="-128"/>
                <a:ea typeface="Meiryo UI" panose="020B0604030504040204" pitchFamily="50" charset="-128"/>
              </a:rPr>
              <a:t>）</a:t>
            </a:r>
            <a:endParaRPr lang="en-US" altLang="ja-JP" sz="1200" b="1"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5550D86B-DBB2-71B8-2C0B-095E3A37461B}"/>
              </a:ext>
            </a:extLst>
          </p:cNvPr>
          <p:cNvSpPr txBox="1"/>
          <p:nvPr/>
        </p:nvSpPr>
        <p:spPr>
          <a:xfrm>
            <a:off x="1187624" y="4029352"/>
            <a:ext cx="4032448" cy="276999"/>
          </a:xfrm>
          <a:prstGeom prst="rect">
            <a:avLst/>
          </a:prstGeom>
          <a:noFill/>
        </p:spPr>
        <p:txBody>
          <a:bodyPr wrap="square">
            <a:spAutoFit/>
          </a:bodyPr>
          <a:lstStyle/>
          <a:p>
            <a:r>
              <a:rPr lang="ja-JP" altLang="en-US" sz="1200" dirty="0">
                <a:latin typeface="Meiryo UI" panose="020B0604030504040204" pitchFamily="50" charset="-128"/>
                <a:ea typeface="Meiryo UI" panose="020B0604030504040204" pitchFamily="50" charset="-128"/>
              </a:rPr>
              <a:t>　</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複数の項目に回答があった場合は頻度の高い項目を集計</a:t>
            </a:r>
            <a:endParaRPr lang="ja-JP" altLang="en-US" sz="1100" dirty="0">
              <a:latin typeface="Meiryo UI" panose="020B0604030504040204" pitchFamily="50" charset="-128"/>
              <a:ea typeface="Meiryo UI" panose="020B0604030504040204" pitchFamily="50" charset="-128"/>
            </a:endParaRPr>
          </a:p>
        </p:txBody>
      </p:sp>
      <p:sp>
        <p:nvSpPr>
          <p:cNvPr id="17" name="タイトル 1">
            <a:extLst>
              <a:ext uri="{FF2B5EF4-FFF2-40B4-BE49-F238E27FC236}">
                <a16:creationId xmlns:a16="http://schemas.microsoft.com/office/drawing/2014/main" id="{DC28D8A3-ADF7-4CB6-9CAD-32106A0DBC68}"/>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519157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表 11">
            <a:extLst>
              <a:ext uri="{FF2B5EF4-FFF2-40B4-BE49-F238E27FC236}">
                <a16:creationId xmlns:a16="http://schemas.microsoft.com/office/drawing/2014/main" id="{45A8DBC5-1918-45BE-B8E0-C91485192208}"/>
              </a:ext>
            </a:extLst>
          </p:cNvPr>
          <p:cNvGraphicFramePr>
            <a:graphicFrameLocks noGrp="1"/>
          </p:cNvGraphicFramePr>
          <p:nvPr>
            <p:extLst>
              <p:ext uri="{D42A27DB-BD31-4B8C-83A1-F6EECF244321}">
                <p14:modId xmlns:p14="http://schemas.microsoft.com/office/powerpoint/2010/main" val="2508279483"/>
              </p:ext>
            </p:extLst>
          </p:nvPr>
        </p:nvGraphicFramePr>
        <p:xfrm>
          <a:off x="107503" y="4166112"/>
          <a:ext cx="8883511" cy="2575256"/>
        </p:xfrm>
        <a:graphic>
          <a:graphicData uri="http://schemas.openxmlformats.org/drawingml/2006/table">
            <a:tbl>
              <a:tblPr firstRow="1" bandRow="1">
                <a:tableStyleId>{5C22544A-7EE6-4342-B048-85BDC9FD1C3A}</a:tableStyleId>
              </a:tblPr>
              <a:tblGrid>
                <a:gridCol w="1152129">
                  <a:extLst>
                    <a:ext uri="{9D8B030D-6E8A-4147-A177-3AD203B41FA5}">
                      <a16:colId xmlns:a16="http://schemas.microsoft.com/office/drawing/2014/main" val="3690828543"/>
                    </a:ext>
                  </a:extLst>
                </a:gridCol>
                <a:gridCol w="7731382">
                  <a:extLst>
                    <a:ext uri="{9D8B030D-6E8A-4147-A177-3AD203B41FA5}">
                      <a16:colId xmlns:a16="http://schemas.microsoft.com/office/drawing/2014/main" val="4277305169"/>
                    </a:ext>
                  </a:extLst>
                </a:gridCol>
              </a:tblGrid>
              <a:tr h="271000">
                <a:tc>
                  <a:txBody>
                    <a:bodyPr/>
                    <a:lstStyle/>
                    <a:p>
                      <a:pPr algn="ctr"/>
                      <a:endParaRPr kumimoji="1" lang="ja-JP" altLang="en-US" sz="1200" b="1" dirty="0">
                        <a:solidFill>
                          <a:schemeClr val="bg1"/>
                        </a:solidFill>
                        <a:latin typeface="Meiryo UI" panose="020B0604030504040204" pitchFamily="50" charset="-128"/>
                        <a:ea typeface="Meiryo UI" panose="020B0604030504040204" pitchFamily="50" charset="-128"/>
                      </a:endParaRPr>
                    </a:p>
                  </a:txBody>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関係機関との連携や支援体制を整備した経過</a:t>
                      </a:r>
                    </a:p>
                  </a:txBody>
                  <a:tcPr/>
                </a:tc>
                <a:extLst>
                  <a:ext uri="{0D108BD9-81ED-4DB2-BD59-A6C34878D82A}">
                    <a16:rowId xmlns:a16="http://schemas.microsoft.com/office/drawing/2014/main" val="3909779865"/>
                  </a:ext>
                </a:extLst>
              </a:tr>
              <a:tr h="179688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強度行動障がいのある方</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・地域移行ができた事例として、相談支援事業所、基幹相談支援センター、行政等が連携し、</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GH</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や生活介護の体験利用を段階的に実施。本人の特性に配慮しながら支援者間で情報共有を行い、</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PECS</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を活用したコミュニケーション支援等により強度行動障がいにも対応。</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GH</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への退所が決定した。</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・母子世帯</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(8050</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世帯</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の母が急死。強度行動障がいのある子</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本人</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のみで自宅で過ごすことは困難なため、計画相談支援事業所と自宅を緊急訪問。本人の様子を確認・不安軽減を図りながら、短期入所や共同生活援助等の緊急受け入れ先を数十件あたり、共同生活援助で受け入れ可能となった。受け入れにあたって日中の支援、見守りも必要となることから生活介護の事業所と送迎時間等も調整。計画相談支援事業所、共同生活援助と日々連絡を取り合いながら、ご本人の様子や本人意向の確認、安定した生活の実現の支援を行った。　等</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95168387"/>
                  </a:ext>
                </a:extLst>
              </a:tr>
              <a:tr h="504056">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医療的ケアが必要な方</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・「医療的ケア児等支援調整アセスメントチーム」で定期的に会議を開催し、医療的ケアが必要なかたについての支援体制の整備等について協議を行った。　等</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59435935"/>
                  </a:ext>
                </a:extLst>
              </a:tr>
            </a:tbl>
          </a:graphicData>
        </a:graphic>
      </p:graphicFrame>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7354" y="628411"/>
            <a:ext cx="9071634" cy="127824"/>
          </a:xfrm>
          <a:prstGeom prst="rect">
            <a:avLst/>
          </a:prstGeom>
        </p:spPr>
      </p:pic>
      <p:sp>
        <p:nvSpPr>
          <p:cNvPr id="3" name="タイトル 2"/>
          <p:cNvSpPr>
            <a:spLocks noGrp="1"/>
          </p:cNvSpPr>
          <p:nvPr>
            <p:ph type="title"/>
          </p:nvPr>
        </p:nvSpPr>
        <p:spPr>
          <a:xfrm>
            <a:off x="114774" y="396500"/>
            <a:ext cx="5033290" cy="231911"/>
          </a:xfrm>
        </p:spPr>
        <p:txBody>
          <a:bodyPr>
            <a:no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1-9</a:t>
            </a:r>
            <a:r>
              <a:rPr lang="ja-JP" altLang="en-US" sz="1400" b="1" dirty="0">
                <a:latin typeface="Meiryo UI" panose="020B0604030504040204" pitchFamily="50" charset="-128"/>
                <a:ea typeface="Meiryo UI" panose="020B0604030504040204" pitchFamily="50" charset="-128"/>
              </a:rPr>
              <a:t>．令和６年度の体験の機会・場の実績</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47355" y="723884"/>
            <a:ext cx="8989142" cy="1079866"/>
          </a:xfrm>
          <a:ln>
            <a:solidFill>
              <a:schemeClr val="dk1"/>
            </a:solidFill>
          </a:ln>
        </p:spPr>
        <p:txBody>
          <a:bodyPr anchor="ct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令和６年度の体験の機会・場の実績としては、「入所施設からの地域移行にかかる体験」を行った市町村が</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。「精神科病院からの地域移行にかかる体験」を行った市町村が</a:t>
            </a:r>
            <a:r>
              <a:rPr lang="en-US" altLang="ja-JP" sz="1400" dirty="0">
                <a:latin typeface="Meiryo UI" panose="020B0604030504040204" pitchFamily="50" charset="-128"/>
                <a:ea typeface="Meiryo UI" panose="020B0604030504040204" pitchFamily="50" charset="-128"/>
              </a:rPr>
              <a:t>2</a:t>
            </a:r>
            <a:r>
              <a:rPr lang="ja-JP" altLang="en-US" sz="1400" dirty="0">
                <a:latin typeface="Meiryo UI" panose="020B0604030504040204" pitchFamily="50" charset="-128"/>
                <a:ea typeface="Meiryo UI" panose="020B0604030504040204" pitchFamily="50" charset="-128"/>
              </a:rPr>
              <a:t>。「緊急時の受入れに備えた体験」を行った市町村が</a:t>
            </a:r>
            <a:r>
              <a:rPr lang="en-US" altLang="ja-JP" sz="1400" dirty="0">
                <a:latin typeface="Meiryo UI" panose="020B0604030504040204" pitchFamily="50" charset="-128"/>
                <a:ea typeface="Meiryo UI" panose="020B0604030504040204" pitchFamily="50" charset="-128"/>
              </a:rPr>
              <a:t>3</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強度行動障がいや医療的ケア等の専門的支援体制が必要となる方について、関係機関等が連携して支援体制を整えて緊急時の受入れや地域移行ができた事例として市町村から回答があったのは</a:t>
            </a:r>
            <a:r>
              <a:rPr lang="en-US" altLang="ja-JP" sz="1400" dirty="0">
                <a:latin typeface="Meiryo UI" panose="020B0604030504040204" pitchFamily="50" charset="-128"/>
                <a:ea typeface="Meiryo UI" panose="020B0604030504040204" pitchFamily="50" charset="-128"/>
              </a:rPr>
              <a:t>4</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8A678853-5C0A-4C45-9CF7-8EB01923E62F}"/>
              </a:ext>
            </a:extLst>
          </p:cNvPr>
          <p:cNvSpPr/>
          <p:nvPr/>
        </p:nvSpPr>
        <p:spPr>
          <a:xfrm>
            <a:off x="115934" y="1844824"/>
            <a:ext cx="5032129"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令和</a:t>
            </a:r>
            <a:r>
              <a:rPr lang="en-US" altLang="ja-JP" sz="1200" b="1" dirty="0">
                <a:latin typeface="Meiryo UI" panose="020B0604030504040204" pitchFamily="50" charset="-128"/>
                <a:ea typeface="Meiryo UI" panose="020B0604030504040204" pitchFamily="50" charset="-128"/>
              </a:rPr>
              <a:t>6</a:t>
            </a:r>
            <a:r>
              <a:rPr lang="ja-JP" altLang="en-US" sz="1200" b="1" dirty="0">
                <a:latin typeface="Meiryo UI" panose="020B0604030504040204" pitchFamily="50" charset="-128"/>
                <a:ea typeface="Meiryo UI" panose="020B0604030504040204" pitchFamily="50" charset="-128"/>
              </a:rPr>
              <a:t>年度の体験の機会・場の実績（複数回答）</a:t>
            </a:r>
            <a:endParaRPr lang="en-US" altLang="ja-JP" sz="1200" b="1" dirty="0">
              <a:latin typeface="Meiryo UI" panose="020B0604030504040204" pitchFamily="50" charset="-128"/>
              <a:ea typeface="Meiryo UI" panose="020B0604030504040204" pitchFamily="50" charset="-128"/>
            </a:endParaRPr>
          </a:p>
        </p:txBody>
      </p:sp>
      <p:graphicFrame>
        <p:nvGraphicFramePr>
          <p:cNvPr id="28" name="表 27">
            <a:extLst>
              <a:ext uri="{FF2B5EF4-FFF2-40B4-BE49-F238E27FC236}">
                <a16:creationId xmlns:a16="http://schemas.microsoft.com/office/drawing/2014/main" id="{5F066359-C32E-48DE-AE9C-A6BEED67ED59}"/>
              </a:ext>
            </a:extLst>
          </p:cNvPr>
          <p:cNvGraphicFramePr>
            <a:graphicFrameLocks noGrp="1"/>
          </p:cNvGraphicFramePr>
          <p:nvPr>
            <p:extLst>
              <p:ext uri="{D42A27DB-BD31-4B8C-83A1-F6EECF244321}">
                <p14:modId xmlns:p14="http://schemas.microsoft.com/office/powerpoint/2010/main" val="1429662105"/>
              </p:ext>
            </p:extLst>
          </p:nvPr>
        </p:nvGraphicFramePr>
        <p:xfrm>
          <a:off x="107504" y="2087149"/>
          <a:ext cx="4608512" cy="1487569"/>
        </p:xfrm>
        <a:graphic>
          <a:graphicData uri="http://schemas.openxmlformats.org/drawingml/2006/table">
            <a:tbl>
              <a:tblPr>
                <a:tableStyleId>{5C22544A-7EE6-4342-B048-85BDC9FD1C3A}</a:tableStyleId>
              </a:tblPr>
              <a:tblGrid>
                <a:gridCol w="2770421">
                  <a:extLst>
                    <a:ext uri="{9D8B030D-6E8A-4147-A177-3AD203B41FA5}">
                      <a16:colId xmlns:a16="http://schemas.microsoft.com/office/drawing/2014/main" val="1166635366"/>
                    </a:ext>
                  </a:extLst>
                </a:gridCol>
                <a:gridCol w="648072">
                  <a:extLst>
                    <a:ext uri="{9D8B030D-6E8A-4147-A177-3AD203B41FA5}">
                      <a16:colId xmlns:a16="http://schemas.microsoft.com/office/drawing/2014/main" val="3498404162"/>
                    </a:ext>
                  </a:extLst>
                </a:gridCol>
                <a:gridCol w="1190019">
                  <a:extLst>
                    <a:ext uri="{9D8B030D-6E8A-4147-A177-3AD203B41FA5}">
                      <a16:colId xmlns:a16="http://schemas.microsoft.com/office/drawing/2014/main" val="2666494867"/>
                    </a:ext>
                  </a:extLst>
                </a:gridCol>
              </a:tblGrid>
              <a:tr h="22004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把握方法</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人数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入所施設からの地域移行にかかる体験</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964781025"/>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精神科病院からの地域移行にかかる体験</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500954543"/>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緊急時の受入れに備えた体験</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12</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3656522548"/>
                  </a:ext>
                </a:extLst>
              </a:tr>
              <a:tr h="220042">
                <a:tc>
                  <a:txBody>
                    <a:bodyPr/>
                    <a:lstStyle/>
                    <a:p>
                      <a:pPr algn="ctr"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10</a:t>
                      </a: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19</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人</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または人数不特定</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marL="0" marR="0" marT="0" marB="0" anchor="ctr"/>
                </a:tc>
                <a:extLst>
                  <a:ext uri="{0D108BD9-81ED-4DB2-BD59-A6C34878D82A}">
                    <a16:rowId xmlns:a16="http://schemas.microsoft.com/office/drawing/2014/main" val="2889288808"/>
                  </a:ext>
                </a:extLst>
              </a:tr>
              <a:tr h="241641">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47</a:t>
                      </a: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人</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extLst>
                  <a:ext uri="{0D108BD9-81ED-4DB2-BD59-A6C34878D82A}">
                    <a16:rowId xmlns:a16="http://schemas.microsoft.com/office/drawing/2014/main" val="1113607397"/>
                  </a:ext>
                </a:extLst>
              </a:tr>
            </a:tbl>
          </a:graphicData>
        </a:graphic>
      </p:graphicFrame>
      <p:sp>
        <p:nvSpPr>
          <p:cNvPr id="18" name="スライド番号プレースホルダー 2"/>
          <p:cNvSpPr>
            <a:spLocks noGrp="1"/>
          </p:cNvSpPr>
          <p:nvPr>
            <p:ph type="sldNum" sz="quarter" idx="12"/>
          </p:nvPr>
        </p:nvSpPr>
        <p:spPr>
          <a:xfrm>
            <a:off x="7010400" y="6592267"/>
            <a:ext cx="2133600" cy="365125"/>
          </a:xfrm>
        </p:spPr>
        <p:txBody>
          <a:bodyPr/>
          <a:lstStyle/>
          <a:p>
            <a:pPr>
              <a:defRPr/>
            </a:pPr>
            <a:fld id="{08C0B7E9-49C2-4EF2-86B7-39D4016E13D8}" type="slidenum">
              <a:rPr lang="ja-JP" altLang="en-US" smtClean="0"/>
              <a:pPr>
                <a:defRPr/>
              </a:pPr>
              <a:t>6</a:t>
            </a:fld>
            <a:endParaRPr lang="ja-JP" altLang="en-US" dirty="0"/>
          </a:p>
        </p:txBody>
      </p:sp>
      <p:sp>
        <p:nvSpPr>
          <p:cNvPr id="4" name="吹き出し: 四角形 3">
            <a:extLst>
              <a:ext uri="{FF2B5EF4-FFF2-40B4-BE49-F238E27FC236}">
                <a16:creationId xmlns:a16="http://schemas.microsoft.com/office/drawing/2014/main" id="{F0C0469C-BDA7-4F82-A5C4-19DB02BA6570}"/>
              </a:ext>
            </a:extLst>
          </p:cNvPr>
          <p:cNvSpPr/>
          <p:nvPr/>
        </p:nvSpPr>
        <p:spPr>
          <a:xfrm>
            <a:off x="5004048" y="2087149"/>
            <a:ext cx="3888432" cy="1389259"/>
          </a:xfrm>
          <a:prstGeom prst="wedgeRectCallout">
            <a:avLst>
              <a:gd name="adj1" fmla="val -58272"/>
              <a:gd name="adj2" fmla="val 27298"/>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（その他の主な内容）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・障害者総合支援法上以外の市の事業では、自宅から自立をするための体験を７人が利用した。</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・在宅からの自立に向けた利用。</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・家族同居からの単身生活にかかる体験。</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・直近の利用を想定しない在宅の方のＧＨの体験利用。</a:t>
            </a:r>
            <a:endParaRPr lang="en-US" altLang="ja-JP" sz="1200" dirty="0">
              <a:solidFill>
                <a:schemeClr val="tx1"/>
              </a:solidFill>
              <a:latin typeface="Meiryo UI" panose="020B0604030504040204" pitchFamily="50" charset="-128"/>
              <a:ea typeface="Meiryo UI" panose="020B0604030504040204" pitchFamily="50" charset="-128"/>
            </a:endParaRPr>
          </a:p>
          <a:p>
            <a:pPr marL="88900" indent="-88900"/>
            <a:r>
              <a:rPr lang="ja-JP" altLang="en-US" sz="1200" dirty="0">
                <a:solidFill>
                  <a:schemeClr val="tx1"/>
                </a:solidFill>
                <a:latin typeface="Meiryo UI" panose="020B0604030504040204" pitchFamily="50" charset="-128"/>
                <a:ea typeface="Meiryo UI" panose="020B0604030504040204" pitchFamily="50" charset="-128"/>
              </a:rPr>
              <a:t>・具体的な実数は把握していない。　等</a:t>
            </a: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11" name="タイトル 1">
            <a:extLst>
              <a:ext uri="{FF2B5EF4-FFF2-40B4-BE49-F238E27FC236}">
                <a16:creationId xmlns:a16="http://schemas.microsoft.com/office/drawing/2014/main" id="{40BA3D99-1F70-4E59-9078-0272FABE4EFF}"/>
              </a:ext>
            </a:extLst>
          </p:cNvPr>
          <p:cNvSpPr txBox="1">
            <a:spLocks/>
          </p:cNvSpPr>
          <p:nvPr/>
        </p:nvSpPr>
        <p:spPr>
          <a:xfrm>
            <a:off x="35496" y="3644556"/>
            <a:ext cx="9071634" cy="43251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806450" indent="-806450"/>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1-10</a:t>
            </a:r>
            <a:r>
              <a:rPr lang="ja-JP" altLang="en-US" sz="1400" b="1" dirty="0">
                <a:latin typeface="Meiryo UI" panose="020B0604030504040204" pitchFamily="50" charset="-128"/>
                <a:ea typeface="Meiryo UI" panose="020B0604030504040204" pitchFamily="50" charset="-128"/>
              </a:rPr>
              <a:t>．強度行動障がいや医療的ケア等、専門的支援体制が必要となる方について、関係機関等が連携して支援体制を整えて緊急時の受入れや地域移行ができた事例（事例として回答があった市町村数　</a:t>
            </a:r>
            <a:r>
              <a:rPr lang="en-US" altLang="ja-JP" sz="1400" b="1" dirty="0">
                <a:latin typeface="Meiryo UI" panose="020B0604030504040204" pitchFamily="50" charset="-128"/>
                <a:ea typeface="Meiryo UI" panose="020B0604030504040204" pitchFamily="50" charset="-128"/>
              </a:rPr>
              <a:t>4</a:t>
            </a:r>
            <a:r>
              <a:rPr lang="ja-JP" altLang="en-US" sz="1400" b="1" dirty="0">
                <a:latin typeface="Meiryo UI" panose="020B0604030504040204" pitchFamily="50" charset="-128"/>
                <a:ea typeface="Meiryo UI" panose="020B0604030504040204" pitchFamily="50" charset="-128"/>
              </a:rPr>
              <a:t>）</a:t>
            </a:r>
          </a:p>
        </p:txBody>
      </p:sp>
      <p:pic>
        <p:nvPicPr>
          <p:cNvPr id="13" name="図 12">
            <a:extLst>
              <a:ext uri="{FF2B5EF4-FFF2-40B4-BE49-F238E27FC236}">
                <a16:creationId xmlns:a16="http://schemas.microsoft.com/office/drawing/2014/main" id="{46311114-5BC9-4A86-999E-62405AB9AB80}"/>
              </a:ext>
            </a:extLst>
          </p:cNvPr>
          <p:cNvPicPr>
            <a:picLocks noChangeAspect="1"/>
          </p:cNvPicPr>
          <p:nvPr/>
        </p:nvPicPr>
        <p:blipFill>
          <a:blip r:embed="rId4"/>
          <a:stretch>
            <a:fillRect/>
          </a:stretch>
        </p:blipFill>
        <p:spPr>
          <a:xfrm>
            <a:off x="66213" y="4052908"/>
            <a:ext cx="9071634" cy="140220"/>
          </a:xfrm>
          <a:prstGeom prst="rect">
            <a:avLst/>
          </a:prstGeom>
        </p:spPr>
      </p:pic>
      <p:sp>
        <p:nvSpPr>
          <p:cNvPr id="15" name="タイトル 1">
            <a:extLst>
              <a:ext uri="{FF2B5EF4-FFF2-40B4-BE49-F238E27FC236}">
                <a16:creationId xmlns:a16="http://schemas.microsoft.com/office/drawing/2014/main" id="{984A0EBD-D376-4FAE-AB32-8B1CE5F88E3C}"/>
              </a:ext>
            </a:extLst>
          </p:cNvPr>
          <p:cNvSpPr txBox="1">
            <a:spLocks/>
          </p:cNvSpPr>
          <p:nvPr/>
        </p:nvSpPr>
        <p:spPr>
          <a:xfrm>
            <a:off x="21705" y="29558"/>
            <a:ext cx="9137847" cy="362371"/>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4258894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a:extLst>
              <a:ext uri="{FF2B5EF4-FFF2-40B4-BE49-F238E27FC236}">
                <a16:creationId xmlns:a16="http://schemas.microsoft.com/office/drawing/2014/main" id="{92317D67-63F0-4E13-89BD-09B7A2C2DA97}"/>
              </a:ext>
            </a:extLst>
          </p:cNvPr>
          <p:cNvGraphicFramePr>
            <a:graphicFrameLocks noGrp="1"/>
          </p:cNvGraphicFramePr>
          <p:nvPr>
            <p:extLst>
              <p:ext uri="{D42A27DB-BD31-4B8C-83A1-F6EECF244321}">
                <p14:modId xmlns:p14="http://schemas.microsoft.com/office/powerpoint/2010/main" val="1860521898"/>
              </p:ext>
            </p:extLst>
          </p:nvPr>
        </p:nvGraphicFramePr>
        <p:xfrm>
          <a:off x="107504" y="802383"/>
          <a:ext cx="9001000" cy="5919093"/>
        </p:xfrm>
        <a:graphic>
          <a:graphicData uri="http://schemas.openxmlformats.org/drawingml/2006/table">
            <a:tbl>
              <a:tblPr firstRow="1" bandRow="1">
                <a:tableStyleId>{5C22544A-7EE6-4342-B048-85BDC9FD1C3A}</a:tableStyleId>
              </a:tblPr>
              <a:tblGrid>
                <a:gridCol w="1317420">
                  <a:extLst>
                    <a:ext uri="{9D8B030D-6E8A-4147-A177-3AD203B41FA5}">
                      <a16:colId xmlns:a16="http://schemas.microsoft.com/office/drawing/2014/main" val="3690828543"/>
                    </a:ext>
                  </a:extLst>
                </a:gridCol>
                <a:gridCol w="7683580">
                  <a:extLst>
                    <a:ext uri="{9D8B030D-6E8A-4147-A177-3AD203B41FA5}">
                      <a16:colId xmlns:a16="http://schemas.microsoft.com/office/drawing/2014/main" val="4277305169"/>
                    </a:ext>
                  </a:extLst>
                </a:gridCol>
              </a:tblGrid>
              <a:tr h="276757">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機能</a:t>
                      </a:r>
                    </a:p>
                  </a:txBody>
                  <a:tcPr/>
                </a:tc>
                <a:tc>
                  <a:txBody>
                    <a:bodyPr/>
                    <a:lstStyle/>
                    <a:p>
                      <a:pPr algn="ctr"/>
                      <a:r>
                        <a:rPr kumimoji="1" lang="ja-JP" altLang="en-US" sz="1200" b="1" dirty="0">
                          <a:solidFill>
                            <a:schemeClr val="bg1"/>
                          </a:solidFill>
                          <a:latin typeface="Meiryo UI" panose="020B0604030504040204" pitchFamily="50" charset="-128"/>
                          <a:ea typeface="Meiryo UI" panose="020B0604030504040204" pitchFamily="50" charset="-128"/>
                        </a:rPr>
                        <a:t>工夫</a:t>
                      </a:r>
                    </a:p>
                  </a:txBody>
                  <a:tcPr/>
                </a:tc>
                <a:extLst>
                  <a:ext uri="{0D108BD9-81ED-4DB2-BD59-A6C34878D82A}">
                    <a16:rowId xmlns:a16="http://schemas.microsoft.com/office/drawing/2014/main" val="3909779865"/>
                  </a:ext>
                </a:extLst>
              </a:tr>
              <a:tr h="1266417">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相談</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・登録制は実施しないが、相談支援利用の有無によってどの機関が対応するかを示した「地域生活支援拠点等概要」を</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HP</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にて公開。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・登録要件に当てはまっている緊急時の支援が見込めない世帯を事前に把握・登録した上で、連絡体制を確保し、緊急の事態等に必要な支援を行う。</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・中学校区割で各地域に委託相談を設置し、相談を担っている。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・緊急時に対応が必要な障がい者に緊急時人員体制事業への事前登録を勧める。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95168387"/>
                  </a:ext>
                </a:extLst>
              </a:tr>
              <a:tr h="1311563">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緊急時の受入れ・対応</a:t>
                      </a:r>
                    </a:p>
                  </a:txBody>
                  <a:tcPr anchor="ctr"/>
                </a:tc>
                <a:tc>
                  <a:txBody>
                    <a:bodyPr/>
                    <a:lstStyle/>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・短期入所対応の事業所や空床型ショート事業所と定期的に空き情報を共有する。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・市町村独自で市内障がい者入所支援施設と緊急時の居室確保について委託契約を締結。</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・事業所の受入れ時に補助金を交付している。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・短期入所・施設入所支援事業所を対象に説明会を開催し、拠点への登録を促したところ２事業所が登録に至った。</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p>
                      <a:pPr marL="87313" marR="0" lvl="0" indent="-87313" algn="l" defTabSz="685800" rtl="0" eaLnBrk="1" fontAlgn="auto" latinLnBrk="0" hangingPunct="1">
                        <a:lnSpc>
                          <a:spcPct val="100000"/>
                        </a:lnSpc>
                        <a:spcBef>
                          <a:spcPts val="0"/>
                        </a:spcBef>
                        <a:spcAft>
                          <a:spcPts val="0"/>
                        </a:spcAft>
                        <a:buClrTx/>
                        <a:buSzTx/>
                        <a:buFontTx/>
                        <a:buNone/>
                        <a:tabLst/>
                        <a:defRPr/>
                      </a:pP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・要支援対象者</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世帯含む</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の情報を相談支援事業所と障がい福祉サービス事業所が連携し、緊急時に必要な支援、対応できる連携体制を整えるよう努めている。</a:t>
                      </a:r>
                      <a:endParaRPr lang="en-US" altLang="ja-JP" sz="1200" b="0" i="0" u="none" strike="noStrike" dirty="0">
                        <a:solidFill>
                          <a:schemeClr val="tx1"/>
                        </a:solidFill>
                        <a:effectLst/>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59435935"/>
                  </a:ext>
                </a:extLst>
              </a:tr>
              <a:tr h="1311563">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体験の機会・場</a:t>
                      </a:r>
                    </a:p>
                  </a:txBody>
                  <a:tcPr anchor="ctr"/>
                </a:tc>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・一人暮らし体験支援事業および施設入所者地域生活移行促進事業等の運用。</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・空き部屋等を利用した宿泊体験（委託事業）、ウィークリーマンション等で単身生活体験（委託事業）を実施。</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・市町村独自で単身生活の体験に係る支援事業を実施。</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gn="l"/>
                      <a:r>
                        <a:rPr kumimoji="1" lang="ja-JP" altLang="en-US" sz="1200" b="0" dirty="0">
                          <a:solidFill>
                            <a:schemeClr val="tx1"/>
                          </a:solidFill>
                          <a:latin typeface="Meiryo UI" panose="020B0604030504040204" pitchFamily="50" charset="-128"/>
                          <a:ea typeface="Meiryo UI" panose="020B0604030504040204" pitchFamily="50" charset="-128"/>
                        </a:rPr>
                        <a:t>・グループホーム移行支援事業による体験の場を提供。</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・近隣市町の新規事業所とのネットワークも拡大をしながら、必要に応じて事業所に依頼し、マッチングできれば継続して利用できるように調整していくよう努めている。</a:t>
                      </a:r>
                    </a:p>
                  </a:txBody>
                  <a:tcPr anchor="ctr"/>
                </a:tc>
                <a:extLst>
                  <a:ext uri="{0D108BD9-81ED-4DB2-BD59-A6C34878D82A}">
                    <a16:rowId xmlns:a16="http://schemas.microsoft.com/office/drawing/2014/main" val="3510247943"/>
                  </a:ext>
                </a:extLst>
              </a:tr>
              <a:tr h="1752793">
                <a:tc>
                  <a:txBody>
                    <a:bodyPr/>
                    <a:lstStyle/>
                    <a:p>
                      <a:pPr algn="l"/>
                      <a:r>
                        <a:rPr kumimoji="1" lang="ja-JP" altLang="en-US" sz="1200" b="0" dirty="0">
                          <a:solidFill>
                            <a:schemeClr val="tx1"/>
                          </a:solidFill>
                          <a:latin typeface="Meiryo UI" panose="020B0604030504040204" pitchFamily="50" charset="-128"/>
                          <a:ea typeface="Meiryo UI" panose="020B0604030504040204" pitchFamily="50" charset="-128"/>
                        </a:rPr>
                        <a:t>専門的人材の確保・養成等</a:t>
                      </a:r>
                    </a:p>
                  </a:txBody>
                  <a:tcPr anchor="ctr"/>
                </a:tc>
                <a:tc>
                  <a:txBody>
                    <a:bodyPr/>
                    <a:lstStyle/>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・相談支援専門員に対する研修および専門的な観点から助言等を行うスーパーバイザーの派遣を行う、障がい者相談支援調整事業の運用。</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・弁護士・司法書士など専門家相談を実施、相談支援事業所の人材育成にかかる研修を実施。</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・ケアマネージャーと相談支援専門員による、高齢障がい者支援に関する合同研修会の企画。</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・重度訪問介護従業者・障がい者ガイドヘルパー（移動支援・同行援護）の養成を促進し、障がい者の外出支援等を充実させるため、研修費用を上限</a:t>
                      </a:r>
                      <a:r>
                        <a:rPr kumimoji="1" lang="en-US" altLang="ja-JP" sz="1200" b="0" dirty="0">
                          <a:solidFill>
                            <a:schemeClr val="tx1"/>
                          </a:solidFill>
                          <a:latin typeface="Meiryo UI" panose="020B0604030504040204" pitchFamily="50" charset="-128"/>
                          <a:ea typeface="Meiryo UI" panose="020B0604030504040204" pitchFamily="50" charset="-128"/>
                        </a:rPr>
                        <a:t>1</a:t>
                      </a:r>
                      <a:r>
                        <a:rPr kumimoji="1" lang="ja-JP" altLang="en-US" sz="1200" b="0" dirty="0">
                          <a:solidFill>
                            <a:schemeClr val="tx1"/>
                          </a:solidFill>
                          <a:latin typeface="Meiryo UI" panose="020B0604030504040204" pitchFamily="50" charset="-128"/>
                          <a:ea typeface="Meiryo UI" panose="020B0604030504040204" pitchFamily="50" charset="-128"/>
                        </a:rPr>
                        <a:t>万円まで助成。</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marL="90488" indent="-90488" algn="l"/>
                      <a:r>
                        <a:rPr kumimoji="1" lang="ja-JP" altLang="en-US" sz="1200" b="0" dirty="0">
                          <a:solidFill>
                            <a:schemeClr val="tx1"/>
                          </a:solidFill>
                          <a:latin typeface="Meiryo UI" panose="020B0604030504040204" pitchFamily="50" charset="-128"/>
                          <a:ea typeface="Meiryo UI" panose="020B0604030504040204" pitchFamily="50" charset="-128"/>
                        </a:rPr>
                        <a:t>・グループホームの従事者が重度障がい者の障がい特性の理解や支援方法に関する知識、技術等を身につけるための研修や、利用に課題を抱えている重度障がい者を支援するため事業者が連携して職員の派遣等を行う事業に対しての補助金交付。</a:t>
                      </a:r>
                    </a:p>
                  </a:txBody>
                  <a:tcPr anchor="ctr"/>
                </a:tc>
                <a:extLst>
                  <a:ext uri="{0D108BD9-81ED-4DB2-BD59-A6C34878D82A}">
                    <a16:rowId xmlns:a16="http://schemas.microsoft.com/office/drawing/2014/main" val="401098797"/>
                  </a:ext>
                </a:extLst>
              </a:tr>
            </a:tbl>
          </a:graphicData>
        </a:graphic>
      </p:graphicFrame>
      <p:sp>
        <p:nvSpPr>
          <p:cNvPr id="4" name="スライド番号プレースホルダー 3"/>
          <p:cNvSpPr>
            <a:spLocks noGrp="1"/>
          </p:cNvSpPr>
          <p:nvPr>
            <p:ph type="sldNum" sz="quarter" idx="12"/>
          </p:nvPr>
        </p:nvSpPr>
        <p:spPr/>
        <p:txBody>
          <a:bodyPr/>
          <a:lstStyle/>
          <a:p>
            <a:fld id="{D2D8002D-B5B0-4BAC-B1F6-782DDCCE6D9C}" type="slidenum">
              <a:rPr kumimoji="1" lang="ja-JP" altLang="en-US" smtClean="0"/>
              <a:t>7</a:t>
            </a:fld>
            <a:endParaRPr kumimoji="1" lang="ja-JP" altLang="en-US"/>
          </a:p>
        </p:txBody>
      </p:sp>
      <p:sp>
        <p:nvSpPr>
          <p:cNvPr id="7" name="スライド番号プレースホルダー 9">
            <a:extLst>
              <a:ext uri="{FF2B5EF4-FFF2-40B4-BE49-F238E27FC236}">
                <a16:creationId xmlns:a16="http://schemas.microsoft.com/office/drawing/2014/main" id="{2E388297-3B79-4F21-A84F-2DBECA169B97}"/>
              </a:ext>
            </a:extLst>
          </p:cNvPr>
          <p:cNvSpPr txBox="1">
            <a:spLocks/>
          </p:cNvSpPr>
          <p:nvPr/>
        </p:nvSpPr>
        <p:spPr>
          <a:xfrm>
            <a:off x="7067574" y="6573761"/>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7</a:t>
            </a:fld>
            <a:endParaRPr lang="ja-JP" altLang="en-US" dirty="0"/>
          </a:p>
        </p:txBody>
      </p:sp>
      <p:sp>
        <p:nvSpPr>
          <p:cNvPr id="9" name="タイトル 1">
            <a:extLst>
              <a:ext uri="{FF2B5EF4-FFF2-40B4-BE49-F238E27FC236}">
                <a16:creationId xmlns:a16="http://schemas.microsoft.com/office/drawing/2014/main" id="{A833A21F-3215-4210-A3FA-9B8EC4ED0145}"/>
              </a:ext>
            </a:extLst>
          </p:cNvPr>
          <p:cNvSpPr txBox="1">
            <a:spLocks/>
          </p:cNvSpPr>
          <p:nvPr/>
        </p:nvSpPr>
        <p:spPr>
          <a:xfrm>
            <a:off x="107504" y="476672"/>
            <a:ext cx="9071634" cy="271936"/>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a:lstStyle>
          <a:p>
            <a:pPr marL="806450" indent="-806450"/>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1-11</a:t>
            </a:r>
            <a:r>
              <a:rPr lang="ja-JP" altLang="en-US" sz="1400" b="1" dirty="0">
                <a:latin typeface="Meiryo UI" panose="020B0604030504040204" pitchFamily="50" charset="-128"/>
                <a:ea typeface="Meiryo UI" panose="020B0604030504040204" pitchFamily="50" charset="-128"/>
              </a:rPr>
              <a:t>．市町村独自で取組みを進めるための工夫</a:t>
            </a:r>
          </a:p>
        </p:txBody>
      </p:sp>
      <p:pic>
        <p:nvPicPr>
          <p:cNvPr id="10" name="図 9">
            <a:extLst>
              <a:ext uri="{FF2B5EF4-FFF2-40B4-BE49-F238E27FC236}">
                <a16:creationId xmlns:a16="http://schemas.microsoft.com/office/drawing/2014/main" id="{C7DB02C1-C582-4BDD-A8F3-E08E65CFE720}"/>
              </a:ext>
            </a:extLst>
          </p:cNvPr>
          <p:cNvPicPr>
            <a:picLocks noChangeAspect="1"/>
          </p:cNvPicPr>
          <p:nvPr/>
        </p:nvPicPr>
        <p:blipFill>
          <a:blip r:embed="rId2"/>
          <a:stretch>
            <a:fillRect/>
          </a:stretch>
        </p:blipFill>
        <p:spPr>
          <a:xfrm>
            <a:off x="138221" y="692696"/>
            <a:ext cx="9071634" cy="140220"/>
          </a:xfrm>
          <a:prstGeom prst="rect">
            <a:avLst/>
          </a:prstGeom>
        </p:spPr>
      </p:pic>
      <p:sp>
        <p:nvSpPr>
          <p:cNvPr id="8" name="タイトル 1">
            <a:extLst>
              <a:ext uri="{FF2B5EF4-FFF2-40B4-BE49-F238E27FC236}">
                <a16:creationId xmlns:a16="http://schemas.microsoft.com/office/drawing/2014/main" id="{F786A670-642E-4691-A02A-C95AB9B44352}"/>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2763990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182" y="476673"/>
            <a:ext cx="7848186" cy="220342"/>
          </a:xfrm>
        </p:spPr>
        <p:txBody>
          <a:bodyPr>
            <a:normAutofit fontScale="90000"/>
          </a:bodyPr>
          <a:lstStyle/>
          <a:p>
            <a:r>
              <a:rPr lang="ja-JP" altLang="en-US" sz="1600" b="1" dirty="0">
                <a:latin typeface="Meiryo UI" panose="020B0604030504040204" pitchFamily="50" charset="-128"/>
                <a:ea typeface="Meiryo UI" panose="020B0604030504040204" pitchFamily="50" charset="-128"/>
              </a:rPr>
              <a:t>問</a:t>
            </a:r>
            <a:r>
              <a:rPr lang="en-US" altLang="ja-JP" sz="1600" b="1" dirty="0">
                <a:latin typeface="Meiryo UI" panose="020B0604030504040204" pitchFamily="50" charset="-128"/>
                <a:ea typeface="Meiryo UI" panose="020B0604030504040204" pitchFamily="50" charset="-128"/>
              </a:rPr>
              <a:t>2-1</a:t>
            </a:r>
            <a:r>
              <a:rPr lang="ja-JP" altLang="en-US" sz="1600" b="1" dirty="0">
                <a:latin typeface="Meiryo UI" panose="020B0604030504040204" pitchFamily="50" charset="-128"/>
                <a:ea typeface="Meiryo UI" panose="020B0604030504040204" pitchFamily="50" charset="-128"/>
              </a:rPr>
              <a:t>～</a:t>
            </a:r>
            <a:r>
              <a:rPr lang="en-US" altLang="ja-JP" sz="1600" b="1" dirty="0">
                <a:latin typeface="Meiryo UI" panose="020B0604030504040204" pitchFamily="50" charset="-128"/>
                <a:ea typeface="Meiryo UI" panose="020B0604030504040204" pitchFamily="50" charset="-128"/>
              </a:rPr>
              <a:t>3</a:t>
            </a:r>
            <a:r>
              <a:rPr lang="ja-JP" altLang="en-US" sz="1600" b="1" dirty="0">
                <a:latin typeface="Meiryo UI" panose="020B0604030504040204" pitchFamily="50" charset="-128"/>
                <a:ea typeface="Meiryo UI" panose="020B0604030504040204" pitchFamily="50" charset="-128"/>
              </a:rPr>
              <a:t>．拠点コーディネーターの配置状況、配置人数、配置先と箇所数、財源について</a:t>
            </a:r>
            <a:endParaRPr kumimoji="1" lang="ja-JP" altLang="en-US" sz="1600" b="1" dirty="0">
              <a:latin typeface="Meiryo UI" panose="020B0604030504040204" pitchFamily="50" charset="-128"/>
              <a:ea typeface="Meiryo UI" panose="020B0604030504040204" pitchFamily="50" charset="-128"/>
            </a:endParaRPr>
          </a:p>
        </p:txBody>
      </p:sp>
      <p:pic>
        <p:nvPicPr>
          <p:cNvPr id="6" name="図 5"/>
          <p:cNvPicPr>
            <a:picLocks noChangeAspect="1"/>
          </p:cNvPicPr>
          <p:nvPr/>
        </p:nvPicPr>
        <p:blipFill>
          <a:blip r:embed="rId3"/>
          <a:stretch>
            <a:fillRect/>
          </a:stretch>
        </p:blipFill>
        <p:spPr>
          <a:xfrm>
            <a:off x="24992" y="692696"/>
            <a:ext cx="9071634" cy="140220"/>
          </a:xfrm>
          <a:prstGeom prst="rect">
            <a:avLst/>
          </a:prstGeom>
        </p:spPr>
      </p:pic>
      <p:sp>
        <p:nvSpPr>
          <p:cNvPr id="9" name="コンテンツ プレースホルダー 2"/>
          <p:cNvSpPr>
            <a:spLocks noGrp="1"/>
          </p:cNvSpPr>
          <p:nvPr>
            <p:ph idx="1"/>
          </p:nvPr>
        </p:nvSpPr>
        <p:spPr>
          <a:xfrm>
            <a:off x="36184" y="836711"/>
            <a:ext cx="9072320" cy="1279093"/>
          </a:xfrm>
          <a:ln>
            <a:solidFill>
              <a:schemeClr val="dk1"/>
            </a:solidFill>
            <a:prstDash val="solid"/>
          </a:ln>
        </p:spPr>
        <p:txBody>
          <a:bodyPr anchor="ctr">
            <a:noAutofit/>
          </a:bodyPr>
          <a:lstStyle/>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拠点コーディネーターについて、令和７年４月１日時点で「配置あり」が</a:t>
            </a:r>
            <a:r>
              <a:rPr lang="en-US" altLang="ja-JP" sz="1400" dirty="0">
                <a:latin typeface="Meiryo UI" panose="020B0604030504040204" pitchFamily="50" charset="-128"/>
                <a:ea typeface="Meiryo UI" panose="020B0604030504040204" pitchFamily="50" charset="-128"/>
              </a:rPr>
              <a:t>13</a:t>
            </a:r>
            <a:r>
              <a:rPr lang="ja-JP" altLang="en-US" sz="1400" dirty="0">
                <a:latin typeface="Meiryo UI" panose="020B0604030504040204" pitchFamily="50" charset="-128"/>
                <a:ea typeface="Meiryo UI" panose="020B0604030504040204" pitchFamily="50" charset="-128"/>
              </a:rPr>
              <a:t>。「配置なし」が</a:t>
            </a:r>
            <a:r>
              <a:rPr lang="en-US" altLang="ja-JP" sz="1400" dirty="0">
                <a:latin typeface="Meiryo UI" panose="020B0604030504040204" pitchFamily="50" charset="-128"/>
                <a:ea typeface="Meiryo UI" panose="020B0604030504040204" pitchFamily="50" charset="-128"/>
              </a:rPr>
              <a:t>29</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marL="0" indent="0">
              <a:lnSpc>
                <a:spcPts val="1800"/>
              </a:lnSpc>
              <a:spcBef>
                <a:spcPts val="300"/>
              </a:spcBef>
              <a:buNone/>
            </a:pPr>
            <a:r>
              <a:rPr lang="ja-JP" altLang="en-US" sz="1400" dirty="0">
                <a:latin typeface="Meiryo UI" panose="020B0604030504040204" pitchFamily="50" charset="-128"/>
                <a:ea typeface="Meiryo UI" panose="020B0604030504040204" pitchFamily="50" charset="-128"/>
              </a:rPr>
              <a:t> 　「配置なし」のうち、市町村職員がコーディネータの役割を担っている市町村数は</a:t>
            </a:r>
            <a:r>
              <a:rPr lang="en-US" altLang="ja-JP" sz="1400" dirty="0">
                <a:latin typeface="Meiryo UI" panose="020B0604030504040204" pitchFamily="50" charset="-128"/>
                <a:ea typeface="Meiryo UI" panose="020B0604030504040204" pitchFamily="50" charset="-128"/>
              </a:rPr>
              <a:t>9</a:t>
            </a:r>
            <a:r>
              <a:rPr lang="ja-JP" altLang="en-US" sz="1400" dirty="0">
                <a:latin typeface="Meiryo UI" panose="020B0604030504040204" pitchFamily="50" charset="-128"/>
                <a:ea typeface="Meiryo UI" panose="020B0604030504040204" pitchFamily="50" charset="-128"/>
              </a:rPr>
              <a:t>、今後配置予定が</a:t>
            </a:r>
            <a:r>
              <a:rPr lang="en-US" altLang="ja-JP" sz="1400" dirty="0">
                <a:latin typeface="Meiryo UI" panose="020B0604030504040204" pitchFamily="50" charset="-128"/>
                <a:ea typeface="Meiryo UI" panose="020B0604030504040204" pitchFamily="50" charset="-128"/>
              </a:rPr>
              <a:t>6</a:t>
            </a:r>
            <a:r>
              <a:rPr lang="ja-JP" altLang="en-US" sz="1400" dirty="0">
                <a:latin typeface="Meiryo UI" panose="020B0604030504040204" pitchFamily="50" charset="-128"/>
                <a:ea typeface="Meiryo UI" panose="020B0604030504040204" pitchFamily="50" charset="-128"/>
              </a:rPr>
              <a:t>。</a:t>
            </a:r>
            <a:endParaRPr lang="en-US" altLang="ja-JP" sz="1400" dirty="0">
              <a:latin typeface="Meiryo UI" panose="020B0604030504040204" pitchFamily="50" charset="-128"/>
              <a:ea typeface="Meiryo UI" panose="020B0604030504040204" pitchFamily="50" charset="-128"/>
            </a:endParaRPr>
          </a:p>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全て兼務で配置されている。</a:t>
            </a:r>
            <a:endParaRPr lang="en-US" altLang="ja-JP" sz="1400" dirty="0">
              <a:latin typeface="Meiryo UI" panose="020B0604030504040204" pitchFamily="50" charset="-128"/>
              <a:ea typeface="Meiryo UI" panose="020B0604030504040204" pitchFamily="50" charset="-128"/>
            </a:endParaRPr>
          </a:p>
          <a:p>
            <a:pPr>
              <a:lnSpc>
                <a:spcPts val="1800"/>
              </a:lnSpc>
              <a:spcBef>
                <a:spcPts val="3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主な配置先は、基幹相談支援センターが</a:t>
            </a:r>
            <a:r>
              <a:rPr lang="en-US" altLang="ja-JP" sz="1400" dirty="0">
                <a:latin typeface="Meiryo UI" panose="020B0604030504040204" pitchFamily="50" charset="-128"/>
                <a:ea typeface="Meiryo UI" panose="020B0604030504040204" pitchFamily="50" charset="-128"/>
              </a:rPr>
              <a:t>7</a:t>
            </a:r>
            <a:r>
              <a:rPr lang="ja-JP" altLang="en-US" sz="1400" dirty="0">
                <a:latin typeface="Meiryo UI" panose="020B0604030504040204" pitchFamily="50" charset="-128"/>
                <a:ea typeface="Meiryo UI" panose="020B0604030504040204" pitchFamily="50" charset="-128"/>
              </a:rPr>
              <a:t>と最も多い。</a:t>
            </a:r>
          </a:p>
        </p:txBody>
      </p:sp>
      <p:sp>
        <p:nvSpPr>
          <p:cNvPr id="33" name="スライド番号プレースホルダー 9"/>
          <p:cNvSpPr txBox="1">
            <a:spLocks/>
          </p:cNvSpPr>
          <p:nvPr/>
        </p:nvSpPr>
        <p:spPr>
          <a:xfrm>
            <a:off x="6857415" y="6499044"/>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8</a:t>
            </a:fld>
            <a:endParaRPr lang="ja-JP" altLang="en-US" dirty="0"/>
          </a:p>
        </p:txBody>
      </p:sp>
      <p:graphicFrame>
        <p:nvGraphicFramePr>
          <p:cNvPr id="32" name="表 31">
            <a:extLst>
              <a:ext uri="{FF2B5EF4-FFF2-40B4-BE49-F238E27FC236}">
                <a16:creationId xmlns:a16="http://schemas.microsoft.com/office/drawing/2014/main" id="{7AD56637-9231-47D6-97E6-49616C448346}"/>
              </a:ext>
            </a:extLst>
          </p:cNvPr>
          <p:cNvGraphicFramePr>
            <a:graphicFrameLocks noGrp="1"/>
          </p:cNvGraphicFramePr>
          <p:nvPr>
            <p:extLst>
              <p:ext uri="{D42A27DB-BD31-4B8C-83A1-F6EECF244321}">
                <p14:modId xmlns:p14="http://schemas.microsoft.com/office/powerpoint/2010/main" val="3079788529"/>
              </p:ext>
            </p:extLst>
          </p:nvPr>
        </p:nvGraphicFramePr>
        <p:xfrm>
          <a:off x="4768311" y="3811623"/>
          <a:ext cx="2684009" cy="769505"/>
        </p:xfrm>
        <a:graphic>
          <a:graphicData uri="http://schemas.openxmlformats.org/drawingml/2006/table">
            <a:tbl>
              <a:tblPr>
                <a:tableStyleId>{5C22544A-7EE6-4342-B048-85BDC9FD1C3A}</a:tableStyleId>
              </a:tblPr>
              <a:tblGrid>
                <a:gridCol w="811801">
                  <a:extLst>
                    <a:ext uri="{9D8B030D-6E8A-4147-A177-3AD203B41FA5}">
                      <a16:colId xmlns:a16="http://schemas.microsoft.com/office/drawing/2014/main" val="1495733337"/>
                    </a:ext>
                  </a:extLst>
                </a:gridCol>
                <a:gridCol w="432048">
                  <a:extLst>
                    <a:ext uri="{9D8B030D-6E8A-4147-A177-3AD203B41FA5}">
                      <a16:colId xmlns:a16="http://schemas.microsoft.com/office/drawing/2014/main" val="3714571876"/>
                    </a:ext>
                  </a:extLst>
                </a:gridCol>
                <a:gridCol w="576064">
                  <a:extLst>
                    <a:ext uri="{9D8B030D-6E8A-4147-A177-3AD203B41FA5}">
                      <a16:colId xmlns:a16="http://schemas.microsoft.com/office/drawing/2014/main" val="4171853399"/>
                    </a:ext>
                  </a:extLst>
                </a:gridCol>
                <a:gridCol w="360040">
                  <a:extLst>
                    <a:ext uri="{9D8B030D-6E8A-4147-A177-3AD203B41FA5}">
                      <a16:colId xmlns:a16="http://schemas.microsoft.com/office/drawing/2014/main" val="2947091979"/>
                    </a:ext>
                  </a:extLst>
                </a:gridCol>
                <a:gridCol w="504056">
                  <a:extLst>
                    <a:ext uri="{9D8B030D-6E8A-4147-A177-3AD203B41FA5}">
                      <a16:colId xmlns:a16="http://schemas.microsoft.com/office/drawing/2014/main" val="525066302"/>
                    </a:ext>
                  </a:extLst>
                </a:gridCol>
              </a:tblGrid>
              <a:tr h="238783">
                <a:tc rowSpan="2">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配置あり</a:t>
                      </a:r>
                      <a:endParaRPr lang="en-US" altLang="ja-JP" sz="1200" b="1" i="0" u="none" strike="noStrike" dirty="0">
                        <a:solidFill>
                          <a:schemeClr val="bg1"/>
                        </a:solidFill>
                        <a:effectLst/>
                        <a:latin typeface="Meiryo UI" panose="020B0604030504040204" pitchFamily="50" charset="-128"/>
                        <a:ea typeface="Meiryo UI" panose="020B0604030504040204" pitchFamily="50" charset="-128"/>
                      </a:endParaRPr>
                    </a:p>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a:t>
                      </a:r>
                    </a:p>
                  </a:txBody>
                  <a:tcPr marL="9525" marR="9525" marT="9525" marB="0" anchor="ctr">
                    <a:solidFill>
                      <a:schemeClr val="accent1">
                        <a:lumMod val="75000"/>
                      </a:schemeClr>
                    </a:solidFill>
                  </a:tcPr>
                </a:tc>
                <a:tc gridSpan="2">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うち</a:t>
                      </a:r>
                    </a:p>
                  </a:txBody>
                  <a:tcPr marL="9525" marR="9525" marT="9525" marB="0" anchor="ctr">
                    <a:solidFill>
                      <a:schemeClr val="accent1">
                        <a:lumMod val="75000"/>
                      </a:schemeClr>
                    </a:solidFill>
                  </a:tcPr>
                </a:tc>
                <a:tc hMerge="1">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tc gridSpan="2">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うち</a:t>
                      </a:r>
                    </a:p>
                  </a:txBody>
                  <a:tcPr marL="9525" marR="9525" marT="9525" marB="0" anchor="ctr">
                    <a:solidFill>
                      <a:schemeClr val="accent1">
                        <a:lumMod val="75000"/>
                      </a:schemeClr>
                    </a:solidFill>
                  </a:tcPr>
                </a:tc>
                <a:tc hMerge="1">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9525" marR="9525" marT="9525" marB="0" anchor="ctr">
                    <a:solidFill>
                      <a:schemeClr val="accent1">
                        <a:lumMod val="75000"/>
                      </a:schemeClr>
                    </a:solidFill>
                  </a:tcPr>
                </a:tc>
                <a:extLst>
                  <a:ext uri="{0D108BD9-81ED-4DB2-BD59-A6C34878D82A}">
                    <a16:rowId xmlns:a16="http://schemas.microsoft.com/office/drawing/2014/main" val="1945652919"/>
                  </a:ext>
                </a:extLst>
              </a:tr>
              <a:tr h="238783">
                <a:tc vMerge="1">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　常勤</a:t>
                      </a:r>
                    </a:p>
                  </a:txBody>
                  <a:tcPr marL="9525" marR="9525" marT="9525" marB="0" anchor="ctr">
                    <a:solidFill>
                      <a:schemeClr val="accent1">
                        <a:lumMod val="75000"/>
                      </a:schemeClr>
                    </a:solidFill>
                  </a:tcPr>
                </a:tc>
                <a:tc>
                  <a:txBody>
                    <a:bodyPr/>
                    <a:lstStyle/>
                    <a:p>
                      <a:pPr 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常勤</a:t>
                      </a:r>
                      <a:endParaRPr kumimoji="1" lang="ja-JP" altLang="en-US" dirty="0"/>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非常勤</a:t>
                      </a:r>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専従</a:t>
                      </a:r>
                    </a:p>
                  </a:txBody>
                  <a:tcPr marL="9525" marR="9525" marT="9525"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兼務</a:t>
                      </a:r>
                    </a:p>
                  </a:txBody>
                  <a:tcPr marL="9525" marR="9525" marT="9525" marB="0" anchor="ctr">
                    <a:solidFill>
                      <a:schemeClr val="accent1">
                        <a:lumMod val="75000"/>
                      </a:schemeClr>
                    </a:solidFill>
                  </a:tcPr>
                </a:tc>
                <a:extLst>
                  <a:ext uri="{0D108BD9-81ED-4DB2-BD59-A6C34878D82A}">
                    <a16:rowId xmlns:a16="http://schemas.microsoft.com/office/drawing/2014/main" val="2739845866"/>
                  </a:ext>
                </a:extLst>
              </a:tr>
              <a:tr h="291939">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tc>
                <a:tc>
                  <a:txBody>
                    <a:bodyPr/>
                    <a:lstStyle/>
                    <a:p>
                      <a:pPr algn="ctr"/>
                      <a:r>
                        <a:rPr kumimoji="1" lang="en-US" altLang="ja-JP" sz="1100" dirty="0">
                          <a:solidFill>
                            <a:schemeClr val="tx1"/>
                          </a:solidFill>
                          <a:latin typeface="Meiryo UI" panose="020B0604030504040204" pitchFamily="50" charset="-128"/>
                          <a:ea typeface="Meiryo UI" panose="020B0604030504040204" pitchFamily="50" charset="-128"/>
                        </a:rPr>
                        <a:t>12</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a:t>
                      </a: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0</a:t>
                      </a:r>
                    </a:p>
                  </a:txBody>
                  <a:tcPr marL="9525" marR="9525" marT="9525" marB="0" anchor="ct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tc>
                <a:extLst>
                  <a:ext uri="{0D108BD9-81ED-4DB2-BD59-A6C34878D82A}">
                    <a16:rowId xmlns:a16="http://schemas.microsoft.com/office/drawing/2014/main" val="234188115"/>
                  </a:ext>
                </a:extLst>
              </a:tr>
            </a:tbl>
          </a:graphicData>
        </a:graphic>
      </p:graphicFrame>
      <p:sp>
        <p:nvSpPr>
          <p:cNvPr id="34" name="正方形/長方形 33">
            <a:extLst>
              <a:ext uri="{FF2B5EF4-FFF2-40B4-BE49-F238E27FC236}">
                <a16:creationId xmlns:a16="http://schemas.microsoft.com/office/drawing/2014/main" id="{08E5AD5F-E48A-42BF-B79C-FD55A275D674}"/>
              </a:ext>
            </a:extLst>
          </p:cNvPr>
          <p:cNvSpPr/>
          <p:nvPr/>
        </p:nvSpPr>
        <p:spPr>
          <a:xfrm>
            <a:off x="151471" y="2132856"/>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配置状況</a:t>
            </a:r>
            <a:endParaRPr lang="en-US" altLang="ja-JP" sz="1200" b="1" dirty="0">
              <a:solidFill>
                <a:schemeClr val="accent6"/>
              </a:solidFill>
              <a:latin typeface="Meiryo UI" panose="020B0604030504040204" pitchFamily="50" charset="-128"/>
              <a:ea typeface="Meiryo UI" panose="020B0604030504040204" pitchFamily="50" charset="-128"/>
            </a:endParaRPr>
          </a:p>
        </p:txBody>
      </p:sp>
      <p:sp>
        <p:nvSpPr>
          <p:cNvPr id="39" name="正方形/長方形 38">
            <a:extLst>
              <a:ext uri="{FF2B5EF4-FFF2-40B4-BE49-F238E27FC236}">
                <a16:creationId xmlns:a16="http://schemas.microsoft.com/office/drawing/2014/main" id="{150F0382-7F6B-4101-A23F-A7D92789C7FE}"/>
              </a:ext>
            </a:extLst>
          </p:cNvPr>
          <p:cNvSpPr/>
          <p:nvPr/>
        </p:nvSpPr>
        <p:spPr>
          <a:xfrm>
            <a:off x="4644008" y="3545722"/>
            <a:ext cx="2635084"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配置体制（市町村数）</a:t>
            </a:r>
            <a:endParaRPr lang="en-US" altLang="ja-JP" sz="1200" b="1" dirty="0">
              <a:latin typeface="Meiryo UI" panose="020B0604030504040204" pitchFamily="50" charset="-128"/>
              <a:ea typeface="Meiryo UI" panose="020B0604030504040204" pitchFamily="50" charset="-128"/>
            </a:endParaRPr>
          </a:p>
        </p:txBody>
      </p:sp>
      <p:graphicFrame>
        <p:nvGraphicFramePr>
          <p:cNvPr id="22" name="表 21">
            <a:extLst>
              <a:ext uri="{FF2B5EF4-FFF2-40B4-BE49-F238E27FC236}">
                <a16:creationId xmlns:a16="http://schemas.microsoft.com/office/drawing/2014/main" id="{F0EC509A-CEE5-4626-9ED6-FCB61180071B}"/>
              </a:ext>
            </a:extLst>
          </p:cNvPr>
          <p:cNvGraphicFramePr>
            <a:graphicFrameLocks noGrp="1"/>
          </p:cNvGraphicFramePr>
          <p:nvPr>
            <p:extLst>
              <p:ext uri="{D42A27DB-BD31-4B8C-83A1-F6EECF244321}">
                <p14:modId xmlns:p14="http://schemas.microsoft.com/office/powerpoint/2010/main" val="2864386437"/>
              </p:ext>
            </p:extLst>
          </p:nvPr>
        </p:nvGraphicFramePr>
        <p:xfrm>
          <a:off x="97290" y="2420888"/>
          <a:ext cx="4258686" cy="924876"/>
        </p:xfrm>
        <a:graphic>
          <a:graphicData uri="http://schemas.openxmlformats.org/drawingml/2006/table">
            <a:tbl>
              <a:tblPr/>
              <a:tblGrid>
                <a:gridCol w="3171429">
                  <a:extLst>
                    <a:ext uri="{9D8B030D-6E8A-4147-A177-3AD203B41FA5}">
                      <a16:colId xmlns:a16="http://schemas.microsoft.com/office/drawing/2014/main" val="222494593"/>
                    </a:ext>
                  </a:extLst>
                </a:gridCol>
                <a:gridCol w="1087257">
                  <a:extLst>
                    <a:ext uri="{9D8B030D-6E8A-4147-A177-3AD203B41FA5}">
                      <a16:colId xmlns:a16="http://schemas.microsoft.com/office/drawing/2014/main" val="2234091414"/>
                    </a:ext>
                  </a:extLst>
                </a:gridCol>
              </a:tblGrid>
              <a:tr h="229345">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コーディネーターの配置状況</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72405122"/>
                  </a:ext>
                </a:extLst>
              </a:tr>
              <a:tr h="216024">
                <a:tc>
                  <a:txBody>
                    <a:bodyPr/>
                    <a:lstStyle/>
                    <a:p>
                      <a:pPr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配置あり（圏域整備における配置含む）</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13</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56000016"/>
                  </a:ext>
                </a:extLst>
              </a:tr>
              <a:tr h="216024">
                <a:tc>
                  <a:txBody>
                    <a:bodyPr/>
                    <a:lstStyle/>
                    <a:p>
                      <a:pPr algn="l" fontAlgn="ctr"/>
                      <a:r>
                        <a:rPr lang="ja-JP" altLang="en-US" sz="1200" b="0" i="0" u="none" strike="noStrike" dirty="0">
                          <a:solidFill>
                            <a:schemeClr val="tx1"/>
                          </a:solidFill>
                          <a:effectLst/>
                          <a:latin typeface="Meiryo UI" panose="020B0604030504040204" pitchFamily="50" charset="-128"/>
                          <a:ea typeface="Meiryo UI" panose="020B0604030504040204" pitchFamily="50" charset="-128"/>
                        </a:rPr>
                        <a:t>配置なし</a:t>
                      </a: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a:noFill/>
                    </a:lnB>
                    <a:solidFill>
                      <a:schemeClr val="accent1">
                        <a:lumMod val="20000"/>
                        <a:lumOff val="80000"/>
                      </a:schemeClr>
                    </a:solidFill>
                  </a:tcPr>
                </a:tc>
                <a:tc>
                  <a:txBody>
                    <a:bodyPr/>
                    <a:lstStyle/>
                    <a:p>
                      <a:pPr algn="ctr" fontAlgn="ctr"/>
                      <a:r>
                        <a:rPr lang="en-US" altLang="ja-JP" sz="1200" b="0" i="0" u="none" strike="noStrike" dirty="0">
                          <a:solidFill>
                            <a:schemeClr val="tx1"/>
                          </a:solidFill>
                          <a:effectLst/>
                          <a:latin typeface="Meiryo UI" panose="020B0604030504040204" pitchFamily="50" charset="-128"/>
                          <a:ea typeface="Meiryo UI" panose="020B0604030504040204" pitchFamily="50" charset="-128"/>
                        </a:rPr>
                        <a:t>29</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390668921"/>
                  </a:ext>
                </a:extLst>
              </a:tr>
              <a:tr h="263483">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合計</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solidFill>
                      <a:schemeClr val="accent1">
                        <a:lumMod val="75000"/>
                      </a:schemeClr>
                    </a:solidFill>
                  </a:tcPr>
                </a:tc>
                <a:tc>
                  <a:txBody>
                    <a:bodyPr/>
                    <a:lstStyle/>
                    <a:p>
                      <a:pPr algn="ctr" fontAlgn="ctr"/>
                      <a:r>
                        <a:rPr lang="en-US" altLang="ja-JP" sz="1200" b="1" i="0" u="none" strike="noStrike" dirty="0">
                          <a:solidFill>
                            <a:schemeClr val="bg1"/>
                          </a:solidFill>
                          <a:effectLst/>
                          <a:latin typeface="Meiryo UI" panose="020B0604030504040204" pitchFamily="50" charset="-128"/>
                          <a:ea typeface="Meiryo UI" panose="020B0604030504040204" pitchFamily="50" charset="-128"/>
                        </a:rPr>
                        <a:t>42</a:t>
                      </a:r>
                    </a:p>
                  </a:txBody>
                  <a:tcPr marL="9525" marR="9525" marT="9525" marB="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2718656355"/>
                  </a:ext>
                </a:extLst>
              </a:tr>
            </a:tbl>
          </a:graphicData>
        </a:graphic>
      </p:graphicFrame>
      <p:graphicFrame>
        <p:nvGraphicFramePr>
          <p:cNvPr id="18" name="表 17">
            <a:extLst>
              <a:ext uri="{FF2B5EF4-FFF2-40B4-BE49-F238E27FC236}">
                <a16:creationId xmlns:a16="http://schemas.microsoft.com/office/drawing/2014/main" id="{F5F5FC1C-FF30-40AB-9A7F-E90474DC4536}"/>
              </a:ext>
            </a:extLst>
          </p:cNvPr>
          <p:cNvGraphicFramePr>
            <a:graphicFrameLocks noGrp="1"/>
          </p:cNvGraphicFramePr>
          <p:nvPr>
            <p:extLst>
              <p:ext uri="{D42A27DB-BD31-4B8C-83A1-F6EECF244321}">
                <p14:modId xmlns:p14="http://schemas.microsoft.com/office/powerpoint/2010/main" val="659392956"/>
              </p:ext>
            </p:extLst>
          </p:nvPr>
        </p:nvGraphicFramePr>
        <p:xfrm>
          <a:off x="126337" y="3804448"/>
          <a:ext cx="4173702" cy="1318548"/>
        </p:xfrm>
        <a:graphic>
          <a:graphicData uri="http://schemas.openxmlformats.org/drawingml/2006/table">
            <a:tbl>
              <a:tblPr>
                <a:tableStyleId>{5C22544A-7EE6-4342-B048-85BDC9FD1C3A}</a:tableStyleId>
              </a:tblPr>
              <a:tblGrid>
                <a:gridCol w="3326685">
                  <a:extLst>
                    <a:ext uri="{9D8B030D-6E8A-4147-A177-3AD203B41FA5}">
                      <a16:colId xmlns:a16="http://schemas.microsoft.com/office/drawing/2014/main" val="1166635366"/>
                    </a:ext>
                  </a:extLst>
                </a:gridCol>
                <a:gridCol w="847017">
                  <a:extLst>
                    <a:ext uri="{9D8B030D-6E8A-4147-A177-3AD203B41FA5}">
                      <a16:colId xmlns:a16="http://schemas.microsoft.com/office/drawing/2014/main" val="2666494867"/>
                    </a:ext>
                  </a:extLst>
                </a:gridCol>
              </a:tblGrid>
              <a:tr h="255432">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配置場所</a:t>
                      </a: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基幹相談支援センター</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964781025"/>
                  </a:ext>
                </a:extLst>
              </a:tr>
              <a:tr h="20685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相談支援事業所（委託・指定）</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3500954543"/>
                  </a:ext>
                </a:extLst>
              </a:tr>
              <a:tr h="206852">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相談支援事業所以外の障がい福祉サービス事業所</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tc>
                <a:extLst>
                  <a:ext uri="{0D108BD9-81ED-4DB2-BD59-A6C34878D82A}">
                    <a16:rowId xmlns:a16="http://schemas.microsoft.com/office/drawing/2014/main" val="2766770171"/>
                  </a:ext>
                </a:extLst>
              </a:tr>
              <a:tr h="20685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市町村障がい福祉主管課</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tc>
                <a:extLst>
                  <a:ext uri="{0D108BD9-81ED-4DB2-BD59-A6C34878D82A}">
                    <a16:rowId xmlns:a16="http://schemas.microsoft.com/office/drawing/2014/main" val="1993478884"/>
                  </a:ext>
                </a:extLst>
              </a:tr>
              <a:tr h="24258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1435660442"/>
                  </a:ext>
                </a:extLst>
              </a:tr>
            </a:tbl>
          </a:graphicData>
        </a:graphic>
      </p:graphicFrame>
      <p:sp>
        <p:nvSpPr>
          <p:cNvPr id="24" name="正方形/長方形 23">
            <a:extLst>
              <a:ext uri="{FF2B5EF4-FFF2-40B4-BE49-F238E27FC236}">
                <a16:creationId xmlns:a16="http://schemas.microsoft.com/office/drawing/2014/main" id="{C0D43DF4-5F8F-4A85-BA4D-A002E14A073B}"/>
              </a:ext>
            </a:extLst>
          </p:cNvPr>
          <p:cNvSpPr/>
          <p:nvPr/>
        </p:nvSpPr>
        <p:spPr>
          <a:xfrm>
            <a:off x="107504" y="3501008"/>
            <a:ext cx="3909751"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配置先</a:t>
            </a:r>
            <a:endParaRPr lang="en-US" altLang="ja-JP" sz="1200" b="1" dirty="0">
              <a:latin typeface="Meiryo UI" panose="020B0604030504040204" pitchFamily="50" charset="-128"/>
              <a:ea typeface="Meiryo UI" panose="020B0604030504040204" pitchFamily="50" charset="-128"/>
            </a:endParaRPr>
          </a:p>
        </p:txBody>
      </p:sp>
      <p:graphicFrame>
        <p:nvGraphicFramePr>
          <p:cNvPr id="20" name="表 19">
            <a:extLst>
              <a:ext uri="{FF2B5EF4-FFF2-40B4-BE49-F238E27FC236}">
                <a16:creationId xmlns:a16="http://schemas.microsoft.com/office/drawing/2014/main" id="{1C8E6541-0BF8-4DF6-94F9-7ABC76802B76}"/>
              </a:ext>
            </a:extLst>
          </p:cNvPr>
          <p:cNvGraphicFramePr>
            <a:graphicFrameLocks noGrp="1"/>
          </p:cNvGraphicFramePr>
          <p:nvPr>
            <p:extLst>
              <p:ext uri="{D42A27DB-BD31-4B8C-83A1-F6EECF244321}">
                <p14:modId xmlns:p14="http://schemas.microsoft.com/office/powerpoint/2010/main" val="742029644"/>
              </p:ext>
            </p:extLst>
          </p:nvPr>
        </p:nvGraphicFramePr>
        <p:xfrm>
          <a:off x="5004048" y="2422395"/>
          <a:ext cx="3960440" cy="934597"/>
        </p:xfrm>
        <a:graphic>
          <a:graphicData uri="http://schemas.openxmlformats.org/drawingml/2006/table">
            <a:tbl>
              <a:tblPr>
                <a:tableStyleId>{5C22544A-7EE6-4342-B048-85BDC9FD1C3A}</a:tableStyleId>
              </a:tblPr>
              <a:tblGrid>
                <a:gridCol w="3312368">
                  <a:extLst>
                    <a:ext uri="{9D8B030D-6E8A-4147-A177-3AD203B41FA5}">
                      <a16:colId xmlns:a16="http://schemas.microsoft.com/office/drawing/2014/main" val="1166635366"/>
                    </a:ext>
                  </a:extLst>
                </a:gridCol>
                <a:gridCol w="648072">
                  <a:extLst>
                    <a:ext uri="{9D8B030D-6E8A-4147-A177-3AD203B41FA5}">
                      <a16:colId xmlns:a16="http://schemas.microsoft.com/office/drawing/2014/main" val="2666494867"/>
                    </a:ext>
                  </a:extLst>
                </a:gridCol>
              </a:tblGrid>
              <a:tr h="255432">
                <a:tc>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配置していないが、市町村職員が拠点コーディネーターの役割をになっている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9</a:t>
                      </a:r>
                    </a:p>
                  </a:txBody>
                  <a:tcPr marL="0" marR="0" marT="0" marB="0" anchor="ctr"/>
                </a:tc>
                <a:extLst>
                  <a:ext uri="{0D108BD9-81ED-4DB2-BD59-A6C34878D82A}">
                    <a16:rowId xmlns:a16="http://schemas.microsoft.com/office/drawing/2014/main" val="964781025"/>
                  </a:ext>
                </a:extLst>
              </a:tr>
              <a:tr h="313405">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配置していないが、配置を検討している</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7200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3500954543"/>
                  </a:ext>
                </a:extLst>
              </a:tr>
            </a:tbl>
          </a:graphicData>
        </a:graphic>
      </p:graphicFrame>
      <p:cxnSp>
        <p:nvCxnSpPr>
          <p:cNvPr id="5" name="直線矢印コネクタ 4">
            <a:extLst>
              <a:ext uri="{FF2B5EF4-FFF2-40B4-BE49-F238E27FC236}">
                <a16:creationId xmlns:a16="http://schemas.microsoft.com/office/drawing/2014/main" id="{656C65FD-0039-448D-9652-CBC666FEB4D7}"/>
              </a:ext>
            </a:extLst>
          </p:cNvPr>
          <p:cNvCxnSpPr>
            <a:cxnSpLocks/>
          </p:cNvCxnSpPr>
          <p:nvPr/>
        </p:nvCxnSpPr>
        <p:spPr>
          <a:xfrm>
            <a:off x="4355976" y="2996952"/>
            <a:ext cx="412335" cy="0"/>
          </a:xfrm>
          <a:prstGeom prst="straightConnector1">
            <a:avLst/>
          </a:prstGeom>
          <a:ln w="25400">
            <a:tailEnd type="triangle"/>
          </a:ln>
        </p:spPr>
        <p:style>
          <a:lnRef idx="1">
            <a:schemeClr val="accent1"/>
          </a:lnRef>
          <a:fillRef idx="0">
            <a:schemeClr val="accent1"/>
          </a:fillRef>
          <a:effectRef idx="0">
            <a:schemeClr val="accent1"/>
          </a:effectRef>
          <a:fontRef idx="minor">
            <a:schemeClr val="tx1"/>
          </a:fontRef>
        </p:style>
      </p:cxnSp>
      <p:sp>
        <p:nvSpPr>
          <p:cNvPr id="23" name="吹き出し: 四角形 22">
            <a:extLst>
              <a:ext uri="{FF2B5EF4-FFF2-40B4-BE49-F238E27FC236}">
                <a16:creationId xmlns:a16="http://schemas.microsoft.com/office/drawing/2014/main" id="{9E5D0BA4-C1C9-4FFD-B7FC-F2B92F69718A}"/>
              </a:ext>
            </a:extLst>
          </p:cNvPr>
          <p:cNvSpPr/>
          <p:nvPr/>
        </p:nvSpPr>
        <p:spPr>
          <a:xfrm>
            <a:off x="4676415" y="4860622"/>
            <a:ext cx="2991929" cy="584602"/>
          </a:xfrm>
          <a:prstGeom prst="wedgeRectCallout">
            <a:avLst>
              <a:gd name="adj1" fmla="val -59971"/>
              <a:gd name="adj2" fmla="val -24957"/>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（その他の主な内容）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・圏域（</a:t>
            </a:r>
            <a:r>
              <a:rPr lang="en-US" altLang="ja-JP" sz="1200" dirty="0">
                <a:solidFill>
                  <a:schemeClr val="tx1"/>
                </a:solidFill>
                <a:latin typeface="Meiryo UI" panose="020B0604030504040204" pitchFamily="50" charset="-128"/>
                <a:ea typeface="Meiryo UI" panose="020B0604030504040204" pitchFamily="50" charset="-128"/>
              </a:rPr>
              <a:t>6</a:t>
            </a:r>
            <a:r>
              <a:rPr lang="ja-JP" altLang="en-US" sz="1200" dirty="0">
                <a:solidFill>
                  <a:schemeClr val="tx1"/>
                </a:solidFill>
                <a:latin typeface="Meiryo UI" panose="020B0604030504040204" pitchFamily="50" charset="-128"/>
                <a:ea typeface="Meiryo UI" panose="020B0604030504040204" pitchFamily="50" charset="-128"/>
              </a:rPr>
              <a:t>市町村）で１箇所設置。　等</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285A24D8-40DA-4383-8443-3124B45D16BF}"/>
              </a:ext>
            </a:extLst>
          </p:cNvPr>
          <p:cNvGraphicFramePr>
            <a:graphicFrameLocks noGrp="1"/>
          </p:cNvGraphicFramePr>
          <p:nvPr>
            <p:extLst>
              <p:ext uri="{D42A27DB-BD31-4B8C-83A1-F6EECF244321}">
                <p14:modId xmlns:p14="http://schemas.microsoft.com/office/powerpoint/2010/main" val="3088863989"/>
              </p:ext>
            </p:extLst>
          </p:nvPr>
        </p:nvGraphicFramePr>
        <p:xfrm>
          <a:off x="91637" y="5550289"/>
          <a:ext cx="4464496" cy="1111696"/>
        </p:xfrm>
        <a:graphic>
          <a:graphicData uri="http://schemas.openxmlformats.org/drawingml/2006/table">
            <a:tbl>
              <a:tblPr>
                <a:tableStyleId>{5C22544A-7EE6-4342-B048-85BDC9FD1C3A}</a:tableStyleId>
              </a:tblPr>
              <a:tblGrid>
                <a:gridCol w="3659813">
                  <a:extLst>
                    <a:ext uri="{9D8B030D-6E8A-4147-A177-3AD203B41FA5}">
                      <a16:colId xmlns:a16="http://schemas.microsoft.com/office/drawing/2014/main" val="1166635366"/>
                    </a:ext>
                  </a:extLst>
                </a:gridCol>
                <a:gridCol w="804683">
                  <a:extLst>
                    <a:ext uri="{9D8B030D-6E8A-4147-A177-3AD203B41FA5}">
                      <a16:colId xmlns:a16="http://schemas.microsoft.com/office/drawing/2014/main" val="2666494867"/>
                    </a:ext>
                  </a:extLst>
                </a:gridCol>
              </a:tblGrid>
              <a:tr h="255432">
                <a:tc>
                  <a:txBody>
                    <a:bodyPr/>
                    <a:lstStyle/>
                    <a:p>
                      <a:pPr algn="ctr" fontAlgn="ctr"/>
                      <a:endParaRPr lang="ja-JP" altLang="en-US" sz="12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ja-JP" altLang="en-US" sz="12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9977">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市町村で確保（市町村単費）</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algn="ctr" fontAlgn="ct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964781025"/>
                  </a:ext>
                </a:extLst>
              </a:tr>
              <a:tr h="206852">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地域生活支援拠点等機能強化加算を活用</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0</a:t>
                      </a:r>
                    </a:p>
                  </a:txBody>
                  <a:tcPr marL="0" marR="0" marT="0" marB="0" anchor="ctr"/>
                </a:tc>
                <a:extLst>
                  <a:ext uri="{0D108BD9-81ED-4DB2-BD59-A6C34878D82A}">
                    <a16:rowId xmlns:a16="http://schemas.microsoft.com/office/drawing/2014/main" val="3500954543"/>
                  </a:ext>
                </a:extLst>
              </a:tr>
              <a:tr h="206852">
                <a:tc>
                  <a:txBody>
                    <a:bodyPr/>
                    <a:lstStyle/>
                    <a:p>
                      <a:pPr marL="0" marR="0" lvl="0" indent="0" algn="l" defTabSz="685800" rtl="0" eaLnBrk="1" fontAlgn="ctr" latinLnBrk="0" hangingPunct="1">
                        <a:lnSpc>
                          <a:spcPct val="100000"/>
                        </a:lnSpc>
                        <a:spcBef>
                          <a:spcPts val="0"/>
                        </a:spcBef>
                        <a:spcAft>
                          <a:spcPts val="0"/>
                        </a:spcAft>
                        <a:buClrTx/>
                        <a:buSzTx/>
                        <a:buFontTx/>
                        <a:buNone/>
                        <a:tabLst/>
                        <a:defRPr/>
                      </a:pP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地域生活支援拠点等・ネットワーク運営推進事業を活用</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2766770171"/>
                  </a:ext>
                </a:extLst>
              </a:tr>
              <a:tr h="242583">
                <a:tc>
                  <a:txBody>
                    <a:bodyPr/>
                    <a:lstStyle/>
                    <a:p>
                      <a:pPr algn="l" fontAlgn="ctr"/>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その他</a:t>
                      </a:r>
                      <a:endParaRPr lang="en-US" altLang="ja-JP" sz="1200" b="0" i="0" u="none" strike="noStrike" dirty="0">
                        <a:solidFill>
                          <a:srgbClr val="000000"/>
                        </a:solidFill>
                        <a:effectLst/>
                        <a:latin typeface="Meiryo UI" panose="020B0604030504040204" pitchFamily="50" charset="-128"/>
                        <a:ea typeface="Meiryo UI" panose="020B0604030504040204" pitchFamily="50" charset="-128"/>
                      </a:endParaRPr>
                    </a:p>
                  </a:txBody>
                  <a:tcPr marL="0" marR="0" marT="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200" b="0" i="0" u="none" strike="noStrike" dirty="0">
                          <a:solidFill>
                            <a:srgbClr val="000000"/>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1435660442"/>
                  </a:ext>
                </a:extLst>
              </a:tr>
            </a:tbl>
          </a:graphicData>
        </a:graphic>
      </p:graphicFrame>
      <p:sp>
        <p:nvSpPr>
          <p:cNvPr id="29" name="正方形/長方形 28">
            <a:extLst>
              <a:ext uri="{FF2B5EF4-FFF2-40B4-BE49-F238E27FC236}">
                <a16:creationId xmlns:a16="http://schemas.microsoft.com/office/drawing/2014/main" id="{357878DF-C214-40C3-9A15-FAE061B3380D}"/>
              </a:ext>
            </a:extLst>
          </p:cNvPr>
          <p:cNvSpPr/>
          <p:nvPr/>
        </p:nvSpPr>
        <p:spPr>
          <a:xfrm>
            <a:off x="35496" y="5273290"/>
            <a:ext cx="3909751"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拠点コーディネーターを配置するための財源</a:t>
            </a:r>
            <a:endParaRPr lang="en-US" altLang="ja-JP" sz="1200" b="1" dirty="0">
              <a:latin typeface="Meiryo UI" panose="020B0604030504040204" pitchFamily="50" charset="-128"/>
              <a:ea typeface="Meiryo UI" panose="020B0604030504040204" pitchFamily="50" charset="-128"/>
            </a:endParaRPr>
          </a:p>
        </p:txBody>
      </p:sp>
      <p:sp>
        <p:nvSpPr>
          <p:cNvPr id="30" name="吹き出し: 四角形 29">
            <a:extLst>
              <a:ext uri="{FF2B5EF4-FFF2-40B4-BE49-F238E27FC236}">
                <a16:creationId xmlns:a16="http://schemas.microsoft.com/office/drawing/2014/main" id="{EE2BA431-FB8F-4F16-B07B-57007F1E1511}"/>
              </a:ext>
            </a:extLst>
          </p:cNvPr>
          <p:cNvSpPr/>
          <p:nvPr/>
        </p:nvSpPr>
        <p:spPr>
          <a:xfrm>
            <a:off x="4734626" y="6165304"/>
            <a:ext cx="4013838" cy="496682"/>
          </a:xfrm>
          <a:prstGeom prst="wedgeRectCallout">
            <a:avLst>
              <a:gd name="adj1" fmla="val -55308"/>
              <a:gd name="adj2" fmla="val 22095"/>
            </a:avLst>
          </a:prstGeom>
          <a:solidFill>
            <a:schemeClr val="accent3">
              <a:lumMod val="20000"/>
              <a:lumOff val="80000"/>
            </a:schemeClr>
          </a:solid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（その他の主な内容）</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latin typeface="Meiryo UI" panose="020B0604030504040204" pitchFamily="50" charset="-128"/>
                <a:ea typeface="Meiryo UI" panose="020B0604030504040204" pitchFamily="50" charset="-128"/>
              </a:rPr>
              <a:t>・基幹相談支援センター委託料内で実施。　等</a:t>
            </a:r>
            <a:endParaRPr kumimoji="1" lang="ja-JP" altLang="en-US" sz="1200" dirty="0">
              <a:solidFill>
                <a:schemeClr val="tx1"/>
              </a:solidFill>
              <a:latin typeface="Meiryo UI" panose="020B0604030504040204" pitchFamily="50" charset="-128"/>
              <a:ea typeface="Meiryo UI" panose="020B0604030504040204" pitchFamily="50" charset="-128"/>
            </a:endParaRPr>
          </a:p>
        </p:txBody>
      </p:sp>
      <p:sp>
        <p:nvSpPr>
          <p:cNvPr id="3" name="大かっこ 2">
            <a:extLst>
              <a:ext uri="{FF2B5EF4-FFF2-40B4-BE49-F238E27FC236}">
                <a16:creationId xmlns:a16="http://schemas.microsoft.com/office/drawing/2014/main" id="{85BECE15-0186-4948-A5A1-2CFCA40440E9}"/>
              </a:ext>
            </a:extLst>
          </p:cNvPr>
          <p:cNvSpPr/>
          <p:nvPr/>
        </p:nvSpPr>
        <p:spPr>
          <a:xfrm>
            <a:off x="4837940" y="2388232"/>
            <a:ext cx="4258686" cy="1008110"/>
          </a:xfrm>
          <a:prstGeom prst="bracketPair">
            <a:avLst>
              <a:gd name="adj" fmla="val 7759"/>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5" name="タイトル 1">
            <a:extLst>
              <a:ext uri="{FF2B5EF4-FFF2-40B4-BE49-F238E27FC236}">
                <a16:creationId xmlns:a16="http://schemas.microsoft.com/office/drawing/2014/main" id="{6B728D01-31B8-4169-88B5-A5545B77C755}"/>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14543592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119152" y="188640"/>
            <a:ext cx="8917344" cy="720080"/>
          </a:xfrm>
          <a:prstGeom prst="roundRect">
            <a:avLst>
              <a:gd name="adj" fmla="val 0"/>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pic>
        <p:nvPicPr>
          <p:cNvPr id="2" name="図 1"/>
          <p:cNvPicPr>
            <a:picLocks noChangeAspect="1"/>
          </p:cNvPicPr>
          <p:nvPr/>
        </p:nvPicPr>
        <p:blipFill>
          <a:blip r:embed="rId3"/>
          <a:stretch>
            <a:fillRect/>
          </a:stretch>
        </p:blipFill>
        <p:spPr>
          <a:xfrm>
            <a:off x="42006" y="708888"/>
            <a:ext cx="9071634" cy="127824"/>
          </a:xfrm>
          <a:prstGeom prst="rect">
            <a:avLst/>
          </a:prstGeom>
        </p:spPr>
      </p:pic>
      <p:sp>
        <p:nvSpPr>
          <p:cNvPr id="3" name="タイトル 2"/>
          <p:cNvSpPr>
            <a:spLocks noGrp="1"/>
          </p:cNvSpPr>
          <p:nvPr>
            <p:ph type="title"/>
          </p:nvPr>
        </p:nvSpPr>
        <p:spPr>
          <a:xfrm>
            <a:off x="119152" y="414411"/>
            <a:ext cx="7886700" cy="402885"/>
          </a:xfrm>
        </p:spPr>
        <p:txBody>
          <a:bodyPr>
            <a:normAutofit/>
          </a:bodyPr>
          <a:lstStyle/>
          <a:p>
            <a:r>
              <a:rPr lang="ja-JP" altLang="en-US" sz="1400" b="1" dirty="0">
                <a:latin typeface="Meiryo UI" panose="020B0604030504040204" pitchFamily="50" charset="-128"/>
                <a:ea typeface="Meiryo UI" panose="020B0604030504040204" pitchFamily="50" charset="-128"/>
              </a:rPr>
              <a:t>問</a:t>
            </a:r>
            <a:r>
              <a:rPr lang="en-US" altLang="ja-JP" sz="1400" b="1" dirty="0">
                <a:latin typeface="Meiryo UI" panose="020B0604030504040204" pitchFamily="50" charset="-128"/>
                <a:ea typeface="Meiryo UI" panose="020B0604030504040204" pitchFamily="50" charset="-128"/>
              </a:rPr>
              <a:t>2-4</a:t>
            </a:r>
            <a:r>
              <a:rPr lang="ja-JP" altLang="en-US" sz="1400" b="1" dirty="0">
                <a:latin typeface="Meiryo UI" panose="020B0604030504040204" pitchFamily="50" charset="-128"/>
                <a:ea typeface="Meiryo UI" panose="020B0604030504040204" pitchFamily="50" charset="-128"/>
              </a:rPr>
              <a:t>～</a:t>
            </a:r>
            <a:r>
              <a:rPr lang="en-US" altLang="ja-JP" sz="1400" b="1" dirty="0">
                <a:latin typeface="Meiryo UI" panose="020B0604030504040204" pitchFamily="50" charset="-128"/>
                <a:ea typeface="Meiryo UI" panose="020B0604030504040204" pitchFamily="50" charset="-128"/>
              </a:rPr>
              <a:t>5</a:t>
            </a:r>
            <a:r>
              <a:rPr lang="ja-JP" altLang="en-US" sz="1400" b="1" dirty="0">
                <a:latin typeface="Meiryo UI" panose="020B0604030504040204" pitchFamily="50" charset="-128"/>
                <a:ea typeface="Meiryo UI" panose="020B0604030504040204" pitchFamily="50" charset="-128"/>
              </a:rPr>
              <a:t>．拠点コーディネーターの担っている業務及び効果</a:t>
            </a:r>
            <a:endParaRPr kumimoji="1" lang="ja-JP" altLang="en-US" sz="1400" b="1" dirty="0">
              <a:latin typeface="Meiryo UI" panose="020B0604030504040204" pitchFamily="50" charset="-128"/>
              <a:ea typeface="Meiryo UI" panose="020B0604030504040204" pitchFamily="50" charset="-128"/>
            </a:endParaRPr>
          </a:p>
        </p:txBody>
      </p:sp>
      <p:sp>
        <p:nvSpPr>
          <p:cNvPr id="8" name="コンテンツ プレースホルダー 2"/>
          <p:cNvSpPr>
            <a:spLocks noGrp="1"/>
          </p:cNvSpPr>
          <p:nvPr>
            <p:ph idx="1"/>
          </p:nvPr>
        </p:nvSpPr>
        <p:spPr>
          <a:xfrm>
            <a:off x="98929" y="836712"/>
            <a:ext cx="8964129" cy="1086617"/>
          </a:xfrm>
          <a:ln>
            <a:solidFill>
              <a:schemeClr val="dk1"/>
            </a:solidFill>
          </a:ln>
        </p:spPr>
        <p:txBody>
          <a:bodyPr>
            <a:noAutofit/>
          </a:bodyPr>
          <a:lstStyle/>
          <a:p>
            <a:pPr>
              <a:lnSpc>
                <a:spcPts val="1800"/>
              </a:lnSpc>
              <a:spcBef>
                <a:spcPts val="600"/>
              </a:spcBef>
              <a:buFont typeface="Wingdings" panose="05000000000000000000" pitchFamily="2" charset="2"/>
              <a:buChar char="u"/>
            </a:pPr>
            <a:r>
              <a:rPr lang="ja-JP" altLang="en-US" sz="1400" dirty="0">
                <a:latin typeface="Meiryo UI" panose="020B0604030504040204" pitchFamily="50" charset="-128"/>
                <a:ea typeface="Meiryo UI" panose="020B0604030504040204" pitchFamily="50" charset="-128"/>
              </a:rPr>
              <a:t>コーディネーターの業務内容は、「緊急事態に必要なサービスのコーディネートや相談等の支援」、「緊急事態における受入れの調整や医療機関への連絡等」が多くなっている。</a:t>
            </a:r>
            <a:endParaRPr lang="en-US" altLang="ja-JP" sz="1400" dirty="0">
              <a:latin typeface="Meiryo UI" panose="020B0604030504040204" pitchFamily="50" charset="-128"/>
              <a:ea typeface="Meiryo UI" panose="020B0604030504040204" pitchFamily="50" charset="-128"/>
            </a:endParaRPr>
          </a:p>
          <a:p>
            <a:pPr>
              <a:lnSpc>
                <a:spcPts val="1800"/>
              </a:lnSpc>
              <a:spcBef>
                <a:spcPts val="600"/>
              </a:spcBef>
              <a:buFont typeface="Wingdings" panose="05000000000000000000" pitchFamily="2" charset="2"/>
              <a:buChar char="u"/>
            </a:pPr>
            <a:r>
              <a:rPr lang="ja-JP" altLang="en-US" sz="1400" spc="-150" dirty="0">
                <a:latin typeface="Meiryo UI" panose="020B0604030504040204" pitchFamily="50" charset="-128"/>
                <a:ea typeface="Meiryo UI" panose="020B0604030504040204" pitchFamily="50" charset="-128"/>
              </a:rPr>
              <a:t>コーディネーターを配置した効果は、「緊急時の受入れ先事業所等との関係が深まり、連携がしやすくなった」が最多。次いで「関係機関との連携に資するための協議において議論が深まり、ネットワークの構築が進んだ」が多い。</a:t>
            </a:r>
          </a:p>
        </p:txBody>
      </p:sp>
      <p:graphicFrame>
        <p:nvGraphicFramePr>
          <p:cNvPr id="13" name="表 12">
            <a:extLst>
              <a:ext uri="{FF2B5EF4-FFF2-40B4-BE49-F238E27FC236}">
                <a16:creationId xmlns:a16="http://schemas.microsoft.com/office/drawing/2014/main" id="{4A7B91FD-6193-4241-8483-3B480803FC3E}"/>
              </a:ext>
            </a:extLst>
          </p:cNvPr>
          <p:cNvGraphicFramePr>
            <a:graphicFrameLocks noGrp="1"/>
          </p:cNvGraphicFramePr>
          <p:nvPr>
            <p:extLst>
              <p:ext uri="{D42A27DB-BD31-4B8C-83A1-F6EECF244321}">
                <p14:modId xmlns:p14="http://schemas.microsoft.com/office/powerpoint/2010/main" val="3121154521"/>
              </p:ext>
            </p:extLst>
          </p:nvPr>
        </p:nvGraphicFramePr>
        <p:xfrm>
          <a:off x="61054" y="2201418"/>
          <a:ext cx="5087009" cy="863007"/>
        </p:xfrm>
        <a:graphic>
          <a:graphicData uri="http://schemas.openxmlformats.org/drawingml/2006/table">
            <a:tbl>
              <a:tblPr>
                <a:tableStyleId>{5C22544A-7EE6-4342-B048-85BDC9FD1C3A}</a:tableStyleId>
              </a:tblPr>
              <a:tblGrid>
                <a:gridCol w="4438938">
                  <a:extLst>
                    <a:ext uri="{9D8B030D-6E8A-4147-A177-3AD203B41FA5}">
                      <a16:colId xmlns:a16="http://schemas.microsoft.com/office/drawing/2014/main" val="1166635366"/>
                    </a:ext>
                  </a:extLst>
                </a:gridCol>
                <a:gridCol w="648071">
                  <a:extLst>
                    <a:ext uri="{9D8B030D-6E8A-4147-A177-3AD203B41FA5}">
                      <a16:colId xmlns:a16="http://schemas.microsoft.com/office/drawing/2014/main" val="2666494867"/>
                    </a:ext>
                  </a:extLst>
                </a:gridCol>
              </a:tblGrid>
              <a:tr h="197950">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基幹相談支援センターや相談支援事業所等との地域の相談支援体制の構築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緊急事態の支援が見込めない世帯の事前の把握、登録</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緊急事態の支援が見込めない世帯との常時の連絡体制の確保</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3500954543"/>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緊急事態に必要なサービスのコーディネートや相談等の支援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13</a:t>
                      </a:r>
                    </a:p>
                  </a:txBody>
                  <a:tcPr marL="0" marR="0" marT="0" marB="0" anchor="ctr"/>
                </a:tc>
                <a:extLst>
                  <a:ext uri="{0D108BD9-81ED-4DB2-BD59-A6C34878D82A}">
                    <a16:rowId xmlns:a16="http://schemas.microsoft.com/office/drawing/2014/main" val="2766770171"/>
                  </a:ext>
                </a:extLst>
              </a:tr>
            </a:tbl>
          </a:graphicData>
        </a:graphic>
      </p:graphicFrame>
      <p:graphicFrame>
        <p:nvGraphicFramePr>
          <p:cNvPr id="14" name="表 13">
            <a:extLst>
              <a:ext uri="{FF2B5EF4-FFF2-40B4-BE49-F238E27FC236}">
                <a16:creationId xmlns:a16="http://schemas.microsoft.com/office/drawing/2014/main" id="{53C03D9C-8865-462D-8862-C08139A11C3A}"/>
              </a:ext>
            </a:extLst>
          </p:cNvPr>
          <p:cNvGraphicFramePr>
            <a:graphicFrameLocks noGrp="1"/>
          </p:cNvGraphicFramePr>
          <p:nvPr>
            <p:extLst>
              <p:ext uri="{D42A27DB-BD31-4B8C-83A1-F6EECF244321}">
                <p14:modId xmlns:p14="http://schemas.microsoft.com/office/powerpoint/2010/main" val="1516787262"/>
              </p:ext>
            </p:extLst>
          </p:nvPr>
        </p:nvGraphicFramePr>
        <p:xfrm>
          <a:off x="59030" y="3137522"/>
          <a:ext cx="5089034" cy="658273"/>
        </p:xfrm>
        <a:graphic>
          <a:graphicData uri="http://schemas.openxmlformats.org/drawingml/2006/table">
            <a:tbl>
              <a:tblPr>
                <a:tableStyleId>{5C22544A-7EE6-4342-B048-85BDC9FD1C3A}</a:tableStyleId>
              </a:tblPr>
              <a:tblGrid>
                <a:gridCol w="4486098">
                  <a:extLst>
                    <a:ext uri="{9D8B030D-6E8A-4147-A177-3AD203B41FA5}">
                      <a16:colId xmlns:a16="http://schemas.microsoft.com/office/drawing/2014/main" val="1166635366"/>
                    </a:ext>
                  </a:extLst>
                </a:gridCol>
                <a:gridCol w="602936">
                  <a:extLst>
                    <a:ext uri="{9D8B030D-6E8A-4147-A177-3AD203B41FA5}">
                      <a16:colId xmlns:a16="http://schemas.microsoft.com/office/drawing/2014/main" val="2666494867"/>
                    </a:ext>
                  </a:extLst>
                </a:gridCol>
              </a:tblGrid>
              <a:tr h="217385">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地域の指定障がい福祉サービス事業所や医療機関等との連携体制の構築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常時の緊急受入体制の確保</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緊急事態における受入れの調整や医療機関への連絡等</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10</a:t>
                      </a:r>
                    </a:p>
                  </a:txBody>
                  <a:tcPr marL="0" marR="0" marT="0" marB="0" anchor="ctr"/>
                </a:tc>
                <a:extLst>
                  <a:ext uri="{0D108BD9-81ED-4DB2-BD59-A6C34878D82A}">
                    <a16:rowId xmlns:a16="http://schemas.microsoft.com/office/drawing/2014/main" val="2766770171"/>
                  </a:ext>
                </a:extLst>
              </a:tr>
            </a:tbl>
          </a:graphicData>
        </a:graphic>
      </p:graphicFrame>
      <p:graphicFrame>
        <p:nvGraphicFramePr>
          <p:cNvPr id="17" name="表 16">
            <a:extLst>
              <a:ext uri="{FF2B5EF4-FFF2-40B4-BE49-F238E27FC236}">
                <a16:creationId xmlns:a16="http://schemas.microsoft.com/office/drawing/2014/main" id="{35DDC6DA-F501-4BCA-B8DF-31BEE948281F}"/>
              </a:ext>
            </a:extLst>
          </p:cNvPr>
          <p:cNvGraphicFramePr>
            <a:graphicFrameLocks noGrp="1"/>
          </p:cNvGraphicFramePr>
          <p:nvPr>
            <p:extLst>
              <p:ext uri="{D42A27DB-BD31-4B8C-83A1-F6EECF244321}">
                <p14:modId xmlns:p14="http://schemas.microsoft.com/office/powerpoint/2010/main" val="3598646192"/>
              </p:ext>
            </p:extLst>
          </p:nvPr>
        </p:nvGraphicFramePr>
        <p:xfrm>
          <a:off x="59030" y="3939554"/>
          <a:ext cx="5161042" cy="1190568"/>
        </p:xfrm>
        <a:graphic>
          <a:graphicData uri="http://schemas.openxmlformats.org/drawingml/2006/table">
            <a:tbl>
              <a:tblPr>
                <a:tableStyleId>{5C22544A-7EE6-4342-B048-85BDC9FD1C3A}</a:tableStyleId>
              </a:tblPr>
              <a:tblGrid>
                <a:gridCol w="4512970">
                  <a:extLst>
                    <a:ext uri="{9D8B030D-6E8A-4147-A177-3AD203B41FA5}">
                      <a16:colId xmlns:a16="http://schemas.microsoft.com/office/drawing/2014/main" val="1166635366"/>
                    </a:ext>
                  </a:extLst>
                </a:gridCol>
                <a:gridCol w="648072">
                  <a:extLst>
                    <a:ext uri="{9D8B030D-6E8A-4147-A177-3AD203B41FA5}">
                      <a16:colId xmlns:a16="http://schemas.microsoft.com/office/drawing/2014/main" val="2666494867"/>
                    </a:ext>
                  </a:extLst>
                </a:gridCol>
              </a:tblGrid>
              <a:tr h="216816">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障がい者支援施設や精神科病院等との連携体制の構築</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196070">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障がい者支援施設における、地域移行等意向確認担当者との情報共有</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3</a:t>
                      </a:r>
                    </a:p>
                  </a:txBody>
                  <a:tcPr marL="0" marR="0" marT="0" marB="0" anchor="ctr"/>
                </a:tc>
                <a:extLst>
                  <a:ext uri="{0D108BD9-81ED-4DB2-BD59-A6C34878D82A}">
                    <a16:rowId xmlns:a16="http://schemas.microsoft.com/office/drawing/2014/main" val="964781025"/>
                  </a:ext>
                </a:extLst>
              </a:tr>
              <a:tr h="266875">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精神科病院における、退院後生活環境相談員等との情報共有</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3500954543"/>
                  </a:ext>
                </a:extLst>
              </a:tr>
              <a:tr h="2673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地域における障がい福祉サービスの体験的な利用に係る支援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5</a:t>
                      </a:r>
                    </a:p>
                  </a:txBody>
                  <a:tcPr marL="0" marR="0" marT="0" marB="0" anchor="ctr"/>
                </a:tc>
                <a:extLst>
                  <a:ext uri="{0D108BD9-81ED-4DB2-BD59-A6C34878D82A}">
                    <a16:rowId xmlns:a16="http://schemas.microsoft.com/office/drawing/2014/main" val="2766770171"/>
                  </a:ext>
                </a:extLst>
              </a:tr>
              <a:tr h="243438">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その他の地域生活への移行に向けた支援に係る調整</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4</a:t>
                      </a:r>
                    </a:p>
                  </a:txBody>
                  <a:tcPr marL="0" marR="0" marT="0" marB="0" anchor="ctr"/>
                </a:tc>
                <a:extLst>
                  <a:ext uri="{0D108BD9-81ED-4DB2-BD59-A6C34878D82A}">
                    <a16:rowId xmlns:a16="http://schemas.microsoft.com/office/drawing/2014/main" val="859889440"/>
                  </a:ext>
                </a:extLst>
              </a:tr>
            </a:tbl>
          </a:graphicData>
        </a:graphic>
      </p:graphicFrame>
      <p:graphicFrame>
        <p:nvGraphicFramePr>
          <p:cNvPr id="18" name="表 17">
            <a:extLst>
              <a:ext uri="{FF2B5EF4-FFF2-40B4-BE49-F238E27FC236}">
                <a16:creationId xmlns:a16="http://schemas.microsoft.com/office/drawing/2014/main" id="{2AB16502-2800-4C12-A74C-AC8C6AA9646A}"/>
              </a:ext>
            </a:extLst>
          </p:cNvPr>
          <p:cNvGraphicFramePr>
            <a:graphicFrameLocks noGrp="1"/>
          </p:cNvGraphicFramePr>
          <p:nvPr>
            <p:extLst>
              <p:ext uri="{D42A27DB-BD31-4B8C-83A1-F6EECF244321}">
                <p14:modId xmlns:p14="http://schemas.microsoft.com/office/powerpoint/2010/main" val="1296836100"/>
              </p:ext>
            </p:extLst>
          </p:nvPr>
        </p:nvGraphicFramePr>
        <p:xfrm>
          <a:off x="59030" y="5197187"/>
          <a:ext cx="5089034" cy="892663"/>
        </p:xfrm>
        <a:graphic>
          <a:graphicData uri="http://schemas.openxmlformats.org/drawingml/2006/table">
            <a:tbl>
              <a:tblPr>
                <a:tableStyleId>{5C22544A-7EE6-4342-B048-85BDC9FD1C3A}</a:tableStyleId>
              </a:tblPr>
              <a:tblGrid>
                <a:gridCol w="4512970">
                  <a:extLst>
                    <a:ext uri="{9D8B030D-6E8A-4147-A177-3AD203B41FA5}">
                      <a16:colId xmlns:a16="http://schemas.microsoft.com/office/drawing/2014/main" val="1166635366"/>
                    </a:ext>
                  </a:extLst>
                </a:gridCol>
                <a:gridCol w="576064">
                  <a:extLst>
                    <a:ext uri="{9D8B030D-6E8A-4147-A177-3AD203B41FA5}">
                      <a16:colId xmlns:a16="http://schemas.microsoft.com/office/drawing/2014/main" val="2666494867"/>
                    </a:ext>
                  </a:extLst>
                </a:gridCol>
              </a:tblGrid>
              <a:tr h="227606">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地域生活支援拠点等におけるネットワークの運営や機能の充実</a:t>
                      </a: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21671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専門的人材を確保するための研修等</a:t>
                      </a:r>
                    </a:p>
                  </a:txBody>
                  <a:tcPr marL="6350" marR="6350" marT="635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964781025"/>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関係機関との連携に資するための協議の場の開催</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8</a:t>
                      </a:r>
                    </a:p>
                  </a:txBody>
                  <a:tcPr marL="0" marR="0" marT="0" marB="0" anchor="ctr"/>
                </a:tc>
                <a:extLst>
                  <a:ext uri="{0D108BD9-81ED-4DB2-BD59-A6C34878D82A}">
                    <a16:rowId xmlns:a16="http://schemas.microsoft.com/office/drawing/2014/main" val="3500954543"/>
                  </a:ext>
                </a:extLst>
              </a:tr>
              <a:tr h="224169">
                <a:tc>
                  <a:txBody>
                    <a:bodyPr/>
                    <a:lstStyle/>
                    <a:p>
                      <a:pPr algn="l" fontAlgn="t"/>
                      <a:r>
                        <a:rPr lang="ja-JP" altLang="en-US" sz="1100" b="0" i="0" u="none" strike="noStrike" dirty="0">
                          <a:solidFill>
                            <a:srgbClr val="000000"/>
                          </a:solidFill>
                          <a:effectLst/>
                          <a:latin typeface="Meiryo UI" panose="020B0604030504040204" pitchFamily="50" charset="-128"/>
                          <a:ea typeface="Meiryo UI" panose="020B0604030504040204" pitchFamily="50" charset="-128"/>
                        </a:rPr>
                        <a:t>その他</a:t>
                      </a:r>
                    </a:p>
                  </a:txBody>
                  <a:tcPr marL="6350" marR="6350" marT="635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1</a:t>
                      </a:r>
                    </a:p>
                  </a:txBody>
                  <a:tcPr marL="0" marR="0" marT="0" marB="0" anchor="ctr"/>
                </a:tc>
                <a:extLst>
                  <a:ext uri="{0D108BD9-81ED-4DB2-BD59-A6C34878D82A}">
                    <a16:rowId xmlns:a16="http://schemas.microsoft.com/office/drawing/2014/main" val="2766770171"/>
                  </a:ext>
                </a:extLst>
              </a:tr>
            </a:tbl>
          </a:graphicData>
        </a:graphic>
      </p:graphicFrame>
      <p:sp>
        <p:nvSpPr>
          <p:cNvPr id="4" name="吹き出し: 四角形 3">
            <a:extLst>
              <a:ext uri="{FF2B5EF4-FFF2-40B4-BE49-F238E27FC236}">
                <a16:creationId xmlns:a16="http://schemas.microsoft.com/office/drawing/2014/main" id="{091379D7-17F3-45BA-820D-5EB7D1646CF5}"/>
              </a:ext>
            </a:extLst>
          </p:cNvPr>
          <p:cNvSpPr/>
          <p:nvPr/>
        </p:nvSpPr>
        <p:spPr>
          <a:xfrm>
            <a:off x="539552" y="6237311"/>
            <a:ext cx="4680520" cy="504057"/>
          </a:xfrm>
          <a:prstGeom prst="wedgeRectCallout">
            <a:avLst>
              <a:gd name="adj1" fmla="val 43178"/>
              <a:gd name="adj2" fmla="val -83842"/>
            </a:avLst>
          </a:prstGeom>
          <a:solidFill>
            <a:schemeClr val="bg2"/>
          </a:solidFill>
          <a:ln/>
        </p:spPr>
        <p:style>
          <a:lnRef idx="3">
            <a:schemeClr val="lt1"/>
          </a:lnRef>
          <a:fillRef idx="1">
            <a:schemeClr val="accent2"/>
          </a:fillRef>
          <a:effectRef idx="1">
            <a:schemeClr val="accent2"/>
          </a:effectRef>
          <a:fontRef idx="minor">
            <a:schemeClr val="lt1"/>
          </a:fontRef>
        </p:style>
        <p:txBody>
          <a:bodyPr rtlCol="0" anchor="t"/>
          <a:lstStyle/>
          <a:p>
            <a:pPr marL="87313" marR="0" lvl="0" indent="-87313" algn="l" defTabSz="914400" rtl="0" eaLnBrk="1" fontAlgn="auto" latinLnBrk="0" hangingPunct="1">
              <a:lnSpc>
                <a:spcPct val="100000"/>
              </a:lnSpc>
              <a:spcAft>
                <a:spcPts val="0"/>
              </a:spcAft>
              <a:buClrTx/>
              <a:buSzTx/>
              <a:buFontTx/>
              <a:buNone/>
              <a:tabLst/>
              <a:defRPr/>
            </a:pP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r>
              <a:rPr lang="ja-JP" altLang="en-US" sz="1100" dirty="0">
                <a:solidFill>
                  <a:schemeClr val="tx1"/>
                </a:solidFill>
                <a:latin typeface="Meiryo UI" panose="020B0604030504040204" pitchFamily="50" charset="-128"/>
                <a:ea typeface="Meiryo UI" panose="020B0604030504040204" pitchFamily="50" charset="-128"/>
              </a:rPr>
              <a:t>その他の内容</a:t>
            </a:r>
            <a:r>
              <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914400" rtl="0" eaLnBrk="1" fontAlgn="auto" latinLnBrk="0" hangingPunct="1">
              <a:lnSpc>
                <a:spcPct val="100000"/>
              </a:lnSpc>
              <a:spcAft>
                <a:spcPts val="0"/>
              </a:spcAft>
              <a:buClrTx/>
              <a:buSzTx/>
              <a:buFontTx/>
              <a:buNone/>
              <a:tabLst/>
              <a:defRPr/>
            </a:pPr>
            <a:r>
              <a:rPr lang="ja-JP" altLang="en-US" sz="1100" dirty="0">
                <a:solidFill>
                  <a:schemeClr val="tx1"/>
                </a:solidFill>
                <a:latin typeface="Meiryo UI" panose="020B0604030504040204" pitchFamily="50" charset="-128"/>
                <a:ea typeface="Meiryo UI" panose="020B0604030504040204" pitchFamily="50" charset="-128"/>
              </a:rPr>
              <a:t>・共同設置している圏域市町村に対する、コーディネーター業務の課題の提案等。</a:t>
            </a:r>
            <a:endParaRPr kumimoji="1" lang="ja-JP" altLang="en-US" sz="11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p:txBody>
      </p:sp>
      <p:sp>
        <p:nvSpPr>
          <p:cNvPr id="20" name="正方形/長方形 19">
            <a:extLst>
              <a:ext uri="{FF2B5EF4-FFF2-40B4-BE49-F238E27FC236}">
                <a16:creationId xmlns:a16="http://schemas.microsoft.com/office/drawing/2014/main" id="{D0D14A28-D8F5-4AB5-8F9B-4B1DBC160B6B}"/>
              </a:ext>
            </a:extLst>
          </p:cNvPr>
          <p:cNvSpPr/>
          <p:nvPr/>
        </p:nvSpPr>
        <p:spPr>
          <a:xfrm>
            <a:off x="35496" y="1985394"/>
            <a:ext cx="4539583"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拠点コーディネーターが担っている業務内容（複数回答）</a:t>
            </a:r>
            <a:endParaRPr lang="en-US" altLang="ja-JP" sz="1200" b="1" dirty="0">
              <a:latin typeface="Meiryo UI" panose="020B0604030504040204" pitchFamily="50" charset="-128"/>
              <a:ea typeface="Meiryo UI" panose="020B0604030504040204" pitchFamily="50" charset="-128"/>
            </a:endParaRPr>
          </a:p>
        </p:txBody>
      </p:sp>
      <p:graphicFrame>
        <p:nvGraphicFramePr>
          <p:cNvPr id="24" name="表 23">
            <a:extLst>
              <a:ext uri="{FF2B5EF4-FFF2-40B4-BE49-F238E27FC236}">
                <a16:creationId xmlns:a16="http://schemas.microsoft.com/office/drawing/2014/main" id="{78F3C70C-128A-4226-86DB-292AC38FEEE9}"/>
              </a:ext>
            </a:extLst>
          </p:cNvPr>
          <p:cNvGraphicFramePr>
            <a:graphicFrameLocks noGrp="1"/>
          </p:cNvGraphicFramePr>
          <p:nvPr>
            <p:extLst>
              <p:ext uri="{D42A27DB-BD31-4B8C-83A1-F6EECF244321}">
                <p14:modId xmlns:p14="http://schemas.microsoft.com/office/powerpoint/2010/main" val="3879439934"/>
              </p:ext>
            </p:extLst>
          </p:nvPr>
        </p:nvGraphicFramePr>
        <p:xfrm>
          <a:off x="5295137" y="2232914"/>
          <a:ext cx="3741359" cy="3384376"/>
        </p:xfrm>
        <a:graphic>
          <a:graphicData uri="http://schemas.openxmlformats.org/drawingml/2006/table">
            <a:tbl>
              <a:tblPr>
                <a:tableStyleId>{5C22544A-7EE6-4342-B048-85BDC9FD1C3A}</a:tableStyleId>
              </a:tblPr>
              <a:tblGrid>
                <a:gridCol w="3024336">
                  <a:extLst>
                    <a:ext uri="{9D8B030D-6E8A-4147-A177-3AD203B41FA5}">
                      <a16:colId xmlns:a16="http://schemas.microsoft.com/office/drawing/2014/main" val="1166635366"/>
                    </a:ext>
                  </a:extLst>
                </a:gridCol>
                <a:gridCol w="717023">
                  <a:extLst>
                    <a:ext uri="{9D8B030D-6E8A-4147-A177-3AD203B41FA5}">
                      <a16:colId xmlns:a16="http://schemas.microsoft.com/office/drawing/2014/main" val="2666494867"/>
                    </a:ext>
                  </a:extLst>
                </a:gridCol>
              </a:tblGrid>
              <a:tr h="221322">
                <a:tc>
                  <a:txBody>
                    <a:bodyPr/>
                    <a:lstStyle/>
                    <a:p>
                      <a:pPr algn="ctr" fontAlgn="ctr"/>
                      <a:endParaRPr lang="ja-JP" altLang="en-US" sz="1100" b="1" i="0" u="none" strike="noStrike" dirty="0">
                        <a:solidFill>
                          <a:schemeClr val="bg1"/>
                        </a:solidFill>
                        <a:effectLst/>
                        <a:latin typeface="Meiryo UI" panose="020B0604030504040204" pitchFamily="50" charset="-128"/>
                        <a:ea typeface="Meiryo UI" panose="020B0604030504040204" pitchFamily="50" charset="-128"/>
                      </a:endParaRPr>
                    </a:p>
                  </a:txBody>
                  <a:tcPr marL="0" marR="0" marT="0" marB="0" anchor="ctr">
                    <a:solidFill>
                      <a:schemeClr val="accent1">
                        <a:lumMod val="75000"/>
                      </a:schemeClr>
                    </a:solidFill>
                  </a:tcPr>
                </a:tc>
                <a:tc>
                  <a:txBody>
                    <a:bodyPr/>
                    <a:lstStyle/>
                    <a:p>
                      <a:pPr algn="ctr" fontAlgn="ctr"/>
                      <a:r>
                        <a:rPr lang="ja-JP" altLang="en-US" sz="1100" b="1" i="0" u="none" strike="noStrike" dirty="0">
                          <a:solidFill>
                            <a:schemeClr val="bg1"/>
                          </a:solidFill>
                          <a:effectLst/>
                          <a:latin typeface="Meiryo UI" panose="020B0604030504040204" pitchFamily="50" charset="-128"/>
                          <a:ea typeface="Meiryo UI" panose="020B0604030504040204" pitchFamily="50" charset="-128"/>
                        </a:rPr>
                        <a:t>市町村数</a:t>
                      </a:r>
                    </a:p>
                  </a:txBody>
                  <a:tcPr marL="0" marR="0" marT="0" marB="0" anchor="ctr">
                    <a:solidFill>
                      <a:schemeClr val="accent1">
                        <a:lumMod val="75000"/>
                      </a:schemeClr>
                    </a:solidFill>
                  </a:tcPr>
                </a:tc>
                <a:extLst>
                  <a:ext uri="{0D108BD9-81ED-4DB2-BD59-A6C34878D82A}">
                    <a16:rowId xmlns:a16="http://schemas.microsoft.com/office/drawing/2014/main" val="416713139"/>
                  </a:ext>
                </a:extLst>
              </a:tr>
              <a:tr h="535253">
                <a:tc>
                  <a:txBody>
                    <a:bodyPr/>
                    <a:lstStyle/>
                    <a:p>
                      <a:pPr algn="l" fontAlgn="t"/>
                      <a:r>
                        <a:rPr lang="ja-JP" altLang="en-US" sz="1200" b="0" i="0" u="none" strike="noStrike">
                          <a:solidFill>
                            <a:srgbClr val="000000"/>
                          </a:solidFill>
                          <a:effectLst/>
                          <a:latin typeface="Meiryo UI" panose="020B0604030504040204" pitchFamily="50" charset="-128"/>
                          <a:ea typeface="Meiryo UI" panose="020B0604030504040204" pitchFamily="50" charset="-128"/>
                        </a:rPr>
                        <a:t>緊急時の支援が見込めない障がい者等の情報を集約し、必要なサービスのコーディネートが進んだ</a:t>
                      </a:r>
                    </a:p>
                  </a:txBody>
                  <a:tcPr marL="0" marR="0" marT="0" marB="0"/>
                </a:tc>
                <a:tc>
                  <a:txBody>
                    <a:bodyPr/>
                    <a:lstStyle/>
                    <a:p>
                      <a:pPr algn="ct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6</a:t>
                      </a:r>
                    </a:p>
                  </a:txBody>
                  <a:tcPr marL="0" marR="0" marT="0" marB="0" anchor="ctr"/>
                </a:tc>
                <a:extLst>
                  <a:ext uri="{0D108BD9-81ED-4DB2-BD59-A6C34878D82A}">
                    <a16:rowId xmlns:a16="http://schemas.microsoft.com/office/drawing/2014/main" val="964781025"/>
                  </a:ext>
                </a:extLst>
              </a:tr>
              <a:tr h="368871">
                <a:tc>
                  <a:txBody>
                    <a:bodyPr/>
                    <a:lstStyle/>
                    <a:p>
                      <a:pPr algn="l"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緊急時の受入れ先事業所等との関係が深まり、連携がしやすくなった</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9</a:t>
                      </a:r>
                    </a:p>
                  </a:txBody>
                  <a:tcPr marL="0" marR="0" marT="0" marB="0" anchor="ctr"/>
                </a:tc>
                <a:extLst>
                  <a:ext uri="{0D108BD9-81ED-4DB2-BD59-A6C34878D82A}">
                    <a16:rowId xmlns:a16="http://schemas.microsoft.com/office/drawing/2014/main" val="3500954543"/>
                  </a:ext>
                </a:extLst>
              </a:tr>
              <a:tr h="479263">
                <a:tc>
                  <a:txBody>
                    <a:bodyPr/>
                    <a:lstStyle/>
                    <a:p>
                      <a:pPr algn="l" fontAlgn="t"/>
                      <a:r>
                        <a:rPr lang="ja-JP" altLang="en-US" sz="1200" b="0" i="0" u="none" strike="noStrike">
                          <a:solidFill>
                            <a:srgbClr val="000000"/>
                          </a:solidFill>
                          <a:effectLst/>
                          <a:latin typeface="Meiryo UI" panose="020B0604030504040204" pitchFamily="50" charset="-128"/>
                          <a:ea typeface="Meiryo UI" panose="020B0604030504040204" pitchFamily="50" charset="-128"/>
                        </a:rPr>
                        <a:t>障がい者支援施設や精神科病院と繋がり、地域移行のニーズ把握や調整がスムーズになった</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2766770171"/>
                  </a:ext>
                </a:extLst>
              </a:tr>
              <a:tr h="406026">
                <a:tc>
                  <a:txBody>
                    <a:bodyPr/>
                    <a:lstStyle/>
                    <a:p>
                      <a:pPr algn="l" fontAlgn="t"/>
                      <a:r>
                        <a:rPr lang="ja-JP" altLang="en-US" sz="1200" b="0" i="0" u="none" strike="noStrike">
                          <a:solidFill>
                            <a:srgbClr val="000000"/>
                          </a:solidFill>
                          <a:effectLst/>
                          <a:latin typeface="Meiryo UI" panose="020B0604030504040204" pitchFamily="50" charset="-128"/>
                          <a:ea typeface="Meiryo UI" panose="020B0604030504040204" pitchFamily="50" charset="-128"/>
                        </a:rPr>
                        <a:t>関係機関の専門性向上や人材確保等に関する取組みが進んだ</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1446978483"/>
                  </a:ext>
                </a:extLst>
              </a:tr>
              <a:tr h="516419">
                <a:tc>
                  <a:txBody>
                    <a:bodyPr/>
                    <a:lstStyle/>
                    <a:p>
                      <a:pPr algn="l"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関係機関との連携に資するための協議において議論が深まり、ネットワークの構築が進んだ</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a:t>
                      </a:r>
                    </a:p>
                  </a:txBody>
                  <a:tcPr marL="0" marR="0" marT="0" marB="0" anchor="ctr"/>
                </a:tc>
                <a:extLst>
                  <a:ext uri="{0D108BD9-81ED-4DB2-BD59-A6C34878D82A}">
                    <a16:rowId xmlns:a16="http://schemas.microsoft.com/office/drawing/2014/main" val="2792292056"/>
                  </a:ext>
                </a:extLst>
              </a:tr>
              <a:tr h="497182">
                <a:tc>
                  <a:txBody>
                    <a:bodyPr/>
                    <a:lstStyle/>
                    <a:p>
                      <a:pPr algn="l" fontAlgn="t"/>
                      <a:r>
                        <a:rPr lang="ja-JP" altLang="en-US" sz="1200" b="0" i="0" u="none" strike="noStrike" dirty="0">
                          <a:solidFill>
                            <a:srgbClr val="000000"/>
                          </a:solidFill>
                          <a:effectLst/>
                          <a:latin typeface="Meiryo UI" panose="020B0604030504040204" pitchFamily="50" charset="-128"/>
                          <a:ea typeface="Meiryo UI" panose="020B0604030504040204" pitchFamily="50" charset="-128"/>
                        </a:rPr>
                        <a:t>拠点等の運用状況の検証・検討の場における議論が活性化し、検証・検討が進んだ</a:t>
                      </a:r>
                    </a:p>
                  </a:txBody>
                  <a:tcPr marL="0" marR="0" marT="0"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2</a:t>
                      </a:r>
                    </a:p>
                  </a:txBody>
                  <a:tcPr marL="0" marR="0" marT="0" marB="0" anchor="ctr"/>
                </a:tc>
                <a:extLst>
                  <a:ext uri="{0D108BD9-81ED-4DB2-BD59-A6C34878D82A}">
                    <a16:rowId xmlns:a16="http://schemas.microsoft.com/office/drawing/2014/main" val="3535291762"/>
                  </a:ext>
                </a:extLst>
              </a:tr>
              <a:tr h="360040">
                <a:tc>
                  <a:txBody>
                    <a:bodyPr/>
                    <a:lstStyle/>
                    <a:p>
                      <a:pPr algn="l" fontAlgn="t"/>
                      <a:r>
                        <a:rPr lang="ja-JP" altLang="en-US" sz="1100" b="0" i="0" u="none" strike="noStrike" dirty="0">
                          <a:solidFill>
                            <a:schemeClr val="tx1"/>
                          </a:solidFill>
                          <a:effectLst/>
                          <a:latin typeface="Meiryo UI" panose="020B0604030504040204" pitchFamily="50" charset="-128"/>
                          <a:ea typeface="Meiryo UI" panose="020B0604030504040204" pitchFamily="50" charset="-128"/>
                        </a:rPr>
                        <a:t>その他</a:t>
                      </a:r>
                    </a:p>
                  </a:txBody>
                  <a:tcPr marL="6350" marR="6350" marT="635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0</a:t>
                      </a:r>
                    </a:p>
                  </a:txBody>
                  <a:tcPr marL="0" marR="0" marT="0" marB="0" anchor="ctr"/>
                </a:tc>
                <a:extLst>
                  <a:ext uri="{0D108BD9-81ED-4DB2-BD59-A6C34878D82A}">
                    <a16:rowId xmlns:a16="http://schemas.microsoft.com/office/drawing/2014/main" val="2805448047"/>
                  </a:ext>
                </a:extLst>
              </a:tr>
            </a:tbl>
          </a:graphicData>
        </a:graphic>
      </p:graphicFrame>
      <p:sp>
        <p:nvSpPr>
          <p:cNvPr id="25" name="正方形/長方形 24">
            <a:extLst>
              <a:ext uri="{FF2B5EF4-FFF2-40B4-BE49-F238E27FC236}">
                <a16:creationId xmlns:a16="http://schemas.microsoft.com/office/drawing/2014/main" id="{72DB8AFD-9F96-42A8-BE4D-5F24A3803659}"/>
              </a:ext>
            </a:extLst>
          </p:cNvPr>
          <p:cNvSpPr/>
          <p:nvPr/>
        </p:nvSpPr>
        <p:spPr>
          <a:xfrm>
            <a:off x="5173621" y="1996427"/>
            <a:ext cx="3741359" cy="276999"/>
          </a:xfrm>
          <a:prstGeom prst="rect">
            <a:avLst/>
          </a:prstGeom>
        </p:spPr>
        <p:txBody>
          <a:bodyPr wrap="square">
            <a:spAutoFit/>
          </a:bodyPr>
          <a:lstStyle/>
          <a:p>
            <a:r>
              <a:rPr lang="ja-JP" altLang="en-US" sz="1200" b="1" dirty="0">
                <a:latin typeface="Meiryo UI" panose="020B0604030504040204" pitchFamily="50" charset="-128"/>
                <a:ea typeface="Meiryo UI" panose="020B0604030504040204" pitchFamily="50" charset="-128"/>
              </a:rPr>
              <a:t>拠点コーディネーターを配置した効果（複数回答）</a:t>
            </a:r>
            <a:endParaRPr lang="en-US" altLang="ja-JP" sz="1200" b="1" dirty="0">
              <a:latin typeface="Meiryo UI" panose="020B0604030504040204" pitchFamily="50" charset="-128"/>
              <a:ea typeface="Meiryo UI" panose="020B0604030504040204" pitchFamily="50" charset="-128"/>
            </a:endParaRPr>
          </a:p>
        </p:txBody>
      </p:sp>
      <p:sp>
        <p:nvSpPr>
          <p:cNvPr id="15" name="スライド番号プレースホルダー 9">
            <a:extLst>
              <a:ext uri="{FF2B5EF4-FFF2-40B4-BE49-F238E27FC236}">
                <a16:creationId xmlns:a16="http://schemas.microsoft.com/office/drawing/2014/main" id="{8BA0062B-001F-47EA-815B-F29B0F6C52B9}"/>
              </a:ext>
            </a:extLst>
          </p:cNvPr>
          <p:cNvSpPr txBox="1">
            <a:spLocks/>
          </p:cNvSpPr>
          <p:nvPr/>
        </p:nvSpPr>
        <p:spPr>
          <a:xfrm>
            <a:off x="6905571" y="6492875"/>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9</a:t>
            </a:fld>
            <a:endParaRPr lang="ja-JP" altLang="en-US" dirty="0"/>
          </a:p>
        </p:txBody>
      </p:sp>
      <p:sp>
        <p:nvSpPr>
          <p:cNvPr id="19" name="タイトル 1">
            <a:extLst>
              <a:ext uri="{FF2B5EF4-FFF2-40B4-BE49-F238E27FC236}">
                <a16:creationId xmlns:a16="http://schemas.microsoft.com/office/drawing/2014/main" id="{A6F9A95C-007F-4B9B-A2ED-A06377EAB90A}"/>
              </a:ext>
            </a:extLst>
          </p:cNvPr>
          <p:cNvSpPr txBox="1">
            <a:spLocks/>
          </p:cNvSpPr>
          <p:nvPr/>
        </p:nvSpPr>
        <p:spPr>
          <a:xfrm>
            <a:off x="21705" y="29558"/>
            <a:ext cx="9137847" cy="40011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令和７年度地域生活支援拠点等に係るアンケート結果（概要）</a:t>
            </a:r>
          </a:p>
        </p:txBody>
      </p:sp>
    </p:spTree>
    <p:extLst>
      <p:ext uri="{BB962C8B-B14F-4D97-AF65-F5344CB8AC3E}">
        <p14:creationId xmlns:p14="http://schemas.microsoft.com/office/powerpoint/2010/main" val="7640765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t"/>
      <a:lstStyle>
        <a:defPPr>
          <a:defRPr kumimoji="1" b="1" dirty="0" smtClean="0">
            <a:latin typeface="HG丸ｺﾞｼｯｸM-PRO" panose="020F0600000000000000" pitchFamily="50" charset="-128"/>
            <a:ea typeface="HG丸ｺﾞｼｯｸM-PRO" panose="020F0600000000000000" pitchFamily="50" charset="-128"/>
          </a:defRPr>
        </a:defPPr>
      </a:lstStyle>
      <a:style>
        <a:lnRef idx="3">
          <a:schemeClr val="lt1"/>
        </a:lnRef>
        <a:fillRef idx="1">
          <a:schemeClr val="accent2"/>
        </a:fillRef>
        <a:effectRef idx="1">
          <a:schemeClr val="accent2"/>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6128</Words>
  <Application>Microsoft Office PowerPoint</Application>
  <PresentationFormat>画面に合わせる (4:3)</PresentationFormat>
  <Paragraphs>598</Paragraphs>
  <Slides>13</Slides>
  <Notes>11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13</vt:i4>
      </vt:variant>
    </vt:vector>
  </HeadingPairs>
  <TitlesOfParts>
    <vt:vector size="21" baseType="lpstr">
      <vt:lpstr>HG丸ｺﾞｼｯｸM-PRO</vt:lpstr>
      <vt:lpstr>Meiryo UI</vt:lpstr>
      <vt:lpstr>游ゴシック</vt:lpstr>
      <vt:lpstr>游ゴシック Light</vt:lpstr>
      <vt:lpstr>Arial</vt:lpstr>
      <vt:lpstr>Calibri</vt:lpstr>
      <vt:lpstr>Wingdings</vt:lpstr>
      <vt:lpstr>Office テーマ</vt:lpstr>
      <vt:lpstr>PowerPoint プレゼンテーション</vt:lpstr>
      <vt:lpstr>問1-2．緊急時の支援が見込めない障がい者等の事前把握・登録について</vt:lpstr>
      <vt:lpstr>問1-3~4．緊急時の受入れとして確保している居室や訪問系サービス等との連携について</vt:lpstr>
      <vt:lpstr>問1-5～6．夜間・休日を含む24時間の緊急時の相談体制や受入実績について</vt:lpstr>
      <vt:lpstr>問1-7～8．入所施設や精神科病院からの地域移行にかかるニーズの把握方法及び頻度について</vt:lpstr>
      <vt:lpstr>問1-9．令和６年度の体験の機会・場の実績</vt:lpstr>
      <vt:lpstr>PowerPoint プレゼンテーション</vt:lpstr>
      <vt:lpstr>問2-1～3．拠点コーディネーターの配置状況、配置人数、配置先と箇所数、財源について</vt:lpstr>
      <vt:lpstr>問2-4～5．拠点コーディネーターの担っている業務及び効果</vt:lpstr>
      <vt:lpstr>問2-6．拠点コーディネーターの業務内容についての課題</vt:lpstr>
      <vt:lpstr>問3-1～3．地域支援拠点等の運用状況の検証・検討について</vt:lpstr>
      <vt:lpstr>問3-4．運用状況を検証・検討した結果抽出された課題及びその課題に対する取組みと効果（主なものを抜粋）</vt:lpstr>
      <vt:lpstr>問3-5．運用状況の検証・検討の公表状況及び公表の場について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2026-03-26T01:35:39Z</dcterms:created>
  <dcterms:modified xsi:type="dcterms:W3CDTF">2026-03-26T01:35:43Z</dcterms:modified>
</cp:coreProperties>
</file>