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bookmarkIdSeed="2">
  <p:sldMasterIdLst>
    <p:sldMasterId id="2147484380" r:id="rId1"/>
  </p:sldMasterIdLst>
  <p:notesMasterIdLst>
    <p:notesMasterId r:id="rId3"/>
  </p:notesMasterIdLst>
  <p:handoutMasterIdLst>
    <p:handoutMasterId r:id="rId4"/>
  </p:handoutMasterIdLst>
  <p:sldIdLst>
    <p:sldId id="480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75B6"/>
    <a:srgbClr val="92B5D3"/>
    <a:srgbClr val="FFFFFF"/>
    <a:srgbClr val="DAE9F6"/>
    <a:srgbClr val="B5C1E1"/>
    <a:srgbClr val="FFCCFF"/>
    <a:srgbClr val="9DC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294" autoAdjust="0"/>
    <p:restoredTop sz="91515" autoAdjust="0"/>
  </p:normalViewPr>
  <p:slideViewPr>
    <p:cSldViewPr>
      <p:cViewPr varScale="1">
        <p:scale>
          <a:sx n="122" d="100"/>
          <a:sy n="122" d="100"/>
        </p:scale>
        <p:origin x="1110" y="90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2949787" cy="496967"/>
          </a:xfrm>
          <a:prstGeom prst="rect">
            <a:avLst/>
          </a:prstGeom>
        </p:spPr>
        <p:txBody>
          <a:bodyPr vert="horz" lIns="91403" tIns="45705" rIns="91403" bIns="4570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43" y="5"/>
            <a:ext cx="2949787" cy="496967"/>
          </a:xfrm>
          <a:prstGeom prst="rect">
            <a:avLst/>
          </a:prstGeom>
        </p:spPr>
        <p:txBody>
          <a:bodyPr vert="horz" lIns="91403" tIns="45705" rIns="91403" bIns="45705" rtlCol="0"/>
          <a:lstStyle>
            <a:lvl1pPr algn="r">
              <a:defRPr sz="1200"/>
            </a:lvl1pPr>
          </a:lstStyle>
          <a:p>
            <a:fld id="{F8F4B279-546B-4566-BB86-CCD863FE3373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51"/>
            <a:ext cx="2949787" cy="496967"/>
          </a:xfrm>
          <a:prstGeom prst="rect">
            <a:avLst/>
          </a:prstGeom>
        </p:spPr>
        <p:txBody>
          <a:bodyPr vert="horz" lIns="91403" tIns="45705" rIns="91403" bIns="4570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43" y="9440651"/>
            <a:ext cx="2949787" cy="496967"/>
          </a:xfrm>
          <a:prstGeom prst="rect">
            <a:avLst/>
          </a:prstGeom>
        </p:spPr>
        <p:txBody>
          <a:bodyPr vert="horz" lIns="91403" tIns="45705" rIns="91403" bIns="45705" rtlCol="0" anchor="b"/>
          <a:lstStyle>
            <a:lvl1pPr algn="r">
              <a:defRPr sz="1200"/>
            </a:lvl1pPr>
          </a:lstStyle>
          <a:p>
            <a:fld id="{90BC2F04-CB75-4FF3-B9EF-B9D8468883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5941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2949575" cy="496888"/>
          </a:xfrm>
          <a:prstGeom prst="rect">
            <a:avLst/>
          </a:prstGeom>
        </p:spPr>
        <p:txBody>
          <a:bodyPr vert="horz" lIns="91403" tIns="45705" rIns="91403" bIns="4570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43" y="0"/>
            <a:ext cx="2949575" cy="496888"/>
          </a:xfrm>
          <a:prstGeom prst="rect">
            <a:avLst/>
          </a:prstGeom>
        </p:spPr>
        <p:txBody>
          <a:bodyPr vert="horz" lIns="91403" tIns="45705" rIns="91403" bIns="45705" rtlCol="0"/>
          <a:lstStyle>
            <a:lvl1pPr algn="r">
              <a:defRPr sz="1200"/>
            </a:lvl1pPr>
          </a:lstStyle>
          <a:p>
            <a:fld id="{3A7D4995-71F8-4FD2-B741-EB692C4C985C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887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3" tIns="45705" rIns="91403" bIns="4570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03" tIns="45705" rIns="91403" bIns="4570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5" y="9440863"/>
            <a:ext cx="2949575" cy="496887"/>
          </a:xfrm>
          <a:prstGeom prst="rect">
            <a:avLst/>
          </a:prstGeom>
        </p:spPr>
        <p:txBody>
          <a:bodyPr vert="horz" lIns="91403" tIns="45705" rIns="91403" bIns="4570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43" y="9440863"/>
            <a:ext cx="2949575" cy="496887"/>
          </a:xfrm>
          <a:prstGeom prst="rect">
            <a:avLst/>
          </a:prstGeom>
        </p:spPr>
        <p:txBody>
          <a:bodyPr vert="horz" lIns="91403" tIns="45705" rIns="91403" bIns="45705" rtlCol="0" anchor="b"/>
          <a:lstStyle>
            <a:lvl1pPr algn="r">
              <a:defRPr sz="1200"/>
            </a:lvl1pPr>
          </a:lstStyle>
          <a:p>
            <a:fld id="{252CC739-2C19-4987-9473-A53E87E444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130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2CC739-2C19-4987-9473-A53E87E4448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65033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A9441-E778-46E2-9072-D9E0E2A9E1CF}" type="datetime1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0559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98227-1457-4F23-9F49-FEC451472643}" type="datetime1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3994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769F8-7E42-44CA-834B-58D976EAFCF9}" type="datetime1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3928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42C1-6DA8-4E87-8CC9-F7AC1F2432EB}" type="datetime1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5047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24F2-2534-4E2E-98B7-6C01870B28F8}" type="datetime1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2721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997-8AE3-49E9-A3C8-410953056C30}" type="datetime1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1258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AA54F-FBA8-4B52-B0B6-90644E938BE0}" type="datetime1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7325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2180B-066C-4B33-9866-DF17A2270C18}" type="datetime1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4943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57DA-19DE-408E-A972-18C83B513BDA}" type="datetime1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8577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4D222-3872-4908-9588-C6DBCAF12C8A}" type="datetime1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7755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8910D-4704-4575-A1CE-57C3D2735209}" type="datetime1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0792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90758-9826-4095-AEED-42F992C26181}" type="datetime1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185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1" r:id="rId1"/>
    <p:sldLayoutId id="2147484382" r:id="rId2"/>
    <p:sldLayoutId id="2147484383" r:id="rId3"/>
    <p:sldLayoutId id="2147484384" r:id="rId4"/>
    <p:sldLayoutId id="2147484385" r:id="rId5"/>
    <p:sldLayoutId id="2147484386" r:id="rId6"/>
    <p:sldLayoutId id="2147484387" r:id="rId7"/>
    <p:sldLayoutId id="2147484388" r:id="rId8"/>
    <p:sldLayoutId id="2147484389" r:id="rId9"/>
    <p:sldLayoutId id="2147484390" r:id="rId10"/>
    <p:sldLayoutId id="2147484391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" name="表 36">
            <a:extLst>
              <a:ext uri="{FF2B5EF4-FFF2-40B4-BE49-F238E27FC236}">
                <a16:creationId xmlns:a16="http://schemas.microsoft.com/office/drawing/2014/main" id="{B673C915-4F00-43D4-B892-A875BE3B59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6748232"/>
              </p:ext>
            </p:extLst>
          </p:nvPr>
        </p:nvGraphicFramePr>
        <p:xfrm>
          <a:off x="5766186" y="6009145"/>
          <a:ext cx="3239202" cy="8042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3632">
                  <a:extLst>
                    <a:ext uri="{9D8B030D-6E8A-4147-A177-3AD203B41FA5}">
                      <a16:colId xmlns:a16="http://schemas.microsoft.com/office/drawing/2014/main" val="1166635366"/>
                    </a:ext>
                  </a:extLst>
                </a:gridCol>
                <a:gridCol w="935570">
                  <a:extLst>
                    <a:ext uri="{9D8B030D-6E8A-4147-A177-3AD203B41FA5}">
                      <a16:colId xmlns:a16="http://schemas.microsoft.com/office/drawing/2014/main" val="2666494867"/>
                    </a:ext>
                  </a:extLst>
                </a:gridCol>
              </a:tblGrid>
              <a:tr h="189303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公表の場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市町村数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713139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市町村のホームページ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64781025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自立支援協議会で公表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35660442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合計</a:t>
                      </a:r>
                      <a:endParaRPr lang="en-US" altLang="ja-JP" sz="1200" b="1" i="0" u="none" strike="noStrike" dirty="0">
                        <a:solidFill>
                          <a:schemeClr val="bg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3607397"/>
                  </a:ext>
                </a:extLst>
              </a:tr>
            </a:tbl>
          </a:graphicData>
        </a:graphic>
      </p:graphicFrame>
      <p:sp>
        <p:nvSpPr>
          <p:cNvPr id="8" name="タイトル 1"/>
          <p:cNvSpPr txBox="1">
            <a:spLocks/>
          </p:cNvSpPr>
          <p:nvPr/>
        </p:nvSpPr>
        <p:spPr>
          <a:xfrm>
            <a:off x="0" y="44624"/>
            <a:ext cx="9137847" cy="30777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令和７年度　地域生活支援拠点等に係るアンケート結果（抜粋）</a:t>
            </a:r>
            <a:endParaRPr lang="en-US" altLang="ja-JP" sz="16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2" name="表 11">
            <a:extLst>
              <a:ext uri="{FF2B5EF4-FFF2-40B4-BE49-F238E27FC236}">
                <a16:creationId xmlns:a16="http://schemas.microsoft.com/office/drawing/2014/main" id="{7C572FFD-D2A6-4D0F-94F8-CDA54E150D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7076757"/>
              </p:ext>
            </p:extLst>
          </p:nvPr>
        </p:nvGraphicFramePr>
        <p:xfrm>
          <a:off x="91385" y="1340251"/>
          <a:ext cx="4336600" cy="3384893"/>
        </p:xfrm>
        <a:graphic>
          <a:graphicData uri="http://schemas.openxmlformats.org/drawingml/2006/table">
            <a:tbl>
              <a:tblPr firstRow="1" bandRow="1"/>
              <a:tblGrid>
                <a:gridCol w="808208">
                  <a:extLst>
                    <a:ext uri="{9D8B030D-6E8A-4147-A177-3AD203B41FA5}">
                      <a16:colId xmlns:a16="http://schemas.microsoft.com/office/drawing/2014/main" val="1901426002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3926221096"/>
                    </a:ext>
                  </a:extLst>
                </a:gridCol>
                <a:gridCol w="3024336">
                  <a:extLst>
                    <a:ext uri="{9D8B030D-6E8A-4147-A177-3AD203B41FA5}">
                      <a16:colId xmlns:a16="http://schemas.microsoft.com/office/drawing/2014/main" val="4222416362"/>
                    </a:ext>
                  </a:extLst>
                </a:gridCol>
              </a:tblGrid>
              <a:tr h="291173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1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整備年度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箇所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市町村名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2417106"/>
                  </a:ext>
                </a:extLst>
              </a:tr>
              <a:tr h="255274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H28</a:t>
                      </a:r>
                      <a:r>
                        <a:rPr kumimoji="1" lang="ja-JP" altLang="en-US" sz="1100" b="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algn="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B6D2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r>
                        <a:rPr kumimoji="1" lang="ja-JP" altLang="en-US" sz="1100" spc="-1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豊中市、吹田市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B6D2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595869"/>
                  </a:ext>
                </a:extLst>
              </a:tr>
              <a:tr h="212218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H29</a:t>
                      </a:r>
                      <a:r>
                        <a:rPr kumimoji="1" lang="ja-JP" altLang="en-US" sz="1100" b="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algn="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B6D2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r>
                        <a:rPr kumimoji="1" lang="ja-JP" altLang="en-US" sz="1100" spc="-1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堺市、富田林市、河内長野市、大阪狭山市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B6D2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4882827"/>
                  </a:ext>
                </a:extLst>
              </a:tr>
              <a:tr h="241170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H30</a:t>
                      </a:r>
                      <a:r>
                        <a:rPr kumimoji="1" lang="ja-JP" altLang="en-US" sz="1100" b="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algn="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B6D2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r>
                        <a:rPr kumimoji="1" lang="ja-JP" altLang="en-US" sz="1100" spc="-1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守口市、能勢町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B6D2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035981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</a:t>
                      </a:r>
                      <a:r>
                        <a:rPr kumimoji="1" lang="ja-JP" altLang="en-US" sz="1100" b="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１年度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algn="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B6D2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r>
                        <a:rPr kumimoji="1" lang="ja-JP" altLang="en-US" sz="1100" spc="-1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大阪市、高槻市、大東市、門真市、島本町、豊能町、</a:t>
                      </a:r>
                      <a:endParaRPr kumimoji="1" lang="en-US" altLang="ja-JP" sz="1100" spc="-1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100" spc="-1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太子町、河南町、千早赤阪村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B6D2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7327067"/>
                  </a:ext>
                </a:extLst>
              </a:tr>
              <a:tr h="45755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</a:t>
                      </a:r>
                      <a:r>
                        <a:rPr kumimoji="1" lang="ja-JP" altLang="en-US" sz="1100" b="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２年度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algn="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B6D2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r>
                        <a:rPr kumimoji="1" lang="ja-JP" altLang="en-US" sz="1100" spc="-1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岸和田市、池田市、貝塚市、茨木市、寝屋川市、</a:t>
                      </a:r>
                      <a:endParaRPr kumimoji="1" lang="en-US" altLang="ja-JP" sz="1100" spc="-1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100" spc="-1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箕面市、柏原市、羽曳野市、摂津市、高石市、</a:t>
                      </a:r>
                      <a:endParaRPr kumimoji="1" lang="en-US" altLang="ja-JP" sz="1100" spc="-1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100" spc="-1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藤井寺市、東大阪市、四條畷市、熊取町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B6D2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2131859"/>
                  </a:ext>
                </a:extLst>
              </a:tr>
              <a:tr h="257154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</a:t>
                      </a:r>
                      <a:r>
                        <a:rPr kumimoji="1" lang="ja-JP" altLang="en-US" sz="1100" b="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３年度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algn="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B6D2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r>
                        <a:rPr kumimoji="1" lang="ja-JP" altLang="en-US" sz="1100" spc="-1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八尾市、松原市、和泉市、交野市、阪南市、岬町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B6D2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4824902"/>
                  </a:ext>
                </a:extLst>
              </a:tr>
              <a:tr h="214098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</a:t>
                      </a:r>
                      <a:r>
                        <a:rPr kumimoji="1" lang="ja-JP" altLang="en-US" sz="1100" b="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５年度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algn="r"/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B6D2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r>
                        <a:rPr kumimoji="1" lang="ja-JP" altLang="en-US" sz="1100" spc="-1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泉大津市、枚方市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B6D2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0969594"/>
                  </a:ext>
                </a:extLst>
              </a:tr>
              <a:tr h="1862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</a:t>
                      </a:r>
                      <a:r>
                        <a:rPr kumimoji="1" lang="ja-JP" altLang="en-US" sz="1100" b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６年度</a:t>
                      </a:r>
                      <a:endParaRPr kumimoji="1" lang="ja-JP" altLang="en-US" sz="1100" b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100" b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泉佐野市、</a:t>
                      </a:r>
                      <a:r>
                        <a:rPr kumimoji="1" lang="ja-JP" altLang="en-US" sz="1100" spc="-1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田尻町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FF3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6293692"/>
                  </a:ext>
                </a:extLst>
              </a:tr>
              <a:tr h="12798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</a:t>
                      </a:r>
                      <a:r>
                        <a:rPr kumimoji="1" lang="ja-JP" altLang="en-US" sz="1100" b="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７年度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泉南市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FF3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382476"/>
                  </a:ext>
                </a:extLst>
              </a:tr>
              <a:tr h="12798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整備予定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忠岡町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(R8)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FF3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9293985"/>
                  </a:ext>
                </a:extLst>
              </a:tr>
            </a:tbl>
          </a:graphicData>
        </a:graphic>
      </p:graphicFrame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A678853-5C0A-4C45-9CF7-8EB01923E62F}"/>
              </a:ext>
            </a:extLst>
          </p:cNvPr>
          <p:cNvSpPr/>
          <p:nvPr/>
        </p:nvSpPr>
        <p:spPr>
          <a:xfrm>
            <a:off x="68134" y="836195"/>
            <a:ext cx="421583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◆府内の整備状況（整備年度については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R7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国調査より）</a:t>
            </a:r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年４月１日時点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整備済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42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市町村、未整備１町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E59D2F88-E1EB-4280-A72C-DFC5164C2AFF}"/>
              </a:ext>
            </a:extLst>
          </p:cNvPr>
          <p:cNvSpPr/>
          <p:nvPr/>
        </p:nvSpPr>
        <p:spPr>
          <a:xfrm>
            <a:off x="4644008" y="1052219"/>
            <a:ext cx="453958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◆拠点コーディネーターの配置について</a:t>
            </a:r>
            <a:endParaRPr lang="en-US" altLang="ja-JP" sz="1200" b="1" dirty="0">
              <a:solidFill>
                <a:schemeClr val="accent6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1" name="表 20">
            <a:extLst>
              <a:ext uri="{FF2B5EF4-FFF2-40B4-BE49-F238E27FC236}">
                <a16:creationId xmlns:a16="http://schemas.microsoft.com/office/drawing/2014/main" id="{0B32F6D5-C4B1-466D-BEB3-94ABBFA2E4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7468996"/>
              </p:ext>
            </p:extLst>
          </p:nvPr>
        </p:nvGraphicFramePr>
        <p:xfrm>
          <a:off x="4703239" y="1340251"/>
          <a:ext cx="4258686" cy="853798"/>
        </p:xfrm>
        <a:graphic>
          <a:graphicData uri="http://schemas.openxmlformats.org/drawingml/2006/table">
            <a:tbl>
              <a:tblPr/>
              <a:tblGrid>
                <a:gridCol w="3171429">
                  <a:extLst>
                    <a:ext uri="{9D8B030D-6E8A-4147-A177-3AD203B41FA5}">
                      <a16:colId xmlns:a16="http://schemas.microsoft.com/office/drawing/2014/main" val="222494593"/>
                    </a:ext>
                  </a:extLst>
                </a:gridCol>
                <a:gridCol w="1087257">
                  <a:extLst>
                    <a:ext uri="{9D8B030D-6E8A-4147-A177-3AD203B41FA5}">
                      <a16:colId xmlns:a16="http://schemas.microsoft.com/office/drawing/2014/main" val="2234091414"/>
                    </a:ext>
                  </a:extLst>
                </a:gridCol>
              </a:tblGrid>
              <a:tr h="22934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コーディネーターの配置状況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市町村数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405122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配置あり（圏域整備における配置含む）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6000016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配置なし</a:t>
                      </a: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0668921"/>
                  </a:ext>
                </a:extLst>
              </a:tr>
              <a:tr h="13226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合計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8656355"/>
                  </a:ext>
                </a:extLst>
              </a:tr>
            </a:tbl>
          </a:graphicData>
        </a:graphic>
      </p:graphicFrame>
      <p:sp>
        <p:nvSpPr>
          <p:cNvPr id="22" name="コンテンツ プレースホルダー 2">
            <a:extLst>
              <a:ext uri="{FF2B5EF4-FFF2-40B4-BE49-F238E27FC236}">
                <a16:creationId xmlns:a16="http://schemas.microsoft.com/office/drawing/2014/main" id="{32DC326F-5F8B-49A6-8141-DF3B96F3C563}"/>
              </a:ext>
            </a:extLst>
          </p:cNvPr>
          <p:cNvSpPr txBox="1">
            <a:spLocks/>
          </p:cNvSpPr>
          <p:nvPr/>
        </p:nvSpPr>
        <p:spPr>
          <a:xfrm>
            <a:off x="4672049" y="2231513"/>
            <a:ext cx="4148308" cy="404882"/>
          </a:xfrm>
          <a:prstGeom prst="rect">
            <a:avLst/>
          </a:prstGeom>
          <a:ln>
            <a:noFill/>
            <a:prstDash val="solid"/>
          </a:ln>
        </p:spPr>
        <p:txBody>
          <a:bodyPr vert="horz" lIns="91440" tIns="45720" rIns="91440" bIns="45720" rtlCol="0" anchor="ctr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0488" indent="-90488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うち、市町村職員がコーディネータの役割を担っている市町村が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か所、今後配置を検討中が３か所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C54B3784-C9EE-48D3-AC42-C933809738DE}"/>
              </a:ext>
            </a:extLst>
          </p:cNvPr>
          <p:cNvSpPr/>
          <p:nvPr/>
        </p:nvSpPr>
        <p:spPr>
          <a:xfrm>
            <a:off x="35496" y="4774128"/>
            <a:ext cx="488978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◆運用状況の検証・検討の実施状況</a:t>
            </a:r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5" name="表 24">
            <a:extLst>
              <a:ext uri="{FF2B5EF4-FFF2-40B4-BE49-F238E27FC236}">
                <a16:creationId xmlns:a16="http://schemas.microsoft.com/office/drawing/2014/main" id="{A90A4EE1-D218-44EB-8E73-3B4FD94C76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3601722"/>
              </p:ext>
            </p:extLst>
          </p:nvPr>
        </p:nvGraphicFramePr>
        <p:xfrm>
          <a:off x="82363" y="5049187"/>
          <a:ext cx="3109015" cy="11317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00903">
                  <a:extLst>
                    <a:ext uri="{9D8B030D-6E8A-4147-A177-3AD203B41FA5}">
                      <a16:colId xmlns:a16="http://schemas.microsoft.com/office/drawing/2014/main" val="1166635366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666494867"/>
                    </a:ext>
                  </a:extLst>
                </a:gridCol>
              </a:tblGrid>
              <a:tr h="31809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実施状況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市町村数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713139"/>
                  </a:ext>
                </a:extLst>
              </a:tr>
              <a:tr h="271513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実施している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64781025"/>
                  </a:ext>
                </a:extLst>
              </a:tr>
              <a:tr h="3020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実施していない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00954543"/>
                  </a:ext>
                </a:extLst>
              </a:tr>
              <a:tr h="24000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合計</a:t>
                      </a:r>
                      <a:endParaRPr lang="en-US" altLang="ja-JP" sz="1200" b="1" i="0" u="none" strike="noStrike" dirty="0">
                        <a:solidFill>
                          <a:schemeClr val="bg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42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3607397"/>
                  </a:ext>
                </a:extLst>
              </a:tr>
            </a:tbl>
          </a:graphicData>
        </a:graphic>
      </p:graphicFrame>
      <p:graphicFrame>
        <p:nvGraphicFramePr>
          <p:cNvPr id="26" name="表 25">
            <a:extLst>
              <a:ext uri="{FF2B5EF4-FFF2-40B4-BE49-F238E27FC236}">
                <a16:creationId xmlns:a16="http://schemas.microsoft.com/office/drawing/2014/main" id="{13D736C3-F746-4D06-9B60-8B1E8DDE9C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5388741"/>
              </p:ext>
            </p:extLst>
          </p:nvPr>
        </p:nvGraphicFramePr>
        <p:xfrm>
          <a:off x="3407402" y="5038546"/>
          <a:ext cx="2160240" cy="13020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val="1166635366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666494867"/>
                    </a:ext>
                  </a:extLst>
                </a:gridCol>
              </a:tblGrid>
              <a:tr h="31165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実施回数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市町村数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713139"/>
                  </a:ext>
                </a:extLst>
              </a:tr>
              <a:tr h="136127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６回以上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64781025"/>
                  </a:ext>
                </a:extLst>
              </a:tr>
              <a:tr h="151458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４～５回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00954543"/>
                  </a:ext>
                </a:extLst>
              </a:tr>
              <a:tr h="151458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２～３回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18715854"/>
                  </a:ext>
                </a:extLst>
              </a:tr>
              <a:tr h="151458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１回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89288808"/>
                  </a:ext>
                </a:extLst>
              </a:tr>
              <a:tr h="258863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合計</a:t>
                      </a:r>
                      <a:endParaRPr lang="en-US" altLang="ja-JP" sz="1200" b="1" i="0" u="none" strike="noStrike" dirty="0">
                        <a:solidFill>
                          <a:schemeClr val="bg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35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3607397"/>
                  </a:ext>
                </a:extLst>
              </a:tr>
            </a:tbl>
          </a:graphicData>
        </a:graphic>
      </p:graphicFrame>
      <p:graphicFrame>
        <p:nvGraphicFramePr>
          <p:cNvPr id="28" name="表 27">
            <a:extLst>
              <a:ext uri="{FF2B5EF4-FFF2-40B4-BE49-F238E27FC236}">
                <a16:creationId xmlns:a16="http://schemas.microsoft.com/office/drawing/2014/main" id="{417095C4-CD57-4163-8E4D-8D9F49520E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5647463"/>
              </p:ext>
            </p:extLst>
          </p:nvPr>
        </p:nvGraphicFramePr>
        <p:xfrm>
          <a:off x="4711054" y="2830015"/>
          <a:ext cx="4173702" cy="13185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26685">
                  <a:extLst>
                    <a:ext uri="{9D8B030D-6E8A-4147-A177-3AD203B41FA5}">
                      <a16:colId xmlns:a16="http://schemas.microsoft.com/office/drawing/2014/main" val="1166635366"/>
                    </a:ext>
                  </a:extLst>
                </a:gridCol>
                <a:gridCol w="847017">
                  <a:extLst>
                    <a:ext uri="{9D8B030D-6E8A-4147-A177-3AD203B41FA5}">
                      <a16:colId xmlns:a16="http://schemas.microsoft.com/office/drawing/2014/main" val="2666494867"/>
                    </a:ext>
                  </a:extLst>
                </a:gridCol>
              </a:tblGrid>
              <a:tr h="25543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配置場所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市町村数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713139"/>
                  </a:ext>
                </a:extLst>
              </a:tr>
              <a:tr h="199977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基幹相談支援センター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64781025"/>
                  </a:ext>
                </a:extLst>
              </a:tr>
              <a:tr h="20685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相談支援事業所（委託・指定）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00954543"/>
                  </a:ext>
                </a:extLst>
              </a:tr>
              <a:tr h="206852">
                <a:tc>
                  <a:txBody>
                    <a:bodyPr/>
                    <a:lstStyle/>
                    <a:p>
                      <a:pPr marL="0" marR="0" lvl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相談支援事業所以外の障がい福祉サービス事業所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66770171"/>
                  </a:ext>
                </a:extLst>
              </a:tr>
              <a:tr h="20685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市町村障がい福祉主管課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93478884"/>
                  </a:ext>
                </a:extLst>
              </a:tr>
              <a:tr h="242583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35660442"/>
                  </a:ext>
                </a:extLst>
              </a:tr>
            </a:tbl>
          </a:graphicData>
        </a:graphic>
      </p:graphicFrame>
      <p:graphicFrame>
        <p:nvGraphicFramePr>
          <p:cNvPr id="35" name="表 34">
            <a:extLst>
              <a:ext uri="{FF2B5EF4-FFF2-40B4-BE49-F238E27FC236}">
                <a16:creationId xmlns:a16="http://schemas.microsoft.com/office/drawing/2014/main" id="{2DA7B7E4-9CD7-48C1-9E56-34576E0471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2412770"/>
              </p:ext>
            </p:extLst>
          </p:nvPr>
        </p:nvGraphicFramePr>
        <p:xfrm>
          <a:off x="5759407" y="5028899"/>
          <a:ext cx="3120603" cy="8553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68475">
                  <a:extLst>
                    <a:ext uri="{9D8B030D-6E8A-4147-A177-3AD203B41FA5}">
                      <a16:colId xmlns:a16="http://schemas.microsoft.com/office/drawing/2014/main" val="1166635366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666494867"/>
                    </a:ext>
                  </a:extLst>
                </a:gridCol>
              </a:tblGrid>
              <a:tr h="27230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検証・検討結果の公表の有無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市町村数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713139"/>
                  </a:ext>
                </a:extLst>
              </a:tr>
              <a:tr h="184158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公表している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64781025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公表していない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00954543"/>
                  </a:ext>
                </a:extLst>
              </a:tr>
              <a:tr h="17588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合計</a:t>
                      </a:r>
                      <a:endParaRPr lang="en-US" altLang="ja-JP" sz="1200" b="1" i="0" u="none" strike="noStrike" dirty="0">
                        <a:solidFill>
                          <a:schemeClr val="bg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35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3607397"/>
                  </a:ext>
                </a:extLst>
              </a:tr>
            </a:tbl>
          </a:graphicData>
        </a:graphic>
      </p:graphicFrame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47FE4982-CDAD-4E90-844E-D179C8281539}"/>
              </a:ext>
            </a:extLst>
          </p:cNvPr>
          <p:cNvSpPr/>
          <p:nvPr/>
        </p:nvSpPr>
        <p:spPr>
          <a:xfrm>
            <a:off x="35496" y="438859"/>
            <a:ext cx="9080041" cy="397853"/>
          </a:xfrm>
          <a:prstGeom prst="rect">
            <a:avLst/>
          </a:prstGeom>
          <a:ln w="9525"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◆調査対象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：府内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４３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市町村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◆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調査期間：令和７年６月（令和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日時点）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◆調査内容：コーディネーター設置、検証・検討の実施　等</a:t>
            </a:r>
          </a:p>
        </p:txBody>
      </p:sp>
      <p:sp>
        <p:nvSpPr>
          <p:cNvPr id="16" name="スライド番号プレースホルダー 9">
            <a:extLst>
              <a:ext uri="{FF2B5EF4-FFF2-40B4-BE49-F238E27FC236}">
                <a16:creationId xmlns:a16="http://schemas.microsoft.com/office/drawing/2014/main" id="{6FAEF853-35AE-4437-8D65-A36A2A278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68835" y="6551519"/>
            <a:ext cx="2133600" cy="365125"/>
          </a:xfrm>
        </p:spPr>
        <p:txBody>
          <a:bodyPr/>
          <a:lstStyle/>
          <a:p>
            <a:fld id="{1C2C60DF-5D73-46A2-8FFF-B4A756D3B2D0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180395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t"/>
      <a:lstStyle>
        <a:defPPr>
          <a:defRPr kumimoji="1" b="1" dirty="0" smtClean="0">
            <a:latin typeface="HG丸ｺﾞｼｯｸM-PRO" panose="020F0600000000000000" pitchFamily="50" charset="-128"/>
            <a:ea typeface="HG丸ｺﾞｼｯｸM-PRO" panose="020F0600000000000000" pitchFamily="50" charset="-128"/>
          </a:defRPr>
        </a:defPPr>
      </a:lstStyle>
      <a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367</Words>
  <Application>Microsoft Office PowerPoint</Application>
  <PresentationFormat>画面に合わせる (4:3)</PresentationFormat>
  <Paragraphs>102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游ゴシック Light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2026-03-25T11:50:14Z</dcterms:created>
  <dcterms:modified xsi:type="dcterms:W3CDTF">2026-03-25T23:37:37Z</dcterms:modified>
</cp:coreProperties>
</file>