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356" r:id="rId2"/>
    <p:sldId id="359" r:id="rId3"/>
    <p:sldId id="360" r:id="rId4"/>
    <p:sldId id="383" r:id="rId5"/>
    <p:sldId id="361" r:id="rId6"/>
    <p:sldId id="371" r:id="rId7"/>
    <p:sldId id="362" r:id="rId8"/>
    <p:sldId id="363" r:id="rId9"/>
    <p:sldId id="369" r:id="rId10"/>
    <p:sldId id="367" r:id="rId11"/>
    <p:sldId id="368" r:id="rId12"/>
    <p:sldId id="365" r:id="rId13"/>
    <p:sldId id="376" r:id="rId14"/>
    <p:sldId id="378" r:id="rId15"/>
    <p:sldId id="381" r:id="rId16"/>
    <p:sldId id="377" r:id="rId17"/>
    <p:sldId id="379" r:id="rId18"/>
    <p:sldId id="357" r:id="rId19"/>
    <p:sldId id="358" r:id="rId20"/>
    <p:sldId id="384" r:id="rId21"/>
    <p:sldId id="385" r:id="rId22"/>
    <p:sldId id="386"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7" autoAdjust="0"/>
    <p:restoredTop sz="94434" autoAdjust="0"/>
  </p:normalViewPr>
  <p:slideViewPr>
    <p:cSldViewPr>
      <p:cViewPr varScale="1">
        <p:scale>
          <a:sx n="122" d="100"/>
          <a:sy n="122" d="100"/>
        </p:scale>
        <p:origin x="1446" y="102"/>
      </p:cViewPr>
      <p:guideLst>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2483528766164"/>
          <c:y val="0.13101718856634978"/>
          <c:w val="0.42884818353516274"/>
          <c:h val="0.80868514609487829"/>
        </c:manualLayout>
      </c:layout>
      <c:pieChart>
        <c:varyColors val="1"/>
        <c:dLbls>
          <c:dLblPos val="bestFit"/>
          <c:showLegendKey val="0"/>
          <c:showVal val="1"/>
          <c:showCatName val="0"/>
          <c:showSerName val="0"/>
          <c:showPercent val="0"/>
          <c:showBubbleSize val="0"/>
          <c:showLeaderLines val="0"/>
        </c:dLbls>
        <c:firstSliceAng val="125"/>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4" tIns="45717" rIns="91434" bIns="45717" rtlCol="0"/>
          <a:lstStyle>
            <a:lvl1pPr algn="r">
              <a:defRPr sz="1200"/>
            </a:lvl1pPr>
          </a:lstStyle>
          <a:p>
            <a:fld id="{7FEDEDD4-D022-4FFC-B8BF-03CBD4F963BC}" type="datetimeFigureOut">
              <a:rPr kumimoji="1" lang="ja-JP" altLang="en-US" smtClean="0"/>
              <a:t>2026/3/26</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4" tIns="45717" rIns="91434" bIns="45717" rtlCol="0" anchor="b"/>
          <a:lstStyle>
            <a:lvl1pPr algn="r">
              <a:defRPr sz="1200"/>
            </a:lvl1pPr>
          </a:lstStyle>
          <a:p>
            <a:fld id="{2A4F3949-1819-4B71-ABD1-3C94C4D087A4}" type="slidenum">
              <a:rPr kumimoji="1" lang="ja-JP" altLang="en-US" smtClean="0"/>
              <a:t>‹#›</a:t>
            </a:fld>
            <a:endParaRPr kumimoji="1" lang="ja-JP" altLang="en-US"/>
          </a:p>
        </p:txBody>
      </p:sp>
    </p:spTree>
    <p:extLst>
      <p:ext uri="{BB962C8B-B14F-4D97-AF65-F5344CB8AC3E}">
        <p14:creationId xmlns:p14="http://schemas.microsoft.com/office/powerpoint/2010/main" val="208927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005252BA-2214-449C-8EB5-EC4AE1D81467}"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F5C0CDCA-636B-4F4B-A567-C7BA73AA0095}" type="slidenum">
              <a:rPr kumimoji="1" lang="ja-JP" altLang="en-US" smtClean="0"/>
              <a:t>‹#›</a:t>
            </a:fld>
            <a:endParaRPr kumimoji="1" lang="ja-JP" altLang="en-US"/>
          </a:p>
        </p:txBody>
      </p:sp>
    </p:spTree>
    <p:extLst>
      <p:ext uri="{BB962C8B-B14F-4D97-AF65-F5344CB8AC3E}">
        <p14:creationId xmlns:p14="http://schemas.microsoft.com/office/powerpoint/2010/main" val="39248717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a:t>
            </a:fld>
            <a:endParaRPr kumimoji="1" lang="ja-JP" altLang="en-US"/>
          </a:p>
        </p:txBody>
      </p:sp>
    </p:spTree>
    <p:extLst>
      <p:ext uri="{BB962C8B-B14F-4D97-AF65-F5344CB8AC3E}">
        <p14:creationId xmlns:p14="http://schemas.microsoft.com/office/powerpoint/2010/main" val="222185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11</a:t>
            </a:fld>
            <a:endParaRPr kumimoji="1" lang="ja-JP" altLang="en-US"/>
          </a:p>
        </p:txBody>
      </p:sp>
    </p:spTree>
    <p:extLst>
      <p:ext uri="{BB962C8B-B14F-4D97-AF65-F5344CB8AC3E}">
        <p14:creationId xmlns:p14="http://schemas.microsoft.com/office/powerpoint/2010/main" val="252516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12</a:t>
            </a:fld>
            <a:endParaRPr kumimoji="1" lang="ja-JP" altLang="en-US"/>
          </a:p>
        </p:txBody>
      </p:sp>
    </p:spTree>
    <p:extLst>
      <p:ext uri="{BB962C8B-B14F-4D97-AF65-F5344CB8AC3E}">
        <p14:creationId xmlns:p14="http://schemas.microsoft.com/office/powerpoint/2010/main" val="388506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13</a:t>
            </a:fld>
            <a:endParaRPr kumimoji="1" lang="ja-JP" altLang="en-US"/>
          </a:p>
        </p:txBody>
      </p:sp>
    </p:spTree>
    <p:extLst>
      <p:ext uri="{BB962C8B-B14F-4D97-AF65-F5344CB8AC3E}">
        <p14:creationId xmlns:p14="http://schemas.microsoft.com/office/powerpoint/2010/main" val="96476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14</a:t>
            </a:fld>
            <a:endParaRPr kumimoji="1" lang="ja-JP" altLang="en-US"/>
          </a:p>
        </p:txBody>
      </p:sp>
    </p:spTree>
    <p:extLst>
      <p:ext uri="{BB962C8B-B14F-4D97-AF65-F5344CB8AC3E}">
        <p14:creationId xmlns:p14="http://schemas.microsoft.com/office/powerpoint/2010/main" val="136459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15</a:t>
            </a:fld>
            <a:endParaRPr kumimoji="1" lang="ja-JP" altLang="en-US"/>
          </a:p>
        </p:txBody>
      </p:sp>
    </p:spTree>
    <p:extLst>
      <p:ext uri="{BB962C8B-B14F-4D97-AF65-F5344CB8AC3E}">
        <p14:creationId xmlns:p14="http://schemas.microsoft.com/office/powerpoint/2010/main" val="388357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16</a:t>
            </a:fld>
            <a:endParaRPr kumimoji="1" lang="ja-JP" altLang="en-US"/>
          </a:p>
        </p:txBody>
      </p:sp>
    </p:spTree>
    <p:extLst>
      <p:ext uri="{BB962C8B-B14F-4D97-AF65-F5344CB8AC3E}">
        <p14:creationId xmlns:p14="http://schemas.microsoft.com/office/powerpoint/2010/main" val="183851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17</a:t>
            </a:fld>
            <a:endParaRPr kumimoji="1" lang="ja-JP" altLang="en-US"/>
          </a:p>
        </p:txBody>
      </p:sp>
    </p:spTree>
    <p:extLst>
      <p:ext uri="{BB962C8B-B14F-4D97-AF65-F5344CB8AC3E}">
        <p14:creationId xmlns:p14="http://schemas.microsoft.com/office/powerpoint/2010/main" val="2716158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18</a:t>
            </a:fld>
            <a:endParaRPr kumimoji="1" lang="ja-JP" altLang="en-US"/>
          </a:p>
        </p:txBody>
      </p:sp>
    </p:spTree>
    <p:extLst>
      <p:ext uri="{BB962C8B-B14F-4D97-AF65-F5344CB8AC3E}">
        <p14:creationId xmlns:p14="http://schemas.microsoft.com/office/powerpoint/2010/main" val="2738267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19</a:t>
            </a:fld>
            <a:endParaRPr kumimoji="1" lang="ja-JP" altLang="en-US"/>
          </a:p>
        </p:txBody>
      </p:sp>
    </p:spTree>
    <p:extLst>
      <p:ext uri="{BB962C8B-B14F-4D97-AF65-F5344CB8AC3E}">
        <p14:creationId xmlns:p14="http://schemas.microsoft.com/office/powerpoint/2010/main" val="224882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20</a:t>
            </a:fld>
            <a:endParaRPr kumimoji="1" lang="ja-JP" altLang="en-US"/>
          </a:p>
        </p:txBody>
      </p:sp>
    </p:spTree>
    <p:extLst>
      <p:ext uri="{BB962C8B-B14F-4D97-AF65-F5344CB8AC3E}">
        <p14:creationId xmlns:p14="http://schemas.microsoft.com/office/powerpoint/2010/main" val="385698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3</a:t>
            </a:fld>
            <a:endParaRPr kumimoji="1" lang="ja-JP" altLang="en-US"/>
          </a:p>
        </p:txBody>
      </p:sp>
    </p:spTree>
    <p:extLst>
      <p:ext uri="{BB962C8B-B14F-4D97-AF65-F5344CB8AC3E}">
        <p14:creationId xmlns:p14="http://schemas.microsoft.com/office/powerpoint/2010/main" val="35109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21</a:t>
            </a:fld>
            <a:endParaRPr kumimoji="1" lang="ja-JP" altLang="en-US"/>
          </a:p>
        </p:txBody>
      </p:sp>
    </p:spTree>
    <p:extLst>
      <p:ext uri="{BB962C8B-B14F-4D97-AF65-F5344CB8AC3E}">
        <p14:creationId xmlns:p14="http://schemas.microsoft.com/office/powerpoint/2010/main" val="158949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22</a:t>
            </a:fld>
            <a:endParaRPr kumimoji="1" lang="ja-JP" altLang="en-US"/>
          </a:p>
        </p:txBody>
      </p:sp>
    </p:spTree>
    <p:extLst>
      <p:ext uri="{BB962C8B-B14F-4D97-AF65-F5344CB8AC3E}">
        <p14:creationId xmlns:p14="http://schemas.microsoft.com/office/powerpoint/2010/main" val="155000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4</a:t>
            </a:fld>
            <a:endParaRPr kumimoji="1" lang="ja-JP" altLang="en-US"/>
          </a:p>
        </p:txBody>
      </p:sp>
    </p:spTree>
    <p:extLst>
      <p:ext uri="{BB962C8B-B14F-4D97-AF65-F5344CB8AC3E}">
        <p14:creationId xmlns:p14="http://schemas.microsoft.com/office/powerpoint/2010/main" val="99268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5</a:t>
            </a:fld>
            <a:endParaRPr kumimoji="1" lang="ja-JP" altLang="en-US"/>
          </a:p>
        </p:txBody>
      </p:sp>
    </p:spTree>
    <p:extLst>
      <p:ext uri="{BB962C8B-B14F-4D97-AF65-F5344CB8AC3E}">
        <p14:creationId xmlns:p14="http://schemas.microsoft.com/office/powerpoint/2010/main" val="183468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6</a:t>
            </a:fld>
            <a:endParaRPr kumimoji="1" lang="ja-JP" altLang="en-US"/>
          </a:p>
        </p:txBody>
      </p:sp>
    </p:spTree>
    <p:extLst>
      <p:ext uri="{BB962C8B-B14F-4D97-AF65-F5344CB8AC3E}">
        <p14:creationId xmlns:p14="http://schemas.microsoft.com/office/powerpoint/2010/main" val="37039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7</a:t>
            </a:fld>
            <a:endParaRPr kumimoji="1" lang="ja-JP" altLang="en-US"/>
          </a:p>
        </p:txBody>
      </p:sp>
    </p:spTree>
    <p:extLst>
      <p:ext uri="{BB962C8B-B14F-4D97-AF65-F5344CB8AC3E}">
        <p14:creationId xmlns:p14="http://schemas.microsoft.com/office/powerpoint/2010/main" val="104797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8</a:t>
            </a:fld>
            <a:endParaRPr kumimoji="1" lang="ja-JP" altLang="en-US"/>
          </a:p>
        </p:txBody>
      </p:sp>
    </p:spTree>
    <p:extLst>
      <p:ext uri="{BB962C8B-B14F-4D97-AF65-F5344CB8AC3E}">
        <p14:creationId xmlns:p14="http://schemas.microsoft.com/office/powerpoint/2010/main" val="1098887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9</a:t>
            </a:fld>
            <a:endParaRPr kumimoji="1" lang="ja-JP" altLang="en-US"/>
          </a:p>
        </p:txBody>
      </p:sp>
    </p:spTree>
    <p:extLst>
      <p:ext uri="{BB962C8B-B14F-4D97-AF65-F5344CB8AC3E}">
        <p14:creationId xmlns:p14="http://schemas.microsoft.com/office/powerpoint/2010/main" val="63161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10</a:t>
            </a:fld>
            <a:endParaRPr kumimoji="1" lang="ja-JP" altLang="en-US"/>
          </a:p>
        </p:txBody>
      </p:sp>
    </p:spTree>
    <p:extLst>
      <p:ext uri="{BB962C8B-B14F-4D97-AF65-F5344CB8AC3E}">
        <p14:creationId xmlns:p14="http://schemas.microsoft.com/office/powerpoint/2010/main" val="379340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875118-3D73-49AF-8555-2CA3DD750690}"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9000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9FAA54-F83A-40B3-9064-17EC4108FAB7}"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85333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B760FA-6C14-439C-B9EB-E6DF352FAAED}"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6930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B61BA9-C5B2-445B-9E31-A212BB6405A4}"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4787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4794E0-3125-467B-9EC1-979F58D4082D}"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2873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4CE0CF-C9E9-459F-AE00-E286530B8F75}" type="datetime1">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5829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7162CA-439F-4A99-88F2-E381EEB26623}" type="datetime1">
              <a:rPr kumimoji="1" lang="ja-JP" altLang="en-US" smtClean="0"/>
              <a:t>2026/3/26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9532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B051BD-2DCC-4E26-81B7-013F222A88CA}" type="datetime1">
              <a:rPr kumimoji="1" lang="ja-JP" altLang="en-US" smtClean="0"/>
              <a:t>2026/3/26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40292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B95FC1-FB8F-41AB-9710-5DEA8450F39B}" type="datetime1">
              <a:rPr kumimoji="1" lang="ja-JP" altLang="en-US" smtClean="0"/>
              <a:t>2026/3/26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07836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347563-4DCF-4A00-9E23-7071A1ED7AF0}" type="datetime1">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30254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5032A1-EA70-4A2B-AA71-C80EA76F0DFD}" type="datetime1">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02306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21B62-CEDA-4202-95E0-8D7F9A03D039}" type="datetime1">
              <a:rPr kumimoji="1" lang="ja-JP" altLang="en-US" smtClean="0"/>
              <a:t>2026/3/26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21435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D0D04-C190-40A1-BE59-51A5F737280E}"/>
              </a:ext>
            </a:extLst>
          </p:cNvPr>
          <p:cNvSpPr>
            <a:spLocks noGrp="1"/>
          </p:cNvSpPr>
          <p:nvPr>
            <p:ph type="ctrTitle"/>
          </p:nvPr>
        </p:nvSpPr>
        <p:spPr>
          <a:xfrm>
            <a:off x="685800" y="980728"/>
            <a:ext cx="7772400" cy="2952328"/>
          </a:xfrm>
        </p:spPr>
        <p:txBody>
          <a:bodyPr>
            <a:normAutofit/>
          </a:bodyPr>
          <a:lstStyle/>
          <a:p>
            <a:r>
              <a:rPr kumimoji="1" lang="ja-JP" altLang="en-US" sz="4000" dirty="0"/>
              <a:t>令和５年度</a:t>
            </a:r>
            <a:br>
              <a:rPr kumimoji="1" lang="en-US" altLang="ja-JP" sz="4000" dirty="0"/>
            </a:br>
            <a:r>
              <a:rPr kumimoji="1" lang="ja-JP" altLang="en-US" sz="4000" dirty="0"/>
              <a:t>施設入所の待機者に関する</a:t>
            </a:r>
            <a:br>
              <a:rPr kumimoji="1" lang="en-US" altLang="ja-JP" sz="4000" dirty="0"/>
            </a:br>
            <a:r>
              <a:rPr kumimoji="1" lang="ja-JP" altLang="en-US" sz="4000" dirty="0"/>
              <a:t>実態</a:t>
            </a:r>
            <a:r>
              <a:rPr lang="ja-JP" altLang="en-US" sz="4000" dirty="0"/>
              <a:t>調</a:t>
            </a:r>
            <a:r>
              <a:rPr kumimoji="1" lang="ja-JP" altLang="en-US" sz="4000" dirty="0"/>
              <a:t>査結果概要</a:t>
            </a:r>
            <a:br>
              <a:rPr kumimoji="1" lang="en-US" altLang="ja-JP" sz="3600" dirty="0"/>
            </a:br>
            <a:br>
              <a:rPr kumimoji="1" lang="en-US" altLang="ja-JP" sz="3600" dirty="0"/>
            </a:br>
            <a:r>
              <a:rPr kumimoji="1" lang="en-US" altLang="ja-JP" sz="2400" dirty="0"/>
              <a:t>【</a:t>
            </a:r>
            <a:r>
              <a:rPr kumimoji="1" lang="ja-JP" altLang="en-US" sz="2400" dirty="0" err="1"/>
              <a:t>大阪府福祉部障がい</a:t>
            </a:r>
            <a:r>
              <a:rPr kumimoji="1" lang="ja-JP" altLang="en-US" sz="2400" dirty="0"/>
              <a:t>福祉室</a:t>
            </a:r>
            <a:r>
              <a:rPr kumimoji="1" lang="en-US" altLang="ja-JP" sz="2400" dirty="0"/>
              <a:t>】</a:t>
            </a:r>
            <a:endParaRPr kumimoji="1" lang="ja-JP" altLang="en-US" sz="2400" dirty="0"/>
          </a:p>
        </p:txBody>
      </p:sp>
      <p:sp>
        <p:nvSpPr>
          <p:cNvPr id="3" name="字幕 2">
            <a:extLst>
              <a:ext uri="{FF2B5EF4-FFF2-40B4-BE49-F238E27FC236}">
                <a16:creationId xmlns:a16="http://schemas.microsoft.com/office/drawing/2014/main" id="{3FEC30D3-9E1E-4195-9F76-2322F86DB573}"/>
              </a:ext>
            </a:extLst>
          </p:cNvPr>
          <p:cNvSpPr>
            <a:spLocks noGrp="1"/>
          </p:cNvSpPr>
          <p:nvPr>
            <p:ph type="subTitle" idx="1"/>
          </p:nvPr>
        </p:nvSpPr>
        <p:spPr>
          <a:xfrm>
            <a:off x="1371600" y="4509120"/>
            <a:ext cx="6400800" cy="1368152"/>
          </a:xfrm>
          <a:ln>
            <a:solidFill>
              <a:schemeClr val="tx1"/>
            </a:solidFill>
          </a:ln>
        </p:spPr>
        <p:txBody>
          <a:bodyPr anchor="ctr" anchorCtr="0">
            <a:normAutofit/>
          </a:bodyPr>
          <a:lstStyle/>
          <a:p>
            <a:pPr algn="l"/>
            <a:r>
              <a:rPr kumimoji="1" lang="ja-JP" altLang="en-US" sz="2400" dirty="0">
                <a:solidFill>
                  <a:schemeClr val="tx1"/>
                </a:solidFill>
              </a:rPr>
              <a:t>○　調査時点：令和５年３月３１日時点</a:t>
            </a:r>
            <a:endParaRPr kumimoji="1" lang="en-US" altLang="ja-JP" sz="2400" dirty="0">
              <a:solidFill>
                <a:schemeClr val="tx1"/>
              </a:solidFill>
            </a:endParaRPr>
          </a:p>
          <a:p>
            <a:pPr algn="l"/>
            <a:r>
              <a:rPr kumimoji="1" lang="ja-JP" altLang="en-US" sz="2400" dirty="0">
                <a:solidFill>
                  <a:schemeClr val="tx1"/>
                </a:solidFill>
              </a:rPr>
              <a:t>○　調査対象：府内４３市町村（一部大阪市除く）</a:t>
            </a:r>
            <a:endParaRPr kumimoji="1" lang="en-US" altLang="ja-JP" sz="2400" dirty="0">
              <a:solidFill>
                <a:schemeClr val="tx1"/>
              </a:solidFill>
            </a:endParaRPr>
          </a:p>
          <a:p>
            <a:pPr algn="l"/>
            <a:r>
              <a:rPr lang="ja-JP" altLang="en-US" sz="2400" dirty="0">
                <a:solidFill>
                  <a:schemeClr val="tx1"/>
                </a:solidFill>
              </a:rPr>
              <a:t>○　調査期間：令和５年８月４日～８月２５日</a:t>
            </a:r>
          </a:p>
        </p:txBody>
      </p:sp>
      <p:sp>
        <p:nvSpPr>
          <p:cNvPr id="4" name="スライド番号プレースホルダー 3">
            <a:extLst>
              <a:ext uri="{FF2B5EF4-FFF2-40B4-BE49-F238E27FC236}">
                <a16:creationId xmlns:a16="http://schemas.microsoft.com/office/drawing/2014/main" id="{FA9A6E26-D152-4372-B1AB-464D2EE18615}"/>
              </a:ext>
            </a:extLst>
          </p:cNvPr>
          <p:cNvSpPr>
            <a:spLocks noGrp="1"/>
          </p:cNvSpPr>
          <p:nvPr>
            <p:ph type="sldNum" sz="quarter" idx="12"/>
          </p:nvPr>
        </p:nvSpPr>
        <p:spPr/>
        <p:txBody>
          <a:bodyPr/>
          <a:lstStyle/>
          <a:p>
            <a:fld id="{1C2C60DF-5D73-46A2-8FFF-B4A756D3B2D0}" type="slidenum">
              <a:rPr kumimoji="1" lang="ja-JP" altLang="en-US" smtClean="0"/>
              <a:t>1</a:t>
            </a:fld>
            <a:endParaRPr kumimoji="1" lang="ja-JP" altLang="en-US"/>
          </a:p>
        </p:txBody>
      </p:sp>
    </p:spTree>
    <p:extLst>
      <p:ext uri="{BB962C8B-B14F-4D97-AF65-F5344CB8AC3E}">
        <p14:creationId xmlns:p14="http://schemas.microsoft.com/office/powerpoint/2010/main" val="173802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EE49E85-DD2A-454D-92B0-C02C740D6741}"/>
              </a:ext>
            </a:extLst>
          </p:cNvPr>
          <p:cNvPicPr>
            <a:picLocks noChangeAspect="1"/>
          </p:cNvPicPr>
          <p:nvPr/>
        </p:nvPicPr>
        <p:blipFill>
          <a:blip r:embed="rId3"/>
          <a:stretch>
            <a:fillRect/>
          </a:stretch>
        </p:blipFill>
        <p:spPr>
          <a:xfrm>
            <a:off x="576948" y="4476825"/>
            <a:ext cx="3779848" cy="2152075"/>
          </a:xfrm>
          <a:prstGeom prst="rect">
            <a:avLst/>
          </a:prstGeom>
        </p:spPr>
      </p:pic>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5"/>
            <a:ext cx="9071844" cy="114985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1,077</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190</a:t>
            </a:r>
            <a:r>
              <a:rPr lang="ja-JP" altLang="en-US" sz="1200" dirty="0">
                <a:solidFill>
                  <a:prstClr val="black"/>
                </a:solidFill>
                <a:latin typeface="Meiryo UI" panose="020B0604030504040204" pitchFamily="50" charset="-128"/>
                <a:ea typeface="Meiryo UI" panose="020B0604030504040204" pitchFamily="50" charset="-128"/>
              </a:rPr>
              <a:t>人はセルフプラン、計画無しが</a:t>
            </a:r>
            <a:r>
              <a:rPr lang="en-US" altLang="ja-JP" sz="1200" dirty="0">
                <a:solidFill>
                  <a:prstClr val="black"/>
                </a:solidFill>
                <a:latin typeface="Meiryo UI" panose="020B0604030504040204" pitchFamily="50" charset="-128"/>
                <a:ea typeface="Meiryo UI" panose="020B0604030504040204" pitchFamily="50" charset="-128"/>
              </a:rPr>
              <a:t>33</a:t>
            </a:r>
            <a:r>
              <a:rPr lang="ja-JP" altLang="en-US" sz="1200" dirty="0">
                <a:solidFill>
                  <a:prstClr val="black"/>
                </a:solidFill>
                <a:latin typeface="Meiryo UI" panose="020B0604030504040204" pitchFamily="50" charset="-128"/>
                <a:ea typeface="Meiryo UI" panose="020B0604030504040204" pitchFamily="50" charset="-128"/>
              </a:rPr>
              <a:t>名となっている。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1,077</a:t>
            </a:r>
            <a:r>
              <a:rPr lang="ja-JP" altLang="en-US" sz="1200" dirty="0">
                <a:solidFill>
                  <a:prstClr val="black"/>
                </a:solidFill>
                <a:latin typeface="Meiryo UI" panose="020B0604030504040204" pitchFamily="50" charset="-128"/>
                <a:ea typeface="Meiryo UI" panose="020B0604030504040204" pitchFamily="50" charset="-128"/>
              </a:rPr>
              <a:t>人のうち、半数近くの</a:t>
            </a:r>
            <a:r>
              <a:rPr lang="en-US" altLang="ja-JP" sz="1200" dirty="0">
                <a:solidFill>
                  <a:prstClr val="black"/>
                </a:solidFill>
                <a:latin typeface="Meiryo UI" panose="020B0604030504040204" pitchFamily="50" charset="-128"/>
                <a:ea typeface="Meiryo UI" panose="020B0604030504040204" pitchFamily="50" charset="-128"/>
              </a:rPr>
              <a:t>462</a:t>
            </a:r>
            <a:r>
              <a:rPr lang="ja-JP" altLang="en-US" sz="1200" dirty="0">
                <a:solidFill>
                  <a:prstClr val="black"/>
                </a:solidFill>
                <a:latin typeface="Meiryo UI" panose="020B0604030504040204" pitchFamily="50" charset="-128"/>
                <a:ea typeface="Meiryo UI" panose="020B0604030504040204" pitchFamily="50" charset="-128"/>
              </a:rPr>
              <a:t>人が地域生活の継続の可能性が検討されないまま待機している。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a:t>
            </a:r>
            <a:r>
              <a:rPr lang="en-US" altLang="ja-JP" sz="1200" dirty="0">
                <a:solidFill>
                  <a:prstClr val="black"/>
                </a:solidFill>
                <a:latin typeface="Meiryo UI" panose="020B0604030504040204" pitchFamily="50" charset="-128"/>
                <a:ea typeface="Meiryo UI" panose="020B0604030504040204" pitchFamily="50" charset="-128"/>
              </a:rPr>
              <a:t>579</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71</a:t>
            </a:r>
            <a:r>
              <a:rPr lang="ja-JP" altLang="en-US" sz="1200" dirty="0">
                <a:solidFill>
                  <a:prstClr val="black"/>
                </a:solidFill>
                <a:latin typeface="Meiryo UI" panose="020B0604030504040204" pitchFamily="50" charset="-128"/>
                <a:ea typeface="Meiryo UI" panose="020B0604030504040204" pitchFamily="50" charset="-128"/>
              </a:rPr>
              <a:t>％にあたる</a:t>
            </a:r>
            <a:r>
              <a:rPr lang="en-US" altLang="ja-JP" sz="1200" dirty="0">
                <a:solidFill>
                  <a:prstClr val="black"/>
                </a:solidFill>
                <a:latin typeface="Meiryo UI" panose="020B0604030504040204" pitchFamily="50" charset="-128"/>
                <a:ea typeface="Meiryo UI" panose="020B0604030504040204" pitchFamily="50" charset="-128"/>
              </a:rPr>
              <a:t>414</a:t>
            </a:r>
            <a:r>
              <a:rPr lang="ja-JP" altLang="en-US" sz="1200" dirty="0">
                <a:solidFill>
                  <a:prstClr val="black"/>
                </a:solidFill>
                <a:latin typeface="Meiryo UI" panose="020B0604030504040204" pitchFamily="50" charset="-128"/>
                <a:ea typeface="Meiryo UI" panose="020B0604030504040204" pitchFamily="50" charset="-128"/>
              </a:rPr>
              <a:t>人が相談支援専門員等と可能性を検討しているが、</a:t>
            </a:r>
            <a:r>
              <a:rPr lang="en-US" altLang="ja-JP" sz="1200" dirty="0">
                <a:solidFill>
                  <a:prstClr val="black"/>
                </a:solidFill>
                <a:latin typeface="Meiryo UI" panose="020B0604030504040204" pitchFamily="50" charset="-128"/>
                <a:ea typeface="Meiryo UI" panose="020B0604030504040204" pitchFamily="50" charset="-128"/>
              </a:rPr>
              <a:t>GH</a:t>
            </a:r>
            <a:r>
              <a:rPr lang="ja-JP" altLang="en-US" sz="1200" dirty="0">
                <a:solidFill>
                  <a:prstClr val="black"/>
                </a:solidFill>
                <a:latin typeface="Meiryo UI" panose="020B0604030504040204" pitchFamily="50" charset="-128"/>
                <a:ea typeface="Meiryo UI" panose="020B0604030504040204" pitchFamily="50" charset="-128"/>
              </a:rPr>
              <a:t>の見学や体験等した人は、わずか</a:t>
            </a:r>
            <a:r>
              <a:rPr lang="en-US" altLang="ja-JP" sz="1200" dirty="0">
                <a:solidFill>
                  <a:prstClr val="black"/>
                </a:solidFill>
                <a:latin typeface="Meiryo UI" panose="020B0604030504040204" pitchFamily="50" charset="-128"/>
                <a:ea typeface="Meiryo UI" panose="020B0604030504040204" pitchFamily="50" charset="-128"/>
              </a:rPr>
              <a:t>90</a:t>
            </a:r>
            <a:r>
              <a:rPr lang="ja-JP" altLang="en-US" sz="1200" dirty="0">
                <a:solidFill>
                  <a:prstClr val="black"/>
                </a:solidFill>
                <a:latin typeface="Meiryo UI" panose="020B0604030504040204" pitchFamily="50" charset="-128"/>
                <a:ea typeface="Meiryo UI" panose="020B0604030504040204" pitchFamily="50" charset="-128"/>
              </a:rPr>
              <a:t>人となっており、大半の人が、相談支援専門員との協議だけで、可能性を検討している。　</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10</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2663788" y="1858279"/>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7" name="正方形/長方形 6">
            <a:extLst>
              <a:ext uri="{FF2B5EF4-FFF2-40B4-BE49-F238E27FC236}">
                <a16:creationId xmlns:a16="http://schemas.microsoft.com/office/drawing/2014/main" id="{EA54C81C-B526-2DBA-8CF5-3EBB4ED5EB32}"/>
              </a:ext>
            </a:extLst>
          </p:cNvPr>
          <p:cNvSpPr/>
          <p:nvPr/>
        </p:nvSpPr>
        <p:spPr>
          <a:xfrm>
            <a:off x="1475656" y="4176334"/>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60134A8-B5A8-E144-DDD5-A09B8ACBD4BF}"/>
              </a:ext>
            </a:extLst>
          </p:cNvPr>
          <p:cNvSpPr/>
          <p:nvPr/>
        </p:nvSpPr>
        <p:spPr>
          <a:xfrm>
            <a:off x="5364088" y="3932519"/>
            <a:ext cx="2726900" cy="22540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D5B8DD75-2725-9591-9613-482A586B50A8}"/>
              </a:ext>
            </a:extLst>
          </p:cNvPr>
          <p:cNvCxnSpPr/>
          <p:nvPr/>
        </p:nvCxnSpPr>
        <p:spPr>
          <a:xfrm>
            <a:off x="2699792" y="4813595"/>
            <a:ext cx="38534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A784703-9C94-2DE5-0A8E-49978E880E02}"/>
              </a:ext>
            </a:extLst>
          </p:cNvPr>
          <p:cNvCxnSpPr>
            <a:cxnSpLocks/>
          </p:cNvCxnSpPr>
          <p:nvPr/>
        </p:nvCxnSpPr>
        <p:spPr>
          <a:xfrm>
            <a:off x="2501604" y="6307045"/>
            <a:ext cx="4140794" cy="672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712BF79A-92C9-468E-043E-D2E06F874368}"/>
              </a:ext>
            </a:extLst>
          </p:cNvPr>
          <p:cNvSpPr txBox="1"/>
          <p:nvPr/>
        </p:nvSpPr>
        <p:spPr>
          <a:xfrm>
            <a:off x="3459384" y="2075314"/>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5DC5E24D-C722-2300-5686-6BFA85F7076E}"/>
              </a:ext>
            </a:extLst>
          </p:cNvPr>
          <p:cNvSpPr txBox="1"/>
          <p:nvPr/>
        </p:nvSpPr>
        <p:spPr>
          <a:xfrm>
            <a:off x="2399020" y="4477664"/>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BE5C9334-2EBE-1518-BAB3-D1D5B44C76A7}"/>
              </a:ext>
            </a:extLst>
          </p:cNvPr>
          <p:cNvSpPr txBox="1"/>
          <p:nvPr/>
        </p:nvSpPr>
        <p:spPr>
          <a:xfrm>
            <a:off x="6333243" y="4150314"/>
            <a:ext cx="67007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N=579</a:t>
            </a:r>
            <a:endParaRPr kumimoji="1" lang="ja-JP" altLang="en-US" sz="1200" b="1" dirty="0">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8BB916AA-C74A-4C86-B2E1-D22EF2FB20FF}"/>
              </a:ext>
            </a:extLst>
          </p:cNvPr>
          <p:cNvPicPr>
            <a:picLocks noChangeAspect="1"/>
          </p:cNvPicPr>
          <p:nvPr/>
        </p:nvPicPr>
        <p:blipFill>
          <a:blip r:embed="rId4"/>
          <a:stretch>
            <a:fillRect/>
          </a:stretch>
        </p:blipFill>
        <p:spPr>
          <a:xfrm>
            <a:off x="1979712" y="2093216"/>
            <a:ext cx="4255377" cy="1889924"/>
          </a:xfrm>
          <a:prstGeom prst="rect">
            <a:avLst/>
          </a:prstGeom>
        </p:spPr>
      </p:pic>
      <p:pic>
        <p:nvPicPr>
          <p:cNvPr id="16" name="図 15">
            <a:extLst>
              <a:ext uri="{FF2B5EF4-FFF2-40B4-BE49-F238E27FC236}">
                <a16:creationId xmlns:a16="http://schemas.microsoft.com/office/drawing/2014/main" id="{26E8EA2A-21FD-4CD1-905F-05DB74ABD730}"/>
              </a:ext>
            </a:extLst>
          </p:cNvPr>
          <p:cNvPicPr>
            <a:picLocks noChangeAspect="1"/>
          </p:cNvPicPr>
          <p:nvPr/>
        </p:nvPicPr>
        <p:blipFill>
          <a:blip r:embed="rId5"/>
          <a:stretch>
            <a:fillRect/>
          </a:stretch>
        </p:blipFill>
        <p:spPr>
          <a:xfrm>
            <a:off x="4379432" y="4412994"/>
            <a:ext cx="4627265" cy="2048434"/>
          </a:xfrm>
          <a:prstGeom prst="rect">
            <a:avLst/>
          </a:prstGeom>
        </p:spPr>
      </p:pic>
    </p:spTree>
    <p:extLst>
      <p:ext uri="{BB962C8B-B14F-4D97-AF65-F5344CB8AC3E}">
        <p14:creationId xmlns:p14="http://schemas.microsoft.com/office/powerpoint/2010/main" val="123572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4"/>
            <a:ext cx="9071844" cy="1473713"/>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地域生活の継続の可能性を検討した割合を見ると、サービス等利用計画を策定している場合は、約</a:t>
            </a:r>
            <a:r>
              <a:rPr lang="en-US" altLang="ja-JP" sz="1200" dirty="0">
                <a:solidFill>
                  <a:prstClr val="black"/>
                </a:solidFill>
                <a:latin typeface="Meiryo UI" panose="020B0604030504040204" pitchFamily="50" charset="-128"/>
                <a:ea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rPr>
              <a:t>割が検討しているが、セルフプランや計画無しの場合は、検討した割合が</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割程度に止まっており、サービス等利用計画を策定していない場合は、地域生活の継続の可能性を検討されないまま待機している割合が高い。（</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検討の有無が不明の</a:t>
            </a:r>
            <a:r>
              <a:rPr lang="en-US" altLang="ja-JP" sz="1200" dirty="0">
                <a:solidFill>
                  <a:prstClr val="black"/>
                </a:solidFill>
                <a:latin typeface="Meiryo UI" panose="020B0604030504040204" pitchFamily="50" charset="-128"/>
                <a:ea typeface="Meiryo UI" panose="020B0604030504040204" pitchFamily="50" charset="-128"/>
              </a:rPr>
              <a:t>36</a:t>
            </a:r>
            <a:r>
              <a:rPr lang="ja-JP" altLang="en-US" sz="1200" dirty="0">
                <a:solidFill>
                  <a:prstClr val="black"/>
                </a:solidFill>
                <a:latin typeface="Meiryo UI" panose="020B0604030504040204" pitchFamily="50" charset="-128"/>
                <a:ea typeface="Meiryo UI" panose="020B0604030504040204" pitchFamily="50" charset="-128"/>
              </a:rPr>
              <a:t>人は「検討していない」に含んでいる。）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地域生活の継続の可能性を検討した待機者では、積極的な理由による入所希望が</a:t>
            </a:r>
            <a:r>
              <a:rPr lang="en-US" altLang="ja-JP" sz="1200" dirty="0">
                <a:solidFill>
                  <a:prstClr val="black"/>
                </a:solidFill>
                <a:latin typeface="Meiryo UI" panose="020B0604030504040204" pitchFamily="50" charset="-128"/>
                <a:ea typeface="Meiryo UI" panose="020B0604030504040204" pitchFamily="50" charset="-128"/>
              </a:rPr>
              <a:t>41</a:t>
            </a:r>
            <a:r>
              <a:rPr lang="ja-JP" altLang="en-US" sz="1200" dirty="0">
                <a:solidFill>
                  <a:prstClr val="black"/>
                </a:solidFill>
                <a:latin typeface="Meiryo UI" panose="020B0604030504040204" pitchFamily="50" charset="-128"/>
                <a:ea typeface="Meiryo UI" panose="020B0604030504040204" pitchFamily="50" charset="-128"/>
              </a:rPr>
              <a:t>％に対して、検討していない待機者では、積極的な理由による入所希望が</a:t>
            </a:r>
            <a:r>
              <a:rPr lang="en-US" altLang="ja-JP" sz="1200" dirty="0">
                <a:solidFill>
                  <a:prstClr val="black"/>
                </a:solidFill>
                <a:latin typeface="Meiryo UI" panose="020B0604030504040204" pitchFamily="50" charset="-128"/>
                <a:ea typeface="Meiryo UI" panose="020B0604030504040204" pitchFamily="50" charset="-128"/>
              </a:rPr>
              <a:t>19</a:t>
            </a:r>
            <a:r>
              <a:rPr lang="ja-JP" altLang="en-US" sz="1200" dirty="0">
                <a:solidFill>
                  <a:prstClr val="black"/>
                </a:solidFill>
                <a:latin typeface="Meiryo UI" panose="020B0604030504040204" pitchFamily="50" charset="-128"/>
                <a:ea typeface="Meiryo UI" panose="020B0604030504040204" pitchFamily="50" charset="-128"/>
              </a:rPr>
              <a:t>％にとどまっており、地域生活の継続の可能性を検討する機会を増やすことによって、入所希望の理由の精査や待機者の解消につながるものと考えられる。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11</a:t>
            </a:fld>
            <a:endParaRPr lang="ja-JP" altLang="en-US" dirty="0"/>
          </a:p>
        </p:txBody>
      </p:sp>
      <p:sp>
        <p:nvSpPr>
          <p:cNvPr id="8" name="正方形/長方形 7">
            <a:extLst>
              <a:ext uri="{FF2B5EF4-FFF2-40B4-BE49-F238E27FC236}">
                <a16:creationId xmlns:a16="http://schemas.microsoft.com/office/drawing/2014/main" id="{A72E9B38-0B1D-3740-D2E2-EA5B273901A5}"/>
              </a:ext>
            </a:extLst>
          </p:cNvPr>
          <p:cNvSpPr/>
          <p:nvPr/>
        </p:nvSpPr>
        <p:spPr>
          <a:xfrm>
            <a:off x="1187624" y="2132279"/>
            <a:ext cx="3069383"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計画策定状況ごとの地域生活の継続の検討</a:t>
            </a:r>
          </a:p>
        </p:txBody>
      </p:sp>
      <p:graphicFrame>
        <p:nvGraphicFramePr>
          <p:cNvPr id="12" name="グラフ 11">
            <a:extLst>
              <a:ext uri="{FF2B5EF4-FFF2-40B4-BE49-F238E27FC236}">
                <a16:creationId xmlns:a16="http://schemas.microsoft.com/office/drawing/2014/main" id="{6F5D5660-A746-10A4-50A1-185E95DE2DB1}"/>
              </a:ext>
            </a:extLst>
          </p:cNvPr>
          <p:cNvGraphicFramePr/>
          <p:nvPr>
            <p:extLst>
              <p:ext uri="{D42A27DB-BD31-4B8C-83A1-F6EECF244321}">
                <p14:modId xmlns:p14="http://schemas.microsoft.com/office/powerpoint/2010/main" val="2915736832"/>
              </p:ext>
            </p:extLst>
          </p:nvPr>
        </p:nvGraphicFramePr>
        <p:xfrm>
          <a:off x="1043608" y="4816227"/>
          <a:ext cx="3984531" cy="1885865"/>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356F2EB4-E5D2-9FF2-AAAC-5B92FCE3324B}"/>
              </a:ext>
            </a:extLst>
          </p:cNvPr>
          <p:cNvSpPr/>
          <p:nvPr/>
        </p:nvSpPr>
        <p:spPr>
          <a:xfrm>
            <a:off x="1979712" y="4244588"/>
            <a:ext cx="4824536" cy="24858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地域生活の継続の可能性の検討の有無による入所希望の理由の比較</a:t>
            </a:r>
          </a:p>
        </p:txBody>
      </p:sp>
      <p:sp>
        <p:nvSpPr>
          <p:cNvPr id="9" name="テキスト ボックス 8">
            <a:extLst>
              <a:ext uri="{FF2B5EF4-FFF2-40B4-BE49-F238E27FC236}">
                <a16:creationId xmlns:a16="http://schemas.microsoft.com/office/drawing/2014/main" id="{01A37D32-F767-1EB6-7922-28A2BDC08590}"/>
              </a:ext>
            </a:extLst>
          </p:cNvPr>
          <p:cNvSpPr txBox="1"/>
          <p:nvPr/>
        </p:nvSpPr>
        <p:spPr>
          <a:xfrm>
            <a:off x="929191" y="6346937"/>
            <a:ext cx="3404104"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「地域生活の継続の可能性を検討した」</a:t>
            </a:r>
            <a:endParaRPr kumimoji="1" lang="ja-JP" altLang="en-US" sz="12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8980B7CF-A95C-B8EC-93D1-9CE47F43C5F7}"/>
              </a:ext>
            </a:extLst>
          </p:cNvPr>
          <p:cNvSpPr txBox="1"/>
          <p:nvPr/>
        </p:nvSpPr>
        <p:spPr>
          <a:xfrm>
            <a:off x="4859964" y="6346938"/>
            <a:ext cx="3734586"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「地域生活の継続の可能性を検討していない」</a:t>
            </a:r>
            <a:endParaRPr kumimoji="1" lang="ja-JP" altLang="en-US" sz="1200" b="1" dirty="0">
              <a:latin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A344FFBE-F927-44DA-8274-B74FAF7F5395}"/>
              </a:ext>
            </a:extLst>
          </p:cNvPr>
          <p:cNvSpPr txBox="1"/>
          <p:nvPr/>
        </p:nvSpPr>
        <p:spPr>
          <a:xfrm>
            <a:off x="4298028" y="2117562"/>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776E7F80-236B-49DB-B150-0E97AE6A64A2}"/>
              </a:ext>
            </a:extLst>
          </p:cNvPr>
          <p:cNvSpPr txBox="1"/>
          <p:nvPr/>
        </p:nvSpPr>
        <p:spPr>
          <a:xfrm>
            <a:off x="2335478" y="449761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N=579</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78DC25F1-3CBB-46F0-B526-ABA681969F7A}"/>
              </a:ext>
            </a:extLst>
          </p:cNvPr>
          <p:cNvSpPr txBox="1"/>
          <p:nvPr/>
        </p:nvSpPr>
        <p:spPr>
          <a:xfrm>
            <a:off x="6370112" y="449761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N=462</a:t>
            </a:r>
            <a:endParaRPr kumimoji="1" lang="ja-JP" altLang="en-US" sz="1200" b="1" dirty="0">
              <a:latin typeface="Calibri" panose="020F0502020204030204" pitchFamily="34" charset="0"/>
              <a:cs typeface="Calibri" panose="020F0502020204030204" pitchFamily="34" charset="0"/>
            </a:endParaRPr>
          </a:p>
        </p:txBody>
      </p:sp>
      <p:pic>
        <p:nvPicPr>
          <p:cNvPr id="11" name="図 10">
            <a:extLst>
              <a:ext uri="{FF2B5EF4-FFF2-40B4-BE49-F238E27FC236}">
                <a16:creationId xmlns:a16="http://schemas.microsoft.com/office/drawing/2014/main" id="{843811E2-ADC2-421A-BE21-91C7D2C8D457}"/>
              </a:ext>
            </a:extLst>
          </p:cNvPr>
          <p:cNvPicPr>
            <a:picLocks noChangeAspect="1"/>
          </p:cNvPicPr>
          <p:nvPr/>
        </p:nvPicPr>
        <p:blipFill>
          <a:blip r:embed="rId4"/>
          <a:stretch>
            <a:fillRect/>
          </a:stretch>
        </p:blipFill>
        <p:spPr>
          <a:xfrm>
            <a:off x="956103" y="2300328"/>
            <a:ext cx="4535817" cy="1761897"/>
          </a:xfrm>
          <a:prstGeom prst="rect">
            <a:avLst/>
          </a:prstGeom>
        </p:spPr>
      </p:pic>
      <p:pic>
        <p:nvPicPr>
          <p:cNvPr id="16" name="図 15">
            <a:extLst>
              <a:ext uri="{FF2B5EF4-FFF2-40B4-BE49-F238E27FC236}">
                <a16:creationId xmlns:a16="http://schemas.microsoft.com/office/drawing/2014/main" id="{3464A5C3-CF00-4932-AB31-6BF05DC54606}"/>
              </a:ext>
            </a:extLst>
          </p:cNvPr>
          <p:cNvPicPr>
            <a:picLocks noChangeAspect="1"/>
          </p:cNvPicPr>
          <p:nvPr/>
        </p:nvPicPr>
        <p:blipFill>
          <a:blip r:embed="rId5"/>
          <a:stretch>
            <a:fillRect/>
          </a:stretch>
        </p:blipFill>
        <p:spPr>
          <a:xfrm>
            <a:off x="547644" y="4544928"/>
            <a:ext cx="3609145" cy="2036240"/>
          </a:xfrm>
          <a:prstGeom prst="rect">
            <a:avLst/>
          </a:prstGeom>
        </p:spPr>
      </p:pic>
      <p:pic>
        <p:nvPicPr>
          <p:cNvPr id="17" name="図 16">
            <a:extLst>
              <a:ext uri="{FF2B5EF4-FFF2-40B4-BE49-F238E27FC236}">
                <a16:creationId xmlns:a16="http://schemas.microsoft.com/office/drawing/2014/main" id="{5EBF8ABD-6C19-4866-8CC7-56FC20F1F945}"/>
              </a:ext>
            </a:extLst>
          </p:cNvPr>
          <p:cNvPicPr>
            <a:picLocks noChangeAspect="1"/>
          </p:cNvPicPr>
          <p:nvPr/>
        </p:nvPicPr>
        <p:blipFill>
          <a:blip r:embed="rId6"/>
          <a:stretch>
            <a:fillRect/>
          </a:stretch>
        </p:blipFill>
        <p:spPr>
          <a:xfrm>
            <a:off x="4713368" y="4509120"/>
            <a:ext cx="3603048" cy="2042337"/>
          </a:xfrm>
          <a:prstGeom prst="rect">
            <a:avLst/>
          </a:prstGeom>
        </p:spPr>
      </p:pic>
    </p:spTree>
    <p:extLst>
      <p:ext uri="{BB962C8B-B14F-4D97-AF65-F5344CB8AC3E}">
        <p14:creationId xmlns:p14="http://schemas.microsoft.com/office/powerpoint/2010/main" val="102053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地域移行についての説明と意向確認</a:t>
            </a:r>
          </a:p>
        </p:txBody>
      </p:sp>
      <p:sp>
        <p:nvSpPr>
          <p:cNvPr id="37" name="正方形/長方形 36"/>
          <p:cNvSpPr/>
          <p:nvPr/>
        </p:nvSpPr>
        <p:spPr>
          <a:xfrm>
            <a:off x="35496" y="550955"/>
            <a:ext cx="9071844" cy="1538803"/>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本人や家族等に対して、「障がい者支援施設は終の棲家ではなく、一定期間の支援を経た後、地域で生活することを前提としていることについて説明」を行ったか、「説明を踏まえた上での待機であることの確認」を行ったかを確認</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本人への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地域移行の説明も意向確認も行っていないのは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799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分の</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近くの</a:t>
            </a:r>
            <a:r>
              <a:rPr lang="en-US" altLang="ja-JP" sz="1200" dirty="0">
                <a:solidFill>
                  <a:prstClr val="black"/>
                </a:solidFill>
                <a:latin typeface="Meiryo UI" panose="020B0604030504040204" pitchFamily="50" charset="-128"/>
                <a:ea typeface="Meiryo UI" panose="020B0604030504040204" pitchFamily="50" charset="-128"/>
              </a:rPr>
              <a:t>74</a:t>
            </a:r>
            <a:r>
              <a:rPr lang="ja-JP" altLang="en-US" sz="1200" dirty="0">
                <a:solidFill>
                  <a:prstClr val="black"/>
                </a:solidFill>
                <a:latin typeface="Meiryo UI" panose="020B0604030504040204" pitchFamily="50" charset="-128"/>
                <a:ea typeface="Meiryo UI" panose="020B0604030504040204" pitchFamily="50" charset="-128"/>
              </a:rPr>
              <a:t>％は地域移行の説明や意向確認がされないまま待機者となっている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家族等への地域移行の説明も意向確認も行っていないのが</a:t>
            </a:r>
            <a:r>
              <a:rPr lang="en-US" altLang="ja-JP" sz="1200" dirty="0">
                <a:solidFill>
                  <a:prstClr val="black"/>
                </a:solidFill>
                <a:latin typeface="Meiryo UI" panose="020B0604030504040204" pitchFamily="50" charset="-128"/>
                <a:ea typeface="Meiryo UI" panose="020B0604030504040204" pitchFamily="50" charset="-128"/>
              </a:rPr>
              <a:t>711</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分の</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66</a:t>
            </a:r>
            <a:r>
              <a:rPr lang="ja-JP" altLang="en-US" sz="1200" dirty="0">
                <a:solidFill>
                  <a:prstClr val="black"/>
                </a:solidFill>
                <a:latin typeface="Meiryo UI" panose="020B0604030504040204" pitchFamily="50" charset="-128"/>
                <a:ea typeface="Meiryo UI" panose="020B0604030504040204" pitchFamily="50" charset="-128"/>
              </a:rPr>
              <a:t>％の家族は地域移行の説明や意向確認がされないまま待機している。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12</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263258" y="2160796"/>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本人への説明と意向確認</a:t>
            </a:r>
          </a:p>
        </p:txBody>
      </p:sp>
      <p:graphicFrame>
        <p:nvGraphicFramePr>
          <p:cNvPr id="4" name="表 4">
            <a:extLst>
              <a:ext uri="{FF2B5EF4-FFF2-40B4-BE49-F238E27FC236}">
                <a16:creationId xmlns:a16="http://schemas.microsoft.com/office/drawing/2014/main" id="{BB8B8ACC-37E5-459F-6F10-3E2AC155B71C}"/>
              </a:ext>
            </a:extLst>
          </p:cNvPr>
          <p:cNvGraphicFramePr>
            <a:graphicFrameLocks noGrp="1"/>
          </p:cNvGraphicFramePr>
          <p:nvPr>
            <p:extLst>
              <p:ext uri="{D42A27DB-BD31-4B8C-83A1-F6EECF244321}">
                <p14:modId xmlns:p14="http://schemas.microsoft.com/office/powerpoint/2010/main" val="1809767133"/>
              </p:ext>
            </p:extLst>
          </p:nvPr>
        </p:nvGraphicFramePr>
        <p:xfrm>
          <a:off x="1259632" y="2500259"/>
          <a:ext cx="5832647" cy="1766144"/>
        </p:xfrm>
        <a:graphic>
          <a:graphicData uri="http://schemas.openxmlformats.org/drawingml/2006/table">
            <a:tbl>
              <a:tblPr firstRow="1" bandRow="1">
                <a:tableStyleId>{69CF1AB2-1976-4502-BF36-3FF5EA218861}</a:tableStyleId>
              </a:tblPr>
              <a:tblGrid>
                <a:gridCol w="1322759">
                  <a:extLst>
                    <a:ext uri="{9D8B030D-6E8A-4147-A177-3AD203B41FA5}">
                      <a16:colId xmlns:a16="http://schemas.microsoft.com/office/drawing/2014/main" val="236134612"/>
                    </a:ext>
                  </a:extLst>
                </a:gridCol>
                <a:gridCol w="1035818">
                  <a:extLst>
                    <a:ext uri="{9D8B030D-6E8A-4147-A177-3AD203B41FA5}">
                      <a16:colId xmlns:a16="http://schemas.microsoft.com/office/drawing/2014/main" val="4206567204"/>
                    </a:ext>
                  </a:extLst>
                </a:gridCol>
                <a:gridCol w="1354531">
                  <a:extLst>
                    <a:ext uri="{9D8B030D-6E8A-4147-A177-3AD203B41FA5}">
                      <a16:colId xmlns:a16="http://schemas.microsoft.com/office/drawing/2014/main" val="4227561102"/>
                    </a:ext>
                  </a:extLst>
                </a:gridCol>
                <a:gridCol w="876461">
                  <a:extLst>
                    <a:ext uri="{9D8B030D-6E8A-4147-A177-3AD203B41FA5}">
                      <a16:colId xmlns:a16="http://schemas.microsoft.com/office/drawing/2014/main" val="2350263201"/>
                    </a:ext>
                  </a:extLst>
                </a:gridCol>
                <a:gridCol w="717105">
                  <a:extLst>
                    <a:ext uri="{9D8B030D-6E8A-4147-A177-3AD203B41FA5}">
                      <a16:colId xmlns:a16="http://schemas.microsoft.com/office/drawing/2014/main" val="1268467682"/>
                    </a:ext>
                  </a:extLst>
                </a:gridCol>
                <a:gridCol w="525973">
                  <a:extLst>
                    <a:ext uri="{9D8B030D-6E8A-4147-A177-3AD203B41FA5}">
                      <a16:colId xmlns:a16="http://schemas.microsoft.com/office/drawing/2014/main" val="2766326359"/>
                    </a:ext>
                  </a:extLst>
                </a:gridCol>
              </a:tblGrid>
              <a:tr h="337817">
                <a:tc rowSpan="2" gridSpan="2">
                  <a:txBody>
                    <a:bodyPr/>
                    <a:lstStyle/>
                    <a:p>
                      <a:endParaRPr kumimoji="1" lang="ja-JP" altLang="en-US" sz="1000" dirty="0">
                        <a:latin typeface="Calibri" panose="020F0502020204030204" pitchFamily="34" charset="0"/>
                        <a:cs typeface="Calibri" panose="020F0502020204030204" pitchFamily="34" charset="0"/>
                      </a:endParaRPr>
                    </a:p>
                  </a:txBody>
                  <a:tcPr>
                    <a:noFill/>
                  </a:tcPr>
                </a:tc>
                <a:tc rowSpan="2" hMerge="1">
                  <a:txBody>
                    <a:bodyPr/>
                    <a:lstStyle/>
                    <a:p>
                      <a:endParaRPr kumimoji="1" lang="ja-JP" altLang="en-US" sz="900" dirty="0">
                        <a:latin typeface="Calibri" panose="020F0502020204030204" pitchFamily="34" charset="0"/>
                        <a:cs typeface="Calibri" panose="020F0502020204030204" pitchFamily="34" charset="0"/>
                      </a:endParaRPr>
                    </a:p>
                  </a:txBody>
                  <a:tcPr/>
                </a:tc>
                <a:tc gridSpan="3">
                  <a:txBody>
                    <a:bodyPr/>
                    <a:lstStyle/>
                    <a:p>
                      <a:pPr algn="ctr"/>
                      <a:r>
                        <a:rPr kumimoji="1" lang="ja-JP" altLang="en-US" sz="1000" b="0" dirty="0">
                          <a:solidFill>
                            <a:schemeClr val="tx1"/>
                          </a:solidFill>
                          <a:latin typeface="Calibri" panose="020F0502020204030204" pitchFamily="34" charset="0"/>
                          <a:cs typeface="Calibri" panose="020F0502020204030204" pitchFamily="34" charset="0"/>
                        </a:rPr>
                        <a:t>施設入所後の地域移行の意向確認</a:t>
                      </a:r>
                    </a:p>
                  </a:txBody>
                  <a:tcPr>
                    <a:solidFill>
                      <a:schemeClr val="accent1">
                        <a:lumMod val="40000"/>
                        <a:lumOff val="60000"/>
                      </a:schemeClr>
                    </a:solidFill>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rowSpan="2">
                  <a:txBody>
                    <a:bodyPr/>
                    <a:lstStyle/>
                    <a:p>
                      <a:r>
                        <a:rPr kumimoji="1" lang="ja-JP" altLang="en-US" sz="1000" b="0" dirty="0">
                          <a:solidFill>
                            <a:schemeClr val="tx1"/>
                          </a:solidFill>
                        </a:rPr>
                        <a:t>計</a:t>
                      </a:r>
                      <a:endParaRPr kumimoji="1" lang="ja-JP" altLang="en-US" sz="1000" b="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67800808"/>
                  </a:ext>
                </a:extLst>
              </a:tr>
              <a:tr h="272044">
                <a:tc gridSpan="2" v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無</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vMerge="1">
                  <a:txBody>
                    <a:bodyPr/>
                    <a:lstStyle/>
                    <a:p>
                      <a:r>
                        <a:rPr kumimoji="1" lang="ja-JP" altLang="en-US" sz="900" dirty="0">
                          <a:solidFill>
                            <a:schemeClr val="tx1"/>
                          </a:solidFill>
                        </a:rPr>
                        <a:t>計</a:t>
                      </a:r>
                      <a:endParaRPr kumimoji="1" lang="ja-JP" altLang="en-US"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365364"/>
                  </a:ext>
                </a:extLst>
              </a:tr>
              <a:tr h="272044">
                <a:tc rowSpan="3">
                  <a:txBody>
                    <a:bodyPr/>
                    <a:lstStyle/>
                    <a:p>
                      <a:r>
                        <a:rPr kumimoji="1" lang="ja-JP" altLang="en-US" sz="1000" dirty="0">
                          <a:latin typeface="Calibri" panose="020F0502020204030204" pitchFamily="34" charset="0"/>
                          <a:cs typeface="Calibri" panose="020F0502020204030204" pitchFamily="34" charset="0"/>
                        </a:rPr>
                        <a:t>施設入所後の</a:t>
                      </a:r>
                      <a:endParaRPr kumimoji="1" lang="en-US" altLang="ja-JP" sz="1000" dirty="0">
                        <a:latin typeface="Calibri" panose="020F0502020204030204" pitchFamily="34" charset="0"/>
                        <a:cs typeface="Calibri" panose="020F0502020204030204" pitchFamily="34" charset="0"/>
                      </a:endParaRPr>
                    </a:p>
                    <a:p>
                      <a:r>
                        <a:rPr kumimoji="1" lang="ja-JP" altLang="en-US" sz="1000" dirty="0">
                          <a:latin typeface="Calibri" panose="020F0502020204030204" pitchFamily="34" charset="0"/>
                          <a:cs typeface="Calibri" panose="020F0502020204030204" pitchFamily="34" charset="0"/>
                        </a:rPr>
                        <a:t>地域移行の説明</a:t>
                      </a: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240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247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1607442925"/>
                  </a:ext>
                </a:extLst>
              </a:tr>
              <a:tr h="274378">
                <a:tc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t>無</a:t>
                      </a:r>
                      <a:endParaRPr kumimoji="1" lang="ja-JP" altLang="en-US" sz="1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1</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799</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800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3180501155"/>
                  </a:ext>
                </a:extLst>
              </a:tr>
              <a:tr h="272044">
                <a:tc vMerge="1">
                  <a:txBody>
                    <a:bodyPr/>
                    <a:lstStyle/>
                    <a:p>
                      <a:endParaRPr kumimoji="1" lang="ja-JP" altLang="en-US" sz="9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30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30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984977200"/>
                  </a:ext>
                </a:extLst>
              </a:tr>
              <a:tr h="337817">
                <a:tc gridSpan="2">
                  <a:txBody>
                    <a:bodyPr/>
                    <a:lstStyle/>
                    <a:p>
                      <a:pPr algn="r"/>
                      <a:r>
                        <a:rPr kumimoji="1" lang="ja-JP" altLang="en-US" sz="1000" dirty="0"/>
                        <a:t>計</a:t>
                      </a:r>
                      <a:endParaRPr kumimoji="1" lang="ja-JP" altLang="en-US" sz="1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r>
                        <a:rPr kumimoji="1" lang="ja-JP" altLang="en-US" sz="900" dirty="0"/>
                        <a:t>計</a:t>
                      </a:r>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en-US" altLang="ja-JP" sz="1000" dirty="0">
                          <a:latin typeface="Calibri" panose="020F0502020204030204" pitchFamily="34" charset="0"/>
                          <a:cs typeface="Calibri" panose="020F0502020204030204" pitchFamily="34" charset="0"/>
                        </a:rPr>
                        <a:t>241</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806</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t>30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t>1077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graphicFrame>
        <p:nvGraphicFramePr>
          <p:cNvPr id="5" name="表 4">
            <a:extLst>
              <a:ext uri="{FF2B5EF4-FFF2-40B4-BE49-F238E27FC236}">
                <a16:creationId xmlns:a16="http://schemas.microsoft.com/office/drawing/2014/main" id="{13532BE0-04A4-2E1A-4F67-46B30A018903}"/>
              </a:ext>
            </a:extLst>
          </p:cNvPr>
          <p:cNvGraphicFramePr>
            <a:graphicFrameLocks noGrp="1"/>
          </p:cNvGraphicFramePr>
          <p:nvPr>
            <p:extLst>
              <p:ext uri="{D42A27DB-BD31-4B8C-83A1-F6EECF244321}">
                <p14:modId xmlns:p14="http://schemas.microsoft.com/office/powerpoint/2010/main" val="1652538890"/>
              </p:ext>
            </p:extLst>
          </p:nvPr>
        </p:nvGraphicFramePr>
        <p:xfrm>
          <a:off x="1259632" y="4893558"/>
          <a:ext cx="5829803" cy="1847810"/>
        </p:xfrm>
        <a:graphic>
          <a:graphicData uri="http://schemas.openxmlformats.org/drawingml/2006/table">
            <a:tbl>
              <a:tblPr firstRow="1" bandRow="1">
                <a:tableStyleId>{69CF1AB2-1976-4502-BF36-3FF5EA218861}</a:tableStyleId>
              </a:tblPr>
              <a:tblGrid>
                <a:gridCol w="1322114">
                  <a:extLst>
                    <a:ext uri="{9D8B030D-6E8A-4147-A177-3AD203B41FA5}">
                      <a16:colId xmlns:a16="http://schemas.microsoft.com/office/drawing/2014/main" val="236134612"/>
                    </a:ext>
                  </a:extLst>
                </a:gridCol>
                <a:gridCol w="1035313">
                  <a:extLst>
                    <a:ext uri="{9D8B030D-6E8A-4147-A177-3AD203B41FA5}">
                      <a16:colId xmlns:a16="http://schemas.microsoft.com/office/drawing/2014/main" val="4206567204"/>
                    </a:ext>
                  </a:extLst>
                </a:gridCol>
                <a:gridCol w="1353870">
                  <a:extLst>
                    <a:ext uri="{9D8B030D-6E8A-4147-A177-3AD203B41FA5}">
                      <a16:colId xmlns:a16="http://schemas.microsoft.com/office/drawing/2014/main" val="4227561102"/>
                    </a:ext>
                  </a:extLst>
                </a:gridCol>
                <a:gridCol w="876034">
                  <a:extLst>
                    <a:ext uri="{9D8B030D-6E8A-4147-A177-3AD203B41FA5}">
                      <a16:colId xmlns:a16="http://schemas.microsoft.com/office/drawing/2014/main" val="2350263201"/>
                    </a:ext>
                  </a:extLst>
                </a:gridCol>
                <a:gridCol w="716755">
                  <a:extLst>
                    <a:ext uri="{9D8B030D-6E8A-4147-A177-3AD203B41FA5}">
                      <a16:colId xmlns:a16="http://schemas.microsoft.com/office/drawing/2014/main" val="1268467682"/>
                    </a:ext>
                  </a:extLst>
                </a:gridCol>
                <a:gridCol w="525717">
                  <a:extLst>
                    <a:ext uri="{9D8B030D-6E8A-4147-A177-3AD203B41FA5}">
                      <a16:colId xmlns:a16="http://schemas.microsoft.com/office/drawing/2014/main" val="2766326359"/>
                    </a:ext>
                  </a:extLst>
                </a:gridCol>
              </a:tblGrid>
              <a:tr h="353438">
                <a:tc rowSpan="2" gridSpan="2">
                  <a:txBody>
                    <a:bodyPr/>
                    <a:lstStyle/>
                    <a:p>
                      <a:endParaRPr kumimoji="1" lang="ja-JP" altLang="en-US" sz="1000" dirty="0">
                        <a:latin typeface="Calibri" panose="020F0502020204030204" pitchFamily="34" charset="0"/>
                        <a:cs typeface="Calibri" panose="020F0502020204030204" pitchFamily="34" charset="0"/>
                      </a:endParaRPr>
                    </a:p>
                  </a:txBody>
                  <a:tcPr>
                    <a:noFill/>
                  </a:tcPr>
                </a:tc>
                <a:tc rowSpan="2" hMerge="1">
                  <a:txBody>
                    <a:bodyPr/>
                    <a:lstStyle/>
                    <a:p>
                      <a:endParaRPr kumimoji="1" lang="ja-JP" altLang="en-US" sz="900" dirty="0">
                        <a:latin typeface="Calibri" panose="020F0502020204030204" pitchFamily="34" charset="0"/>
                        <a:cs typeface="Calibri" panose="020F0502020204030204" pitchFamily="34" charset="0"/>
                      </a:endParaRPr>
                    </a:p>
                  </a:txBody>
                  <a:tcPr/>
                </a:tc>
                <a:tc gridSpan="3">
                  <a:txBody>
                    <a:bodyPr/>
                    <a:lstStyle/>
                    <a:p>
                      <a:pPr algn="ctr"/>
                      <a:r>
                        <a:rPr kumimoji="1" lang="ja-JP" altLang="en-US" sz="1000" b="0" dirty="0">
                          <a:solidFill>
                            <a:schemeClr val="tx1"/>
                          </a:solidFill>
                          <a:latin typeface="Calibri" panose="020F0502020204030204" pitchFamily="34" charset="0"/>
                          <a:cs typeface="Calibri" panose="020F0502020204030204" pitchFamily="34" charset="0"/>
                        </a:rPr>
                        <a:t>施設入所後の地域移行の意向確認</a:t>
                      </a:r>
                    </a:p>
                  </a:txBody>
                  <a:tcPr>
                    <a:solidFill>
                      <a:schemeClr val="accent1">
                        <a:lumMod val="40000"/>
                        <a:lumOff val="60000"/>
                      </a:schemeClr>
                    </a:solidFill>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rowSpan="2">
                  <a:txBody>
                    <a:bodyPr/>
                    <a:lstStyle/>
                    <a:p>
                      <a:r>
                        <a:rPr kumimoji="1" lang="ja-JP" altLang="en-US" sz="1000" b="0" dirty="0">
                          <a:solidFill>
                            <a:schemeClr val="tx1"/>
                          </a:solidFill>
                        </a:rPr>
                        <a:t>計</a:t>
                      </a:r>
                      <a:endParaRPr kumimoji="1" lang="ja-JP" altLang="en-US" sz="1000" b="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67800808"/>
                  </a:ext>
                </a:extLst>
              </a:tr>
              <a:tr h="284623">
                <a:tc gridSpan="2" v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無</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vMerge="1">
                  <a:txBody>
                    <a:bodyPr/>
                    <a:lstStyle/>
                    <a:p>
                      <a:r>
                        <a:rPr kumimoji="1" lang="ja-JP" altLang="en-US" sz="900" dirty="0">
                          <a:solidFill>
                            <a:schemeClr val="tx1"/>
                          </a:solidFill>
                        </a:rPr>
                        <a:t>計</a:t>
                      </a:r>
                      <a:endParaRPr kumimoji="1" lang="ja-JP" altLang="en-US"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365364"/>
                  </a:ext>
                </a:extLst>
              </a:tr>
              <a:tr h="284623">
                <a:tc rowSpan="3">
                  <a:txBody>
                    <a:bodyPr/>
                    <a:lstStyle/>
                    <a:p>
                      <a:r>
                        <a:rPr kumimoji="1" lang="ja-JP" altLang="en-US" sz="1000" dirty="0">
                          <a:latin typeface="Calibri" panose="020F0502020204030204" pitchFamily="34" charset="0"/>
                          <a:cs typeface="Calibri" panose="020F0502020204030204" pitchFamily="34" charset="0"/>
                        </a:rPr>
                        <a:t>施設入所後の</a:t>
                      </a:r>
                      <a:endParaRPr kumimoji="1" lang="en-US" altLang="ja-JP" sz="1000" dirty="0">
                        <a:latin typeface="Calibri" panose="020F0502020204030204" pitchFamily="34" charset="0"/>
                        <a:cs typeface="Calibri" panose="020F0502020204030204" pitchFamily="34" charset="0"/>
                      </a:endParaRPr>
                    </a:p>
                    <a:p>
                      <a:r>
                        <a:rPr kumimoji="1" lang="ja-JP" altLang="en-US" sz="1000" dirty="0">
                          <a:latin typeface="Calibri" panose="020F0502020204030204" pitchFamily="34" charset="0"/>
                          <a:cs typeface="Calibri" panose="020F0502020204030204" pitchFamily="34" charset="0"/>
                        </a:rPr>
                        <a:t>地域移行の説明</a:t>
                      </a: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322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336</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1607442925"/>
                  </a:ext>
                </a:extLst>
              </a:tr>
              <a:tr h="287065">
                <a:tc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t>無</a:t>
                      </a:r>
                      <a:endParaRPr kumimoji="1" lang="ja-JP" altLang="en-US" sz="1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711</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711</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3180501155"/>
                  </a:ext>
                </a:extLst>
              </a:tr>
              <a:tr h="284623">
                <a:tc vMerge="1">
                  <a:txBody>
                    <a:bodyPr/>
                    <a:lstStyle/>
                    <a:p>
                      <a:endParaRPr kumimoji="1" lang="ja-JP" altLang="en-US" sz="9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30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30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984977200"/>
                  </a:ext>
                </a:extLst>
              </a:tr>
              <a:tr h="353438">
                <a:tc gridSpan="2">
                  <a:txBody>
                    <a:bodyPr/>
                    <a:lstStyle/>
                    <a:p>
                      <a:pPr algn="r"/>
                      <a:r>
                        <a:rPr kumimoji="1" lang="ja-JP" altLang="en-US" sz="1000" dirty="0"/>
                        <a:t>計</a:t>
                      </a:r>
                      <a:endParaRPr kumimoji="1" lang="ja-JP" altLang="en-US" sz="1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r>
                        <a:rPr kumimoji="1" lang="ja-JP" altLang="en-US" sz="900" dirty="0"/>
                        <a:t>計</a:t>
                      </a:r>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en-US" altLang="ja-JP" sz="1000" dirty="0">
                          <a:latin typeface="Calibri" panose="020F0502020204030204" pitchFamily="34" charset="0"/>
                          <a:cs typeface="Calibri" panose="020F0502020204030204" pitchFamily="34" charset="0"/>
                        </a:rPr>
                        <a:t>322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725</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t>30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t>1077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
        <p:nvSpPr>
          <p:cNvPr id="6" name="正方形/長方形 5">
            <a:extLst>
              <a:ext uri="{FF2B5EF4-FFF2-40B4-BE49-F238E27FC236}">
                <a16:creationId xmlns:a16="http://schemas.microsoft.com/office/drawing/2014/main" id="{746D32BC-53EE-0748-9081-0A4335C8791D}"/>
              </a:ext>
            </a:extLst>
          </p:cNvPr>
          <p:cNvSpPr/>
          <p:nvPr/>
        </p:nvSpPr>
        <p:spPr>
          <a:xfrm>
            <a:off x="1263258" y="455409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a:t>
            </a:r>
            <a:r>
              <a:rPr kumimoji="1" lang="ja-JP" altLang="en-US" sz="1200" dirty="0">
                <a:solidFill>
                  <a:schemeClr val="tx1"/>
                </a:solidFill>
                <a:latin typeface="Meiryo UI" panose="020B0604030504040204" pitchFamily="50" charset="-128"/>
                <a:ea typeface="Meiryo UI" panose="020B0604030504040204" pitchFamily="50" charset="-128"/>
              </a:rPr>
              <a:t>への説明と意向確認</a:t>
            </a:r>
          </a:p>
        </p:txBody>
      </p:sp>
      <p:sp>
        <p:nvSpPr>
          <p:cNvPr id="9" name="テキスト ボックス 8">
            <a:extLst>
              <a:ext uri="{FF2B5EF4-FFF2-40B4-BE49-F238E27FC236}">
                <a16:creationId xmlns:a16="http://schemas.microsoft.com/office/drawing/2014/main" id="{01A88214-13B4-4D24-A616-ECA2C69C61BA}"/>
              </a:ext>
            </a:extLst>
          </p:cNvPr>
          <p:cNvSpPr txBox="1"/>
          <p:nvPr/>
        </p:nvSpPr>
        <p:spPr>
          <a:xfrm>
            <a:off x="3420895" y="2170279"/>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8D8542A3-3A07-4761-8BDF-24DEA15257C7}"/>
              </a:ext>
            </a:extLst>
          </p:cNvPr>
          <p:cNvSpPr txBox="1"/>
          <p:nvPr/>
        </p:nvSpPr>
        <p:spPr>
          <a:xfrm>
            <a:off x="3429566" y="4554549"/>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195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地域移行についての説明と意向確認</a:t>
            </a:r>
          </a:p>
        </p:txBody>
      </p:sp>
      <p:sp>
        <p:nvSpPr>
          <p:cNvPr id="37" name="正方形/長方形 36"/>
          <p:cNvSpPr/>
          <p:nvPr/>
        </p:nvSpPr>
        <p:spPr>
          <a:xfrm>
            <a:off x="35496" y="550955"/>
            <a:ext cx="9071844" cy="122186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待機者のうち、行動関連項目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点以上、かつ、障がい支援区分５、６の人は</a:t>
            </a:r>
            <a:r>
              <a:rPr lang="en-US" altLang="ja-JP" sz="1200" dirty="0">
                <a:solidFill>
                  <a:prstClr val="black"/>
                </a:solidFill>
                <a:latin typeface="Meiryo UI" panose="020B0604030504040204" pitchFamily="50" charset="-128"/>
                <a:ea typeface="Meiryo UI" panose="020B0604030504040204" pitchFamily="50" charset="-128"/>
              </a:rPr>
              <a:t>569</a:t>
            </a:r>
            <a:r>
              <a:rPr lang="ja-JP" altLang="en-US" sz="1200" dirty="0">
                <a:solidFill>
                  <a:prstClr val="black"/>
                </a:solidFill>
                <a:latin typeface="Meiryo UI" panose="020B0604030504040204" pitchFamily="50" charset="-128"/>
                <a:ea typeface="Meiryo UI" panose="020B0604030504040204" pitchFamily="50" charset="-128"/>
              </a:rPr>
              <a:t>人となっており、うち地域生活の継続の可能性が検討された人は、</a:t>
            </a:r>
            <a:r>
              <a:rPr lang="en-US" altLang="ja-JP" sz="1200" dirty="0">
                <a:solidFill>
                  <a:prstClr val="black"/>
                </a:solidFill>
                <a:latin typeface="Meiryo UI" panose="020B0604030504040204" pitchFamily="50" charset="-128"/>
                <a:ea typeface="Meiryo UI" panose="020B0604030504040204" pitchFamily="50" charset="-128"/>
              </a:rPr>
              <a:t>304</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このうち、本人への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地域移行の説明と意向確認を行ったのは</a:t>
            </a:r>
            <a:r>
              <a:rPr lang="en-US" altLang="ja-JP" sz="1200" dirty="0">
                <a:solidFill>
                  <a:prstClr val="black"/>
                </a:solidFill>
                <a:latin typeface="Meiryo UI" panose="020B0604030504040204" pitchFamily="50" charset="-128"/>
                <a:ea typeface="Meiryo UI" panose="020B0604030504040204" pitchFamily="50" charset="-128"/>
              </a:rPr>
              <a:t>117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人、家族</a:t>
            </a:r>
            <a:r>
              <a:rPr lang="ja-JP" altLang="en-US" sz="1200" dirty="0">
                <a:solidFill>
                  <a:prstClr val="black"/>
                </a:solidFill>
                <a:latin typeface="Meiryo UI" panose="020B0604030504040204" pitchFamily="50" charset="-128"/>
                <a:ea typeface="Meiryo UI" panose="020B0604030504040204" pitchFamily="50" charset="-128"/>
              </a:rPr>
              <a:t>への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地域移行の説明と意向確認を行ったのは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3835028" y="210888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本人への説明と意向確認</a:t>
            </a:r>
          </a:p>
        </p:txBody>
      </p:sp>
      <p:sp>
        <p:nvSpPr>
          <p:cNvPr id="6" name="正方形/長方形 5">
            <a:extLst>
              <a:ext uri="{FF2B5EF4-FFF2-40B4-BE49-F238E27FC236}">
                <a16:creationId xmlns:a16="http://schemas.microsoft.com/office/drawing/2014/main" id="{746D32BC-53EE-0748-9081-0A4335C8791D}"/>
              </a:ext>
            </a:extLst>
          </p:cNvPr>
          <p:cNvSpPr/>
          <p:nvPr/>
        </p:nvSpPr>
        <p:spPr>
          <a:xfrm>
            <a:off x="3835028" y="4429259"/>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a:t>
            </a:r>
            <a:r>
              <a:rPr kumimoji="1" lang="ja-JP" altLang="en-US" sz="1200" dirty="0">
                <a:solidFill>
                  <a:schemeClr val="tx1"/>
                </a:solidFill>
                <a:latin typeface="Meiryo UI" panose="020B0604030504040204" pitchFamily="50" charset="-128"/>
                <a:ea typeface="Meiryo UI" panose="020B0604030504040204" pitchFamily="50" charset="-128"/>
              </a:rPr>
              <a:t>への説明と意向確認</a:t>
            </a:r>
          </a:p>
        </p:txBody>
      </p:sp>
      <p:graphicFrame>
        <p:nvGraphicFramePr>
          <p:cNvPr id="10" name="表 4">
            <a:extLst>
              <a:ext uri="{FF2B5EF4-FFF2-40B4-BE49-F238E27FC236}">
                <a16:creationId xmlns:a16="http://schemas.microsoft.com/office/drawing/2014/main" id="{C33A1FBE-7D45-4FC1-B5D1-B8BDBFE6AA39}"/>
              </a:ext>
            </a:extLst>
          </p:cNvPr>
          <p:cNvGraphicFramePr>
            <a:graphicFrameLocks noGrp="1"/>
          </p:cNvGraphicFramePr>
          <p:nvPr>
            <p:extLst>
              <p:ext uri="{D42A27DB-BD31-4B8C-83A1-F6EECF244321}">
                <p14:modId xmlns:p14="http://schemas.microsoft.com/office/powerpoint/2010/main" val="920644698"/>
              </p:ext>
            </p:extLst>
          </p:nvPr>
        </p:nvGraphicFramePr>
        <p:xfrm>
          <a:off x="3835028" y="2464876"/>
          <a:ext cx="5151059" cy="1648569"/>
        </p:xfrm>
        <a:graphic>
          <a:graphicData uri="http://schemas.openxmlformats.org/drawingml/2006/table">
            <a:tbl>
              <a:tblPr firstRow="1" bandRow="1">
                <a:tableStyleId>{69CF1AB2-1976-4502-BF36-3FF5EA218861}</a:tableStyleId>
              </a:tblPr>
              <a:tblGrid>
                <a:gridCol w="1168185">
                  <a:extLst>
                    <a:ext uri="{9D8B030D-6E8A-4147-A177-3AD203B41FA5}">
                      <a16:colId xmlns:a16="http://schemas.microsoft.com/office/drawing/2014/main" val="236134612"/>
                    </a:ext>
                  </a:extLst>
                </a:gridCol>
                <a:gridCol w="914775">
                  <a:extLst>
                    <a:ext uri="{9D8B030D-6E8A-4147-A177-3AD203B41FA5}">
                      <a16:colId xmlns:a16="http://schemas.microsoft.com/office/drawing/2014/main" val="4206567204"/>
                    </a:ext>
                  </a:extLst>
                </a:gridCol>
                <a:gridCol w="1373424">
                  <a:extLst>
                    <a:ext uri="{9D8B030D-6E8A-4147-A177-3AD203B41FA5}">
                      <a16:colId xmlns:a16="http://schemas.microsoft.com/office/drawing/2014/main" val="4227561102"/>
                    </a:ext>
                  </a:extLst>
                </a:gridCol>
                <a:gridCol w="1230166">
                  <a:extLst>
                    <a:ext uri="{9D8B030D-6E8A-4147-A177-3AD203B41FA5}">
                      <a16:colId xmlns:a16="http://schemas.microsoft.com/office/drawing/2014/main" val="2350263201"/>
                    </a:ext>
                  </a:extLst>
                </a:gridCol>
                <a:gridCol w="464509">
                  <a:extLst>
                    <a:ext uri="{9D8B030D-6E8A-4147-A177-3AD203B41FA5}">
                      <a16:colId xmlns:a16="http://schemas.microsoft.com/office/drawing/2014/main" val="2766326359"/>
                    </a:ext>
                  </a:extLst>
                </a:gridCol>
              </a:tblGrid>
              <a:tr h="334069">
                <a:tc rowSpan="2" gridSpan="2">
                  <a:txBody>
                    <a:bodyPr/>
                    <a:lstStyle/>
                    <a:p>
                      <a:endParaRPr kumimoji="1" lang="ja-JP" altLang="en-US" sz="1000" dirty="0">
                        <a:latin typeface="Calibri" panose="020F0502020204030204" pitchFamily="34" charset="0"/>
                        <a:cs typeface="Calibri" panose="020F0502020204030204" pitchFamily="34" charset="0"/>
                      </a:endParaRPr>
                    </a:p>
                  </a:txBody>
                  <a:tcPr>
                    <a:noFill/>
                  </a:tcPr>
                </a:tc>
                <a:tc rowSpan="2" hMerge="1">
                  <a:txBody>
                    <a:bodyPr/>
                    <a:lstStyle/>
                    <a:p>
                      <a:endParaRPr kumimoji="1" lang="ja-JP" altLang="en-US" sz="900" dirty="0">
                        <a:latin typeface="Calibri" panose="020F0502020204030204" pitchFamily="34" charset="0"/>
                        <a:cs typeface="Calibri" panose="020F0502020204030204" pitchFamily="34" charset="0"/>
                      </a:endParaRPr>
                    </a:p>
                  </a:txBody>
                  <a:tcPr/>
                </a:tc>
                <a:tc gridSpan="2">
                  <a:txBody>
                    <a:bodyPr/>
                    <a:lstStyle/>
                    <a:p>
                      <a:pPr algn="ctr"/>
                      <a:r>
                        <a:rPr kumimoji="1" lang="ja-JP" altLang="en-US" sz="1000" b="0" dirty="0">
                          <a:solidFill>
                            <a:schemeClr val="tx1"/>
                          </a:solidFill>
                          <a:latin typeface="Calibri" panose="020F0502020204030204" pitchFamily="34" charset="0"/>
                          <a:cs typeface="Calibri" panose="020F0502020204030204" pitchFamily="34" charset="0"/>
                        </a:rPr>
                        <a:t>施設入所後の地域移行の意向確認</a:t>
                      </a:r>
                    </a:p>
                  </a:txBody>
                  <a:tcPr>
                    <a:solidFill>
                      <a:schemeClr val="accent1">
                        <a:lumMod val="40000"/>
                        <a:lumOff val="60000"/>
                      </a:schemeClr>
                    </a:solidFill>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rowSpan="2">
                  <a:txBody>
                    <a:bodyPr/>
                    <a:lstStyle/>
                    <a:p>
                      <a:r>
                        <a:rPr kumimoji="1" lang="ja-JP" altLang="en-US" sz="1000" b="0" dirty="0">
                          <a:solidFill>
                            <a:schemeClr val="tx1"/>
                          </a:solidFill>
                        </a:rPr>
                        <a:t>計</a:t>
                      </a:r>
                      <a:endParaRPr kumimoji="1" lang="ja-JP" altLang="en-US" sz="1000" b="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67800808"/>
                  </a:ext>
                </a:extLst>
              </a:tr>
              <a:tr h="269026">
                <a:tc gridSpan="2" v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無</a:t>
                      </a:r>
                    </a:p>
                  </a:txBody>
                  <a:tcPr>
                    <a:solidFill>
                      <a:schemeClr val="accent1">
                        <a:lumMod val="40000"/>
                        <a:lumOff val="60000"/>
                      </a:schemeClr>
                    </a:solidFill>
                  </a:tcPr>
                </a:tc>
                <a:tc vMerge="1">
                  <a:txBody>
                    <a:bodyPr/>
                    <a:lstStyle/>
                    <a:p>
                      <a:r>
                        <a:rPr kumimoji="1" lang="ja-JP" altLang="en-US" sz="900" dirty="0">
                          <a:solidFill>
                            <a:schemeClr val="tx1"/>
                          </a:solidFill>
                        </a:rPr>
                        <a:t>計</a:t>
                      </a:r>
                      <a:endParaRPr kumimoji="1" lang="ja-JP" altLang="en-US"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365364"/>
                  </a:ext>
                </a:extLst>
              </a:tr>
              <a:tr h="351365">
                <a:tc rowSpan="2">
                  <a:txBody>
                    <a:bodyPr/>
                    <a:lstStyle/>
                    <a:p>
                      <a:r>
                        <a:rPr kumimoji="1" lang="ja-JP" altLang="en-US" sz="1000" dirty="0">
                          <a:latin typeface="Calibri" panose="020F0502020204030204" pitchFamily="34" charset="0"/>
                          <a:cs typeface="Calibri" panose="020F0502020204030204" pitchFamily="34" charset="0"/>
                        </a:rPr>
                        <a:t>施設入所後の</a:t>
                      </a:r>
                      <a:endParaRPr kumimoji="1" lang="en-US" altLang="ja-JP" sz="1000" dirty="0">
                        <a:latin typeface="Calibri" panose="020F0502020204030204" pitchFamily="34" charset="0"/>
                        <a:cs typeface="Calibri" panose="020F0502020204030204" pitchFamily="34" charset="0"/>
                      </a:endParaRPr>
                    </a:p>
                    <a:p>
                      <a:r>
                        <a:rPr kumimoji="1" lang="ja-JP" altLang="en-US" sz="1000" dirty="0">
                          <a:latin typeface="Calibri" panose="020F0502020204030204" pitchFamily="34" charset="0"/>
                          <a:cs typeface="Calibri" panose="020F0502020204030204" pitchFamily="34" charset="0"/>
                        </a:rPr>
                        <a:t>地域移行の説明</a:t>
                      </a: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117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5</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122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1607442925"/>
                  </a:ext>
                </a:extLst>
              </a:tr>
              <a:tr h="360040">
                <a:tc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t>無</a:t>
                      </a:r>
                      <a:endParaRPr kumimoji="1" lang="ja-JP" altLang="en-US" sz="1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182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182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3180501155"/>
                  </a:ext>
                </a:extLst>
              </a:tr>
              <a:tr h="334069">
                <a:tc gridSpan="2">
                  <a:txBody>
                    <a:bodyPr/>
                    <a:lstStyle/>
                    <a:p>
                      <a:pPr algn="r"/>
                      <a:r>
                        <a:rPr kumimoji="1" lang="ja-JP" altLang="en-US" sz="1000" dirty="0"/>
                        <a:t>計</a:t>
                      </a:r>
                      <a:endParaRPr kumimoji="1" lang="ja-JP" altLang="en-US" sz="1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r>
                        <a:rPr kumimoji="1" lang="ja-JP" altLang="en-US" sz="900" dirty="0"/>
                        <a:t>計</a:t>
                      </a:r>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en-US" altLang="ja-JP" sz="1000" dirty="0">
                          <a:latin typeface="Calibri" panose="020F0502020204030204" pitchFamily="34" charset="0"/>
                          <a:cs typeface="Calibri" panose="020F0502020204030204" pitchFamily="34" charset="0"/>
                        </a:rPr>
                        <a:t>117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187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304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graphicFrame>
        <p:nvGraphicFramePr>
          <p:cNvPr id="11" name="表 10">
            <a:extLst>
              <a:ext uri="{FF2B5EF4-FFF2-40B4-BE49-F238E27FC236}">
                <a16:creationId xmlns:a16="http://schemas.microsoft.com/office/drawing/2014/main" id="{C69DCA55-DC8B-45B8-905B-5EBE4FC436EC}"/>
              </a:ext>
            </a:extLst>
          </p:cNvPr>
          <p:cNvGraphicFramePr>
            <a:graphicFrameLocks noGrp="1"/>
          </p:cNvGraphicFramePr>
          <p:nvPr>
            <p:extLst>
              <p:ext uri="{D42A27DB-BD31-4B8C-83A1-F6EECF244321}">
                <p14:modId xmlns:p14="http://schemas.microsoft.com/office/powerpoint/2010/main" val="943985136"/>
              </p:ext>
            </p:extLst>
          </p:nvPr>
        </p:nvGraphicFramePr>
        <p:xfrm>
          <a:off x="3851920" y="4771913"/>
          <a:ext cx="5134167" cy="1584437"/>
        </p:xfrm>
        <a:graphic>
          <a:graphicData uri="http://schemas.openxmlformats.org/drawingml/2006/table">
            <a:tbl>
              <a:tblPr firstRow="1" bandRow="1">
                <a:tableStyleId>{69CF1AB2-1976-4502-BF36-3FF5EA218861}</a:tableStyleId>
              </a:tblPr>
              <a:tblGrid>
                <a:gridCol w="1164354">
                  <a:extLst>
                    <a:ext uri="{9D8B030D-6E8A-4147-A177-3AD203B41FA5}">
                      <a16:colId xmlns:a16="http://schemas.microsoft.com/office/drawing/2014/main" val="236134612"/>
                    </a:ext>
                  </a:extLst>
                </a:gridCol>
                <a:gridCol w="911775">
                  <a:extLst>
                    <a:ext uri="{9D8B030D-6E8A-4147-A177-3AD203B41FA5}">
                      <a16:colId xmlns:a16="http://schemas.microsoft.com/office/drawing/2014/main" val="4206567204"/>
                    </a:ext>
                  </a:extLst>
                </a:gridCol>
                <a:gridCol w="1236239">
                  <a:extLst>
                    <a:ext uri="{9D8B030D-6E8A-4147-A177-3AD203B41FA5}">
                      <a16:colId xmlns:a16="http://schemas.microsoft.com/office/drawing/2014/main" val="4227561102"/>
                    </a:ext>
                  </a:extLst>
                </a:gridCol>
                <a:gridCol w="1358813">
                  <a:extLst>
                    <a:ext uri="{9D8B030D-6E8A-4147-A177-3AD203B41FA5}">
                      <a16:colId xmlns:a16="http://schemas.microsoft.com/office/drawing/2014/main" val="2350263201"/>
                    </a:ext>
                  </a:extLst>
                </a:gridCol>
                <a:gridCol w="462986">
                  <a:extLst>
                    <a:ext uri="{9D8B030D-6E8A-4147-A177-3AD203B41FA5}">
                      <a16:colId xmlns:a16="http://schemas.microsoft.com/office/drawing/2014/main" val="2766326359"/>
                    </a:ext>
                  </a:extLst>
                </a:gridCol>
              </a:tblGrid>
              <a:tr h="353438">
                <a:tc rowSpan="2" gridSpan="2">
                  <a:txBody>
                    <a:bodyPr/>
                    <a:lstStyle/>
                    <a:p>
                      <a:endParaRPr kumimoji="1" lang="ja-JP" altLang="en-US" sz="1000" dirty="0">
                        <a:latin typeface="Calibri" panose="020F0502020204030204" pitchFamily="34" charset="0"/>
                        <a:cs typeface="Calibri" panose="020F0502020204030204" pitchFamily="34" charset="0"/>
                      </a:endParaRPr>
                    </a:p>
                  </a:txBody>
                  <a:tcPr>
                    <a:noFill/>
                  </a:tcPr>
                </a:tc>
                <a:tc rowSpan="2" hMerge="1">
                  <a:txBody>
                    <a:bodyPr/>
                    <a:lstStyle/>
                    <a:p>
                      <a:endParaRPr kumimoji="1" lang="ja-JP" altLang="en-US" sz="900" dirty="0">
                        <a:latin typeface="Calibri" panose="020F0502020204030204" pitchFamily="34" charset="0"/>
                        <a:cs typeface="Calibri" panose="020F0502020204030204" pitchFamily="34" charset="0"/>
                      </a:endParaRPr>
                    </a:p>
                  </a:txBody>
                  <a:tcPr/>
                </a:tc>
                <a:tc gridSpan="2">
                  <a:txBody>
                    <a:bodyPr/>
                    <a:lstStyle/>
                    <a:p>
                      <a:pPr algn="ctr"/>
                      <a:r>
                        <a:rPr kumimoji="1" lang="ja-JP" altLang="en-US" sz="1000" b="0" dirty="0">
                          <a:solidFill>
                            <a:schemeClr val="tx1"/>
                          </a:solidFill>
                          <a:latin typeface="Calibri" panose="020F0502020204030204" pitchFamily="34" charset="0"/>
                          <a:cs typeface="Calibri" panose="020F0502020204030204" pitchFamily="34" charset="0"/>
                        </a:rPr>
                        <a:t>施設入所後の地域移行の意向確認</a:t>
                      </a:r>
                    </a:p>
                  </a:txBody>
                  <a:tcPr>
                    <a:solidFill>
                      <a:schemeClr val="accent1">
                        <a:lumMod val="40000"/>
                        <a:lumOff val="60000"/>
                      </a:schemeClr>
                    </a:solidFill>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rowSpan="2">
                  <a:txBody>
                    <a:bodyPr/>
                    <a:lstStyle/>
                    <a:p>
                      <a:r>
                        <a:rPr kumimoji="1" lang="ja-JP" altLang="en-US" sz="1000" b="0" dirty="0">
                          <a:solidFill>
                            <a:schemeClr val="tx1"/>
                          </a:solidFill>
                        </a:rPr>
                        <a:t>計</a:t>
                      </a:r>
                      <a:endParaRPr kumimoji="1" lang="ja-JP" altLang="en-US" sz="1000" b="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67800808"/>
                  </a:ext>
                </a:extLst>
              </a:tr>
              <a:tr h="284623">
                <a:tc gridSpan="2" v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無</a:t>
                      </a:r>
                    </a:p>
                  </a:txBody>
                  <a:tcPr>
                    <a:solidFill>
                      <a:schemeClr val="accent1">
                        <a:lumMod val="40000"/>
                        <a:lumOff val="60000"/>
                      </a:schemeClr>
                    </a:solidFill>
                  </a:tcPr>
                </a:tc>
                <a:tc vMerge="1">
                  <a:txBody>
                    <a:bodyPr/>
                    <a:lstStyle/>
                    <a:p>
                      <a:r>
                        <a:rPr kumimoji="1" lang="ja-JP" altLang="en-US" sz="900" dirty="0">
                          <a:solidFill>
                            <a:schemeClr val="tx1"/>
                          </a:solidFill>
                        </a:rPr>
                        <a:t>計</a:t>
                      </a:r>
                      <a:endParaRPr kumimoji="1" lang="ja-JP" altLang="en-US"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365364"/>
                  </a:ext>
                </a:extLst>
              </a:tr>
              <a:tr h="311506">
                <a:tc rowSpan="2">
                  <a:txBody>
                    <a:bodyPr/>
                    <a:lstStyle/>
                    <a:p>
                      <a:r>
                        <a:rPr kumimoji="1" lang="ja-JP" altLang="en-US" sz="1000" dirty="0">
                          <a:latin typeface="Calibri" panose="020F0502020204030204" pitchFamily="34" charset="0"/>
                          <a:cs typeface="Calibri" panose="020F0502020204030204" pitchFamily="34" charset="0"/>
                        </a:rPr>
                        <a:t>施設入所後の</a:t>
                      </a:r>
                      <a:endParaRPr kumimoji="1" lang="en-US" altLang="ja-JP" sz="1000" dirty="0">
                        <a:latin typeface="Calibri" panose="020F0502020204030204" pitchFamily="34" charset="0"/>
                        <a:cs typeface="Calibri" panose="020F0502020204030204" pitchFamily="34" charset="0"/>
                      </a:endParaRPr>
                    </a:p>
                    <a:p>
                      <a:r>
                        <a:rPr kumimoji="1" lang="ja-JP" altLang="en-US" sz="1000" dirty="0">
                          <a:latin typeface="Calibri" panose="020F0502020204030204" pitchFamily="34" charset="0"/>
                          <a:cs typeface="Calibri" panose="020F0502020204030204" pitchFamily="34" charset="0"/>
                        </a:rPr>
                        <a:t>地域移行の説明</a:t>
                      </a: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142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9</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151</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1607442925"/>
                  </a:ext>
                </a:extLst>
              </a:tr>
              <a:tr h="317086">
                <a:tc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t>無</a:t>
                      </a:r>
                      <a:endParaRPr kumimoji="1" lang="ja-JP" altLang="en-US" sz="1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153</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153</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3180501155"/>
                  </a:ext>
                </a:extLst>
              </a:tr>
              <a:tr h="317784">
                <a:tc gridSpan="2">
                  <a:txBody>
                    <a:bodyPr/>
                    <a:lstStyle/>
                    <a:p>
                      <a:pPr algn="r"/>
                      <a:r>
                        <a:rPr kumimoji="1" lang="ja-JP" altLang="en-US" sz="1000" dirty="0"/>
                        <a:t>計</a:t>
                      </a:r>
                      <a:endParaRPr kumimoji="1" lang="ja-JP" altLang="en-US" sz="1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r>
                        <a:rPr kumimoji="1" lang="ja-JP" altLang="en-US" sz="900" dirty="0"/>
                        <a:t>計</a:t>
                      </a:r>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en-US" altLang="ja-JP" sz="1000" dirty="0">
                          <a:latin typeface="Calibri" panose="020F0502020204030204" pitchFamily="34" charset="0"/>
                          <a:cs typeface="Calibri" panose="020F0502020204030204" pitchFamily="34" charset="0"/>
                        </a:rPr>
                        <a:t>142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162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t>1077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
        <p:nvSpPr>
          <p:cNvPr id="12" name="正方形/長方形 11">
            <a:extLst>
              <a:ext uri="{FF2B5EF4-FFF2-40B4-BE49-F238E27FC236}">
                <a16:creationId xmlns:a16="http://schemas.microsoft.com/office/drawing/2014/main" id="{2ECC3C89-774A-493F-9369-514A516C9F26}"/>
              </a:ext>
            </a:extLst>
          </p:cNvPr>
          <p:cNvSpPr/>
          <p:nvPr/>
        </p:nvSpPr>
        <p:spPr>
          <a:xfrm>
            <a:off x="69013" y="2090774"/>
            <a:ext cx="3530547" cy="432852"/>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点以上かつ障がい支援区分</a:t>
            </a: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rPr>
              <a:t>以上の</a:t>
            </a:r>
            <a:r>
              <a:rPr lang="en-US" altLang="ja-JP" sz="1200" dirty="0">
                <a:solidFill>
                  <a:schemeClr val="tx1"/>
                </a:solidFill>
                <a:latin typeface="Meiryo UI" panose="020B0604030504040204" pitchFamily="50" charset="-128"/>
                <a:ea typeface="Meiryo UI" panose="020B0604030504040204" pitchFamily="50" charset="-128"/>
              </a:rPr>
              <a:t>569</a:t>
            </a:r>
            <a:r>
              <a:rPr lang="ja-JP" altLang="en-US" sz="1200" dirty="0">
                <a:solidFill>
                  <a:schemeClr val="tx1"/>
                </a:solidFill>
                <a:latin typeface="Meiryo UI" panose="020B0604030504040204" pitchFamily="50" charset="-128"/>
                <a:ea typeface="Meiryo UI" panose="020B0604030504040204" pitchFamily="50" charset="-128"/>
              </a:rPr>
              <a:t>人についての地域生活の継続の可能性の検討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F0D2F85-725C-47A2-BF15-4E384B4B64D9}"/>
              </a:ext>
            </a:extLst>
          </p:cNvPr>
          <p:cNvSpPr txBox="1"/>
          <p:nvPr/>
        </p:nvSpPr>
        <p:spPr>
          <a:xfrm>
            <a:off x="2483768" y="2595457"/>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569</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FF184670-BE49-47A5-A61F-21DD7A8C994C}"/>
              </a:ext>
            </a:extLst>
          </p:cNvPr>
          <p:cNvSpPr txBox="1"/>
          <p:nvPr/>
        </p:nvSpPr>
        <p:spPr>
          <a:xfrm>
            <a:off x="6095749" y="2122222"/>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N=304</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C8EC20E9-E313-45EF-9758-FFF143BA7346}"/>
              </a:ext>
            </a:extLst>
          </p:cNvPr>
          <p:cNvSpPr txBox="1"/>
          <p:nvPr/>
        </p:nvSpPr>
        <p:spPr>
          <a:xfrm>
            <a:off x="6095749" y="4429259"/>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N=304</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317A9E5C-AAE1-4C30-A5B9-F2C8D4F06A0F}"/>
              </a:ext>
            </a:extLst>
          </p:cNvPr>
          <p:cNvPicPr>
            <a:picLocks noChangeAspect="1"/>
          </p:cNvPicPr>
          <p:nvPr/>
        </p:nvPicPr>
        <p:blipFill>
          <a:blip r:embed="rId3"/>
          <a:stretch>
            <a:fillRect/>
          </a:stretch>
        </p:blipFill>
        <p:spPr>
          <a:xfrm>
            <a:off x="-140888" y="3021228"/>
            <a:ext cx="3779848" cy="2152075"/>
          </a:xfrm>
          <a:prstGeom prst="rect">
            <a:avLst/>
          </a:prstGeom>
        </p:spPr>
      </p:pic>
    </p:spTree>
    <p:extLst>
      <p:ext uri="{BB962C8B-B14F-4D97-AF65-F5344CB8AC3E}">
        <p14:creationId xmlns:p14="http://schemas.microsoft.com/office/powerpoint/2010/main" val="87242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平成</a:t>
            </a:r>
            <a:r>
              <a:rPr lang="en-US" altLang="ja-JP" b="1" dirty="0">
                <a:latin typeface="Meiryo UI" panose="020B0604030504040204" pitchFamily="50" charset="-128"/>
                <a:ea typeface="Meiryo UI" panose="020B0604030504040204" pitchFamily="50" charset="-128"/>
              </a:rPr>
              <a:t>29</a:t>
            </a:r>
            <a:r>
              <a:rPr lang="ja-JP" altLang="en-US" b="1" dirty="0">
                <a:latin typeface="Meiryo UI" panose="020B0604030504040204" pitchFamily="50" charset="-128"/>
                <a:ea typeface="Meiryo UI" panose="020B0604030504040204" pitchFamily="50" charset="-128"/>
              </a:rPr>
              <a:t>年度以前からの待機者</a:t>
            </a:r>
          </a:p>
        </p:txBody>
      </p:sp>
      <p:sp>
        <p:nvSpPr>
          <p:cNvPr id="37" name="正方形/長方形 36"/>
          <p:cNvSpPr/>
          <p:nvPr/>
        </p:nvSpPr>
        <p:spPr>
          <a:xfrm>
            <a:off x="35496" y="550955"/>
            <a:ext cx="9071844" cy="136587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年度以前からの待機者</a:t>
            </a: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人を年代別に見ると、最も多いのは</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代の</a:t>
            </a:r>
            <a:r>
              <a:rPr lang="en-US" altLang="ja-JP" sz="1200" dirty="0">
                <a:solidFill>
                  <a:prstClr val="black"/>
                </a:solidFill>
                <a:latin typeface="Meiryo UI" panose="020B0604030504040204" pitchFamily="50" charset="-128"/>
                <a:ea typeface="Meiryo UI" panose="020B0604030504040204" pitchFamily="50" charset="-128"/>
              </a:rPr>
              <a:t>189</a:t>
            </a:r>
            <a:r>
              <a:rPr lang="ja-JP" altLang="en-US" sz="1200" dirty="0">
                <a:solidFill>
                  <a:prstClr val="black"/>
                </a:solidFill>
                <a:latin typeface="Meiryo UI" panose="020B0604030504040204" pitchFamily="50" charset="-128"/>
                <a:ea typeface="Meiryo UI" panose="020B0604030504040204" pitchFamily="50" charset="-128"/>
              </a:rPr>
              <a:t>人で全体の</a:t>
            </a:r>
            <a:r>
              <a:rPr lang="en-US" altLang="ja-JP" sz="1200" dirty="0">
                <a:solidFill>
                  <a:prstClr val="black"/>
                </a:solidFill>
                <a:latin typeface="Meiryo UI" panose="020B0604030504040204" pitchFamily="50" charset="-128"/>
                <a:ea typeface="Meiryo UI" panose="020B0604030504040204" pitchFamily="50" charset="-128"/>
              </a:rPr>
              <a:t>31</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代以上の人が半数以上の</a:t>
            </a:r>
            <a:r>
              <a:rPr lang="en-US" altLang="ja-JP" sz="1200" dirty="0">
                <a:solidFill>
                  <a:prstClr val="black"/>
                </a:solidFill>
                <a:latin typeface="Meiryo UI" panose="020B0604030504040204" pitchFamily="50" charset="-128"/>
                <a:ea typeface="Meiryo UI" panose="020B0604030504040204" pitchFamily="50" charset="-128"/>
              </a:rPr>
              <a:t>67</a:t>
            </a:r>
            <a:r>
              <a:rPr lang="ja-JP" altLang="en-US" sz="1200" dirty="0">
                <a:solidFill>
                  <a:prstClr val="black"/>
                </a:solidFill>
                <a:latin typeface="Meiryo UI" panose="020B0604030504040204" pitchFamily="50" charset="-128"/>
                <a:ea typeface="Meiryo UI" panose="020B0604030504040204" pitchFamily="50" charset="-128"/>
              </a:rPr>
              <a:t>％を占める。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現在の居所として、自宅で家族と同居している人が約半数の</a:t>
            </a:r>
            <a:r>
              <a:rPr lang="en-US" altLang="ja-JP" sz="1200" dirty="0">
                <a:solidFill>
                  <a:prstClr val="black"/>
                </a:solidFill>
                <a:latin typeface="Meiryo UI" panose="020B0604030504040204" pitchFamily="50" charset="-128"/>
                <a:ea typeface="Meiryo UI" panose="020B0604030504040204" pitchFamily="50" charset="-128"/>
              </a:rPr>
              <a:t>315</a:t>
            </a:r>
            <a:r>
              <a:rPr lang="ja-JP" altLang="en-US" sz="1200" dirty="0">
                <a:solidFill>
                  <a:prstClr val="black"/>
                </a:solidFill>
                <a:latin typeface="Meiryo UI" panose="020B0604030504040204" pitchFamily="50" charset="-128"/>
                <a:ea typeface="Meiryo UI" panose="020B0604030504040204" pitchFamily="50" charset="-128"/>
              </a:rPr>
              <a:t>人で全体の</a:t>
            </a:r>
            <a:r>
              <a:rPr lang="en-US" altLang="ja-JP" sz="1200" dirty="0">
                <a:solidFill>
                  <a:prstClr val="black"/>
                </a:solidFill>
                <a:latin typeface="Meiryo UI" panose="020B0604030504040204" pitchFamily="50" charset="-128"/>
                <a:ea typeface="Meiryo UI" panose="020B0604030504040204" pitchFamily="50" charset="-128"/>
              </a:rPr>
              <a:t>51</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spcAft>
                <a:spcPts val="600"/>
              </a:spcAft>
              <a:defRPr/>
            </a:pPr>
            <a:r>
              <a:rPr lang="ja-JP" altLang="en-US" sz="1200" dirty="0">
                <a:solidFill>
                  <a:prstClr val="black"/>
                </a:solidFill>
                <a:latin typeface="Meiryo UI" panose="020B0604030504040204" pitchFamily="50" charset="-128"/>
                <a:ea typeface="Meiryo UI" panose="020B0604030504040204" pitchFamily="50" charset="-128"/>
              </a:rPr>
              <a:t>◆主な介護者の内訳を見ると、待機者の</a:t>
            </a:r>
            <a:r>
              <a:rPr lang="en-US" altLang="ja-JP" sz="1200" dirty="0">
                <a:solidFill>
                  <a:prstClr val="black"/>
                </a:solidFill>
                <a:latin typeface="Meiryo UI" panose="020B0604030504040204" pitchFamily="50" charset="-128"/>
                <a:ea typeface="Meiryo UI" panose="020B0604030504040204" pitchFamily="50" charset="-128"/>
              </a:rPr>
              <a:t>56</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346</a:t>
            </a:r>
            <a:r>
              <a:rPr lang="ja-JP" altLang="en-US" sz="1200" dirty="0">
                <a:solidFill>
                  <a:prstClr val="black"/>
                </a:solidFill>
                <a:latin typeface="Meiryo UI" panose="020B0604030504040204" pitchFamily="50" charset="-128"/>
                <a:ea typeface="Meiryo UI" panose="020B0604030504040204" pitchFamily="50" charset="-128"/>
              </a:rPr>
              <a:t>人について、父母が主な介護となっている。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14</a:t>
            </a:fld>
            <a:endParaRPr lang="ja-JP" altLang="en-US" dirty="0"/>
          </a:p>
        </p:txBody>
      </p:sp>
      <p:sp>
        <p:nvSpPr>
          <p:cNvPr id="13" name="正方形/長方形 12">
            <a:extLst>
              <a:ext uri="{FF2B5EF4-FFF2-40B4-BE49-F238E27FC236}">
                <a16:creationId xmlns:a16="http://schemas.microsoft.com/office/drawing/2014/main" id="{27D74613-5994-4918-84A7-14C2060B9090}"/>
              </a:ext>
            </a:extLst>
          </p:cNvPr>
          <p:cNvSpPr/>
          <p:nvPr/>
        </p:nvSpPr>
        <p:spPr>
          <a:xfrm>
            <a:off x="935833" y="2069130"/>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9" name="正方形/長方形 18">
            <a:extLst>
              <a:ext uri="{FF2B5EF4-FFF2-40B4-BE49-F238E27FC236}">
                <a16:creationId xmlns:a16="http://schemas.microsoft.com/office/drawing/2014/main" id="{527306CD-243A-40FA-8B12-A0A8E1AEDA59}"/>
              </a:ext>
            </a:extLst>
          </p:cNvPr>
          <p:cNvSpPr/>
          <p:nvPr/>
        </p:nvSpPr>
        <p:spPr>
          <a:xfrm>
            <a:off x="6050532" y="2069130"/>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sp>
        <p:nvSpPr>
          <p:cNvPr id="21" name="正方形/長方形 20">
            <a:extLst>
              <a:ext uri="{FF2B5EF4-FFF2-40B4-BE49-F238E27FC236}">
                <a16:creationId xmlns:a16="http://schemas.microsoft.com/office/drawing/2014/main" id="{717C03CC-07D0-4D6C-9E25-ECEE47609410}"/>
              </a:ext>
            </a:extLst>
          </p:cNvPr>
          <p:cNvSpPr/>
          <p:nvPr/>
        </p:nvSpPr>
        <p:spPr>
          <a:xfrm>
            <a:off x="3208596" y="454925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主な介護者</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F70FA3EE-6BA6-4542-9850-21F96997EFAE}"/>
              </a:ext>
            </a:extLst>
          </p:cNvPr>
          <p:cNvSpPr txBox="1"/>
          <p:nvPr/>
        </p:nvSpPr>
        <p:spPr>
          <a:xfrm>
            <a:off x="2560524" y="2298372"/>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4C2B7CBC-B76D-436D-BD6E-4BCA343A145D}"/>
              </a:ext>
            </a:extLst>
          </p:cNvPr>
          <p:cNvSpPr txBox="1"/>
          <p:nvPr/>
        </p:nvSpPr>
        <p:spPr>
          <a:xfrm>
            <a:off x="7295964" y="2298371"/>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6E138BEE-058E-49B1-B97C-591F9B5CA758}"/>
              </a:ext>
            </a:extLst>
          </p:cNvPr>
          <p:cNvSpPr txBox="1"/>
          <p:nvPr/>
        </p:nvSpPr>
        <p:spPr>
          <a:xfrm>
            <a:off x="5313137" y="4632163"/>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56D55BCB-D952-4B9C-A026-48E020D84809}"/>
              </a:ext>
            </a:extLst>
          </p:cNvPr>
          <p:cNvPicPr>
            <a:picLocks noChangeAspect="1"/>
          </p:cNvPicPr>
          <p:nvPr/>
        </p:nvPicPr>
        <p:blipFill>
          <a:blip r:embed="rId3"/>
          <a:stretch>
            <a:fillRect/>
          </a:stretch>
        </p:blipFill>
        <p:spPr>
          <a:xfrm>
            <a:off x="58952" y="2564022"/>
            <a:ext cx="4072481" cy="2097206"/>
          </a:xfrm>
          <a:prstGeom prst="rect">
            <a:avLst/>
          </a:prstGeom>
        </p:spPr>
      </p:pic>
      <p:pic>
        <p:nvPicPr>
          <p:cNvPr id="5" name="図 4">
            <a:extLst>
              <a:ext uri="{FF2B5EF4-FFF2-40B4-BE49-F238E27FC236}">
                <a16:creationId xmlns:a16="http://schemas.microsoft.com/office/drawing/2014/main" id="{0D0F0181-F61B-46E2-9719-4DBC07DC1112}"/>
              </a:ext>
            </a:extLst>
          </p:cNvPr>
          <p:cNvPicPr>
            <a:picLocks noChangeAspect="1"/>
          </p:cNvPicPr>
          <p:nvPr/>
        </p:nvPicPr>
        <p:blipFill>
          <a:blip r:embed="rId4"/>
          <a:stretch>
            <a:fillRect/>
          </a:stretch>
        </p:blipFill>
        <p:spPr>
          <a:xfrm>
            <a:off x="4311602" y="2222720"/>
            <a:ext cx="4828450" cy="2493480"/>
          </a:xfrm>
          <a:prstGeom prst="rect">
            <a:avLst/>
          </a:prstGeom>
        </p:spPr>
      </p:pic>
      <p:pic>
        <p:nvPicPr>
          <p:cNvPr id="6" name="図 5">
            <a:extLst>
              <a:ext uri="{FF2B5EF4-FFF2-40B4-BE49-F238E27FC236}">
                <a16:creationId xmlns:a16="http://schemas.microsoft.com/office/drawing/2014/main" id="{445C5F91-0236-4B55-9337-2994FA7EE712}"/>
              </a:ext>
            </a:extLst>
          </p:cNvPr>
          <p:cNvPicPr>
            <a:picLocks noChangeAspect="1"/>
          </p:cNvPicPr>
          <p:nvPr/>
        </p:nvPicPr>
        <p:blipFill>
          <a:blip r:embed="rId5"/>
          <a:stretch>
            <a:fillRect/>
          </a:stretch>
        </p:blipFill>
        <p:spPr>
          <a:xfrm>
            <a:off x="2139092" y="4764784"/>
            <a:ext cx="4291956" cy="2091109"/>
          </a:xfrm>
          <a:prstGeom prst="rect">
            <a:avLst/>
          </a:prstGeom>
        </p:spPr>
      </p:pic>
    </p:spTree>
    <p:extLst>
      <p:ext uri="{BB962C8B-B14F-4D97-AF65-F5344CB8AC3E}">
        <p14:creationId xmlns:p14="http://schemas.microsoft.com/office/powerpoint/2010/main" val="73306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平成</a:t>
            </a:r>
            <a:r>
              <a:rPr lang="en-US" altLang="ja-JP" b="1" dirty="0">
                <a:latin typeface="Meiryo UI" panose="020B0604030504040204" pitchFamily="50" charset="-128"/>
                <a:ea typeface="Meiryo UI" panose="020B0604030504040204" pitchFamily="50" charset="-128"/>
              </a:rPr>
              <a:t>29</a:t>
            </a:r>
            <a:r>
              <a:rPr lang="ja-JP" altLang="en-US" b="1" dirty="0">
                <a:latin typeface="Meiryo UI" panose="020B0604030504040204" pitchFamily="50" charset="-128"/>
                <a:ea typeface="Meiryo UI" panose="020B0604030504040204" pitchFamily="50" charset="-128"/>
              </a:rPr>
              <a:t>年度以前からの待機者</a:t>
            </a:r>
          </a:p>
        </p:txBody>
      </p:sp>
      <p:sp>
        <p:nvSpPr>
          <p:cNvPr id="37" name="正方形/長方形 36"/>
          <p:cNvSpPr/>
          <p:nvPr/>
        </p:nvSpPr>
        <p:spPr>
          <a:xfrm>
            <a:off x="35496" y="550955"/>
            <a:ext cx="9071844" cy="12018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年度以前からの待機者</a:t>
            </a: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人について、親の年代を見ると、父母ともに</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代が最も多く、父が</a:t>
            </a:r>
            <a:r>
              <a:rPr lang="en-US" altLang="ja-JP" sz="1200" dirty="0">
                <a:solidFill>
                  <a:prstClr val="black"/>
                </a:solidFill>
                <a:latin typeface="Meiryo UI" panose="020B0604030504040204" pitchFamily="50" charset="-128"/>
                <a:ea typeface="Meiryo UI" panose="020B0604030504040204" pitchFamily="50" charset="-128"/>
              </a:rPr>
              <a:t>123</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188</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代では、父が</a:t>
            </a:r>
            <a:r>
              <a:rPr lang="en-US" altLang="ja-JP" sz="1200" dirty="0">
                <a:solidFill>
                  <a:prstClr val="black"/>
                </a:solidFill>
                <a:latin typeface="Meiryo UI" panose="020B0604030504040204" pitchFamily="50" charset="-128"/>
                <a:ea typeface="Meiryo UI" panose="020B0604030504040204" pitchFamily="50" charset="-128"/>
              </a:rPr>
              <a:t>89</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147</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80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87</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118</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367</a:t>
            </a:r>
            <a:r>
              <a:rPr lang="ja-JP" altLang="en-US" sz="1200" dirty="0">
                <a:solidFill>
                  <a:prstClr val="black"/>
                </a:solidFill>
                <a:latin typeface="Meiryo UI" panose="020B0604030504040204" pitchFamily="50" charset="-128"/>
                <a:ea typeface="Meiryo UI" panose="020B0604030504040204" pitchFamily="50" charset="-128"/>
              </a:rPr>
              <a:t>人のうち、区分５、６の人は</a:t>
            </a:r>
            <a:r>
              <a:rPr lang="en-US" altLang="ja-JP" sz="1200" dirty="0">
                <a:solidFill>
                  <a:prstClr val="black"/>
                </a:solidFill>
                <a:latin typeface="Meiryo UI" panose="020B0604030504040204" pitchFamily="50" charset="-128"/>
                <a:ea typeface="Meiryo UI" panose="020B0604030504040204" pitchFamily="50" charset="-128"/>
              </a:rPr>
              <a:t>341</a:t>
            </a:r>
            <a:r>
              <a:rPr lang="ja-JP" altLang="en-US" sz="1200" dirty="0">
                <a:solidFill>
                  <a:prstClr val="black"/>
                </a:solidFill>
                <a:latin typeface="Meiryo UI" panose="020B0604030504040204" pitchFamily="50" charset="-128"/>
                <a:ea typeface="Meiryo UI" panose="020B0604030504040204" pitchFamily="50" charset="-128"/>
              </a:rPr>
              <a:t>人。</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15</a:t>
            </a:fld>
            <a:endParaRPr lang="ja-JP" altLang="en-US" dirty="0"/>
          </a:p>
        </p:txBody>
      </p:sp>
      <p:sp>
        <p:nvSpPr>
          <p:cNvPr id="15" name="正方形/長方形 14">
            <a:extLst>
              <a:ext uri="{FF2B5EF4-FFF2-40B4-BE49-F238E27FC236}">
                <a16:creationId xmlns:a16="http://schemas.microsoft.com/office/drawing/2014/main" id="{E1210C6C-F285-45CC-8719-5FA99877D52D}"/>
              </a:ext>
            </a:extLst>
          </p:cNvPr>
          <p:cNvSpPr/>
          <p:nvPr/>
        </p:nvSpPr>
        <p:spPr>
          <a:xfrm>
            <a:off x="3002477" y="199420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父母の年代</a:t>
            </a:r>
          </a:p>
        </p:txBody>
      </p:sp>
      <p:sp>
        <p:nvSpPr>
          <p:cNvPr id="17" name="正方形/長方形 16">
            <a:extLst>
              <a:ext uri="{FF2B5EF4-FFF2-40B4-BE49-F238E27FC236}">
                <a16:creationId xmlns:a16="http://schemas.microsoft.com/office/drawing/2014/main" id="{44300A68-6CD0-48BC-8EC7-8089886BAF74}"/>
              </a:ext>
            </a:extLst>
          </p:cNvPr>
          <p:cNvSpPr/>
          <p:nvPr/>
        </p:nvSpPr>
        <p:spPr>
          <a:xfrm>
            <a:off x="2195736" y="4437112"/>
            <a:ext cx="3816424" cy="24843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AAC3688-2624-49A7-B0DE-5610776F8272}"/>
              </a:ext>
            </a:extLst>
          </p:cNvPr>
          <p:cNvSpPr txBox="1"/>
          <p:nvPr/>
        </p:nvSpPr>
        <p:spPr>
          <a:xfrm>
            <a:off x="2706726" y="4756997"/>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03F0B1B2-F4B8-493B-8EEF-E2A6B28E7BC4}"/>
              </a:ext>
            </a:extLst>
          </p:cNvPr>
          <p:cNvSpPr txBox="1"/>
          <p:nvPr/>
        </p:nvSpPr>
        <p:spPr>
          <a:xfrm>
            <a:off x="5160114" y="4756997"/>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N=367</a:t>
            </a:r>
            <a:endParaRPr kumimoji="1" lang="ja-JP" altLang="en-US" sz="1200" b="1" dirty="0">
              <a:latin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49E3E888-9E88-4713-AA10-53EC7D4D4D24}"/>
              </a:ext>
            </a:extLst>
          </p:cNvPr>
          <p:cNvSpPr txBox="1"/>
          <p:nvPr/>
        </p:nvSpPr>
        <p:spPr>
          <a:xfrm>
            <a:off x="5220900" y="1963427"/>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6DEB9D80-D975-4CEA-ACD4-A0C7E681FD0C}"/>
              </a:ext>
            </a:extLst>
          </p:cNvPr>
          <p:cNvPicPr>
            <a:picLocks noChangeAspect="1"/>
          </p:cNvPicPr>
          <p:nvPr/>
        </p:nvPicPr>
        <p:blipFill>
          <a:blip r:embed="rId3"/>
          <a:stretch>
            <a:fillRect/>
          </a:stretch>
        </p:blipFill>
        <p:spPr>
          <a:xfrm>
            <a:off x="1155256" y="2318666"/>
            <a:ext cx="3017782" cy="2054530"/>
          </a:xfrm>
          <a:prstGeom prst="rect">
            <a:avLst/>
          </a:prstGeom>
        </p:spPr>
      </p:pic>
      <p:pic>
        <p:nvPicPr>
          <p:cNvPr id="5" name="図 4">
            <a:extLst>
              <a:ext uri="{FF2B5EF4-FFF2-40B4-BE49-F238E27FC236}">
                <a16:creationId xmlns:a16="http://schemas.microsoft.com/office/drawing/2014/main" id="{29592B5B-8E8E-4FAF-9850-E23C4E203445}"/>
              </a:ext>
            </a:extLst>
          </p:cNvPr>
          <p:cNvPicPr>
            <a:picLocks noChangeAspect="1"/>
          </p:cNvPicPr>
          <p:nvPr/>
        </p:nvPicPr>
        <p:blipFill>
          <a:blip r:embed="rId4"/>
          <a:stretch>
            <a:fillRect/>
          </a:stretch>
        </p:blipFill>
        <p:spPr>
          <a:xfrm>
            <a:off x="4129502" y="2340788"/>
            <a:ext cx="3017782" cy="1944793"/>
          </a:xfrm>
          <a:prstGeom prst="rect">
            <a:avLst/>
          </a:prstGeom>
        </p:spPr>
      </p:pic>
      <p:pic>
        <p:nvPicPr>
          <p:cNvPr id="6" name="図 5">
            <a:extLst>
              <a:ext uri="{FF2B5EF4-FFF2-40B4-BE49-F238E27FC236}">
                <a16:creationId xmlns:a16="http://schemas.microsoft.com/office/drawing/2014/main" id="{D934556A-C7EB-4AD8-B74F-613DB35DB201}"/>
              </a:ext>
            </a:extLst>
          </p:cNvPr>
          <p:cNvPicPr>
            <a:picLocks noChangeAspect="1"/>
          </p:cNvPicPr>
          <p:nvPr/>
        </p:nvPicPr>
        <p:blipFill>
          <a:blip r:embed="rId5"/>
          <a:stretch>
            <a:fillRect/>
          </a:stretch>
        </p:blipFill>
        <p:spPr>
          <a:xfrm>
            <a:off x="1331640" y="4918396"/>
            <a:ext cx="5505165" cy="1847248"/>
          </a:xfrm>
          <a:prstGeom prst="rect">
            <a:avLst/>
          </a:prstGeom>
        </p:spPr>
      </p:pic>
    </p:spTree>
    <p:extLst>
      <p:ext uri="{BB962C8B-B14F-4D97-AF65-F5344CB8AC3E}">
        <p14:creationId xmlns:p14="http://schemas.microsoft.com/office/powerpoint/2010/main" val="318114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平成</a:t>
            </a:r>
            <a:r>
              <a:rPr lang="en-US" altLang="ja-JP" b="1" dirty="0">
                <a:latin typeface="Meiryo UI" panose="020B0604030504040204" pitchFamily="50" charset="-128"/>
                <a:ea typeface="Meiryo UI" panose="020B0604030504040204" pitchFamily="50" charset="-128"/>
              </a:rPr>
              <a:t>29</a:t>
            </a:r>
            <a:r>
              <a:rPr lang="ja-JP" altLang="en-US" b="1" dirty="0">
                <a:latin typeface="Meiryo UI" panose="020B0604030504040204" pitchFamily="50" charset="-128"/>
                <a:ea typeface="Meiryo UI" panose="020B0604030504040204" pitchFamily="50" charset="-128"/>
              </a:rPr>
              <a:t>年度以前からの待機者</a:t>
            </a:r>
          </a:p>
        </p:txBody>
      </p:sp>
      <p:sp>
        <p:nvSpPr>
          <p:cNvPr id="37" name="正方形/長方形 36"/>
          <p:cNvSpPr/>
          <p:nvPr/>
        </p:nvSpPr>
        <p:spPr>
          <a:xfrm>
            <a:off x="35496" y="550955"/>
            <a:ext cx="9071844" cy="136587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年度以前からの待機者</a:t>
            </a: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人のうちセルフプランは、</a:t>
            </a:r>
            <a:r>
              <a:rPr lang="en-US" altLang="ja-JP" sz="1200" dirty="0">
                <a:solidFill>
                  <a:prstClr val="black"/>
                </a:solidFill>
                <a:latin typeface="Meiryo UI" panose="020B0604030504040204" pitchFamily="50" charset="-128"/>
                <a:ea typeface="Meiryo UI" panose="020B0604030504040204" pitchFamily="50" charset="-128"/>
              </a:rPr>
              <a:t>113</a:t>
            </a:r>
            <a:r>
              <a:rPr lang="ja-JP" altLang="en-US" sz="1200" dirty="0">
                <a:solidFill>
                  <a:prstClr val="black"/>
                </a:solidFill>
                <a:latin typeface="Meiryo UI" panose="020B0604030504040204" pitchFamily="50" charset="-128"/>
                <a:ea typeface="Meiryo UI" panose="020B0604030504040204" pitchFamily="50" charset="-128"/>
              </a:rPr>
              <a:t>人、計画無しが</a:t>
            </a:r>
            <a:r>
              <a:rPr lang="en-US" altLang="ja-JP" sz="1200" dirty="0">
                <a:solidFill>
                  <a:prstClr val="black"/>
                </a:solidFill>
                <a:latin typeface="Meiryo UI" panose="020B0604030504040204" pitchFamily="50" charset="-128"/>
                <a:ea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rPr>
              <a:t>人なっている。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人のうち、約半数の</a:t>
            </a:r>
            <a:r>
              <a:rPr lang="en-US" altLang="ja-JP" sz="1200" dirty="0">
                <a:solidFill>
                  <a:prstClr val="black"/>
                </a:solidFill>
                <a:latin typeface="Meiryo UI" panose="020B0604030504040204" pitchFamily="50" charset="-128"/>
                <a:ea typeface="Meiryo UI" panose="020B0604030504040204" pitchFamily="50" charset="-128"/>
              </a:rPr>
              <a:t>278</a:t>
            </a:r>
            <a:r>
              <a:rPr lang="ja-JP" altLang="en-US" sz="1200" dirty="0">
                <a:solidFill>
                  <a:prstClr val="black"/>
                </a:solidFill>
                <a:latin typeface="Meiryo UI" panose="020B0604030504040204" pitchFamily="50" charset="-128"/>
                <a:ea typeface="Meiryo UI" panose="020B0604030504040204" pitchFamily="50" charset="-128"/>
              </a:rPr>
              <a:t>人が地域生活の継続の可能性が検討されないまま待機している。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人の入所希望の理由では、本人が希望しているのはわずか</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61%</a:t>
            </a:r>
            <a:r>
              <a:rPr lang="ja-JP" altLang="en-US" sz="1200" dirty="0">
                <a:solidFill>
                  <a:prstClr val="black"/>
                </a:solidFill>
                <a:latin typeface="Meiryo UI" panose="020B0604030504040204" pitchFamily="50" charset="-128"/>
                <a:ea typeface="Meiryo UI" panose="020B0604030504040204" pitchFamily="50" charset="-128"/>
              </a:rPr>
              <a:t>が家族が希望しているためとなっている。　</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積極的な理由に分類された待機者は</a:t>
            </a:r>
            <a:r>
              <a:rPr lang="en-US" altLang="ja-JP" sz="1200" dirty="0">
                <a:solidFill>
                  <a:prstClr val="black"/>
                </a:solidFill>
                <a:latin typeface="Meiryo UI" panose="020B0604030504040204" pitchFamily="50" charset="-128"/>
                <a:ea typeface="Meiryo UI" panose="020B0604030504040204" pitchFamily="50" charset="-128"/>
              </a:rPr>
              <a:t>173</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％となっており、施設の機能を踏まえた上での入所希望の割合は低いといえる。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16</a:t>
            </a:fld>
            <a:endParaRPr lang="ja-JP" altLang="en-US" dirty="0"/>
          </a:p>
        </p:txBody>
      </p:sp>
      <p:sp>
        <p:nvSpPr>
          <p:cNvPr id="23" name="正方形/長方形 22">
            <a:extLst>
              <a:ext uri="{FF2B5EF4-FFF2-40B4-BE49-F238E27FC236}">
                <a16:creationId xmlns:a16="http://schemas.microsoft.com/office/drawing/2014/main" id="{6585E528-B550-478B-8944-E5D164A648A4}"/>
              </a:ext>
            </a:extLst>
          </p:cNvPr>
          <p:cNvSpPr/>
          <p:nvPr/>
        </p:nvSpPr>
        <p:spPr>
          <a:xfrm>
            <a:off x="915547" y="2038462"/>
            <a:ext cx="2936373"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26" name="正方形/長方形 25">
            <a:extLst>
              <a:ext uri="{FF2B5EF4-FFF2-40B4-BE49-F238E27FC236}">
                <a16:creationId xmlns:a16="http://schemas.microsoft.com/office/drawing/2014/main" id="{54034F01-E0C0-4872-B3FA-154E9B7A43B7}"/>
              </a:ext>
            </a:extLst>
          </p:cNvPr>
          <p:cNvSpPr/>
          <p:nvPr/>
        </p:nvSpPr>
        <p:spPr>
          <a:xfrm>
            <a:off x="5446095" y="2038462"/>
            <a:ext cx="2798311"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0A4C435C-1576-4E37-BF43-12A2C57DF482}"/>
              </a:ext>
            </a:extLst>
          </p:cNvPr>
          <p:cNvSpPr/>
          <p:nvPr/>
        </p:nvSpPr>
        <p:spPr>
          <a:xfrm>
            <a:off x="5446096" y="4280874"/>
            <a:ext cx="2798312" cy="23633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入所希望の理由の分類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A5B5817-92DD-4960-A1C7-BC4D0C23288D}"/>
              </a:ext>
            </a:extLst>
          </p:cNvPr>
          <p:cNvSpPr/>
          <p:nvPr/>
        </p:nvSpPr>
        <p:spPr>
          <a:xfrm>
            <a:off x="941295" y="4280875"/>
            <a:ext cx="2910625" cy="25666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入所希望の理由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17B02D9-D9BE-44D2-871D-E114AFA7903E}"/>
              </a:ext>
            </a:extLst>
          </p:cNvPr>
          <p:cNvSpPr txBox="1"/>
          <p:nvPr/>
        </p:nvSpPr>
        <p:spPr>
          <a:xfrm>
            <a:off x="2560524" y="2298372"/>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CD57E0AB-1EC4-441A-A212-DDA63D54EBB4}"/>
              </a:ext>
            </a:extLst>
          </p:cNvPr>
          <p:cNvSpPr txBox="1"/>
          <p:nvPr/>
        </p:nvSpPr>
        <p:spPr>
          <a:xfrm>
            <a:off x="7295964" y="2297132"/>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78BABEE7-8364-4A2F-8726-FC4D9AFB482B}"/>
              </a:ext>
            </a:extLst>
          </p:cNvPr>
          <p:cNvSpPr txBox="1"/>
          <p:nvPr/>
        </p:nvSpPr>
        <p:spPr>
          <a:xfrm>
            <a:off x="2987824" y="4602072"/>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6" name="テキスト ボックス 15">
            <a:extLst>
              <a:ext uri="{FF2B5EF4-FFF2-40B4-BE49-F238E27FC236}">
                <a16:creationId xmlns:a16="http://schemas.microsoft.com/office/drawing/2014/main" id="{8CE3F11F-AD75-4388-BF1F-18D23C033610}"/>
              </a:ext>
            </a:extLst>
          </p:cNvPr>
          <p:cNvSpPr txBox="1"/>
          <p:nvPr/>
        </p:nvSpPr>
        <p:spPr>
          <a:xfrm>
            <a:off x="7380312" y="4553830"/>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7D96191A-A63A-42E6-8B7B-CC50CA210F0E}"/>
              </a:ext>
            </a:extLst>
          </p:cNvPr>
          <p:cNvPicPr>
            <a:picLocks noChangeAspect="1"/>
          </p:cNvPicPr>
          <p:nvPr/>
        </p:nvPicPr>
        <p:blipFill>
          <a:blip r:embed="rId3"/>
          <a:stretch>
            <a:fillRect/>
          </a:stretch>
        </p:blipFill>
        <p:spPr>
          <a:xfrm>
            <a:off x="157243" y="2245324"/>
            <a:ext cx="4255377" cy="1889924"/>
          </a:xfrm>
          <a:prstGeom prst="rect">
            <a:avLst/>
          </a:prstGeom>
        </p:spPr>
      </p:pic>
      <p:pic>
        <p:nvPicPr>
          <p:cNvPr id="5" name="図 4">
            <a:extLst>
              <a:ext uri="{FF2B5EF4-FFF2-40B4-BE49-F238E27FC236}">
                <a16:creationId xmlns:a16="http://schemas.microsoft.com/office/drawing/2014/main" id="{016CE2E3-6741-437D-A5E1-B4AAFBC64B6E}"/>
              </a:ext>
            </a:extLst>
          </p:cNvPr>
          <p:cNvPicPr>
            <a:picLocks noChangeAspect="1"/>
          </p:cNvPicPr>
          <p:nvPr/>
        </p:nvPicPr>
        <p:blipFill>
          <a:blip r:embed="rId4"/>
          <a:stretch>
            <a:fillRect/>
          </a:stretch>
        </p:blipFill>
        <p:spPr>
          <a:xfrm>
            <a:off x="4587364" y="2212956"/>
            <a:ext cx="3779848" cy="2152075"/>
          </a:xfrm>
          <a:prstGeom prst="rect">
            <a:avLst/>
          </a:prstGeom>
        </p:spPr>
      </p:pic>
      <p:pic>
        <p:nvPicPr>
          <p:cNvPr id="6" name="図 5">
            <a:extLst>
              <a:ext uri="{FF2B5EF4-FFF2-40B4-BE49-F238E27FC236}">
                <a16:creationId xmlns:a16="http://schemas.microsoft.com/office/drawing/2014/main" id="{BADE38B0-DE48-4643-BC5A-27B258A7021E}"/>
              </a:ext>
            </a:extLst>
          </p:cNvPr>
          <p:cNvPicPr>
            <a:picLocks noChangeAspect="1"/>
          </p:cNvPicPr>
          <p:nvPr/>
        </p:nvPicPr>
        <p:blipFill>
          <a:blip r:embed="rId5"/>
          <a:stretch>
            <a:fillRect/>
          </a:stretch>
        </p:blipFill>
        <p:spPr>
          <a:xfrm>
            <a:off x="27404" y="4636952"/>
            <a:ext cx="4749196" cy="2054530"/>
          </a:xfrm>
          <a:prstGeom prst="rect">
            <a:avLst/>
          </a:prstGeom>
        </p:spPr>
      </p:pic>
      <p:pic>
        <p:nvPicPr>
          <p:cNvPr id="7" name="図 6">
            <a:extLst>
              <a:ext uri="{FF2B5EF4-FFF2-40B4-BE49-F238E27FC236}">
                <a16:creationId xmlns:a16="http://schemas.microsoft.com/office/drawing/2014/main" id="{ECC9BE65-D857-4228-A02E-FECDD5EDD5CA}"/>
              </a:ext>
            </a:extLst>
          </p:cNvPr>
          <p:cNvPicPr>
            <a:picLocks noChangeAspect="1"/>
          </p:cNvPicPr>
          <p:nvPr/>
        </p:nvPicPr>
        <p:blipFill>
          <a:blip r:embed="rId6"/>
          <a:stretch>
            <a:fillRect/>
          </a:stretch>
        </p:blipFill>
        <p:spPr>
          <a:xfrm>
            <a:off x="4779932" y="4735390"/>
            <a:ext cx="4060288" cy="2054530"/>
          </a:xfrm>
          <a:prstGeom prst="rect">
            <a:avLst/>
          </a:prstGeom>
        </p:spPr>
      </p:pic>
    </p:spTree>
    <p:extLst>
      <p:ext uri="{BB962C8B-B14F-4D97-AF65-F5344CB8AC3E}">
        <p14:creationId xmlns:p14="http://schemas.microsoft.com/office/powerpoint/2010/main" val="150930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平成</a:t>
            </a:r>
            <a:r>
              <a:rPr lang="en-US" altLang="ja-JP" b="1" dirty="0">
                <a:latin typeface="Meiryo UI" panose="020B0604030504040204" pitchFamily="50" charset="-128"/>
                <a:ea typeface="Meiryo UI" panose="020B0604030504040204" pitchFamily="50" charset="-128"/>
              </a:rPr>
              <a:t>29</a:t>
            </a:r>
            <a:r>
              <a:rPr lang="ja-JP" altLang="en-US" b="1" dirty="0">
                <a:latin typeface="Meiryo UI" panose="020B0604030504040204" pitchFamily="50" charset="-128"/>
                <a:ea typeface="Meiryo UI" panose="020B0604030504040204" pitchFamily="50" charset="-128"/>
              </a:rPr>
              <a:t>年度以前からの待機者</a:t>
            </a:r>
          </a:p>
        </p:txBody>
      </p:sp>
      <p:sp>
        <p:nvSpPr>
          <p:cNvPr id="37" name="正方形/長方形 36"/>
          <p:cNvSpPr/>
          <p:nvPr/>
        </p:nvSpPr>
        <p:spPr>
          <a:xfrm>
            <a:off x="35496" y="550955"/>
            <a:ext cx="9071844" cy="114985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年度以前からの待機者</a:t>
            </a: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人のうち、本人への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地域移行の説明も意向確認も行っていないのは</a:t>
            </a:r>
            <a:r>
              <a:rPr lang="en-US" altLang="ja-JP" sz="1200" dirty="0">
                <a:solidFill>
                  <a:prstClr val="black"/>
                </a:solidFill>
                <a:latin typeface="Meiryo UI" panose="020B0604030504040204" pitchFamily="50" charset="-128"/>
                <a:ea typeface="Meiryo UI" panose="020B0604030504040204" pitchFamily="50" charset="-128"/>
              </a:rPr>
              <a:t>473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人となっており、</a:t>
            </a:r>
            <a:r>
              <a:rPr lang="en-US" altLang="ja-JP" sz="1200" dirty="0">
                <a:solidFill>
                  <a:prstClr val="black"/>
                </a:solidFill>
                <a:latin typeface="Meiryo UI" panose="020B0604030504040204" pitchFamily="50" charset="-128"/>
                <a:ea typeface="Meiryo UI" panose="020B0604030504040204" pitchFamily="50" charset="-128"/>
              </a:rPr>
              <a:t>76</a:t>
            </a:r>
            <a:r>
              <a:rPr lang="ja-JP" altLang="en-US" sz="1200" dirty="0">
                <a:solidFill>
                  <a:prstClr val="black"/>
                </a:solidFill>
                <a:latin typeface="Meiryo UI" panose="020B0604030504040204" pitchFamily="50" charset="-128"/>
                <a:ea typeface="Meiryo UI" panose="020B0604030504040204" pitchFamily="50" charset="-128"/>
              </a:rPr>
              <a:t>％が地域移行の説明や意向確認がされないまま待機者となっている</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家族等への地域移行の説明も意向確認も行っていないのが</a:t>
            </a:r>
            <a:r>
              <a:rPr lang="en-US" altLang="ja-JP" sz="1200" dirty="0">
                <a:solidFill>
                  <a:prstClr val="black"/>
                </a:solidFill>
                <a:latin typeface="Meiryo UI" panose="020B0604030504040204" pitchFamily="50" charset="-128"/>
                <a:ea typeface="Meiryo UI" panose="020B0604030504040204" pitchFamily="50" charset="-128"/>
              </a:rPr>
              <a:t>426</a:t>
            </a:r>
            <a:r>
              <a:rPr lang="ja-JP" altLang="en-US" sz="1200" dirty="0">
                <a:solidFill>
                  <a:prstClr val="black"/>
                </a:solidFill>
                <a:latin typeface="Meiryo UI" panose="020B0604030504040204" pitchFamily="50" charset="-128"/>
                <a:ea typeface="Meiryo UI" panose="020B0604030504040204" pitchFamily="50" charset="-128"/>
              </a:rPr>
              <a:t>人となっており、</a:t>
            </a:r>
            <a:r>
              <a:rPr lang="en-US" altLang="ja-JP" sz="1200" dirty="0">
                <a:solidFill>
                  <a:prstClr val="black"/>
                </a:solidFill>
                <a:latin typeface="Meiryo UI" panose="020B0604030504040204" pitchFamily="50" charset="-128"/>
                <a:ea typeface="Meiryo UI" panose="020B0604030504040204" pitchFamily="50" charset="-128"/>
              </a:rPr>
              <a:t>69</a:t>
            </a:r>
            <a:r>
              <a:rPr lang="ja-JP" altLang="en-US" sz="1200" dirty="0">
                <a:solidFill>
                  <a:prstClr val="black"/>
                </a:solidFill>
                <a:latin typeface="Meiryo UI" panose="020B0604030504040204" pitchFamily="50" charset="-128"/>
                <a:ea typeface="Meiryo UI" panose="020B0604030504040204" pitchFamily="50" charset="-128"/>
              </a:rPr>
              <a:t>％の人が家族等への地域移行の説明や意向確認がされないまま待機している。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17</a:t>
            </a:fld>
            <a:endParaRPr lang="ja-JP" altLang="en-US" dirty="0"/>
          </a:p>
        </p:txBody>
      </p:sp>
      <p:sp>
        <p:nvSpPr>
          <p:cNvPr id="16" name="正方形/長方形 15">
            <a:extLst>
              <a:ext uri="{FF2B5EF4-FFF2-40B4-BE49-F238E27FC236}">
                <a16:creationId xmlns:a16="http://schemas.microsoft.com/office/drawing/2014/main" id="{5D7B10F0-0F80-4C0B-AB03-03757E8A94E7}"/>
              </a:ext>
            </a:extLst>
          </p:cNvPr>
          <p:cNvSpPr/>
          <p:nvPr/>
        </p:nvSpPr>
        <p:spPr>
          <a:xfrm>
            <a:off x="1691680" y="1996667"/>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本人への説明と意向確認</a:t>
            </a:r>
          </a:p>
        </p:txBody>
      </p:sp>
      <p:sp>
        <p:nvSpPr>
          <p:cNvPr id="17" name="正方形/長方形 16">
            <a:extLst>
              <a:ext uri="{FF2B5EF4-FFF2-40B4-BE49-F238E27FC236}">
                <a16:creationId xmlns:a16="http://schemas.microsoft.com/office/drawing/2014/main" id="{7DD0515A-1006-46CD-B471-A8A629EB74CB}"/>
              </a:ext>
            </a:extLst>
          </p:cNvPr>
          <p:cNvSpPr/>
          <p:nvPr/>
        </p:nvSpPr>
        <p:spPr>
          <a:xfrm>
            <a:off x="1691679" y="4279517"/>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a:t>
            </a:r>
            <a:r>
              <a:rPr kumimoji="1" lang="ja-JP" altLang="en-US" sz="1200" dirty="0">
                <a:solidFill>
                  <a:schemeClr val="tx1"/>
                </a:solidFill>
                <a:latin typeface="Meiryo UI" panose="020B0604030504040204" pitchFamily="50" charset="-128"/>
                <a:ea typeface="Meiryo UI" panose="020B0604030504040204" pitchFamily="50" charset="-128"/>
              </a:rPr>
              <a:t>への説明と意向確認</a:t>
            </a:r>
          </a:p>
        </p:txBody>
      </p:sp>
      <p:graphicFrame>
        <p:nvGraphicFramePr>
          <p:cNvPr id="21" name="表 4">
            <a:extLst>
              <a:ext uri="{FF2B5EF4-FFF2-40B4-BE49-F238E27FC236}">
                <a16:creationId xmlns:a16="http://schemas.microsoft.com/office/drawing/2014/main" id="{C864C33D-C588-42B3-897F-724143722414}"/>
              </a:ext>
            </a:extLst>
          </p:cNvPr>
          <p:cNvGraphicFramePr>
            <a:graphicFrameLocks noGrp="1"/>
          </p:cNvGraphicFramePr>
          <p:nvPr>
            <p:extLst>
              <p:ext uri="{D42A27DB-BD31-4B8C-83A1-F6EECF244321}">
                <p14:modId xmlns:p14="http://schemas.microsoft.com/office/powerpoint/2010/main" val="212962183"/>
              </p:ext>
            </p:extLst>
          </p:nvPr>
        </p:nvGraphicFramePr>
        <p:xfrm>
          <a:off x="1691680" y="2362742"/>
          <a:ext cx="5170248" cy="1766144"/>
        </p:xfrm>
        <a:graphic>
          <a:graphicData uri="http://schemas.openxmlformats.org/drawingml/2006/table">
            <a:tbl>
              <a:tblPr firstRow="1" bandRow="1">
                <a:tableStyleId>{69CF1AB2-1976-4502-BF36-3FF5EA218861}</a:tableStyleId>
              </a:tblPr>
              <a:tblGrid>
                <a:gridCol w="1152128">
                  <a:extLst>
                    <a:ext uri="{9D8B030D-6E8A-4147-A177-3AD203B41FA5}">
                      <a16:colId xmlns:a16="http://schemas.microsoft.com/office/drawing/2014/main" val="236134612"/>
                    </a:ext>
                  </a:extLst>
                </a:gridCol>
                <a:gridCol w="544050">
                  <a:extLst>
                    <a:ext uri="{9D8B030D-6E8A-4147-A177-3AD203B41FA5}">
                      <a16:colId xmlns:a16="http://schemas.microsoft.com/office/drawing/2014/main" val="4206567204"/>
                    </a:ext>
                  </a:extLst>
                </a:gridCol>
                <a:gridCol w="1354531">
                  <a:extLst>
                    <a:ext uri="{9D8B030D-6E8A-4147-A177-3AD203B41FA5}">
                      <a16:colId xmlns:a16="http://schemas.microsoft.com/office/drawing/2014/main" val="4227561102"/>
                    </a:ext>
                  </a:extLst>
                </a:gridCol>
                <a:gridCol w="876461">
                  <a:extLst>
                    <a:ext uri="{9D8B030D-6E8A-4147-A177-3AD203B41FA5}">
                      <a16:colId xmlns:a16="http://schemas.microsoft.com/office/drawing/2014/main" val="2350263201"/>
                    </a:ext>
                  </a:extLst>
                </a:gridCol>
                <a:gridCol w="717105">
                  <a:extLst>
                    <a:ext uri="{9D8B030D-6E8A-4147-A177-3AD203B41FA5}">
                      <a16:colId xmlns:a16="http://schemas.microsoft.com/office/drawing/2014/main" val="1268467682"/>
                    </a:ext>
                  </a:extLst>
                </a:gridCol>
                <a:gridCol w="525973">
                  <a:extLst>
                    <a:ext uri="{9D8B030D-6E8A-4147-A177-3AD203B41FA5}">
                      <a16:colId xmlns:a16="http://schemas.microsoft.com/office/drawing/2014/main" val="2766326359"/>
                    </a:ext>
                  </a:extLst>
                </a:gridCol>
              </a:tblGrid>
              <a:tr h="337817">
                <a:tc rowSpan="2" gridSpan="2">
                  <a:txBody>
                    <a:bodyPr/>
                    <a:lstStyle/>
                    <a:p>
                      <a:endParaRPr kumimoji="1" lang="ja-JP" altLang="en-US" sz="1000" dirty="0">
                        <a:latin typeface="Calibri" panose="020F0502020204030204" pitchFamily="34" charset="0"/>
                        <a:cs typeface="Calibri" panose="020F0502020204030204" pitchFamily="34" charset="0"/>
                      </a:endParaRPr>
                    </a:p>
                  </a:txBody>
                  <a:tcPr>
                    <a:noFill/>
                  </a:tcPr>
                </a:tc>
                <a:tc rowSpan="2" hMerge="1">
                  <a:txBody>
                    <a:bodyPr/>
                    <a:lstStyle/>
                    <a:p>
                      <a:endParaRPr kumimoji="1" lang="ja-JP" altLang="en-US" sz="900" dirty="0">
                        <a:latin typeface="Calibri" panose="020F0502020204030204" pitchFamily="34" charset="0"/>
                        <a:cs typeface="Calibri" panose="020F0502020204030204" pitchFamily="34" charset="0"/>
                      </a:endParaRPr>
                    </a:p>
                  </a:txBody>
                  <a:tcPr/>
                </a:tc>
                <a:tc gridSpan="3">
                  <a:txBody>
                    <a:bodyPr/>
                    <a:lstStyle/>
                    <a:p>
                      <a:pPr algn="ctr"/>
                      <a:r>
                        <a:rPr kumimoji="1" lang="ja-JP" altLang="en-US" sz="1000" b="0" dirty="0">
                          <a:solidFill>
                            <a:schemeClr val="tx1"/>
                          </a:solidFill>
                          <a:latin typeface="Calibri" panose="020F0502020204030204" pitchFamily="34" charset="0"/>
                          <a:cs typeface="Calibri" panose="020F0502020204030204" pitchFamily="34" charset="0"/>
                        </a:rPr>
                        <a:t>施設入所後の地域移行の意向確認</a:t>
                      </a:r>
                    </a:p>
                  </a:txBody>
                  <a:tcPr>
                    <a:solidFill>
                      <a:schemeClr val="accent1">
                        <a:lumMod val="40000"/>
                        <a:lumOff val="60000"/>
                      </a:schemeClr>
                    </a:solidFill>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rowSpan="2">
                  <a:txBody>
                    <a:bodyPr/>
                    <a:lstStyle/>
                    <a:p>
                      <a:r>
                        <a:rPr kumimoji="1" lang="ja-JP" altLang="en-US" sz="1000" b="0" dirty="0">
                          <a:solidFill>
                            <a:schemeClr val="tx1"/>
                          </a:solidFill>
                        </a:rPr>
                        <a:t>計</a:t>
                      </a:r>
                      <a:endParaRPr kumimoji="1" lang="ja-JP" altLang="en-US" sz="1000" b="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67800808"/>
                  </a:ext>
                </a:extLst>
              </a:tr>
              <a:tr h="272044">
                <a:tc gridSpan="2" v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無</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vMerge="1">
                  <a:txBody>
                    <a:bodyPr/>
                    <a:lstStyle/>
                    <a:p>
                      <a:r>
                        <a:rPr kumimoji="1" lang="ja-JP" altLang="en-US" sz="900" dirty="0">
                          <a:solidFill>
                            <a:schemeClr val="tx1"/>
                          </a:solidFill>
                        </a:rPr>
                        <a:t>計</a:t>
                      </a:r>
                      <a:endParaRPr kumimoji="1" lang="ja-JP" altLang="en-US"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365364"/>
                  </a:ext>
                </a:extLst>
              </a:tr>
              <a:tr h="272044">
                <a:tc rowSpan="3">
                  <a:txBody>
                    <a:bodyPr/>
                    <a:lstStyle/>
                    <a:p>
                      <a:r>
                        <a:rPr kumimoji="1" lang="ja-JP" altLang="en-US" sz="1000" dirty="0">
                          <a:latin typeface="Calibri" panose="020F0502020204030204" pitchFamily="34" charset="0"/>
                          <a:cs typeface="Calibri" panose="020F0502020204030204" pitchFamily="34" charset="0"/>
                        </a:rPr>
                        <a:t>施設入所後の</a:t>
                      </a:r>
                      <a:endParaRPr kumimoji="1" lang="en-US" altLang="ja-JP" sz="1000" dirty="0">
                        <a:latin typeface="Calibri" panose="020F0502020204030204" pitchFamily="34" charset="0"/>
                        <a:cs typeface="Calibri" panose="020F0502020204030204" pitchFamily="34" charset="0"/>
                      </a:endParaRPr>
                    </a:p>
                    <a:p>
                      <a:r>
                        <a:rPr kumimoji="1" lang="ja-JP" altLang="en-US" sz="1000" dirty="0">
                          <a:latin typeface="Calibri" panose="020F0502020204030204" pitchFamily="34" charset="0"/>
                          <a:cs typeface="Calibri" panose="020F0502020204030204" pitchFamily="34" charset="0"/>
                        </a:rPr>
                        <a:t>地域移行の説明</a:t>
                      </a: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115</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7</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122</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1607442925"/>
                  </a:ext>
                </a:extLst>
              </a:tr>
              <a:tr h="274378">
                <a:tc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t>無</a:t>
                      </a:r>
                      <a:endParaRPr kumimoji="1" lang="ja-JP" altLang="en-US" sz="1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1</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473</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474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3180501155"/>
                  </a:ext>
                </a:extLst>
              </a:tr>
              <a:tr h="272044">
                <a:tc vMerge="1">
                  <a:txBody>
                    <a:bodyPr/>
                    <a:lstStyle/>
                    <a:p>
                      <a:endParaRPr kumimoji="1" lang="ja-JP" altLang="en-US" sz="9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24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24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984977200"/>
                  </a:ext>
                </a:extLst>
              </a:tr>
              <a:tr h="337817">
                <a:tc gridSpan="2">
                  <a:txBody>
                    <a:bodyPr/>
                    <a:lstStyle/>
                    <a:p>
                      <a:pPr algn="r"/>
                      <a:r>
                        <a:rPr kumimoji="1" lang="ja-JP" altLang="en-US" sz="1000" dirty="0"/>
                        <a:t>計</a:t>
                      </a:r>
                      <a:endParaRPr kumimoji="1" lang="ja-JP" altLang="en-US" sz="1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r>
                        <a:rPr kumimoji="1" lang="ja-JP" altLang="en-US" sz="900" dirty="0"/>
                        <a:t>計</a:t>
                      </a:r>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en-US" altLang="ja-JP" sz="1000" dirty="0">
                          <a:latin typeface="Calibri" panose="020F0502020204030204" pitchFamily="34" charset="0"/>
                          <a:cs typeface="Calibri" panose="020F0502020204030204" pitchFamily="34" charset="0"/>
                        </a:rPr>
                        <a:t>116</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480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24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620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graphicFrame>
        <p:nvGraphicFramePr>
          <p:cNvPr id="22" name="表 21">
            <a:extLst>
              <a:ext uri="{FF2B5EF4-FFF2-40B4-BE49-F238E27FC236}">
                <a16:creationId xmlns:a16="http://schemas.microsoft.com/office/drawing/2014/main" id="{40825533-B150-4F21-8F20-9D8FEC690632}"/>
              </a:ext>
            </a:extLst>
          </p:cNvPr>
          <p:cNvGraphicFramePr>
            <a:graphicFrameLocks noGrp="1"/>
          </p:cNvGraphicFramePr>
          <p:nvPr>
            <p:extLst>
              <p:ext uri="{D42A27DB-BD31-4B8C-83A1-F6EECF244321}">
                <p14:modId xmlns:p14="http://schemas.microsoft.com/office/powerpoint/2010/main" val="2243089866"/>
              </p:ext>
            </p:extLst>
          </p:nvPr>
        </p:nvGraphicFramePr>
        <p:xfrm>
          <a:off x="1691680" y="4605354"/>
          <a:ext cx="5170248" cy="1847810"/>
        </p:xfrm>
        <a:graphic>
          <a:graphicData uri="http://schemas.openxmlformats.org/drawingml/2006/table">
            <a:tbl>
              <a:tblPr firstRow="1" bandRow="1">
                <a:tableStyleId>{69CF1AB2-1976-4502-BF36-3FF5EA218861}</a:tableStyleId>
              </a:tblPr>
              <a:tblGrid>
                <a:gridCol w="1154972">
                  <a:extLst>
                    <a:ext uri="{9D8B030D-6E8A-4147-A177-3AD203B41FA5}">
                      <a16:colId xmlns:a16="http://schemas.microsoft.com/office/drawing/2014/main" val="236134612"/>
                    </a:ext>
                  </a:extLst>
                </a:gridCol>
                <a:gridCol w="542900">
                  <a:extLst>
                    <a:ext uri="{9D8B030D-6E8A-4147-A177-3AD203B41FA5}">
                      <a16:colId xmlns:a16="http://schemas.microsoft.com/office/drawing/2014/main" val="4206567204"/>
                    </a:ext>
                  </a:extLst>
                </a:gridCol>
                <a:gridCol w="1353870">
                  <a:extLst>
                    <a:ext uri="{9D8B030D-6E8A-4147-A177-3AD203B41FA5}">
                      <a16:colId xmlns:a16="http://schemas.microsoft.com/office/drawing/2014/main" val="4227561102"/>
                    </a:ext>
                  </a:extLst>
                </a:gridCol>
                <a:gridCol w="876034">
                  <a:extLst>
                    <a:ext uri="{9D8B030D-6E8A-4147-A177-3AD203B41FA5}">
                      <a16:colId xmlns:a16="http://schemas.microsoft.com/office/drawing/2014/main" val="2350263201"/>
                    </a:ext>
                  </a:extLst>
                </a:gridCol>
                <a:gridCol w="716755">
                  <a:extLst>
                    <a:ext uri="{9D8B030D-6E8A-4147-A177-3AD203B41FA5}">
                      <a16:colId xmlns:a16="http://schemas.microsoft.com/office/drawing/2014/main" val="1268467682"/>
                    </a:ext>
                  </a:extLst>
                </a:gridCol>
                <a:gridCol w="525717">
                  <a:extLst>
                    <a:ext uri="{9D8B030D-6E8A-4147-A177-3AD203B41FA5}">
                      <a16:colId xmlns:a16="http://schemas.microsoft.com/office/drawing/2014/main" val="2766326359"/>
                    </a:ext>
                  </a:extLst>
                </a:gridCol>
              </a:tblGrid>
              <a:tr h="353438">
                <a:tc rowSpan="2" gridSpan="2">
                  <a:txBody>
                    <a:bodyPr/>
                    <a:lstStyle/>
                    <a:p>
                      <a:endParaRPr kumimoji="1" lang="ja-JP" altLang="en-US" sz="1000" dirty="0">
                        <a:latin typeface="Calibri" panose="020F0502020204030204" pitchFamily="34" charset="0"/>
                        <a:cs typeface="Calibri" panose="020F0502020204030204" pitchFamily="34" charset="0"/>
                      </a:endParaRPr>
                    </a:p>
                  </a:txBody>
                  <a:tcPr>
                    <a:noFill/>
                  </a:tcPr>
                </a:tc>
                <a:tc rowSpan="2" hMerge="1">
                  <a:txBody>
                    <a:bodyPr/>
                    <a:lstStyle/>
                    <a:p>
                      <a:endParaRPr kumimoji="1" lang="ja-JP" altLang="en-US" sz="900" dirty="0">
                        <a:latin typeface="Calibri" panose="020F0502020204030204" pitchFamily="34" charset="0"/>
                        <a:cs typeface="Calibri" panose="020F0502020204030204" pitchFamily="34" charset="0"/>
                      </a:endParaRPr>
                    </a:p>
                  </a:txBody>
                  <a:tcPr/>
                </a:tc>
                <a:tc gridSpan="3">
                  <a:txBody>
                    <a:bodyPr/>
                    <a:lstStyle/>
                    <a:p>
                      <a:pPr algn="ctr"/>
                      <a:r>
                        <a:rPr kumimoji="1" lang="ja-JP" altLang="en-US" sz="1000" b="0" dirty="0">
                          <a:solidFill>
                            <a:schemeClr val="tx1"/>
                          </a:solidFill>
                          <a:latin typeface="Calibri" panose="020F0502020204030204" pitchFamily="34" charset="0"/>
                          <a:cs typeface="Calibri" panose="020F0502020204030204" pitchFamily="34" charset="0"/>
                        </a:rPr>
                        <a:t>施設入所後の地域移行の意向確認</a:t>
                      </a:r>
                    </a:p>
                  </a:txBody>
                  <a:tcPr>
                    <a:solidFill>
                      <a:schemeClr val="accent1">
                        <a:lumMod val="40000"/>
                        <a:lumOff val="60000"/>
                      </a:schemeClr>
                    </a:solidFill>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a:txBody>
                    <a:bodyPr/>
                    <a:lstStyle/>
                    <a:p>
                      <a:endParaRPr kumimoji="1" lang="ja-JP" altLang="en-US" sz="900" dirty="0">
                        <a:latin typeface="Calibri" panose="020F0502020204030204" pitchFamily="34" charset="0"/>
                        <a:cs typeface="Calibri" panose="020F0502020204030204" pitchFamily="34" charset="0"/>
                      </a:endParaRPr>
                    </a:p>
                  </a:txBody>
                  <a:tcPr/>
                </a:tc>
                <a:tc rowSpan="2">
                  <a:txBody>
                    <a:bodyPr/>
                    <a:lstStyle/>
                    <a:p>
                      <a:r>
                        <a:rPr kumimoji="1" lang="ja-JP" altLang="en-US" sz="1000" b="0" dirty="0">
                          <a:solidFill>
                            <a:schemeClr val="tx1"/>
                          </a:solidFill>
                        </a:rPr>
                        <a:t>計</a:t>
                      </a:r>
                      <a:endParaRPr kumimoji="1" lang="ja-JP" altLang="en-US" sz="1000" b="0" dirty="0">
                        <a:solidFill>
                          <a:schemeClr val="tx1"/>
                        </a:solidFill>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67800808"/>
                  </a:ext>
                </a:extLst>
              </a:tr>
              <a:tr h="284623">
                <a:tc gridSpan="2" vMerge="1">
                  <a:txBody>
                    <a:bodyPr/>
                    <a:lstStyle/>
                    <a:p>
                      <a:endParaRPr kumimoji="1" lang="ja-JP" altLang="en-US" sz="900" dirty="0">
                        <a:latin typeface="Calibri" panose="020F0502020204030204" pitchFamily="34" charset="0"/>
                        <a:cs typeface="Calibri" panose="020F0502020204030204" pitchFamily="34" charset="0"/>
                      </a:endParaRPr>
                    </a:p>
                  </a:txBody>
                  <a:tcPr/>
                </a:tc>
                <a:tc hMerge="1"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無</a:t>
                      </a:r>
                    </a:p>
                  </a:txBody>
                  <a:tcPr>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vMerge="1">
                  <a:txBody>
                    <a:bodyPr/>
                    <a:lstStyle/>
                    <a:p>
                      <a:r>
                        <a:rPr kumimoji="1" lang="ja-JP" altLang="en-US" sz="900" dirty="0">
                          <a:solidFill>
                            <a:schemeClr val="tx1"/>
                          </a:solidFill>
                        </a:rPr>
                        <a:t>計</a:t>
                      </a:r>
                      <a:endParaRPr kumimoji="1" lang="ja-JP" altLang="en-US"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30365364"/>
                  </a:ext>
                </a:extLst>
              </a:tr>
              <a:tr h="284623">
                <a:tc rowSpan="3">
                  <a:txBody>
                    <a:bodyPr/>
                    <a:lstStyle/>
                    <a:p>
                      <a:r>
                        <a:rPr kumimoji="1" lang="ja-JP" altLang="en-US" sz="1000" dirty="0">
                          <a:latin typeface="Calibri" panose="020F0502020204030204" pitchFamily="34" charset="0"/>
                          <a:cs typeface="Calibri" panose="020F0502020204030204" pitchFamily="34" charset="0"/>
                        </a:rPr>
                        <a:t>施設入所後の</a:t>
                      </a:r>
                      <a:endParaRPr kumimoji="1" lang="en-US" altLang="ja-JP" sz="1000" dirty="0">
                        <a:latin typeface="Calibri" panose="020F0502020204030204" pitchFamily="34" charset="0"/>
                        <a:cs typeface="Calibri" panose="020F0502020204030204" pitchFamily="34" charset="0"/>
                      </a:endParaRPr>
                    </a:p>
                    <a:p>
                      <a:r>
                        <a:rPr kumimoji="1" lang="ja-JP" altLang="en-US" sz="1000" dirty="0">
                          <a:latin typeface="Calibri" panose="020F0502020204030204" pitchFamily="34" charset="0"/>
                          <a:cs typeface="Calibri" panose="020F0502020204030204" pitchFamily="34" charset="0"/>
                        </a:rPr>
                        <a:t>地域移行の説明</a:t>
                      </a: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有</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160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170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1607442925"/>
                  </a:ext>
                </a:extLst>
              </a:tr>
              <a:tr h="287065">
                <a:tc vMerge="1">
                  <a:txBody>
                    <a:bodyPr/>
                    <a:lstStyle/>
                    <a:p>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ja-JP" altLang="en-US" sz="1000" dirty="0"/>
                        <a:t>無</a:t>
                      </a:r>
                      <a:endParaRPr kumimoji="1" lang="ja-JP" altLang="en-US" sz="10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426</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426</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3180501155"/>
                  </a:ext>
                </a:extLst>
              </a:tr>
              <a:tr h="284623">
                <a:tc vMerge="1">
                  <a:txBody>
                    <a:bodyPr/>
                    <a:lstStyle/>
                    <a:p>
                      <a:endParaRPr kumimoji="1" lang="ja-JP" altLang="en-US" sz="900"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a:txBody>
                    <a:bodyPr/>
                    <a:lstStyle/>
                    <a:p>
                      <a:r>
                        <a:rPr kumimoji="1" lang="ja-JP" altLang="en-US" sz="1000" dirty="0">
                          <a:latin typeface="Calibri" panose="020F0502020204030204" pitchFamily="34" charset="0"/>
                          <a:cs typeface="Calibri" panose="020F0502020204030204" pitchFamily="34" charset="0"/>
                        </a:rPr>
                        <a:t>不明</a:t>
                      </a:r>
                    </a:p>
                  </a:txBody>
                  <a:tcPr>
                    <a:solidFill>
                      <a:schemeClr val="accent1">
                        <a:lumMod val="40000"/>
                        <a:lumOff val="60000"/>
                      </a:schemeClr>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24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solidFill>
                  </a:tcPr>
                </a:tc>
                <a:tc>
                  <a:txBody>
                    <a:bodyPr/>
                    <a:lstStyle/>
                    <a:p>
                      <a:r>
                        <a:rPr kumimoji="1" lang="en-US" altLang="ja-JP" sz="1000" dirty="0">
                          <a:latin typeface="Calibri" panose="020F0502020204030204" pitchFamily="34" charset="0"/>
                          <a:cs typeface="Calibri" panose="020F0502020204030204" pitchFamily="34" charset="0"/>
                        </a:rPr>
                        <a:t>24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984977200"/>
                  </a:ext>
                </a:extLst>
              </a:tr>
              <a:tr h="353438">
                <a:tc gridSpan="2">
                  <a:txBody>
                    <a:bodyPr/>
                    <a:lstStyle/>
                    <a:p>
                      <a:pPr algn="r"/>
                      <a:r>
                        <a:rPr kumimoji="1" lang="ja-JP" altLang="en-US" sz="1000" dirty="0"/>
                        <a:t>計</a:t>
                      </a:r>
                      <a:endParaRPr kumimoji="1" lang="ja-JP" altLang="en-US" sz="1000" dirty="0">
                        <a:latin typeface="Calibri" panose="020F0502020204030204" pitchFamily="34" charset="0"/>
                        <a:cs typeface="Calibri" panose="020F0502020204030204" pitchFamily="34" charset="0"/>
                      </a:endParaRPr>
                    </a:p>
                  </a:txBody>
                  <a:tcPr anchor="ctr">
                    <a:solidFill>
                      <a:schemeClr val="bg1">
                        <a:lumMod val="95000"/>
                      </a:schemeClr>
                    </a:solidFill>
                  </a:tcPr>
                </a:tc>
                <a:tc hMerge="1">
                  <a:txBody>
                    <a:bodyPr/>
                    <a:lstStyle/>
                    <a:p>
                      <a:r>
                        <a:rPr kumimoji="1" lang="ja-JP" altLang="en-US" sz="900" dirty="0"/>
                        <a:t>計</a:t>
                      </a:r>
                      <a:endParaRPr kumimoji="1" lang="ja-JP" altLang="en-US" sz="900" dirty="0">
                        <a:latin typeface="Calibri" panose="020F0502020204030204" pitchFamily="34" charset="0"/>
                        <a:cs typeface="Calibri" panose="020F0502020204030204" pitchFamily="34" charset="0"/>
                      </a:endParaRPr>
                    </a:p>
                  </a:txBody>
                  <a:tcPr/>
                </a:tc>
                <a:tc>
                  <a:txBody>
                    <a:bodyPr/>
                    <a:lstStyle/>
                    <a:p>
                      <a:r>
                        <a:rPr kumimoji="1" lang="en-US" altLang="ja-JP" sz="1000" dirty="0">
                          <a:latin typeface="Calibri" panose="020F0502020204030204" pitchFamily="34" charset="0"/>
                          <a:cs typeface="Calibri" panose="020F0502020204030204" pitchFamily="34" charset="0"/>
                        </a:rPr>
                        <a:t>160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436</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24</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tc>
                  <a:txBody>
                    <a:bodyPr/>
                    <a:lstStyle/>
                    <a:p>
                      <a:r>
                        <a:rPr kumimoji="1" lang="en-US" altLang="ja-JP" sz="1000" dirty="0">
                          <a:latin typeface="Calibri" panose="020F0502020204030204" pitchFamily="34" charset="0"/>
                          <a:cs typeface="Calibri" panose="020F0502020204030204" pitchFamily="34" charset="0"/>
                        </a:rPr>
                        <a:t>620</a:t>
                      </a:r>
                      <a:endParaRPr kumimoji="1" lang="ja-JP" altLang="en-US" sz="1000" dirty="0">
                        <a:latin typeface="Calibri" panose="020F0502020204030204" pitchFamily="34" charset="0"/>
                        <a:cs typeface="Calibri" panose="020F0502020204030204" pitchFamily="34" charset="0"/>
                      </a:endParaRPr>
                    </a:p>
                  </a:txBody>
                  <a:tcPr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
        <p:nvSpPr>
          <p:cNvPr id="9" name="テキスト ボックス 8">
            <a:extLst>
              <a:ext uri="{FF2B5EF4-FFF2-40B4-BE49-F238E27FC236}">
                <a16:creationId xmlns:a16="http://schemas.microsoft.com/office/drawing/2014/main" id="{392AFB50-5C96-4CB5-819C-9215E8669AEA}"/>
              </a:ext>
            </a:extLst>
          </p:cNvPr>
          <p:cNvSpPr txBox="1"/>
          <p:nvPr/>
        </p:nvSpPr>
        <p:spPr>
          <a:xfrm>
            <a:off x="3923346" y="1986009"/>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D9ED3162-A5BE-4E24-9266-2AFA85205918}"/>
              </a:ext>
            </a:extLst>
          </p:cNvPr>
          <p:cNvSpPr txBox="1"/>
          <p:nvPr/>
        </p:nvSpPr>
        <p:spPr>
          <a:xfrm>
            <a:off x="3952768" y="4273158"/>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620</a:t>
            </a:r>
            <a:endParaRPr kumimoji="1" lang="ja-JP"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733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864F6D-C7EC-4254-B860-1E6258F60B98}"/>
              </a:ext>
            </a:extLst>
          </p:cNvPr>
          <p:cNvPicPr>
            <a:picLocks noChangeAspect="1"/>
          </p:cNvPicPr>
          <p:nvPr/>
        </p:nvPicPr>
        <p:blipFill>
          <a:blip r:embed="rId3"/>
          <a:stretch>
            <a:fillRect/>
          </a:stretch>
        </p:blipFill>
        <p:spPr>
          <a:xfrm>
            <a:off x="179512" y="2420888"/>
            <a:ext cx="6986622" cy="1902117"/>
          </a:xfrm>
          <a:prstGeom prst="rect">
            <a:avLst/>
          </a:prstGeom>
        </p:spPr>
      </p:pic>
      <p:sp>
        <p:nvSpPr>
          <p:cNvPr id="3" name="テキスト ボックス 2"/>
          <p:cNvSpPr txBox="1"/>
          <p:nvPr/>
        </p:nvSpPr>
        <p:spPr>
          <a:xfrm>
            <a:off x="35497" y="134764"/>
            <a:ext cx="904599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府内市町村における待機者の変動状況及び検討の場</a:t>
            </a:r>
          </a:p>
        </p:txBody>
      </p:sp>
      <p:sp>
        <p:nvSpPr>
          <p:cNvPr id="21" name="正方形/長方形 20"/>
          <p:cNvSpPr/>
          <p:nvPr/>
        </p:nvSpPr>
        <p:spPr>
          <a:xfrm>
            <a:off x="35497" y="574125"/>
            <a:ext cx="9045998" cy="134036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年度からの待機者の変動状況を見ると、新たな待機者は、毎年度</a:t>
            </a:r>
            <a:r>
              <a:rPr lang="en-US" altLang="ja-JP" sz="1200" dirty="0">
                <a:solidFill>
                  <a:prstClr val="black"/>
                </a:solidFill>
                <a:latin typeface="Meiryo UI" panose="020B0604030504040204" pitchFamily="50" charset="-128"/>
                <a:ea typeface="Meiryo UI" panose="020B0604030504040204" pitchFamily="50" charset="-128"/>
              </a:rPr>
              <a:t>100</a:t>
            </a:r>
            <a:r>
              <a:rPr lang="ja-JP" altLang="en-US" sz="1200" dirty="0">
                <a:solidFill>
                  <a:prstClr val="black"/>
                </a:solidFill>
                <a:latin typeface="Meiryo UI" panose="020B0604030504040204" pitchFamily="50" charset="-128"/>
                <a:ea typeface="Meiryo UI" panose="020B0604030504040204" pitchFamily="50" charset="-128"/>
              </a:rPr>
              <a:t>人を超えている。</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待機者数は大阪市を除く。）</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500"/>
              </a:lnSpc>
              <a:spcAft>
                <a:spcPts val="600"/>
              </a:spcAft>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年度及び平成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年度については、待機者数やその内訳が不明な市町村がある。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府内市町村において、</a:t>
            </a:r>
            <a:r>
              <a:rPr lang="ja-JP" altLang="en-US" sz="1200" dirty="0">
                <a:solidFill>
                  <a:prstClr val="black"/>
                </a:solidFill>
                <a:latin typeface="Meiryo UI" panose="020B0604030504040204" pitchFamily="50" charset="-128"/>
                <a:ea typeface="Meiryo UI" panose="020B0604030504040204" pitchFamily="50" charset="-128"/>
              </a:rPr>
              <a:t>施設入所の待機者について検討する場があるのは</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市町村、毎月～年</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回の頻度で開催されており、待機者の実態把握や事例検討等が行われている。</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C2C60DF-5D73-46A2-8FFF-B4A756D3B2D0}" type="slidenum">
              <a:rPr kumimoji="1" lang="ja-JP" altLang="en-US" smtClean="0"/>
              <a:t>18</a:t>
            </a:fld>
            <a:endParaRPr kumimoji="1" lang="ja-JP" altLang="en-US" dirty="0"/>
          </a:p>
        </p:txBody>
      </p:sp>
      <p:sp>
        <p:nvSpPr>
          <p:cNvPr id="9" name="テキスト ボックス 8">
            <a:extLst>
              <a:ext uri="{FF2B5EF4-FFF2-40B4-BE49-F238E27FC236}">
                <a16:creationId xmlns:a16="http://schemas.microsoft.com/office/drawing/2014/main" id="{E3A5EAE0-9B28-4434-AC2B-A7D5F700D4D7}"/>
              </a:ext>
            </a:extLst>
          </p:cNvPr>
          <p:cNvSpPr txBox="1"/>
          <p:nvPr/>
        </p:nvSpPr>
        <p:spPr>
          <a:xfrm>
            <a:off x="755576" y="2285275"/>
            <a:ext cx="3664223" cy="215444"/>
          </a:xfrm>
          <a:prstGeom prst="rect">
            <a:avLst/>
          </a:prstGeom>
          <a:noFill/>
        </p:spPr>
        <p:txBody>
          <a:bodyPr wrap="square" rtlCol="0">
            <a:spAutoFit/>
          </a:bodyPr>
          <a:lstStyle/>
          <a:p>
            <a:r>
              <a:rPr kumimoji="1" lang="ja-JP" altLang="en-US" sz="800" b="1" dirty="0"/>
              <a:t> １０５１　　  　　 １０７６   　　　   １１１０　　　 　  １１３７　　   　   １１１６　　　　   １０７７　</a:t>
            </a:r>
          </a:p>
        </p:txBody>
      </p:sp>
      <p:graphicFrame>
        <p:nvGraphicFramePr>
          <p:cNvPr id="12" name="表 12">
            <a:extLst>
              <a:ext uri="{FF2B5EF4-FFF2-40B4-BE49-F238E27FC236}">
                <a16:creationId xmlns:a16="http://schemas.microsoft.com/office/drawing/2014/main" id="{562E557A-0488-424B-BB09-B189ABE1BA36}"/>
              </a:ext>
            </a:extLst>
          </p:cNvPr>
          <p:cNvGraphicFramePr>
            <a:graphicFrameLocks noGrp="1"/>
          </p:cNvGraphicFramePr>
          <p:nvPr>
            <p:extLst>
              <p:ext uri="{D42A27DB-BD31-4B8C-83A1-F6EECF244321}">
                <p14:modId xmlns:p14="http://schemas.microsoft.com/office/powerpoint/2010/main" val="1885932120"/>
              </p:ext>
            </p:extLst>
          </p:nvPr>
        </p:nvGraphicFramePr>
        <p:xfrm>
          <a:off x="252422" y="4704429"/>
          <a:ext cx="4111700" cy="1868760"/>
        </p:xfrm>
        <a:graphic>
          <a:graphicData uri="http://schemas.openxmlformats.org/drawingml/2006/table">
            <a:tbl>
              <a:tblPr firstRow="1" bandRow="1">
                <a:tableStyleId>{BC89EF96-8CEA-46FF-86C4-4CE0E7609802}</a:tableStyleId>
              </a:tblPr>
              <a:tblGrid>
                <a:gridCol w="2840477">
                  <a:extLst>
                    <a:ext uri="{9D8B030D-6E8A-4147-A177-3AD203B41FA5}">
                      <a16:colId xmlns:a16="http://schemas.microsoft.com/office/drawing/2014/main" val="178054494"/>
                    </a:ext>
                  </a:extLst>
                </a:gridCol>
                <a:gridCol w="1271223">
                  <a:extLst>
                    <a:ext uri="{9D8B030D-6E8A-4147-A177-3AD203B41FA5}">
                      <a16:colId xmlns:a16="http://schemas.microsoft.com/office/drawing/2014/main" val="2348882521"/>
                    </a:ext>
                  </a:extLst>
                </a:gridCol>
              </a:tblGrid>
              <a:tr h="186529">
                <a:tc>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検討する場がある</a:t>
                      </a:r>
                    </a:p>
                  </a:txBody>
                  <a:tcPr marL="36000" marR="36000" marT="36000" marB="36000">
                    <a:solidFill>
                      <a:schemeClr val="accent1">
                        <a:lumMod val="20000"/>
                        <a:lumOff val="80000"/>
                      </a:schemeClr>
                    </a:solidFill>
                  </a:tcPr>
                </a:tc>
                <a:tc>
                  <a:txBody>
                    <a:bodyPr/>
                    <a:lstStyle/>
                    <a:p>
                      <a:pPr algn="ctr"/>
                      <a:r>
                        <a:rPr kumimoji="1" lang="en-US" altLang="ja-JP" sz="1100" b="0" dirty="0">
                          <a:latin typeface="Meiryo UI" panose="020B0604030504040204" pitchFamily="50" charset="-128"/>
                          <a:ea typeface="Meiryo UI" panose="020B0604030504040204" pitchFamily="50" charset="-128"/>
                        </a:rPr>
                        <a:t>8</a:t>
                      </a:r>
                      <a:r>
                        <a:rPr kumimoji="1" lang="ja-JP" altLang="en-US" sz="1100" b="0" dirty="0">
                          <a:latin typeface="Meiryo UI" panose="020B0604030504040204" pitchFamily="50" charset="-128"/>
                          <a:ea typeface="Meiryo UI" panose="020B0604030504040204" pitchFamily="50" charset="-128"/>
                        </a:rPr>
                        <a:t>市町村</a:t>
                      </a:r>
                    </a:p>
                  </a:txBody>
                  <a:tcPr marL="36000" marR="36000" marT="36000" marB="36000" anchor="ctr" anchorCtr="1">
                    <a:noFill/>
                  </a:tcPr>
                </a:tc>
                <a:extLst>
                  <a:ext uri="{0D108BD9-81ED-4DB2-BD59-A6C34878D82A}">
                    <a16:rowId xmlns:a16="http://schemas.microsoft.com/office/drawing/2014/main" val="1359947202"/>
                  </a:ext>
                </a:extLst>
              </a:tr>
              <a:tr h="186529">
                <a:tc>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rPr>
                        <a:t>毎月～年２回</a:t>
                      </a:r>
                    </a:p>
                  </a:txBody>
                  <a:tcPr marL="36000" marR="36000" marT="36000" marB="36000" anchor="ctr" anchorCtr="1">
                    <a:noFill/>
                  </a:tcPr>
                </a:tc>
                <a:extLst>
                  <a:ext uri="{0D108BD9-81ED-4DB2-BD59-A6C34878D82A}">
                    <a16:rowId xmlns:a16="http://schemas.microsoft.com/office/drawing/2014/main" val="2940063873"/>
                  </a:ext>
                </a:extLst>
              </a:tr>
              <a:tr h="186529">
                <a:tc>
                  <a:txBody>
                    <a:bodyPr/>
                    <a:lstStyle/>
                    <a:p>
                      <a:r>
                        <a:rPr kumimoji="1" lang="ja-JP" altLang="en-US" sz="1100" dirty="0">
                          <a:latin typeface="Meiryo UI" panose="020B0604030504040204" pitchFamily="50" charset="-128"/>
                          <a:ea typeface="Meiryo UI" panose="020B0604030504040204" pitchFamily="50" charset="-128"/>
                        </a:rPr>
                        <a:t>検討の場について</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自立支援協議会の位置づけがある</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市町村</a:t>
                      </a:r>
                    </a:p>
                  </a:txBody>
                  <a:tcPr marL="36000" marR="36000" marT="36000" marB="36000" anchor="ctr" anchorCtr="1">
                    <a:noFill/>
                  </a:tcPr>
                </a:tc>
                <a:extLst>
                  <a:ext uri="{0D108BD9-81ED-4DB2-BD59-A6C34878D82A}">
                    <a16:rowId xmlns:a16="http://schemas.microsoft.com/office/drawing/2014/main" val="1291075991"/>
                  </a:ext>
                </a:extLst>
              </a:tr>
              <a:tr h="186529">
                <a:tc>
                  <a:txBody>
                    <a:bodyPr/>
                    <a:lstStyle/>
                    <a:p>
                      <a:r>
                        <a:rPr kumimoji="1" lang="ja-JP" altLang="en-US" sz="1100" dirty="0">
                          <a:latin typeface="Meiryo UI" panose="020B0604030504040204" pitchFamily="50" charset="-128"/>
                          <a:ea typeface="Meiryo UI" panose="020B0604030504040204" pitchFamily="50" charset="-128"/>
                        </a:rPr>
                        <a:t>検討の場で地域生活の継続を</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前提とした支援の検討がある</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市町村</a:t>
                      </a:r>
                    </a:p>
                  </a:txBody>
                  <a:tcPr marL="36000" marR="36000" marT="36000" marB="36000" anchor="ctr" anchorCtr="1">
                    <a:noFill/>
                  </a:tcPr>
                </a:tc>
                <a:extLst>
                  <a:ext uri="{0D108BD9-81ED-4DB2-BD59-A6C34878D82A}">
                    <a16:rowId xmlns:a16="http://schemas.microsoft.com/office/drawing/2014/main" val="967249445"/>
                  </a:ext>
                </a:extLst>
              </a:tr>
              <a:tr h="186529">
                <a:tc>
                  <a:txBody>
                    <a:bodyPr/>
                    <a:lstStyle/>
                    <a:p>
                      <a:r>
                        <a:rPr kumimoji="1" lang="ja-JP" altLang="en-US" sz="1100" dirty="0">
                          <a:latin typeface="Meiryo UI" panose="020B0604030504040204" pitchFamily="50" charset="-128"/>
                          <a:ea typeface="Meiryo UI" panose="020B0604030504040204" pitchFamily="50" charset="-128"/>
                        </a:rPr>
                        <a:t>検討の場への</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障がい者支援施設の参加がある</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市町村</a:t>
                      </a:r>
                    </a:p>
                  </a:txBody>
                  <a:tcPr marL="36000" marR="36000" marT="36000" marB="36000" anchor="ctr" anchorCtr="1">
                    <a:noFill/>
                  </a:tcPr>
                </a:tc>
                <a:extLst>
                  <a:ext uri="{0D108BD9-81ED-4DB2-BD59-A6C34878D82A}">
                    <a16:rowId xmlns:a16="http://schemas.microsoft.com/office/drawing/2014/main" val="1933206378"/>
                  </a:ext>
                </a:extLst>
              </a:tr>
            </a:tbl>
          </a:graphicData>
        </a:graphic>
      </p:graphicFrame>
      <p:graphicFrame>
        <p:nvGraphicFramePr>
          <p:cNvPr id="13" name="表 13">
            <a:extLst>
              <a:ext uri="{FF2B5EF4-FFF2-40B4-BE49-F238E27FC236}">
                <a16:creationId xmlns:a16="http://schemas.microsoft.com/office/drawing/2014/main" id="{00B5A5EE-D8F0-4F82-9010-0576C78DF5FA}"/>
              </a:ext>
            </a:extLst>
          </p:cNvPr>
          <p:cNvGraphicFramePr>
            <a:graphicFrameLocks noGrp="1"/>
          </p:cNvGraphicFramePr>
          <p:nvPr>
            <p:extLst>
              <p:ext uri="{D42A27DB-BD31-4B8C-83A1-F6EECF244321}">
                <p14:modId xmlns:p14="http://schemas.microsoft.com/office/powerpoint/2010/main" val="1927926786"/>
              </p:ext>
            </p:extLst>
          </p:nvPr>
        </p:nvGraphicFramePr>
        <p:xfrm>
          <a:off x="4644008" y="4688495"/>
          <a:ext cx="4320480" cy="2032980"/>
        </p:xfrm>
        <a:graphic>
          <a:graphicData uri="http://schemas.openxmlformats.org/drawingml/2006/table">
            <a:tbl>
              <a:tblPr firstRow="1" bandRow="1">
                <a:tableStyleId>{BC89EF96-8CEA-46FF-86C4-4CE0E7609802}</a:tableStyleId>
              </a:tblPr>
              <a:tblGrid>
                <a:gridCol w="4320480">
                  <a:extLst>
                    <a:ext uri="{9D8B030D-6E8A-4147-A177-3AD203B41FA5}">
                      <a16:colId xmlns:a16="http://schemas.microsoft.com/office/drawing/2014/main" val="2751547713"/>
                    </a:ext>
                  </a:extLst>
                </a:gridCol>
              </a:tblGrid>
              <a:tr h="260523">
                <a:tc>
                  <a:txBody>
                    <a:bodyPr/>
                    <a:lstStyle/>
                    <a:p>
                      <a:pPr algn="ctr">
                        <a:spcAft>
                          <a:spcPts val="600"/>
                        </a:spcAft>
                      </a:pPr>
                      <a:r>
                        <a:rPr kumimoji="1" lang="ja-JP" altLang="en-US" sz="1100" b="0" dirty="0">
                          <a:latin typeface="Meiryo UI" panose="020B0604030504040204" pitchFamily="50" charset="-128"/>
                          <a:ea typeface="Meiryo UI" panose="020B0604030504040204" pitchFamily="50" charset="-128"/>
                        </a:rPr>
                        <a:t>検討内容</a:t>
                      </a:r>
                      <a:endParaRPr kumimoji="1" lang="en-US" altLang="ja-JP" sz="1100" b="0" dirty="0">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368992806"/>
                  </a:ext>
                </a:extLst>
              </a:tr>
              <a:tr h="1772457">
                <a:tc>
                  <a:txBody>
                    <a:bodyPr/>
                    <a:lstStyle/>
                    <a:p>
                      <a:pPr marL="87313" indent="-87313">
                        <a:spcAft>
                          <a:spcPts val="600"/>
                        </a:spcAft>
                      </a:pPr>
                      <a:r>
                        <a:rPr kumimoji="1" lang="ja-JP" altLang="en-US" sz="1100" b="0" dirty="0">
                          <a:latin typeface="Meiryo UI" panose="020B0604030504040204" pitchFamily="50" charset="-128"/>
                          <a:ea typeface="Meiryo UI" panose="020B0604030504040204" pitchFamily="50" charset="-128"/>
                        </a:rPr>
                        <a:t>・ 長期入院患者の退院促進及び施設入所待機者等の実態把握等</a:t>
                      </a:r>
                    </a:p>
                    <a:p>
                      <a:pPr>
                        <a:spcAft>
                          <a:spcPts val="600"/>
                        </a:spcAft>
                      </a:pPr>
                      <a:r>
                        <a:rPr kumimoji="1" lang="ja-JP" altLang="en-US" sz="1100" b="0" dirty="0">
                          <a:latin typeface="Meiryo UI" panose="020B0604030504040204" pitchFamily="50" charset="-128"/>
                          <a:ea typeface="Meiryo UI" panose="020B0604030504040204" pitchFamily="50" charset="-128"/>
                        </a:rPr>
                        <a:t>・ </a:t>
                      </a:r>
                      <a:r>
                        <a:rPr kumimoji="1" lang="ja-JP" altLang="en-US" sz="1100" b="0" dirty="0" err="1">
                          <a:latin typeface="Meiryo UI" panose="020B0604030504040204" pitchFamily="50" charset="-128"/>
                          <a:ea typeface="Meiryo UI" panose="020B0604030504040204" pitchFamily="50" charset="-128"/>
                        </a:rPr>
                        <a:t>障がい</a:t>
                      </a:r>
                      <a:r>
                        <a:rPr kumimoji="1" lang="ja-JP" altLang="en-US" sz="1100" b="0" dirty="0">
                          <a:latin typeface="Meiryo UI" panose="020B0604030504040204" pitchFamily="50" charset="-128"/>
                          <a:ea typeface="Meiryo UI" panose="020B0604030504040204" pitchFamily="50" charset="-128"/>
                        </a:rPr>
                        <a:t>者本人の権利擁護について</a:t>
                      </a:r>
                    </a:p>
                    <a:p>
                      <a:pPr marL="87313" indent="-87313">
                        <a:spcAft>
                          <a:spcPts val="600"/>
                        </a:spcAft>
                      </a:pPr>
                      <a:r>
                        <a:rPr kumimoji="1" lang="ja-JP" altLang="en-US" sz="1100" b="0" dirty="0">
                          <a:latin typeface="Meiryo UI" panose="020B0604030504040204" pitchFamily="50" charset="-128"/>
                          <a:ea typeface="Meiryo UI" panose="020B0604030504040204" pitchFamily="50" charset="-128"/>
                        </a:rPr>
                        <a:t>・ 地域課題を抽出し、必要な社会資源、福祉サービス等の開発・改善</a:t>
                      </a:r>
                    </a:p>
                    <a:p>
                      <a:pPr>
                        <a:spcAft>
                          <a:spcPts val="600"/>
                        </a:spcAft>
                      </a:pPr>
                      <a:r>
                        <a:rPr kumimoji="1" lang="ja-JP" altLang="en-US" sz="1100" b="0" dirty="0">
                          <a:latin typeface="Meiryo UI" panose="020B0604030504040204" pitchFamily="50" charset="-128"/>
                          <a:ea typeface="Meiryo UI" panose="020B0604030504040204" pitchFamily="50" charset="-128"/>
                        </a:rPr>
                        <a:t>・ 本人、家族の現状確認及び待機継続の有無</a:t>
                      </a:r>
                    </a:p>
                    <a:p>
                      <a:pPr>
                        <a:spcAft>
                          <a:spcPts val="600"/>
                        </a:spcAft>
                      </a:pPr>
                      <a:r>
                        <a:rPr kumimoji="1" lang="ja-JP" altLang="en-US" sz="1100" b="0" dirty="0">
                          <a:latin typeface="Meiryo UI" panose="020B0604030504040204" pitchFamily="50" charset="-128"/>
                          <a:ea typeface="Meiryo UI" panose="020B0604030504040204" pitchFamily="50" charset="-128"/>
                        </a:rPr>
                        <a:t>・ 市内相談支援事業所を中心に事例検討</a:t>
                      </a:r>
                    </a:p>
                    <a:p>
                      <a:pPr marL="87313" indent="-87313">
                        <a:spcAft>
                          <a:spcPts val="600"/>
                        </a:spcAft>
                      </a:pPr>
                      <a:r>
                        <a:rPr kumimoji="1" lang="ja-JP" altLang="en-US" sz="1100" b="0" dirty="0">
                          <a:latin typeface="Meiryo UI" panose="020B0604030504040204" pitchFamily="50" charset="-128"/>
                          <a:ea typeface="Meiryo UI" panose="020B0604030504040204" pitchFamily="50" charset="-128"/>
                        </a:rPr>
                        <a:t>・ 待機していることにより対応困難に陥っているケースについての個別検討</a:t>
                      </a:r>
                    </a:p>
                    <a:p>
                      <a:pPr>
                        <a:spcAft>
                          <a:spcPts val="600"/>
                        </a:spcAft>
                      </a:pPr>
                      <a:r>
                        <a:rPr kumimoji="1" lang="ja-JP" altLang="en-US" sz="1100" b="0" dirty="0">
                          <a:latin typeface="Meiryo UI" panose="020B0604030504040204" pitchFamily="50" charset="-128"/>
                          <a:ea typeface="Meiryo UI" panose="020B0604030504040204" pitchFamily="50" charset="-128"/>
                        </a:rPr>
                        <a:t>・ 施設入所者の地域移行や施設入所希望者の対応支援</a:t>
                      </a:r>
                      <a:endParaRPr kumimoji="1" lang="en-US" altLang="ja-JP" sz="1100" b="0" dirty="0">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20" name="正方形/長方形 19">
            <a:extLst>
              <a:ext uri="{FF2B5EF4-FFF2-40B4-BE49-F238E27FC236}">
                <a16:creationId xmlns:a16="http://schemas.microsoft.com/office/drawing/2014/main" id="{4A00A68D-7D80-47CA-A5DD-06B3692DC567}"/>
              </a:ext>
            </a:extLst>
          </p:cNvPr>
          <p:cNvSpPr/>
          <p:nvPr/>
        </p:nvSpPr>
        <p:spPr>
          <a:xfrm>
            <a:off x="252421" y="1992161"/>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待機者の変動状況（</a:t>
            </a:r>
            <a:r>
              <a:rPr lang="en-US" altLang="ja-JP" sz="1200" dirty="0">
                <a:solidFill>
                  <a:schemeClr val="tx1"/>
                </a:solidFill>
                <a:latin typeface="Meiryo UI" panose="020B0604030504040204" pitchFamily="50" charset="-128"/>
                <a:ea typeface="Meiryo UI" panose="020B0604030504040204" pitchFamily="50" charset="-128"/>
              </a:rPr>
              <a:t>H29</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041AA6D-E02D-49B1-A083-36958E46A434}"/>
              </a:ext>
            </a:extLst>
          </p:cNvPr>
          <p:cNvSpPr/>
          <p:nvPr/>
        </p:nvSpPr>
        <p:spPr>
          <a:xfrm>
            <a:off x="252422" y="445986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待機者に関する検討の場</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7CDB001-2098-4E19-9E4D-BD93B93ECC0A}"/>
              </a:ext>
            </a:extLst>
          </p:cNvPr>
          <p:cNvSpPr txBox="1"/>
          <p:nvPr/>
        </p:nvSpPr>
        <p:spPr>
          <a:xfrm>
            <a:off x="1691680" y="2901809"/>
            <a:ext cx="360040" cy="261610"/>
          </a:xfrm>
          <a:prstGeom prst="rect">
            <a:avLst/>
          </a:prstGeom>
          <a:noFill/>
        </p:spPr>
        <p:txBody>
          <a:bodyPr wrap="square" rtlCol="0">
            <a:spAutoFit/>
          </a:bodyPr>
          <a:lstStyle/>
          <a:p>
            <a:r>
              <a:rPr lang="en-US" altLang="ja-JP" sz="1100" dirty="0"/>
              <a:t>58</a:t>
            </a:r>
            <a:endParaRPr kumimoji="1" lang="ja-JP" altLang="en-US" sz="1100" dirty="0"/>
          </a:p>
        </p:txBody>
      </p:sp>
      <p:sp>
        <p:nvSpPr>
          <p:cNvPr id="14" name="テキスト ボックス 13">
            <a:extLst>
              <a:ext uri="{FF2B5EF4-FFF2-40B4-BE49-F238E27FC236}">
                <a16:creationId xmlns:a16="http://schemas.microsoft.com/office/drawing/2014/main" id="{846234CA-4719-4175-8F96-90E80A955675}"/>
              </a:ext>
            </a:extLst>
          </p:cNvPr>
          <p:cNvSpPr txBox="1"/>
          <p:nvPr/>
        </p:nvSpPr>
        <p:spPr>
          <a:xfrm>
            <a:off x="4716016" y="4003749"/>
            <a:ext cx="792088" cy="261610"/>
          </a:xfrm>
          <a:prstGeom prst="rect">
            <a:avLst/>
          </a:prstGeom>
          <a:noFill/>
        </p:spPr>
        <p:txBody>
          <a:bodyPr wrap="square" rtlCol="0">
            <a:spAutoFit/>
          </a:bodyPr>
          <a:lstStyle/>
          <a:p>
            <a:r>
              <a:rPr lang="ja-JP" altLang="en-US" sz="1100" dirty="0">
                <a:solidFill>
                  <a:schemeClr val="bg1">
                    <a:lumMod val="50000"/>
                  </a:schemeClr>
                </a:solidFill>
              </a:rPr>
              <a:t>■</a:t>
            </a:r>
            <a:r>
              <a:rPr lang="ja-JP" altLang="en-US" sz="1100" dirty="0"/>
              <a:t>不明</a:t>
            </a:r>
            <a:endParaRPr kumimoji="1" lang="ja-JP" altLang="en-US" sz="1100" dirty="0"/>
          </a:p>
        </p:txBody>
      </p:sp>
      <p:sp>
        <p:nvSpPr>
          <p:cNvPr id="15" name="テキスト ボックス 14">
            <a:extLst>
              <a:ext uri="{FF2B5EF4-FFF2-40B4-BE49-F238E27FC236}">
                <a16:creationId xmlns:a16="http://schemas.microsoft.com/office/drawing/2014/main" id="{CC591702-EA2F-439B-A2D7-100E3452CBD5}"/>
              </a:ext>
            </a:extLst>
          </p:cNvPr>
          <p:cNvSpPr txBox="1"/>
          <p:nvPr/>
        </p:nvSpPr>
        <p:spPr>
          <a:xfrm>
            <a:off x="2411760" y="4429084"/>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月末現在）</a:t>
            </a:r>
            <a:endParaRPr lang="ja-JP" altLang="en-US" sz="1200" dirty="0"/>
          </a:p>
        </p:txBody>
      </p:sp>
    </p:spTree>
    <p:extLst>
      <p:ext uri="{BB962C8B-B14F-4D97-AF65-F5344CB8AC3E}">
        <p14:creationId xmlns:p14="http://schemas.microsoft.com/office/powerpoint/2010/main" val="4141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550955"/>
            <a:ext cx="9071844" cy="1372188"/>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を解消するための取組みとして、定期的な意向確認等の待機者への働きかけ、連絡調整会議やリーフレット配布といった入所施設への働きかけ、支援機関や職員間での情報共有等による連携体制を整備し、対応しているなどがあ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の地域生活を進める上での課題としては、障がい特性や重度化・高齢化に対応できる社会資源が少ないという回答が最も多く、中でも強度行動障がいのある方の受け入れができるグループホーム等が少ないという回答が多か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家族が入所を強く希望しているという回答も複数あった。</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C2C60DF-5D73-46A2-8FFF-B4A756D3B2D0}" type="slidenum">
              <a:rPr kumimoji="1" lang="ja-JP" altLang="en-US" smtClean="0"/>
              <a:t>19</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3278051439"/>
              </p:ext>
            </p:extLst>
          </p:nvPr>
        </p:nvGraphicFramePr>
        <p:xfrm>
          <a:off x="98497" y="2338513"/>
          <a:ext cx="4824536" cy="2125200"/>
        </p:xfrm>
        <a:graphic>
          <a:graphicData uri="http://schemas.openxmlformats.org/drawingml/2006/table">
            <a:tbl>
              <a:tblPr firstRow="1" bandRow="1">
                <a:tableStyleId>{BC89EF96-8CEA-46FF-86C4-4CE0E7609802}</a:tableStyleId>
              </a:tblPr>
              <a:tblGrid>
                <a:gridCol w="4824536">
                  <a:extLst>
                    <a:ext uri="{9D8B030D-6E8A-4147-A177-3AD203B41FA5}">
                      <a16:colId xmlns:a16="http://schemas.microsoft.com/office/drawing/2014/main" val="2751547713"/>
                    </a:ext>
                  </a:extLst>
                </a:gridCol>
              </a:tblGrid>
              <a:tr h="190691">
                <a:tc>
                  <a:txBody>
                    <a:bodyPr/>
                    <a:lstStyle/>
                    <a:p>
                      <a:r>
                        <a:rPr kumimoji="1" lang="ja-JP" altLang="en-US" sz="1100" b="0" dirty="0">
                          <a:latin typeface="Meiryo UI" panose="020B0604030504040204" pitchFamily="50" charset="-128"/>
                          <a:ea typeface="Meiryo UI" panose="020B0604030504040204" pitchFamily="50" charset="-128"/>
                        </a:rPr>
                        <a:t>待機者を解消するための取組み</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498587">
                <a:tc>
                  <a:txBody>
                    <a:bodyPr/>
                    <a:lstStyle/>
                    <a:p>
                      <a:pPr marL="87313" indent="-87313">
                        <a:spcAft>
                          <a:spcPts val="300"/>
                        </a:spcAft>
                      </a:pPr>
                      <a:r>
                        <a:rPr kumimoji="1" lang="ja-JP" altLang="en-US" sz="1100" dirty="0">
                          <a:latin typeface="Meiryo UI" panose="020B0604030504040204" pitchFamily="50" charset="-128"/>
                          <a:ea typeface="Meiryo UI" panose="020B0604030504040204" pitchFamily="50" charset="-128"/>
                        </a:rPr>
                        <a:t>・援護市による定期的なモニタリング</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・グループホームの開設補助金</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・待機者リストの管理と福祉サービス担当職員の情報共有を行い、</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　入所可能施設が出れば待機者への案内等を遅滞なく対応できる体制を取っている</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・定期的に待機者に対して現在の意向確認を一斉に行っている</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・入所施設担当者との連絡調整会議</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・プロジェクトチームによる地域移行のリーフレット作成と入所施設への配布</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・個々のケースについて、相談支援事業所と地域で生活する可能性を話し合う</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・基幹相談と連携し、施設の空き状況があれば連絡が入る、等</a:t>
                      </a:r>
                    </a:p>
                  </a:txBody>
                  <a:tcPr marL="36000" marR="36000" marT="36000" marB="36000">
                    <a:noFill/>
                  </a:tcPr>
                </a:tc>
                <a:extLst>
                  <a:ext uri="{0D108BD9-81ED-4DB2-BD59-A6C34878D82A}">
                    <a16:rowId xmlns:a16="http://schemas.microsoft.com/office/drawing/2014/main" val="4079116975"/>
                  </a:ext>
                </a:extLst>
              </a:tr>
            </a:tbl>
          </a:graphicData>
        </a:graphic>
      </p:graphicFrame>
      <p:graphicFrame>
        <p:nvGraphicFramePr>
          <p:cNvPr id="19" name="表 13">
            <a:extLst>
              <a:ext uri="{FF2B5EF4-FFF2-40B4-BE49-F238E27FC236}">
                <a16:creationId xmlns:a16="http://schemas.microsoft.com/office/drawing/2014/main" id="{9C99F235-AFB8-48D0-B2AE-EFFEC25D35A0}"/>
              </a:ext>
            </a:extLst>
          </p:cNvPr>
          <p:cNvGraphicFramePr>
            <a:graphicFrameLocks noGrp="1"/>
          </p:cNvGraphicFramePr>
          <p:nvPr>
            <p:extLst>
              <p:ext uri="{D42A27DB-BD31-4B8C-83A1-F6EECF244321}">
                <p14:modId xmlns:p14="http://schemas.microsoft.com/office/powerpoint/2010/main" val="1173083582"/>
              </p:ext>
            </p:extLst>
          </p:nvPr>
        </p:nvGraphicFramePr>
        <p:xfrm>
          <a:off x="98497" y="4545644"/>
          <a:ext cx="8784976" cy="2125200"/>
        </p:xfrm>
        <a:graphic>
          <a:graphicData uri="http://schemas.openxmlformats.org/drawingml/2006/table">
            <a:tbl>
              <a:tblPr firstRow="1" bandRow="1">
                <a:tableStyleId>{BC89EF96-8CEA-46FF-86C4-4CE0E7609802}</a:tableStyleId>
              </a:tblPr>
              <a:tblGrid>
                <a:gridCol w="8784976">
                  <a:extLst>
                    <a:ext uri="{9D8B030D-6E8A-4147-A177-3AD203B41FA5}">
                      <a16:colId xmlns:a16="http://schemas.microsoft.com/office/drawing/2014/main" val="536892976"/>
                    </a:ext>
                  </a:extLst>
                </a:gridCol>
              </a:tblGrid>
              <a:tr h="190691">
                <a:tc>
                  <a:txBody>
                    <a:bodyPr/>
                    <a:lstStyle/>
                    <a:p>
                      <a:r>
                        <a:rPr kumimoji="1" lang="ja-JP" altLang="en-US" sz="1100" b="0" dirty="0">
                          <a:latin typeface="Meiryo UI" panose="020B0604030504040204" pitchFamily="50" charset="-128"/>
                          <a:ea typeface="Meiryo UI" panose="020B0604030504040204" pitchFamily="50" charset="-128"/>
                        </a:rPr>
                        <a:t>待機者の地域での生活を進める上で課題となっていること</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498587">
                <a:tc>
                  <a:txBody>
                    <a:bodyPr/>
                    <a:lstStyle/>
                    <a:p>
                      <a:pPr marL="88900" indent="-88900">
                        <a:spcAft>
                          <a:spcPts val="300"/>
                        </a:spcAft>
                      </a:pPr>
                      <a:r>
                        <a:rPr kumimoji="1" lang="ja-JP" altLang="en-US" sz="1100" dirty="0">
                          <a:latin typeface="Meiryo UI" panose="020B0604030504040204" pitchFamily="50" charset="-128"/>
                          <a:ea typeface="Meiryo UI" panose="020B0604030504040204" pitchFamily="50" charset="-128"/>
                        </a:rPr>
                        <a:t>・強度行動障がいを有する方の受け入れや対応が可能な地域資源や社会資源が極端に少ない</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・障がい特性に対応できるヘルパー等の人材の不足</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・地域の理解</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・重度化・高齢化に対応できるグループホームやショートステイが少ない</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・障がい者支援施設と地域の支援機関の連携</a:t>
                      </a:r>
                      <a:endParaRPr kumimoji="1" lang="en-US" altLang="ja-JP" sz="1100" dirty="0">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300"/>
                        </a:spcAft>
                        <a:buClrTx/>
                        <a:buSzTx/>
                        <a:buFontTx/>
                        <a:buNone/>
                        <a:tabLst/>
                        <a:defRPr/>
                      </a:pPr>
                      <a:r>
                        <a:rPr kumimoji="1" lang="ja-JP" altLang="en-US" sz="1100" dirty="0">
                          <a:latin typeface="Meiryo UI" panose="020B0604030504040204" pitchFamily="50" charset="-128"/>
                          <a:ea typeface="Meiryo UI" panose="020B0604030504040204" pitchFamily="50" charset="-128"/>
                        </a:rPr>
                        <a:t>・施設入所者のニーズを把握やグループホームの体験利用等、地域移行や地域定着に向けた支援の体制づくり</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・家族が入所を強く希望し、グループホーム等にあまり関心がない。</a:t>
                      </a: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・介護者の高齢化</a:t>
                      </a:r>
                      <a:endParaRPr kumimoji="1" lang="en-US" altLang="ja-JP" sz="1100" dirty="0">
                        <a:latin typeface="Meiryo UI" panose="020B0604030504040204" pitchFamily="50" charset="-128"/>
                        <a:ea typeface="Meiryo UI" panose="020B0604030504040204" pitchFamily="50" charset="-128"/>
                      </a:endParaRPr>
                    </a:p>
                    <a:p>
                      <a:pPr marL="87313" indent="-87313">
                        <a:spcAft>
                          <a:spcPts val="300"/>
                        </a:spcAft>
                      </a:pPr>
                      <a:r>
                        <a:rPr kumimoji="1" lang="ja-JP" altLang="en-US" sz="1100" dirty="0">
                          <a:latin typeface="Meiryo UI" panose="020B0604030504040204" pitchFamily="50" charset="-128"/>
                          <a:ea typeface="Meiryo UI" panose="020B0604030504040204" pitchFamily="50" charset="-128"/>
                        </a:rPr>
                        <a:t>・施設の空きがないため、待期期間が長くなる、入所できる時期が明確でない。等</a:t>
                      </a:r>
                    </a:p>
                  </a:txBody>
                  <a:tcPr marL="36000" marR="36000" marT="36000" marB="36000">
                    <a:noFill/>
                  </a:tcPr>
                </a:tc>
                <a:extLst>
                  <a:ext uri="{0D108BD9-81ED-4DB2-BD59-A6C34878D82A}">
                    <a16:rowId xmlns:a16="http://schemas.microsoft.com/office/drawing/2014/main" val="4079116975"/>
                  </a:ext>
                </a:extLst>
              </a:tr>
            </a:tbl>
          </a:graphicData>
        </a:graphic>
      </p:graphicFrame>
      <p:sp>
        <p:nvSpPr>
          <p:cNvPr id="20" name="正方形/長方形 19">
            <a:extLst>
              <a:ext uri="{FF2B5EF4-FFF2-40B4-BE49-F238E27FC236}">
                <a16:creationId xmlns:a16="http://schemas.microsoft.com/office/drawing/2014/main" id="{96A73006-56D0-49C8-A793-F7F8A99DB902}"/>
              </a:ext>
            </a:extLst>
          </p:cNvPr>
          <p:cNvSpPr/>
          <p:nvPr/>
        </p:nvSpPr>
        <p:spPr>
          <a:xfrm>
            <a:off x="98497" y="204113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待機者に関する独自の取組み</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aphicFrame>
        <p:nvGraphicFramePr>
          <p:cNvPr id="8" name="表 13">
            <a:extLst>
              <a:ext uri="{FF2B5EF4-FFF2-40B4-BE49-F238E27FC236}">
                <a16:creationId xmlns:a16="http://schemas.microsoft.com/office/drawing/2014/main" id="{B3F0AC4B-7C81-4EF0-8345-277C2C2EDFF5}"/>
              </a:ext>
            </a:extLst>
          </p:cNvPr>
          <p:cNvGraphicFramePr>
            <a:graphicFrameLocks noGrp="1"/>
          </p:cNvGraphicFramePr>
          <p:nvPr>
            <p:extLst>
              <p:ext uri="{D42A27DB-BD31-4B8C-83A1-F6EECF244321}">
                <p14:modId xmlns:p14="http://schemas.microsoft.com/office/powerpoint/2010/main" val="2268621228"/>
              </p:ext>
            </p:extLst>
          </p:nvPr>
        </p:nvGraphicFramePr>
        <p:xfrm>
          <a:off x="5319910" y="2338513"/>
          <a:ext cx="3366890" cy="1738227"/>
        </p:xfrm>
        <a:graphic>
          <a:graphicData uri="http://schemas.openxmlformats.org/drawingml/2006/table">
            <a:tbl>
              <a:tblPr firstRow="1" bandRow="1">
                <a:tableStyleId>{BC89EF96-8CEA-46FF-86C4-4CE0E7609802}</a:tableStyleId>
              </a:tblPr>
              <a:tblGrid>
                <a:gridCol w="3366890">
                  <a:extLst>
                    <a:ext uri="{9D8B030D-6E8A-4147-A177-3AD203B41FA5}">
                      <a16:colId xmlns:a16="http://schemas.microsoft.com/office/drawing/2014/main" val="2185023483"/>
                    </a:ext>
                  </a:extLst>
                </a:gridCol>
              </a:tblGrid>
              <a:tr h="190691">
                <a:tc>
                  <a:txBody>
                    <a:bodyPr/>
                    <a:lstStyle/>
                    <a:p>
                      <a:r>
                        <a:rPr kumimoji="1" lang="ja-JP" altLang="en-US" sz="1100" b="0" dirty="0">
                          <a:latin typeface="Meiryo UI" panose="020B0604030504040204" pitchFamily="50" charset="-128"/>
                          <a:ea typeface="Meiryo UI" panose="020B0604030504040204" pitchFamily="50" charset="-128"/>
                        </a:rPr>
                        <a:t>地域生活の継続への働きかけ</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498587">
                <a:tc>
                  <a:txBody>
                    <a:bodyPr/>
                    <a:lstStyle/>
                    <a:p>
                      <a:pPr marL="87313" indent="-87313">
                        <a:spcAft>
                          <a:spcPts val="600"/>
                        </a:spcAft>
                      </a:pPr>
                      <a:r>
                        <a:rPr kumimoji="1" lang="ja-JP" altLang="en-US" sz="1100" dirty="0">
                          <a:latin typeface="Meiryo UI" panose="020B0604030504040204" pitchFamily="50" charset="-128"/>
                          <a:ea typeface="Meiryo UI" panose="020B0604030504040204" pitchFamily="50" charset="-128"/>
                        </a:rPr>
                        <a:t>・グループホームを勧めて入居</a:t>
                      </a:r>
                      <a:endParaRPr kumimoji="1" lang="en-US" altLang="ja-JP" sz="1100" dirty="0">
                        <a:latin typeface="Meiryo UI" panose="020B0604030504040204" pitchFamily="50" charset="-128"/>
                        <a:ea typeface="Meiryo UI" panose="020B0604030504040204" pitchFamily="50" charset="-128"/>
                      </a:endParaRPr>
                    </a:p>
                    <a:p>
                      <a:pPr marL="87313" indent="-87313">
                        <a:spcAft>
                          <a:spcPts val="600"/>
                        </a:spcAft>
                      </a:pPr>
                      <a:r>
                        <a:rPr kumimoji="1" lang="ja-JP" altLang="en-US" sz="1100" dirty="0">
                          <a:latin typeface="Meiryo UI" panose="020B0604030504040204" pitchFamily="50" charset="-128"/>
                          <a:ea typeface="Meiryo UI" panose="020B0604030504040204" pitchFamily="50" charset="-128"/>
                        </a:rPr>
                        <a:t>・ピア相談</a:t>
                      </a:r>
                      <a:endParaRPr kumimoji="1" lang="en-US" altLang="ja-JP" sz="1100" dirty="0">
                        <a:latin typeface="Meiryo UI" panose="020B0604030504040204" pitchFamily="50" charset="-128"/>
                        <a:ea typeface="Meiryo UI" panose="020B0604030504040204" pitchFamily="50" charset="-128"/>
                      </a:endParaRPr>
                    </a:p>
                    <a:p>
                      <a:pPr marL="87313" indent="-87313">
                        <a:spcAft>
                          <a:spcPts val="600"/>
                        </a:spcAft>
                      </a:pPr>
                      <a:r>
                        <a:rPr kumimoji="1" lang="ja-JP" altLang="en-US" sz="1100" dirty="0">
                          <a:latin typeface="Meiryo UI" panose="020B0604030504040204" pitchFamily="50" charset="-128"/>
                          <a:ea typeface="Meiryo UI" panose="020B0604030504040204" pitchFamily="50" charset="-128"/>
                        </a:rPr>
                        <a:t>・グループホームの増加等による地域での生活の継続</a:t>
                      </a:r>
                      <a:endParaRPr kumimoji="1" lang="en-US" altLang="ja-JP" sz="1100" dirty="0">
                        <a:latin typeface="Meiryo UI" panose="020B0604030504040204" pitchFamily="50" charset="-128"/>
                        <a:ea typeface="Meiryo UI" panose="020B0604030504040204" pitchFamily="50" charset="-128"/>
                      </a:endParaRPr>
                    </a:p>
                    <a:p>
                      <a:pPr marL="87313" indent="-87313">
                        <a:spcAft>
                          <a:spcPts val="600"/>
                        </a:spcAft>
                      </a:pPr>
                      <a:r>
                        <a:rPr kumimoji="1" lang="ja-JP" altLang="en-US" sz="1100" dirty="0">
                          <a:latin typeface="Meiryo UI" panose="020B0604030504040204" pitchFamily="50" charset="-128"/>
                          <a:ea typeface="Meiryo UI" panose="020B0604030504040204" pitchFamily="50" charset="-128"/>
                        </a:rPr>
                        <a:t>・ショートステイの利用やグループホームの体験利用による</a:t>
                      </a:r>
                      <a:endParaRPr kumimoji="1" lang="en-US" altLang="ja-JP" sz="1100" dirty="0">
                        <a:latin typeface="Meiryo UI" panose="020B0604030504040204" pitchFamily="50" charset="-128"/>
                        <a:ea typeface="Meiryo UI" panose="020B0604030504040204" pitchFamily="50" charset="-128"/>
                      </a:endParaRPr>
                    </a:p>
                    <a:p>
                      <a:pPr marL="87313" indent="-87313">
                        <a:spcAft>
                          <a:spcPts val="600"/>
                        </a:spcAft>
                      </a:pPr>
                      <a:r>
                        <a:rPr kumimoji="1" lang="ja-JP" altLang="en-US" sz="1100" dirty="0">
                          <a:latin typeface="Meiryo UI" panose="020B0604030504040204" pitchFamily="50" charset="-128"/>
                          <a:ea typeface="Meiryo UI" panose="020B0604030504040204" pitchFamily="50" charset="-128"/>
                        </a:rPr>
                        <a:t>　自立に向けた取組み、等</a:t>
                      </a:r>
                    </a:p>
                  </a:txBody>
                  <a:tcPr marL="36000" marR="36000" marT="36000" marB="36000">
                    <a:noFill/>
                  </a:tcPr>
                </a:tc>
                <a:extLst>
                  <a:ext uri="{0D108BD9-81ED-4DB2-BD59-A6C34878D82A}">
                    <a16:rowId xmlns:a16="http://schemas.microsoft.com/office/drawing/2014/main" val="4079116975"/>
                  </a:ext>
                </a:extLst>
              </a:tr>
            </a:tbl>
          </a:graphicData>
        </a:graphic>
      </p:graphicFrame>
      <p:sp>
        <p:nvSpPr>
          <p:cNvPr id="10" name="テキスト ボックス 9">
            <a:extLst>
              <a:ext uri="{FF2B5EF4-FFF2-40B4-BE49-F238E27FC236}">
                <a16:creationId xmlns:a16="http://schemas.microsoft.com/office/drawing/2014/main" id="{12AFB3E1-EEBD-4BE2-A612-190FB07E5B38}"/>
              </a:ext>
            </a:extLst>
          </p:cNvPr>
          <p:cNvSpPr txBox="1"/>
          <p:nvPr/>
        </p:nvSpPr>
        <p:spPr>
          <a:xfrm>
            <a:off x="2256134" y="2020548"/>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月末現在）</a:t>
            </a:r>
            <a:endParaRPr lang="ja-JP" altLang="en-US" sz="1200" dirty="0"/>
          </a:p>
        </p:txBody>
      </p:sp>
    </p:spTree>
    <p:extLst>
      <p:ext uri="{BB962C8B-B14F-4D97-AF65-F5344CB8AC3E}">
        <p14:creationId xmlns:p14="http://schemas.microsoft.com/office/powerpoint/2010/main" val="292350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府内市町村における待機者の状況</a:t>
            </a:r>
          </a:p>
        </p:txBody>
      </p:sp>
      <p:sp>
        <p:nvSpPr>
          <p:cNvPr id="37" name="正方形/長方形 36"/>
          <p:cNvSpPr/>
          <p:nvPr/>
        </p:nvSpPr>
        <p:spPr>
          <a:xfrm>
            <a:off x="35496" y="550955"/>
            <a:ext cx="9071844" cy="169780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令和５年３月</a:t>
            </a:r>
            <a:r>
              <a:rPr lang="en-US" altLang="ja-JP" sz="1200" dirty="0">
                <a:solidFill>
                  <a:prstClr val="black"/>
                </a:solidFill>
                <a:latin typeface="Meiryo UI" panose="020B0604030504040204" pitchFamily="50" charset="-128"/>
                <a:ea typeface="Meiryo UI" panose="020B0604030504040204" pitchFamily="50" charset="-128"/>
              </a:rPr>
              <a:t>31</a:t>
            </a:r>
            <a:r>
              <a:rPr lang="ja-JP" altLang="en-US" sz="1200" dirty="0">
                <a:solidFill>
                  <a:prstClr val="black"/>
                </a:solidFill>
                <a:latin typeface="Meiryo UI" panose="020B0604030504040204" pitchFamily="50" charset="-128"/>
                <a:ea typeface="Meiryo UI" panose="020B0604030504040204" pitchFamily="50" charset="-128"/>
              </a:rPr>
              <a:t>日時点での待機者は</a:t>
            </a:r>
            <a:r>
              <a:rPr lang="en-US" altLang="ja-JP" sz="1200" dirty="0">
                <a:solidFill>
                  <a:prstClr val="black"/>
                </a:solidFill>
                <a:latin typeface="Meiryo UI" panose="020B0604030504040204" pitchFamily="50" charset="-128"/>
                <a:ea typeface="Meiryo UI" panose="020B0604030504040204" pitchFamily="50" charset="-128"/>
              </a:rPr>
              <a:t>1,077</a:t>
            </a:r>
            <a:r>
              <a:rPr lang="ja-JP" altLang="en-US" sz="1200" dirty="0">
                <a:solidFill>
                  <a:prstClr val="black"/>
                </a:solidFill>
                <a:latin typeface="Meiryo UI" panose="020B0604030504040204" pitchFamily="50" charset="-128"/>
                <a:ea typeface="Meiryo UI" panose="020B0604030504040204" pitchFamily="50" charset="-128"/>
              </a:rPr>
              <a:t>人となっている。</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本調査の待機者数については、大阪市を除く。）</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うち、</a:t>
            </a:r>
            <a:r>
              <a:rPr lang="en-US" altLang="ja-JP" sz="1200" dirty="0">
                <a:solidFill>
                  <a:prstClr val="black"/>
                </a:solidFill>
                <a:latin typeface="Meiryo UI" panose="020B0604030504040204" pitchFamily="50" charset="-128"/>
                <a:ea typeface="Meiryo UI" panose="020B0604030504040204" pitchFamily="50" charset="-128"/>
              </a:rPr>
              <a:t>620</a:t>
            </a:r>
            <a:r>
              <a:rPr lang="ja-JP" altLang="en-US" sz="1200" dirty="0">
                <a:solidFill>
                  <a:prstClr val="black"/>
                </a:solidFill>
                <a:latin typeface="Meiryo UI" panose="020B0604030504040204" pitchFamily="50" charset="-128"/>
                <a:ea typeface="Meiryo UI" panose="020B0604030504040204" pitchFamily="50" charset="-128"/>
              </a:rPr>
              <a:t>人が平成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年度以前から継続している待機者となっており、半数以上が</a:t>
            </a:r>
            <a:r>
              <a:rPr lang="en-US" altLang="ja-JP" sz="1200" dirty="0">
                <a:solidFill>
                  <a:prstClr val="black"/>
                </a:solidFill>
                <a:latin typeface="Meiryo UI" panose="020B0604030504040204" pitchFamily="50" charset="-128"/>
                <a:ea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rPr>
              <a:t>年以上待機している。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年齢層では、</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307</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％と最も多く、次いで</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代の</a:t>
            </a:r>
            <a:r>
              <a:rPr lang="en-US" altLang="ja-JP" sz="1200" dirty="0">
                <a:solidFill>
                  <a:prstClr val="black"/>
                </a:solidFill>
                <a:latin typeface="Meiryo UI" panose="020B0604030504040204" pitchFamily="50" charset="-128"/>
                <a:ea typeface="Meiryo UI" panose="020B0604030504040204" pitchFamily="50" charset="-128"/>
              </a:rPr>
              <a:t>271</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代以上の合計では</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rPr>
              <a:t>割を超えている。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待機者が所持している手帳の種類別に見ると、療育手帳の所持が最も多く、</a:t>
            </a:r>
            <a:r>
              <a:rPr lang="en-US" altLang="ja-JP" sz="1200" dirty="0">
                <a:solidFill>
                  <a:prstClr val="black"/>
                </a:solidFill>
                <a:latin typeface="Meiryo UI" panose="020B0604030504040204" pitchFamily="50" charset="-128"/>
                <a:ea typeface="Meiryo UI" panose="020B0604030504040204" pitchFamily="50" charset="-128"/>
              </a:rPr>
              <a:t>1009</a:t>
            </a:r>
            <a:r>
              <a:rPr lang="ja-JP" altLang="en-US" sz="1200" dirty="0">
                <a:solidFill>
                  <a:prstClr val="black"/>
                </a:solidFill>
                <a:latin typeface="Meiryo UI" panose="020B0604030504040204" pitchFamily="50" charset="-128"/>
                <a:ea typeface="Meiryo UI" panose="020B0604030504040204" pitchFamily="50" charset="-128"/>
              </a:rPr>
              <a:t>人。待機者のうち</a:t>
            </a:r>
            <a:r>
              <a:rPr lang="en-US" altLang="ja-JP" sz="1200" dirty="0">
                <a:solidFill>
                  <a:prstClr val="black"/>
                </a:solidFill>
                <a:latin typeface="Meiryo UI" panose="020B0604030504040204" pitchFamily="50" charset="-128"/>
                <a:ea typeface="Meiryo UI" panose="020B0604030504040204" pitchFamily="50" charset="-128"/>
              </a:rPr>
              <a:t>90</a:t>
            </a:r>
            <a:r>
              <a:rPr lang="ja-JP" altLang="en-US" sz="1200" dirty="0">
                <a:solidFill>
                  <a:prstClr val="black"/>
                </a:solidFill>
                <a:latin typeface="Meiryo UI" panose="020B0604030504040204" pitchFamily="50" charset="-128"/>
                <a:ea typeface="Meiryo UI" panose="020B0604030504040204" pitchFamily="50" charset="-128"/>
              </a:rPr>
              <a:t>％以上が療育手帳を所持している。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医療的ケアの状況では、特に医療的ケアが必要ない人が</a:t>
            </a:r>
            <a:r>
              <a:rPr lang="en-US" altLang="ja-JP" sz="1200" dirty="0">
                <a:solidFill>
                  <a:prstClr val="black"/>
                </a:solidFill>
                <a:latin typeface="Meiryo UI" panose="020B0604030504040204" pitchFamily="50" charset="-128"/>
                <a:ea typeface="Meiryo UI" panose="020B0604030504040204" pitchFamily="50" charset="-128"/>
              </a:rPr>
              <a:t>642</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％となっており、喀痰吸引や人工呼吸などで</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時間医療的なケアが必要な人は</a:t>
            </a:r>
            <a:r>
              <a:rPr lang="en-US" altLang="ja-JP" sz="1200" dirty="0">
                <a:solidFill>
                  <a:prstClr val="black"/>
                </a:solidFill>
                <a:latin typeface="Meiryo UI" panose="020B0604030504040204" pitchFamily="50" charset="-128"/>
                <a:ea typeface="Meiryo UI" panose="020B0604030504040204" pitchFamily="50" charset="-128"/>
              </a:rPr>
              <a:t>16</a:t>
            </a:r>
            <a:r>
              <a:rPr lang="ja-JP" altLang="en-US" sz="1200" dirty="0">
                <a:solidFill>
                  <a:prstClr val="black"/>
                </a:solidFill>
                <a:latin typeface="Meiryo UI" panose="020B0604030504040204" pitchFamily="50" charset="-128"/>
                <a:ea typeface="Meiryo UI" panose="020B0604030504040204" pitchFamily="50" charset="-128"/>
              </a:rPr>
              <a:t>人で１％となっている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194097" y="2363739"/>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待機者となった年度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7D74613-5994-4918-84A7-14C2060B9090}"/>
              </a:ext>
            </a:extLst>
          </p:cNvPr>
          <p:cNvSpPr/>
          <p:nvPr/>
        </p:nvSpPr>
        <p:spPr>
          <a:xfrm>
            <a:off x="5940152" y="2356141"/>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5" name="正方形/長方形 14">
            <a:extLst>
              <a:ext uri="{FF2B5EF4-FFF2-40B4-BE49-F238E27FC236}">
                <a16:creationId xmlns:a16="http://schemas.microsoft.com/office/drawing/2014/main" id="{A04AD4E7-671B-4A12-BB75-D886D833770C}"/>
              </a:ext>
            </a:extLst>
          </p:cNvPr>
          <p:cNvSpPr/>
          <p:nvPr/>
        </p:nvSpPr>
        <p:spPr>
          <a:xfrm>
            <a:off x="5815185" y="471479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医療的ケアの状況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FAA702F-AA05-4F4D-8B6E-BE1831FC0063}"/>
              </a:ext>
            </a:extLst>
          </p:cNvPr>
          <p:cNvSpPr/>
          <p:nvPr/>
        </p:nvSpPr>
        <p:spPr>
          <a:xfrm>
            <a:off x="1268026" y="477879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手帳の種類（複数回答）</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2FACDB0-BB2C-4205-87DF-395AC5383453}"/>
              </a:ext>
            </a:extLst>
          </p:cNvPr>
          <p:cNvSpPr txBox="1"/>
          <p:nvPr/>
        </p:nvSpPr>
        <p:spPr>
          <a:xfrm>
            <a:off x="2777590" y="2607337"/>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4BCF6330-B52E-407F-91AB-F90999FF8C69}"/>
              </a:ext>
            </a:extLst>
          </p:cNvPr>
          <p:cNvSpPr txBox="1"/>
          <p:nvPr/>
        </p:nvSpPr>
        <p:spPr>
          <a:xfrm>
            <a:off x="8069959" y="2363739"/>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4325D8E0-5158-41AB-8C14-4C0DC8272ADB}"/>
              </a:ext>
            </a:extLst>
          </p:cNvPr>
          <p:cNvSpPr txBox="1"/>
          <p:nvPr/>
        </p:nvSpPr>
        <p:spPr>
          <a:xfrm>
            <a:off x="7952845" y="471479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34D73C70-8DDD-4C4A-9DE1-BDC582A1B80E}"/>
              </a:ext>
            </a:extLst>
          </p:cNvPr>
          <p:cNvPicPr>
            <a:picLocks noChangeAspect="1"/>
          </p:cNvPicPr>
          <p:nvPr/>
        </p:nvPicPr>
        <p:blipFill>
          <a:blip r:embed="rId3"/>
          <a:stretch>
            <a:fillRect/>
          </a:stretch>
        </p:blipFill>
        <p:spPr>
          <a:xfrm>
            <a:off x="-36512" y="2653096"/>
            <a:ext cx="4932091" cy="1810669"/>
          </a:xfrm>
          <a:prstGeom prst="rect">
            <a:avLst/>
          </a:prstGeom>
        </p:spPr>
      </p:pic>
      <p:pic>
        <p:nvPicPr>
          <p:cNvPr id="5" name="図 4">
            <a:extLst>
              <a:ext uri="{FF2B5EF4-FFF2-40B4-BE49-F238E27FC236}">
                <a16:creationId xmlns:a16="http://schemas.microsoft.com/office/drawing/2014/main" id="{A0C38D0B-EBA1-4159-B159-2F41CFBAE3C1}"/>
              </a:ext>
            </a:extLst>
          </p:cNvPr>
          <p:cNvPicPr>
            <a:picLocks noChangeAspect="1"/>
          </p:cNvPicPr>
          <p:nvPr/>
        </p:nvPicPr>
        <p:blipFill>
          <a:blip r:embed="rId4"/>
          <a:stretch>
            <a:fillRect/>
          </a:stretch>
        </p:blipFill>
        <p:spPr>
          <a:xfrm>
            <a:off x="4854057" y="2596390"/>
            <a:ext cx="4230991" cy="2097206"/>
          </a:xfrm>
          <a:prstGeom prst="rect">
            <a:avLst/>
          </a:prstGeom>
        </p:spPr>
      </p:pic>
      <p:pic>
        <p:nvPicPr>
          <p:cNvPr id="6" name="図 5">
            <a:extLst>
              <a:ext uri="{FF2B5EF4-FFF2-40B4-BE49-F238E27FC236}">
                <a16:creationId xmlns:a16="http://schemas.microsoft.com/office/drawing/2014/main" id="{D1CFD7CB-0CCB-434C-9834-48280735F262}"/>
              </a:ext>
            </a:extLst>
          </p:cNvPr>
          <p:cNvPicPr>
            <a:picLocks noChangeAspect="1"/>
          </p:cNvPicPr>
          <p:nvPr/>
        </p:nvPicPr>
        <p:blipFill>
          <a:blip r:embed="rId5"/>
          <a:stretch>
            <a:fillRect/>
          </a:stretch>
        </p:blipFill>
        <p:spPr>
          <a:xfrm>
            <a:off x="122085" y="5097301"/>
            <a:ext cx="4328535" cy="1652159"/>
          </a:xfrm>
          <a:prstGeom prst="rect">
            <a:avLst/>
          </a:prstGeom>
        </p:spPr>
      </p:pic>
      <p:pic>
        <p:nvPicPr>
          <p:cNvPr id="7" name="図 6">
            <a:extLst>
              <a:ext uri="{FF2B5EF4-FFF2-40B4-BE49-F238E27FC236}">
                <a16:creationId xmlns:a16="http://schemas.microsoft.com/office/drawing/2014/main" id="{F73F2D0E-77F7-48A3-B8E0-641DB7BC282A}"/>
              </a:ext>
            </a:extLst>
          </p:cNvPr>
          <p:cNvPicPr>
            <a:picLocks noChangeAspect="1"/>
          </p:cNvPicPr>
          <p:nvPr/>
        </p:nvPicPr>
        <p:blipFill>
          <a:blip r:embed="rId6"/>
          <a:stretch>
            <a:fillRect/>
          </a:stretch>
        </p:blipFill>
        <p:spPr>
          <a:xfrm>
            <a:off x="4339792" y="4741328"/>
            <a:ext cx="4724809" cy="2097206"/>
          </a:xfrm>
          <a:prstGeom prst="rect">
            <a:avLst/>
          </a:prstGeom>
        </p:spPr>
      </p:pic>
    </p:spTree>
    <p:extLst>
      <p:ext uri="{BB962C8B-B14F-4D97-AF65-F5344CB8AC3E}">
        <p14:creationId xmlns:p14="http://schemas.microsoft.com/office/powerpoint/2010/main" val="148604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圏域ごとの待機者の状況の比較</a:t>
            </a:r>
          </a:p>
        </p:txBody>
      </p:sp>
      <p:sp>
        <p:nvSpPr>
          <p:cNvPr id="37" name="正方形/長方形 36"/>
          <p:cNvSpPr/>
          <p:nvPr/>
        </p:nvSpPr>
        <p:spPr>
          <a:xfrm>
            <a:off x="35496" y="550955"/>
            <a:ext cx="9071844" cy="129386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待機者となった年度について、平成</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以前からの待機者数と平成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年度以降に待機者となった数の割合を圏域ごとに比較すると、平成</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年度以降に待機者となった数の割合は中河内圏域（</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％）が最も多く、南河内圏域（</a:t>
            </a:r>
            <a:r>
              <a:rPr lang="en-US" altLang="ja-JP" sz="1200" dirty="0">
                <a:solidFill>
                  <a:prstClr val="black"/>
                </a:solidFill>
                <a:latin typeface="Meiryo UI" panose="020B0604030504040204" pitchFamily="50" charset="-128"/>
                <a:ea typeface="Meiryo UI" panose="020B0604030504040204" pitchFamily="50" charset="-128"/>
              </a:rPr>
              <a:t>32</a:t>
            </a:r>
            <a:r>
              <a:rPr lang="ja-JP" altLang="en-US" sz="1200" dirty="0">
                <a:solidFill>
                  <a:prstClr val="black"/>
                </a:solidFill>
                <a:latin typeface="Meiryo UI" panose="020B0604030504040204" pitchFamily="50" charset="-128"/>
                <a:ea typeface="Meiryo UI" panose="020B0604030504040204" pitchFamily="50" charset="-128"/>
              </a:rPr>
              <a:t>％）が最も少なくなっている。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入所希望の理由について、積極的な理由と消極的な理由の割合を圏域ごとに比較すると、積極的な理由は豊能地域（</a:t>
            </a:r>
            <a:r>
              <a:rPr lang="en-US" altLang="ja-JP" sz="1200" dirty="0">
                <a:solidFill>
                  <a:prstClr val="black"/>
                </a:solidFill>
                <a:latin typeface="Meiryo UI" panose="020B0604030504040204" pitchFamily="50" charset="-128"/>
                <a:ea typeface="Meiryo UI" panose="020B0604030504040204" pitchFamily="50" charset="-128"/>
              </a:rPr>
              <a:t>66</a:t>
            </a:r>
            <a:r>
              <a:rPr lang="ja-JP" altLang="en-US" sz="1200" dirty="0">
                <a:solidFill>
                  <a:prstClr val="black"/>
                </a:solidFill>
                <a:latin typeface="Meiryo UI" panose="020B0604030504040204" pitchFamily="50" charset="-128"/>
                <a:ea typeface="Meiryo UI" panose="020B0604030504040204" pitchFamily="50" charset="-128"/>
              </a:rPr>
              <a:t>％）が最も多く、北河内圏域（</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％）が最も少なくなっている。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20</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5940152" y="213563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入所希望の理由</a:t>
            </a:r>
          </a:p>
        </p:txBody>
      </p:sp>
      <p:sp>
        <p:nvSpPr>
          <p:cNvPr id="12" name="正方形/長方形 11">
            <a:extLst>
              <a:ext uri="{FF2B5EF4-FFF2-40B4-BE49-F238E27FC236}">
                <a16:creationId xmlns:a16="http://schemas.microsoft.com/office/drawing/2014/main" id="{42304042-FD7B-43B0-8BBC-3D270E95D08A}"/>
              </a:ext>
            </a:extLst>
          </p:cNvPr>
          <p:cNvSpPr/>
          <p:nvPr/>
        </p:nvSpPr>
        <p:spPr>
          <a:xfrm>
            <a:off x="518659" y="2135632"/>
            <a:ext cx="4032448"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待機者となった年度（平成</a:t>
            </a:r>
            <a:r>
              <a:rPr kumimoji="1" lang="en-US" altLang="ja-JP" sz="1200" dirty="0">
                <a:solidFill>
                  <a:schemeClr val="tx1"/>
                </a:solidFill>
                <a:latin typeface="Meiryo UI" panose="020B0604030504040204" pitchFamily="50" charset="-128"/>
                <a:ea typeface="Meiryo UI" panose="020B0604030504040204" pitchFamily="50" charset="-128"/>
              </a:rPr>
              <a:t>29</a:t>
            </a:r>
            <a:r>
              <a:rPr kumimoji="1" lang="ja-JP" altLang="en-US" sz="1200" dirty="0">
                <a:solidFill>
                  <a:schemeClr val="tx1"/>
                </a:solidFill>
                <a:latin typeface="Meiryo UI" panose="020B0604030504040204" pitchFamily="50" charset="-128"/>
                <a:ea typeface="Meiryo UI" panose="020B0604030504040204" pitchFamily="50" charset="-128"/>
              </a:rPr>
              <a:t>年度以前と平成</a:t>
            </a:r>
            <a:r>
              <a:rPr kumimoji="1"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年度以降）</a:t>
            </a:r>
          </a:p>
        </p:txBody>
      </p:sp>
      <p:pic>
        <p:nvPicPr>
          <p:cNvPr id="4" name="図 3">
            <a:extLst>
              <a:ext uri="{FF2B5EF4-FFF2-40B4-BE49-F238E27FC236}">
                <a16:creationId xmlns:a16="http://schemas.microsoft.com/office/drawing/2014/main" id="{FCCDA270-652A-4C43-8CA5-34D35277ECF9}"/>
              </a:ext>
            </a:extLst>
          </p:cNvPr>
          <p:cNvPicPr>
            <a:picLocks noChangeAspect="1"/>
          </p:cNvPicPr>
          <p:nvPr/>
        </p:nvPicPr>
        <p:blipFill>
          <a:blip r:embed="rId3"/>
          <a:stretch>
            <a:fillRect/>
          </a:stretch>
        </p:blipFill>
        <p:spPr>
          <a:xfrm>
            <a:off x="348624" y="2412796"/>
            <a:ext cx="4249280" cy="4102964"/>
          </a:xfrm>
          <a:prstGeom prst="rect">
            <a:avLst/>
          </a:prstGeom>
        </p:spPr>
      </p:pic>
      <p:pic>
        <p:nvPicPr>
          <p:cNvPr id="5" name="図 4">
            <a:extLst>
              <a:ext uri="{FF2B5EF4-FFF2-40B4-BE49-F238E27FC236}">
                <a16:creationId xmlns:a16="http://schemas.microsoft.com/office/drawing/2014/main" id="{EA045C70-310E-4A58-A7D5-59F139A71EA5}"/>
              </a:ext>
            </a:extLst>
          </p:cNvPr>
          <p:cNvPicPr>
            <a:picLocks noChangeAspect="1"/>
          </p:cNvPicPr>
          <p:nvPr/>
        </p:nvPicPr>
        <p:blipFill>
          <a:blip r:embed="rId4"/>
          <a:stretch>
            <a:fillRect/>
          </a:stretch>
        </p:blipFill>
        <p:spPr>
          <a:xfrm>
            <a:off x="4707924" y="2389340"/>
            <a:ext cx="4255377" cy="4102964"/>
          </a:xfrm>
          <a:prstGeom prst="rect">
            <a:avLst/>
          </a:prstGeom>
        </p:spPr>
      </p:pic>
    </p:spTree>
    <p:extLst>
      <p:ext uri="{BB962C8B-B14F-4D97-AF65-F5344CB8AC3E}">
        <p14:creationId xmlns:p14="http://schemas.microsoft.com/office/powerpoint/2010/main" val="51778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圏域ごとの待機者の状況の比較</a:t>
            </a:r>
          </a:p>
        </p:txBody>
      </p:sp>
      <p:sp>
        <p:nvSpPr>
          <p:cNvPr id="37" name="正方形/長方形 36"/>
          <p:cNvSpPr/>
          <p:nvPr/>
        </p:nvSpPr>
        <p:spPr>
          <a:xfrm>
            <a:off x="35496" y="550955"/>
            <a:ext cx="9071844" cy="1372188"/>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サービス等利用計画等の策定状況について、圏域ごとに比較すると、サービス等利用計画を策定している割合は堺・泉州圏域（</a:t>
            </a:r>
            <a:r>
              <a:rPr lang="en-US" altLang="ja-JP" sz="1200" dirty="0">
                <a:solidFill>
                  <a:prstClr val="black"/>
                </a:solidFill>
                <a:latin typeface="Meiryo UI" panose="020B0604030504040204" pitchFamily="50" charset="-128"/>
                <a:ea typeface="Meiryo UI" panose="020B0604030504040204" pitchFamily="50" charset="-128"/>
              </a:rPr>
              <a:t>90</a:t>
            </a:r>
            <a:r>
              <a:rPr lang="ja-JP" altLang="en-US" sz="1200" dirty="0">
                <a:solidFill>
                  <a:prstClr val="black"/>
                </a:solidFill>
                <a:latin typeface="Meiryo UI" panose="020B0604030504040204" pitchFamily="50" charset="-128"/>
                <a:ea typeface="Meiryo UI" panose="020B0604030504040204" pitchFamily="50" charset="-128"/>
              </a:rPr>
              <a:t>％）が最も多く、北河内圏域（</a:t>
            </a:r>
            <a:r>
              <a:rPr lang="en-US" altLang="ja-JP" sz="1200" dirty="0">
                <a:solidFill>
                  <a:prstClr val="black"/>
                </a:solidFill>
                <a:latin typeface="Meiryo UI" panose="020B0604030504040204" pitchFamily="50" charset="-128"/>
                <a:ea typeface="Meiryo UI" panose="020B0604030504040204" pitchFamily="50" charset="-128"/>
              </a:rPr>
              <a:t>59</a:t>
            </a:r>
            <a:r>
              <a:rPr lang="ja-JP" altLang="en-US" sz="1200" dirty="0">
                <a:solidFill>
                  <a:prstClr val="black"/>
                </a:solidFill>
                <a:latin typeface="Meiryo UI" panose="020B0604030504040204" pitchFamily="50" charset="-128"/>
                <a:ea typeface="Meiryo UI" panose="020B0604030504040204" pitchFamily="50" charset="-128"/>
              </a:rPr>
              <a:t>％）が最も少なくなっている。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spcAft>
                <a:spcPts val="600"/>
              </a:spcAft>
              <a:defRPr/>
            </a:pP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地域生活の継続の可能性の検討の有無について、圏域ごとに比較すると、検討した割合は豊能圏域（</a:t>
            </a:r>
            <a:r>
              <a:rPr lang="en-US" altLang="ja-JP" sz="1200" dirty="0">
                <a:solidFill>
                  <a:prstClr val="black"/>
                </a:solidFill>
                <a:latin typeface="Meiryo UI" panose="020B0604030504040204" pitchFamily="50" charset="-128"/>
                <a:ea typeface="Meiryo UI" panose="020B0604030504040204" pitchFamily="50" charset="-128"/>
              </a:rPr>
              <a:t>77</a:t>
            </a:r>
            <a:r>
              <a:rPr lang="ja-JP" altLang="en-US" sz="1200" dirty="0">
                <a:solidFill>
                  <a:prstClr val="black"/>
                </a:solidFill>
                <a:latin typeface="Meiryo UI" panose="020B0604030504040204" pitchFamily="50" charset="-128"/>
                <a:ea typeface="Meiryo UI" panose="020B0604030504040204" pitchFamily="50" charset="-128"/>
              </a:rPr>
              <a:t>％）が最も多く、三島圏域（</a:t>
            </a:r>
            <a:r>
              <a:rPr lang="en-US" altLang="ja-JP" sz="1200" dirty="0">
                <a:solidFill>
                  <a:prstClr val="black"/>
                </a:solidFill>
                <a:latin typeface="Meiryo UI" panose="020B0604030504040204" pitchFamily="50" charset="-128"/>
                <a:ea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rPr>
              <a:t>％）が最も少なくなっている。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21</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5580112" y="2206581"/>
            <a:ext cx="2589685"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p>
        </p:txBody>
      </p:sp>
      <p:sp>
        <p:nvSpPr>
          <p:cNvPr id="12" name="正方形/長方形 11">
            <a:extLst>
              <a:ext uri="{FF2B5EF4-FFF2-40B4-BE49-F238E27FC236}">
                <a16:creationId xmlns:a16="http://schemas.microsoft.com/office/drawing/2014/main" id="{B58B3DA8-62D0-4649-BC42-7C9ACE44BBC1}"/>
              </a:ext>
            </a:extLst>
          </p:cNvPr>
          <p:cNvSpPr/>
          <p:nvPr/>
        </p:nvSpPr>
        <p:spPr>
          <a:xfrm>
            <a:off x="1232692" y="2202322"/>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サービス等利用計画の策定状況</a:t>
            </a:r>
          </a:p>
        </p:txBody>
      </p:sp>
      <p:pic>
        <p:nvPicPr>
          <p:cNvPr id="4" name="図 3">
            <a:extLst>
              <a:ext uri="{FF2B5EF4-FFF2-40B4-BE49-F238E27FC236}">
                <a16:creationId xmlns:a16="http://schemas.microsoft.com/office/drawing/2014/main" id="{D21B5008-30D9-43FB-B8F1-5F557DC7E36E}"/>
              </a:ext>
            </a:extLst>
          </p:cNvPr>
          <p:cNvPicPr>
            <a:picLocks noChangeAspect="1"/>
          </p:cNvPicPr>
          <p:nvPr/>
        </p:nvPicPr>
        <p:blipFill>
          <a:blip r:embed="rId3"/>
          <a:stretch>
            <a:fillRect/>
          </a:stretch>
        </p:blipFill>
        <p:spPr>
          <a:xfrm>
            <a:off x="260799" y="2410187"/>
            <a:ext cx="4255377" cy="4115157"/>
          </a:xfrm>
          <a:prstGeom prst="rect">
            <a:avLst/>
          </a:prstGeom>
        </p:spPr>
      </p:pic>
      <p:pic>
        <p:nvPicPr>
          <p:cNvPr id="5" name="図 4">
            <a:extLst>
              <a:ext uri="{FF2B5EF4-FFF2-40B4-BE49-F238E27FC236}">
                <a16:creationId xmlns:a16="http://schemas.microsoft.com/office/drawing/2014/main" id="{61EF1B9E-16CE-47C8-98D6-6F32958585E0}"/>
              </a:ext>
            </a:extLst>
          </p:cNvPr>
          <p:cNvPicPr>
            <a:picLocks noChangeAspect="1"/>
          </p:cNvPicPr>
          <p:nvPr/>
        </p:nvPicPr>
        <p:blipFill>
          <a:blip r:embed="rId4"/>
          <a:stretch>
            <a:fillRect/>
          </a:stretch>
        </p:blipFill>
        <p:spPr>
          <a:xfrm>
            <a:off x="4635916" y="2420888"/>
            <a:ext cx="4249280" cy="4102964"/>
          </a:xfrm>
          <a:prstGeom prst="rect">
            <a:avLst/>
          </a:prstGeom>
        </p:spPr>
      </p:pic>
    </p:spTree>
    <p:extLst>
      <p:ext uri="{BB962C8B-B14F-4D97-AF65-F5344CB8AC3E}">
        <p14:creationId xmlns:p14="http://schemas.microsoft.com/office/powerpoint/2010/main" val="298910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圏域ごとの待機者の状況の比較</a:t>
            </a:r>
          </a:p>
        </p:txBody>
      </p:sp>
      <p:sp>
        <p:nvSpPr>
          <p:cNvPr id="37" name="正方形/長方形 36"/>
          <p:cNvSpPr/>
          <p:nvPr/>
        </p:nvSpPr>
        <p:spPr>
          <a:xfrm>
            <a:off x="35496" y="550955"/>
            <a:ext cx="9071844" cy="122186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本人や家族への施設入所後の地域移行について、説明及び意向確認の両方を行った、全く行っていない、その他に分けて圏域ごとに比較した。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本人への説明及び意向確認について、両方を行っている割合は豊能圏域（</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％）が最も多く、説明及び意向確認を両方行っていない割合は、北河内圏域（</a:t>
            </a:r>
            <a:r>
              <a:rPr lang="en-US" altLang="ja-JP" sz="1200" dirty="0">
                <a:solidFill>
                  <a:prstClr val="black"/>
                </a:solidFill>
                <a:latin typeface="Meiryo UI" panose="020B0604030504040204" pitchFamily="50" charset="-128"/>
                <a:ea typeface="Meiryo UI" panose="020B0604030504040204" pitchFamily="50" charset="-128"/>
              </a:rPr>
              <a:t>99</a:t>
            </a:r>
            <a:r>
              <a:rPr lang="ja-JP" altLang="en-US" sz="1200" dirty="0">
                <a:solidFill>
                  <a:prstClr val="black"/>
                </a:solidFill>
                <a:latin typeface="Meiryo UI" panose="020B0604030504040204" pitchFamily="50" charset="-128"/>
                <a:ea typeface="Meiryo UI" panose="020B0604030504040204" pitchFamily="50" charset="-128"/>
              </a:rPr>
              <a:t>％）が最も多くなっている。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家族への説明及び意向確認について、両方を行っている割合は豊能圏域（</a:t>
            </a:r>
            <a:r>
              <a:rPr lang="en-US" altLang="ja-JP" sz="1200" dirty="0">
                <a:solidFill>
                  <a:prstClr val="black"/>
                </a:solidFill>
                <a:latin typeface="Meiryo UI" panose="020B0604030504040204" pitchFamily="50" charset="-128"/>
                <a:ea typeface="Meiryo UI" panose="020B0604030504040204" pitchFamily="50" charset="-128"/>
              </a:rPr>
              <a:t>76</a:t>
            </a:r>
            <a:r>
              <a:rPr lang="ja-JP" altLang="en-US" sz="1200" dirty="0">
                <a:solidFill>
                  <a:prstClr val="black"/>
                </a:solidFill>
                <a:latin typeface="Meiryo UI" panose="020B0604030504040204" pitchFamily="50" charset="-128"/>
                <a:ea typeface="Meiryo UI" panose="020B0604030504040204" pitchFamily="50" charset="-128"/>
              </a:rPr>
              <a:t>％）が最も多く、説明及び意向確認を両方行っていない割合は北河内圏域（</a:t>
            </a:r>
            <a:r>
              <a:rPr lang="en-US" altLang="ja-JP" sz="1200" dirty="0">
                <a:solidFill>
                  <a:prstClr val="black"/>
                </a:solidFill>
                <a:latin typeface="Meiryo UI" panose="020B0604030504040204" pitchFamily="50" charset="-128"/>
                <a:ea typeface="Meiryo UI" panose="020B0604030504040204" pitchFamily="50" charset="-128"/>
              </a:rPr>
              <a:t>97</a:t>
            </a:r>
            <a:r>
              <a:rPr lang="ja-JP" altLang="en-US" sz="1200" dirty="0">
                <a:solidFill>
                  <a:prstClr val="black"/>
                </a:solidFill>
                <a:latin typeface="Meiryo UI" panose="020B0604030504040204" pitchFamily="50" charset="-128"/>
                <a:ea typeface="Meiryo UI" panose="020B0604030504040204" pitchFamily="50" charset="-128"/>
              </a:rPr>
              <a:t>％）が最も多くなっている。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22</a:t>
            </a:fld>
            <a:endParaRPr lang="ja-JP" altLang="en-US" dirty="0"/>
          </a:p>
        </p:txBody>
      </p:sp>
      <p:sp>
        <p:nvSpPr>
          <p:cNvPr id="10" name="正方形/長方形 9">
            <a:extLst>
              <a:ext uri="{FF2B5EF4-FFF2-40B4-BE49-F238E27FC236}">
                <a16:creationId xmlns:a16="http://schemas.microsoft.com/office/drawing/2014/main" id="{48E5275E-8430-46B3-909F-3E49A01C97E1}"/>
              </a:ext>
            </a:extLst>
          </p:cNvPr>
          <p:cNvSpPr/>
          <p:nvPr/>
        </p:nvSpPr>
        <p:spPr>
          <a:xfrm>
            <a:off x="5652120" y="1901714"/>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AC86425-8E69-4BAD-9F52-1246760587E2}"/>
              </a:ext>
            </a:extLst>
          </p:cNvPr>
          <p:cNvSpPr/>
          <p:nvPr/>
        </p:nvSpPr>
        <p:spPr>
          <a:xfrm>
            <a:off x="1293632" y="1901714"/>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本人への地域移行の説明・意向確認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E018171-8814-42F5-86F3-E6F7CF8F01CF}"/>
              </a:ext>
            </a:extLst>
          </p:cNvPr>
          <p:cNvPicPr>
            <a:picLocks noChangeAspect="1"/>
          </p:cNvPicPr>
          <p:nvPr/>
        </p:nvPicPr>
        <p:blipFill>
          <a:blip r:embed="rId3"/>
          <a:stretch>
            <a:fillRect/>
          </a:stretch>
        </p:blipFill>
        <p:spPr>
          <a:xfrm>
            <a:off x="307344" y="2172423"/>
            <a:ext cx="4255377" cy="4352921"/>
          </a:xfrm>
          <a:prstGeom prst="rect">
            <a:avLst/>
          </a:prstGeom>
        </p:spPr>
      </p:pic>
      <p:pic>
        <p:nvPicPr>
          <p:cNvPr id="5" name="図 4">
            <a:extLst>
              <a:ext uri="{FF2B5EF4-FFF2-40B4-BE49-F238E27FC236}">
                <a16:creationId xmlns:a16="http://schemas.microsoft.com/office/drawing/2014/main" id="{883470F0-FA8B-4DD3-B5E4-D9730425B202}"/>
              </a:ext>
            </a:extLst>
          </p:cNvPr>
          <p:cNvPicPr>
            <a:picLocks noChangeAspect="1"/>
          </p:cNvPicPr>
          <p:nvPr/>
        </p:nvPicPr>
        <p:blipFill>
          <a:blip r:embed="rId4"/>
          <a:stretch>
            <a:fillRect/>
          </a:stretch>
        </p:blipFill>
        <p:spPr>
          <a:xfrm>
            <a:off x="4659372" y="2165224"/>
            <a:ext cx="4255377" cy="4352921"/>
          </a:xfrm>
          <a:prstGeom prst="rect">
            <a:avLst/>
          </a:prstGeom>
        </p:spPr>
      </p:pic>
    </p:spTree>
    <p:extLst>
      <p:ext uri="{BB962C8B-B14F-4D97-AF65-F5344CB8AC3E}">
        <p14:creationId xmlns:p14="http://schemas.microsoft.com/office/powerpoint/2010/main" val="326367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4"/>
            <a:ext cx="9071844" cy="17162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err="1">
                <a:solidFill>
                  <a:prstClr val="black"/>
                </a:solidFill>
                <a:latin typeface="Meiryo UI" panose="020B0604030504040204" pitchFamily="50" charset="-128"/>
                <a:ea typeface="Meiryo UI" panose="020B0604030504040204" pitchFamily="50" charset="-128"/>
              </a:rPr>
              <a:t>障がい</a:t>
            </a:r>
            <a:r>
              <a:rPr lang="ja-JP" altLang="en-US" sz="1200" dirty="0">
                <a:solidFill>
                  <a:prstClr val="black"/>
                </a:solidFill>
                <a:latin typeface="Meiryo UI" panose="020B0604030504040204" pitchFamily="50" charset="-128"/>
                <a:ea typeface="Meiryo UI" panose="020B0604030504040204" pitchFamily="50" charset="-128"/>
              </a:rPr>
              <a:t>支援区分では、標準的な支援の度合いが最も高い区分６が</a:t>
            </a:r>
            <a:r>
              <a:rPr lang="en-US" altLang="ja-JP" sz="1200" dirty="0">
                <a:solidFill>
                  <a:prstClr val="black"/>
                </a:solidFill>
                <a:latin typeface="Meiryo UI" panose="020B0604030504040204" pitchFamily="50" charset="-128"/>
                <a:ea typeface="Meiryo UI" panose="020B0604030504040204" pitchFamily="50" charset="-128"/>
              </a:rPr>
              <a:t>599</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56</a:t>
            </a:r>
            <a:r>
              <a:rPr lang="ja-JP" altLang="en-US" sz="1200" dirty="0">
                <a:solidFill>
                  <a:prstClr val="black"/>
                </a:solidFill>
                <a:latin typeface="Meiryo UI" panose="020B0604030504040204" pitchFamily="50" charset="-128"/>
                <a:ea typeface="Meiryo UI" panose="020B0604030504040204" pitchFamily="50" charset="-128"/>
              </a:rPr>
              <a:t>％と最も多く、次に高い区分５が</a:t>
            </a:r>
            <a:r>
              <a:rPr lang="en-US" altLang="ja-JP" sz="1200" dirty="0">
                <a:solidFill>
                  <a:prstClr val="black"/>
                </a:solidFill>
                <a:latin typeface="Meiryo UI" panose="020B0604030504040204" pitchFamily="50" charset="-128"/>
                <a:ea typeface="Meiryo UI" panose="020B0604030504040204" pitchFamily="50" charset="-128"/>
              </a:rPr>
              <a:t>264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％となっており、支援度合いの高い区分５、６の待機者が</a:t>
            </a:r>
            <a:r>
              <a:rPr lang="en-US" altLang="ja-JP" sz="1200" dirty="0">
                <a:solidFill>
                  <a:prstClr val="black"/>
                </a:solidFill>
                <a:latin typeface="Meiryo UI" panose="020B0604030504040204" pitchFamily="50" charset="-128"/>
                <a:ea typeface="Meiryo UI" panose="020B0604030504040204" pitchFamily="50" charset="-128"/>
              </a:rPr>
              <a:t>863</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割占めている。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行動関連項目については、</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点以上は</a:t>
            </a:r>
            <a:r>
              <a:rPr lang="en-US" altLang="ja-JP" sz="1200" dirty="0">
                <a:solidFill>
                  <a:prstClr val="black"/>
                </a:solidFill>
                <a:latin typeface="Meiryo UI" panose="020B0604030504040204" pitchFamily="50" charset="-128"/>
                <a:ea typeface="Meiryo UI" panose="020B0604030504040204" pitchFamily="50" charset="-128"/>
              </a:rPr>
              <a:t>619</a:t>
            </a:r>
            <a:r>
              <a:rPr lang="ja-JP" altLang="en-US" sz="1200" dirty="0">
                <a:solidFill>
                  <a:prstClr val="black"/>
                </a:solidFill>
                <a:latin typeface="Meiryo UI" panose="020B0604030504040204" pitchFamily="50" charset="-128"/>
                <a:ea typeface="Meiryo UI" panose="020B0604030504040204" pitchFamily="50" charset="-128"/>
              </a:rPr>
              <a:t>人であり、　半数以上が強度行動障がいの状態を示している。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一方で、行動関連項目が</a:t>
            </a:r>
            <a:r>
              <a:rPr lang="en-US" altLang="ja-JP" sz="1200" dirty="0">
                <a:solidFill>
                  <a:prstClr val="black"/>
                </a:solidFill>
                <a:latin typeface="Meiryo UI" panose="020B0604030504040204" pitchFamily="50" charset="-128"/>
                <a:ea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rPr>
              <a:t>点未満の方も入所を希望している。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899592"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障がい支援区分</a:t>
            </a:r>
          </a:p>
        </p:txBody>
      </p:sp>
      <p:sp>
        <p:nvSpPr>
          <p:cNvPr id="9" name="正方形/長方形 8">
            <a:extLst>
              <a:ext uri="{FF2B5EF4-FFF2-40B4-BE49-F238E27FC236}">
                <a16:creationId xmlns:a16="http://schemas.microsoft.com/office/drawing/2014/main" id="{BB732682-15F5-47B6-A748-B55CB29BADDF}"/>
              </a:ext>
            </a:extLst>
          </p:cNvPr>
          <p:cNvSpPr/>
          <p:nvPr/>
        </p:nvSpPr>
        <p:spPr>
          <a:xfrm>
            <a:off x="5868144"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行動関連項目の点数</a:t>
            </a:r>
          </a:p>
        </p:txBody>
      </p:sp>
      <p:sp>
        <p:nvSpPr>
          <p:cNvPr id="11" name="テキスト ボックス 10">
            <a:extLst>
              <a:ext uri="{FF2B5EF4-FFF2-40B4-BE49-F238E27FC236}">
                <a16:creationId xmlns:a16="http://schemas.microsoft.com/office/drawing/2014/main" id="{05C71934-CA69-4D37-AD78-BC224BF4A5F9}"/>
              </a:ext>
            </a:extLst>
          </p:cNvPr>
          <p:cNvSpPr txBox="1"/>
          <p:nvPr/>
        </p:nvSpPr>
        <p:spPr>
          <a:xfrm>
            <a:off x="2400659" y="322510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7E5BC632-DB03-4065-874F-D42F88B0DD2A}"/>
              </a:ext>
            </a:extLst>
          </p:cNvPr>
          <p:cNvSpPr txBox="1"/>
          <p:nvPr/>
        </p:nvSpPr>
        <p:spPr>
          <a:xfrm>
            <a:off x="7380312" y="323781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E9E2138D-6406-4A7A-80D8-4CDAB98C5F24}"/>
              </a:ext>
            </a:extLst>
          </p:cNvPr>
          <p:cNvPicPr>
            <a:picLocks noChangeAspect="1"/>
          </p:cNvPicPr>
          <p:nvPr/>
        </p:nvPicPr>
        <p:blipFill>
          <a:blip r:embed="rId3"/>
          <a:stretch>
            <a:fillRect/>
          </a:stretch>
        </p:blipFill>
        <p:spPr>
          <a:xfrm>
            <a:off x="27404" y="3497091"/>
            <a:ext cx="4462659" cy="2139881"/>
          </a:xfrm>
          <a:prstGeom prst="rect">
            <a:avLst/>
          </a:prstGeom>
        </p:spPr>
      </p:pic>
      <p:pic>
        <p:nvPicPr>
          <p:cNvPr id="7" name="図 6">
            <a:extLst>
              <a:ext uri="{FF2B5EF4-FFF2-40B4-BE49-F238E27FC236}">
                <a16:creationId xmlns:a16="http://schemas.microsoft.com/office/drawing/2014/main" id="{32A2602F-ACE4-446B-9750-24A01815DE28}"/>
              </a:ext>
            </a:extLst>
          </p:cNvPr>
          <p:cNvPicPr>
            <a:picLocks noChangeAspect="1"/>
          </p:cNvPicPr>
          <p:nvPr/>
        </p:nvPicPr>
        <p:blipFill>
          <a:blip r:embed="rId4"/>
          <a:stretch>
            <a:fillRect/>
          </a:stretch>
        </p:blipFill>
        <p:spPr>
          <a:xfrm>
            <a:off x="4512982" y="3453069"/>
            <a:ext cx="4499238" cy="2383743"/>
          </a:xfrm>
          <a:prstGeom prst="rect">
            <a:avLst/>
          </a:prstGeom>
        </p:spPr>
      </p:pic>
    </p:spTree>
    <p:extLst>
      <p:ext uri="{BB962C8B-B14F-4D97-AF65-F5344CB8AC3E}">
        <p14:creationId xmlns:p14="http://schemas.microsoft.com/office/powerpoint/2010/main" val="24500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37283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619</a:t>
            </a:r>
            <a:r>
              <a:rPr lang="ja-JP" altLang="en-US" sz="1200" dirty="0">
                <a:solidFill>
                  <a:prstClr val="black"/>
                </a:solidFill>
                <a:latin typeface="Meiryo UI" panose="020B0604030504040204" pitchFamily="50" charset="-128"/>
                <a:ea typeface="Meiryo UI" panose="020B0604030504040204" pitchFamily="50" charset="-128"/>
              </a:rPr>
              <a:t>人のうち、支援の度合いが高い区分５、６の人は</a:t>
            </a:r>
            <a:r>
              <a:rPr lang="en-US" altLang="ja-JP" sz="1200" dirty="0">
                <a:solidFill>
                  <a:prstClr val="black"/>
                </a:solidFill>
                <a:latin typeface="Meiryo UI" panose="020B0604030504040204" pitchFamily="50" charset="-128"/>
                <a:ea typeface="Meiryo UI" panose="020B0604030504040204" pitchFamily="50" charset="-128"/>
              </a:rPr>
              <a:t>569</a:t>
            </a:r>
            <a:r>
              <a:rPr lang="ja-JP" altLang="en-US" sz="1200" dirty="0">
                <a:solidFill>
                  <a:prstClr val="black"/>
                </a:solidFill>
                <a:latin typeface="Meiryo UI" panose="020B0604030504040204" pitchFamily="50" charset="-128"/>
                <a:ea typeface="Meiryo UI" panose="020B0604030504040204" pitchFamily="50" charset="-128"/>
              </a:rPr>
              <a:t>人となっており、待機者</a:t>
            </a:r>
            <a:r>
              <a:rPr lang="en-US" altLang="ja-JP" sz="1200" dirty="0">
                <a:solidFill>
                  <a:prstClr val="black"/>
                </a:solidFill>
                <a:latin typeface="Meiryo UI" panose="020B0604030504040204" pitchFamily="50" charset="-128"/>
                <a:ea typeface="Meiryo UI" panose="020B0604030504040204" pitchFamily="50" charset="-128"/>
              </a:rPr>
              <a:t>1,077</a:t>
            </a:r>
            <a:r>
              <a:rPr lang="ja-JP" altLang="en-US" sz="1200" dirty="0">
                <a:solidFill>
                  <a:prstClr val="black"/>
                </a:solidFill>
                <a:latin typeface="Meiryo UI" panose="020B0604030504040204" pitchFamily="50" charset="-128"/>
                <a:ea typeface="Meiryo UI" panose="020B0604030504040204" pitchFamily="50" charset="-128"/>
              </a:rPr>
              <a:t>人のうち、強度行動障がいの状態かつ支援の度合いが高く、専門性の高い支援が求められる人が半数以上を占めている。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619</a:t>
            </a:r>
            <a:r>
              <a:rPr lang="ja-JP" altLang="en-US" sz="1200" dirty="0">
                <a:solidFill>
                  <a:prstClr val="black"/>
                </a:solidFill>
                <a:latin typeface="Meiryo UI" panose="020B0604030504040204" pitchFamily="50" charset="-128"/>
                <a:ea typeface="Meiryo UI" panose="020B0604030504040204" pitchFamily="50" charset="-128"/>
              </a:rPr>
              <a:t>人の特に激しい行動上の問題では、激しいこだわりが最も多く</a:t>
            </a:r>
            <a:r>
              <a:rPr lang="en-US" altLang="ja-JP" sz="1200" dirty="0">
                <a:solidFill>
                  <a:prstClr val="black"/>
                </a:solidFill>
                <a:latin typeface="Meiryo UI" panose="020B0604030504040204" pitchFamily="50" charset="-128"/>
                <a:ea typeface="Meiryo UI" panose="020B0604030504040204" pitchFamily="50" charset="-128"/>
              </a:rPr>
              <a:t>317</a:t>
            </a:r>
            <a:r>
              <a:rPr lang="ja-JP" altLang="en-US" sz="1200" dirty="0">
                <a:solidFill>
                  <a:prstClr val="black"/>
                </a:solidFill>
                <a:latin typeface="Meiryo UI" panose="020B0604030504040204" pitchFamily="50" charset="-128"/>
                <a:ea typeface="Meiryo UI" panose="020B0604030504040204" pitchFamily="50" charset="-128"/>
              </a:rPr>
              <a:t>人、次いで他傷行為が</a:t>
            </a:r>
            <a:r>
              <a:rPr lang="en-US" altLang="ja-JP" sz="1200" dirty="0">
                <a:solidFill>
                  <a:prstClr val="black"/>
                </a:solidFill>
                <a:latin typeface="Meiryo UI" panose="020B0604030504040204" pitchFamily="50" charset="-128"/>
                <a:ea typeface="Meiryo UI" panose="020B0604030504040204" pitchFamily="50" charset="-128"/>
              </a:rPr>
              <a:t>287</a:t>
            </a:r>
            <a:r>
              <a:rPr lang="ja-JP" altLang="en-US" sz="1200" dirty="0">
                <a:solidFill>
                  <a:prstClr val="black"/>
                </a:solidFill>
                <a:latin typeface="Meiryo UI" panose="020B0604030504040204" pitchFamily="50" charset="-128"/>
                <a:ea typeface="Meiryo UI" panose="020B0604030504040204" pitchFamily="50" charset="-128"/>
              </a:rPr>
              <a:t>人、自傷行為が</a:t>
            </a:r>
            <a:r>
              <a:rPr lang="en-US" altLang="ja-JP" sz="1200" dirty="0">
                <a:solidFill>
                  <a:prstClr val="black"/>
                </a:solidFill>
                <a:latin typeface="Meiryo UI" panose="020B0604030504040204" pitchFamily="50" charset="-128"/>
                <a:ea typeface="Meiryo UI" panose="020B0604030504040204" pitchFamily="50" charset="-128"/>
              </a:rPr>
              <a:t>255</a:t>
            </a:r>
            <a:r>
              <a:rPr lang="ja-JP" altLang="en-US" sz="1200" dirty="0">
                <a:solidFill>
                  <a:prstClr val="black"/>
                </a:solidFill>
                <a:latin typeface="Meiryo UI" panose="020B0604030504040204" pitchFamily="50" charset="-128"/>
                <a:ea typeface="Meiryo UI" panose="020B0604030504040204" pitchFamily="50" charset="-128"/>
              </a:rPr>
              <a:t>人、大声等の行動が</a:t>
            </a:r>
            <a:r>
              <a:rPr lang="en-US" altLang="ja-JP" sz="1200" dirty="0">
                <a:solidFill>
                  <a:prstClr val="black"/>
                </a:solidFill>
                <a:latin typeface="Meiryo UI" panose="020B0604030504040204" pitchFamily="50" charset="-128"/>
                <a:ea typeface="Meiryo UI" panose="020B0604030504040204" pitchFamily="50" charset="-128"/>
              </a:rPr>
              <a:t>224</a:t>
            </a:r>
            <a:r>
              <a:rPr lang="ja-JP" altLang="en-US" sz="1200" dirty="0">
                <a:solidFill>
                  <a:prstClr val="black"/>
                </a:solidFill>
                <a:latin typeface="Meiryo UI" panose="020B0604030504040204" pitchFamily="50" charset="-128"/>
                <a:ea typeface="Meiryo UI" panose="020B0604030504040204" pitchFamily="50" charset="-128"/>
              </a:rPr>
              <a:t>人となっている。（複数回答あり）</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4</a:t>
            </a:fld>
            <a:endParaRPr lang="ja-JP" altLang="en-US" dirty="0"/>
          </a:p>
        </p:txBody>
      </p:sp>
      <p:sp>
        <p:nvSpPr>
          <p:cNvPr id="10" name="正方形/長方形 9">
            <a:extLst>
              <a:ext uri="{FF2B5EF4-FFF2-40B4-BE49-F238E27FC236}">
                <a16:creationId xmlns:a16="http://schemas.microsoft.com/office/drawing/2014/main" id="{26229F16-BC45-4086-890D-C1011A81D399}"/>
              </a:ext>
            </a:extLst>
          </p:cNvPr>
          <p:cNvSpPr/>
          <p:nvPr/>
        </p:nvSpPr>
        <p:spPr>
          <a:xfrm>
            <a:off x="5243703" y="2276873"/>
            <a:ext cx="3744416"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点以上の方の特に激しい行動上の問題</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0A10E11-76C0-4A38-816D-9580B7F8FFB2}"/>
              </a:ext>
            </a:extLst>
          </p:cNvPr>
          <p:cNvSpPr txBox="1"/>
          <p:nvPr/>
        </p:nvSpPr>
        <p:spPr>
          <a:xfrm>
            <a:off x="8362324" y="2592798"/>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N=619</a:t>
            </a:r>
            <a:endParaRPr kumimoji="1" lang="ja-JP" altLang="en-US" sz="1200" b="1" dirty="0">
              <a:latin typeface="Calibri" panose="020F0502020204030204" pitchFamily="34" charset="0"/>
              <a:cs typeface="Calibri" panose="020F0502020204030204" pitchFamily="34" charset="0"/>
            </a:endParaRPr>
          </a:p>
        </p:txBody>
      </p:sp>
      <p:sp>
        <p:nvSpPr>
          <p:cNvPr id="13" name="正方形/長方形 12">
            <a:extLst>
              <a:ext uri="{FF2B5EF4-FFF2-40B4-BE49-F238E27FC236}">
                <a16:creationId xmlns:a16="http://schemas.microsoft.com/office/drawing/2014/main" id="{78D570D5-16FE-49FF-BFF9-1302E5D7F463}"/>
              </a:ext>
            </a:extLst>
          </p:cNvPr>
          <p:cNvSpPr/>
          <p:nvPr/>
        </p:nvSpPr>
        <p:spPr>
          <a:xfrm>
            <a:off x="395536" y="2276872"/>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7D7920-2D26-4D3D-9DDB-0974ABDF2B83}"/>
              </a:ext>
            </a:extLst>
          </p:cNvPr>
          <p:cNvSpPr txBox="1"/>
          <p:nvPr/>
        </p:nvSpPr>
        <p:spPr>
          <a:xfrm>
            <a:off x="1259632" y="28588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9998D447-BD33-4EAE-9F63-334FF27B4D2A}"/>
              </a:ext>
            </a:extLst>
          </p:cNvPr>
          <p:cNvSpPr txBox="1"/>
          <p:nvPr/>
        </p:nvSpPr>
        <p:spPr>
          <a:xfrm>
            <a:off x="3707904" y="287952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N=619</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FB19B104-FDB2-48DB-914D-D38520FE40E3}"/>
              </a:ext>
            </a:extLst>
          </p:cNvPr>
          <p:cNvPicPr>
            <a:picLocks noChangeAspect="1"/>
          </p:cNvPicPr>
          <p:nvPr/>
        </p:nvPicPr>
        <p:blipFill>
          <a:blip r:embed="rId3"/>
          <a:stretch>
            <a:fillRect/>
          </a:stretch>
        </p:blipFill>
        <p:spPr>
          <a:xfrm>
            <a:off x="-108520" y="3093920"/>
            <a:ext cx="5499069" cy="1847248"/>
          </a:xfrm>
          <a:prstGeom prst="rect">
            <a:avLst/>
          </a:prstGeom>
        </p:spPr>
      </p:pic>
      <p:pic>
        <p:nvPicPr>
          <p:cNvPr id="5" name="図 4">
            <a:extLst>
              <a:ext uri="{FF2B5EF4-FFF2-40B4-BE49-F238E27FC236}">
                <a16:creationId xmlns:a16="http://schemas.microsoft.com/office/drawing/2014/main" id="{00FF244E-2644-44FC-814D-B9A446BD4A82}"/>
              </a:ext>
            </a:extLst>
          </p:cNvPr>
          <p:cNvPicPr>
            <a:picLocks noChangeAspect="1"/>
          </p:cNvPicPr>
          <p:nvPr/>
        </p:nvPicPr>
        <p:blipFill>
          <a:blip r:embed="rId4"/>
          <a:stretch>
            <a:fillRect/>
          </a:stretch>
        </p:blipFill>
        <p:spPr>
          <a:xfrm>
            <a:off x="5358294" y="2725104"/>
            <a:ext cx="3670110" cy="3237257"/>
          </a:xfrm>
          <a:prstGeom prst="rect">
            <a:avLst/>
          </a:prstGeom>
        </p:spPr>
      </p:pic>
    </p:spTree>
    <p:extLst>
      <p:ext uri="{BB962C8B-B14F-4D97-AF65-F5344CB8AC3E}">
        <p14:creationId xmlns:p14="http://schemas.microsoft.com/office/powerpoint/2010/main" val="203706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27622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現在の居所として、自宅で家族と同居している人が半数以上の</a:t>
            </a:r>
            <a:r>
              <a:rPr lang="en-US" altLang="ja-JP" sz="1200" dirty="0">
                <a:solidFill>
                  <a:prstClr val="black"/>
                </a:solidFill>
                <a:latin typeface="Meiryo UI" panose="020B0604030504040204" pitchFamily="50" charset="-128"/>
                <a:ea typeface="Meiryo UI" panose="020B0604030504040204" pitchFamily="50" charset="-128"/>
              </a:rPr>
              <a:t>581</a:t>
            </a:r>
            <a:r>
              <a:rPr lang="ja-JP" altLang="en-US" sz="1200" dirty="0">
                <a:solidFill>
                  <a:prstClr val="black"/>
                </a:solidFill>
                <a:latin typeface="Meiryo UI" panose="020B0604030504040204" pitchFamily="50" charset="-128"/>
                <a:ea typeface="Meiryo UI" panose="020B0604030504040204" pitchFamily="50" charset="-128"/>
              </a:rPr>
              <a:t>人となっており、それ以外は家族の元とは離れた居所となっている。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障がい者や高齢者の入所施設が居所となっている人が</a:t>
            </a:r>
            <a:r>
              <a:rPr lang="en-US" altLang="ja-JP" sz="1200" dirty="0">
                <a:solidFill>
                  <a:prstClr val="black"/>
                </a:solidFill>
                <a:latin typeface="Meiryo UI" panose="020B0604030504040204" pitchFamily="50" charset="-128"/>
                <a:ea typeface="Meiryo UI" panose="020B0604030504040204" pitchFamily="50" charset="-128"/>
              </a:rPr>
              <a:t>88</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％と割合的には少ないものの施設に入所しながら待機している人もいる。</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spcAft>
                <a:spcPts val="600"/>
              </a:spcAft>
              <a:defRPr/>
            </a:pPr>
            <a:r>
              <a:rPr lang="ja-JP" altLang="en-US" sz="1200" dirty="0">
                <a:solidFill>
                  <a:prstClr val="black"/>
                </a:solidFill>
                <a:latin typeface="Meiryo UI" panose="020B0604030504040204" pitchFamily="50" charset="-128"/>
                <a:ea typeface="Meiryo UI" panose="020B0604030504040204" pitchFamily="50" charset="-128"/>
              </a:rPr>
              <a:t>◆主な介護者が親（父、母、両親）となっている人が</a:t>
            </a:r>
            <a:r>
              <a:rPr lang="en-US" altLang="ja-JP" sz="1200" dirty="0">
                <a:solidFill>
                  <a:prstClr val="black"/>
                </a:solidFill>
                <a:latin typeface="Meiryo UI" panose="020B0604030504040204" pitchFamily="50" charset="-128"/>
                <a:ea typeface="Meiryo UI" panose="020B0604030504040204" pitchFamily="50" charset="-128"/>
              </a:rPr>
              <a:t>610</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57</a:t>
            </a:r>
            <a:r>
              <a:rPr lang="ja-JP" altLang="en-US" sz="1200" dirty="0">
                <a:solidFill>
                  <a:prstClr val="black"/>
                </a:solidFill>
                <a:latin typeface="Meiryo UI" panose="020B0604030504040204" pitchFamily="50" charset="-128"/>
                <a:ea typeface="Meiryo UI" panose="020B0604030504040204" pitchFamily="50" charset="-128"/>
              </a:rPr>
              <a:t>％と待機者の半数以上を占めている。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後見人等の有無では、後見人がついている人が</a:t>
            </a:r>
            <a:r>
              <a:rPr lang="en-US" altLang="ja-JP" sz="1200" dirty="0">
                <a:solidFill>
                  <a:prstClr val="black"/>
                </a:solidFill>
                <a:latin typeface="Meiryo UI" panose="020B0604030504040204" pitchFamily="50" charset="-128"/>
                <a:ea typeface="Meiryo UI" panose="020B0604030504040204" pitchFamily="50" charset="-128"/>
              </a:rPr>
              <a:t>79</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％と少なく、大半の</a:t>
            </a:r>
            <a:r>
              <a:rPr lang="en-US" altLang="ja-JP" sz="1200" dirty="0">
                <a:solidFill>
                  <a:prstClr val="black"/>
                </a:solidFill>
                <a:latin typeface="Meiryo UI" panose="020B0604030504040204" pitchFamily="50" charset="-128"/>
                <a:ea typeface="Meiryo UI" panose="020B0604030504040204" pitchFamily="50" charset="-128"/>
              </a:rPr>
              <a:t>906</a:t>
            </a:r>
            <a:r>
              <a:rPr lang="ja-JP" altLang="en-US" sz="1200" dirty="0">
                <a:solidFill>
                  <a:prstClr val="black"/>
                </a:solidFill>
                <a:latin typeface="Meiryo UI" panose="020B0604030504040204" pitchFamily="50" charset="-128"/>
                <a:ea typeface="Meiryo UI" panose="020B0604030504040204" pitchFamily="50" charset="-128"/>
              </a:rPr>
              <a:t>人には後見人がついていない。</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602112" y="2011372"/>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sp>
        <p:nvSpPr>
          <p:cNvPr id="11" name="正方形/長方形 10">
            <a:extLst>
              <a:ext uri="{FF2B5EF4-FFF2-40B4-BE49-F238E27FC236}">
                <a16:creationId xmlns:a16="http://schemas.microsoft.com/office/drawing/2014/main" id="{A4FF7331-4D09-411D-A961-62306F82EFE0}"/>
              </a:ext>
            </a:extLst>
          </p:cNvPr>
          <p:cNvSpPr/>
          <p:nvPr/>
        </p:nvSpPr>
        <p:spPr>
          <a:xfrm>
            <a:off x="5923198" y="197660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主な介護者</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932C57B-2600-46AC-80BA-E7F055960DD1}"/>
              </a:ext>
            </a:extLst>
          </p:cNvPr>
          <p:cNvSpPr/>
          <p:nvPr/>
        </p:nvSpPr>
        <p:spPr>
          <a:xfrm>
            <a:off x="6084168" y="4725144"/>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後見人等の有無</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DDCF3ED-D46F-4B0D-AD15-8DE3745C0D02}"/>
              </a:ext>
            </a:extLst>
          </p:cNvPr>
          <p:cNvSpPr txBox="1"/>
          <p:nvPr/>
        </p:nvSpPr>
        <p:spPr>
          <a:xfrm>
            <a:off x="2682320" y="227250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141ADDBD-8EAC-4A8F-9008-6243E1A4DCAB}"/>
              </a:ext>
            </a:extLst>
          </p:cNvPr>
          <p:cNvSpPr txBox="1"/>
          <p:nvPr/>
        </p:nvSpPr>
        <p:spPr>
          <a:xfrm>
            <a:off x="8062435" y="198998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FB1225C7-248D-45AE-BABD-C07E38D2588C}"/>
              </a:ext>
            </a:extLst>
          </p:cNvPr>
          <p:cNvSpPr txBox="1"/>
          <p:nvPr/>
        </p:nvSpPr>
        <p:spPr>
          <a:xfrm>
            <a:off x="8241805" y="472514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92E96145-C9B3-4A16-9728-9526AF811C9A}"/>
              </a:ext>
            </a:extLst>
          </p:cNvPr>
          <p:cNvPicPr>
            <a:picLocks noChangeAspect="1"/>
          </p:cNvPicPr>
          <p:nvPr/>
        </p:nvPicPr>
        <p:blipFill>
          <a:blip r:embed="rId3"/>
          <a:stretch>
            <a:fillRect/>
          </a:stretch>
        </p:blipFill>
        <p:spPr>
          <a:xfrm>
            <a:off x="179512" y="2595845"/>
            <a:ext cx="4828450" cy="2993395"/>
          </a:xfrm>
          <a:prstGeom prst="rect">
            <a:avLst/>
          </a:prstGeom>
        </p:spPr>
      </p:pic>
      <p:pic>
        <p:nvPicPr>
          <p:cNvPr id="5" name="図 4">
            <a:extLst>
              <a:ext uri="{FF2B5EF4-FFF2-40B4-BE49-F238E27FC236}">
                <a16:creationId xmlns:a16="http://schemas.microsoft.com/office/drawing/2014/main" id="{D1127391-C90B-4D76-A10D-EBCA14C1883D}"/>
              </a:ext>
            </a:extLst>
          </p:cNvPr>
          <p:cNvPicPr>
            <a:picLocks noChangeAspect="1"/>
          </p:cNvPicPr>
          <p:nvPr/>
        </p:nvPicPr>
        <p:blipFill>
          <a:blip r:embed="rId4"/>
          <a:stretch>
            <a:fillRect/>
          </a:stretch>
        </p:blipFill>
        <p:spPr>
          <a:xfrm>
            <a:off x="4822645" y="2204864"/>
            <a:ext cx="4285859" cy="2091109"/>
          </a:xfrm>
          <a:prstGeom prst="rect">
            <a:avLst/>
          </a:prstGeom>
        </p:spPr>
      </p:pic>
      <p:pic>
        <p:nvPicPr>
          <p:cNvPr id="7" name="図 6">
            <a:extLst>
              <a:ext uri="{FF2B5EF4-FFF2-40B4-BE49-F238E27FC236}">
                <a16:creationId xmlns:a16="http://schemas.microsoft.com/office/drawing/2014/main" id="{DAB9D71D-2C51-4E54-9570-BBDA05B40A36}"/>
              </a:ext>
            </a:extLst>
          </p:cNvPr>
          <p:cNvPicPr>
            <a:picLocks noChangeAspect="1"/>
          </p:cNvPicPr>
          <p:nvPr/>
        </p:nvPicPr>
        <p:blipFill>
          <a:blip r:embed="rId5"/>
          <a:stretch>
            <a:fillRect/>
          </a:stretch>
        </p:blipFill>
        <p:spPr>
          <a:xfrm>
            <a:off x="4987861" y="4797152"/>
            <a:ext cx="3816427" cy="1975275"/>
          </a:xfrm>
          <a:prstGeom prst="rect">
            <a:avLst/>
          </a:prstGeom>
        </p:spPr>
      </p:pic>
    </p:spTree>
    <p:extLst>
      <p:ext uri="{BB962C8B-B14F-4D97-AF65-F5344CB8AC3E}">
        <p14:creationId xmlns:p14="http://schemas.microsoft.com/office/powerpoint/2010/main" val="14044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家族等の状況</a:t>
            </a:r>
          </a:p>
        </p:txBody>
      </p:sp>
      <p:sp>
        <p:nvSpPr>
          <p:cNvPr id="37" name="正方形/長方形 36"/>
          <p:cNvSpPr/>
          <p:nvPr/>
        </p:nvSpPr>
        <p:spPr>
          <a:xfrm>
            <a:off x="35496" y="550953"/>
            <a:ext cx="9071844" cy="1276463"/>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親の年代を見ると、父母ともに</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代が最も多く、父が</a:t>
            </a:r>
            <a:r>
              <a:rPr lang="en-US" altLang="ja-JP" sz="1200" dirty="0">
                <a:solidFill>
                  <a:prstClr val="black"/>
                </a:solidFill>
                <a:latin typeface="Meiryo UI" panose="020B0604030504040204" pitchFamily="50" charset="-128"/>
                <a:ea typeface="Meiryo UI" panose="020B0604030504040204" pitchFamily="50" charset="-128"/>
              </a:rPr>
              <a:t>213</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299</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149</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249</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80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149</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183</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自宅で家族と同居する</a:t>
            </a:r>
            <a:r>
              <a:rPr lang="en-US" altLang="ja-JP" sz="1200" dirty="0">
                <a:solidFill>
                  <a:prstClr val="black"/>
                </a:solidFill>
                <a:latin typeface="Meiryo UI" panose="020B0604030504040204" pitchFamily="50" charset="-128"/>
                <a:ea typeface="Meiryo UI" panose="020B0604030504040204" pitchFamily="50" charset="-128"/>
              </a:rPr>
              <a:t>581</a:t>
            </a:r>
            <a:r>
              <a:rPr lang="ja-JP" altLang="en-US" sz="1200" dirty="0">
                <a:solidFill>
                  <a:prstClr val="black"/>
                </a:solidFill>
                <a:latin typeface="Meiryo UI" panose="020B0604030504040204" pitchFamily="50" charset="-128"/>
                <a:ea typeface="Meiryo UI" panose="020B0604030504040204" pitchFamily="50" charset="-128"/>
              </a:rPr>
              <a:t>人の主な介護者の年齢を見ると、</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a:t>
            </a:r>
            <a:r>
              <a:rPr lang="en-US" altLang="ja-JP" sz="1200" dirty="0">
                <a:solidFill>
                  <a:prstClr val="black"/>
                </a:solidFill>
                <a:latin typeface="Meiryo UI" panose="020B0604030504040204" pitchFamily="50" charset="-128"/>
                <a:ea typeface="Meiryo UI" panose="020B0604030504040204" pitchFamily="50" charset="-128"/>
              </a:rPr>
              <a:t>176</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144</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自宅で家族と同居する</a:t>
            </a:r>
            <a:r>
              <a:rPr lang="en-US" altLang="ja-JP" sz="1200" dirty="0">
                <a:solidFill>
                  <a:prstClr val="black"/>
                </a:solidFill>
                <a:latin typeface="Meiryo UI" panose="020B0604030504040204" pitchFamily="50" charset="-128"/>
                <a:ea typeface="Meiryo UI" panose="020B0604030504040204" pitchFamily="50" charset="-128"/>
              </a:rPr>
              <a:t>581</a:t>
            </a:r>
            <a:r>
              <a:rPr lang="ja-JP" altLang="en-US" sz="1200" dirty="0">
                <a:solidFill>
                  <a:prstClr val="black"/>
                </a:solidFill>
                <a:latin typeface="Meiryo UI" panose="020B0604030504040204" pitchFamily="50" charset="-128"/>
                <a:ea typeface="Meiryo UI" panose="020B0604030504040204" pitchFamily="50" charset="-128"/>
              </a:rPr>
              <a:t>人のうち、セルフプラン等（計画無含む）は</a:t>
            </a:r>
            <a:r>
              <a:rPr lang="en-US" altLang="ja-JP" sz="1200" dirty="0">
                <a:solidFill>
                  <a:prstClr val="black"/>
                </a:solidFill>
                <a:latin typeface="Meiryo UI" panose="020B0604030504040204" pitchFamily="50" charset="-128"/>
                <a:ea typeface="Meiryo UI" panose="020B0604030504040204" pitchFamily="50" charset="-128"/>
              </a:rPr>
              <a:t>115</a:t>
            </a:r>
            <a:r>
              <a:rPr lang="ja-JP" altLang="en-US" sz="1200" dirty="0">
                <a:solidFill>
                  <a:prstClr val="black"/>
                </a:solidFill>
                <a:latin typeface="Meiryo UI" panose="020B0604030504040204" pitchFamily="50" charset="-128"/>
                <a:ea typeface="Meiryo UI" panose="020B0604030504040204" pitchFamily="50" charset="-128"/>
              </a:rPr>
              <a:t>人となっており、そのうちの半数近い</a:t>
            </a:r>
            <a:r>
              <a:rPr lang="en-US" altLang="ja-JP" sz="1200" dirty="0">
                <a:solidFill>
                  <a:prstClr val="black"/>
                </a:solidFill>
                <a:latin typeface="Meiryo UI" panose="020B0604030504040204" pitchFamily="50" charset="-128"/>
                <a:ea typeface="Meiryo UI" panose="020B0604030504040204" pitchFamily="50" charset="-128"/>
              </a:rPr>
              <a:t>54</a:t>
            </a:r>
            <a:r>
              <a:rPr lang="ja-JP" altLang="en-US" sz="1200" dirty="0">
                <a:solidFill>
                  <a:prstClr val="black"/>
                </a:solidFill>
                <a:latin typeface="Meiryo UI" panose="020B0604030504040204" pitchFamily="50" charset="-128"/>
                <a:ea typeface="Meiryo UI" panose="020B0604030504040204" pitchFamily="50" charset="-128"/>
              </a:rPr>
              <a:t>人は父母等の主な介護者が</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代以上となっている。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500"/>
              </a:lnSpc>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主な介護者が両親の場合は、父母のうち低い方の年齢とした。）</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6</a:t>
            </a:fld>
            <a:endParaRPr lang="ja-JP" altLang="en-US" dirty="0"/>
          </a:p>
        </p:txBody>
      </p:sp>
      <p:sp>
        <p:nvSpPr>
          <p:cNvPr id="14" name="正方形/長方形 13">
            <a:extLst>
              <a:ext uri="{FF2B5EF4-FFF2-40B4-BE49-F238E27FC236}">
                <a16:creationId xmlns:a16="http://schemas.microsoft.com/office/drawing/2014/main" id="{5D2B0C17-6DB8-6E5E-E08C-CD5718F40528}"/>
              </a:ext>
            </a:extLst>
          </p:cNvPr>
          <p:cNvSpPr/>
          <p:nvPr/>
        </p:nvSpPr>
        <p:spPr>
          <a:xfrm>
            <a:off x="1331640" y="4349863"/>
            <a:ext cx="6480720" cy="231265"/>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自宅で家族と同居する</a:t>
            </a:r>
            <a:r>
              <a:rPr kumimoji="1" lang="en-US" altLang="ja-JP" sz="1200" dirty="0">
                <a:solidFill>
                  <a:schemeClr val="tx1"/>
                </a:solidFill>
                <a:latin typeface="Meiryo UI" panose="020B0604030504040204" pitchFamily="50" charset="-128"/>
                <a:ea typeface="Meiryo UI" panose="020B0604030504040204" pitchFamily="50" charset="-128"/>
              </a:rPr>
              <a:t>581</a:t>
            </a:r>
            <a:r>
              <a:rPr kumimoji="1" lang="ja-JP" altLang="en-US" sz="1200" dirty="0">
                <a:solidFill>
                  <a:schemeClr val="tx1"/>
                </a:solidFill>
                <a:latin typeface="Meiryo UI" panose="020B0604030504040204" pitchFamily="50" charset="-128"/>
                <a:ea typeface="Meiryo UI" panose="020B0604030504040204" pitchFamily="50" charset="-128"/>
              </a:rPr>
              <a:t>人についての、セルフプラン等の割合と主な介護者の年齢</a:t>
            </a:r>
          </a:p>
        </p:txBody>
      </p:sp>
      <p:cxnSp>
        <p:nvCxnSpPr>
          <p:cNvPr id="16" name="直線コネクタ 15">
            <a:extLst>
              <a:ext uri="{FF2B5EF4-FFF2-40B4-BE49-F238E27FC236}">
                <a16:creationId xmlns:a16="http://schemas.microsoft.com/office/drawing/2014/main" id="{FF75F15C-27A5-57B1-6C03-9F66DF76181B}"/>
              </a:ext>
            </a:extLst>
          </p:cNvPr>
          <p:cNvCxnSpPr>
            <a:cxnSpLocks/>
          </p:cNvCxnSpPr>
          <p:nvPr/>
        </p:nvCxnSpPr>
        <p:spPr>
          <a:xfrm flipV="1">
            <a:off x="3549100" y="5086741"/>
            <a:ext cx="2910366" cy="2704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8094A35-D5CB-DE82-753B-6022EC9DAEE2}"/>
              </a:ext>
            </a:extLst>
          </p:cNvPr>
          <p:cNvCxnSpPr>
            <a:cxnSpLocks/>
          </p:cNvCxnSpPr>
          <p:nvPr/>
        </p:nvCxnSpPr>
        <p:spPr>
          <a:xfrm>
            <a:off x="3549100" y="6270357"/>
            <a:ext cx="2910366" cy="35291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B06913C-2944-1E2B-00E7-68771F54687E}"/>
              </a:ext>
            </a:extLst>
          </p:cNvPr>
          <p:cNvSpPr txBox="1"/>
          <p:nvPr/>
        </p:nvSpPr>
        <p:spPr>
          <a:xfrm>
            <a:off x="899593" y="4664169"/>
            <a:ext cx="3345128"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「家族と同居する人のセルフプラン率」　</a:t>
            </a:r>
            <a:r>
              <a:rPr lang="en-US" altLang="ja-JP" sz="1200" b="1" dirty="0">
                <a:latin typeface="Calibri" panose="020F0502020204030204" pitchFamily="34" charset="0"/>
                <a:cs typeface="Calibri" panose="020F0502020204030204" pitchFamily="34" charset="0"/>
              </a:rPr>
              <a:t>N=581</a:t>
            </a:r>
            <a:endParaRPr kumimoji="1" lang="ja-JP" altLang="en-US" sz="1200" b="1" dirty="0">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4DD4AAF3-9476-3057-D149-17BD82B4DB36}"/>
              </a:ext>
            </a:extLst>
          </p:cNvPr>
          <p:cNvSpPr txBox="1"/>
          <p:nvPr/>
        </p:nvSpPr>
        <p:spPr>
          <a:xfrm>
            <a:off x="5294283" y="4663290"/>
            <a:ext cx="2063054"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「主な介護者の年齢」　</a:t>
            </a:r>
            <a:r>
              <a:rPr kumimoji="1" lang="en-US" altLang="ja-JP" sz="1200" b="1" dirty="0">
                <a:latin typeface="Calibri" panose="020F0502020204030204" pitchFamily="34" charset="0"/>
                <a:cs typeface="Calibri" panose="020F0502020204030204" pitchFamily="34" charset="0"/>
              </a:rPr>
              <a:t>N=115</a:t>
            </a:r>
            <a:endParaRPr kumimoji="1" lang="ja-JP" altLang="en-US" sz="1200" b="1" dirty="0">
              <a:latin typeface="Calibri" panose="020F0502020204030204" pitchFamily="34" charset="0"/>
              <a:cs typeface="Calibri" panose="020F0502020204030204" pitchFamily="34" charset="0"/>
            </a:endParaRPr>
          </a:p>
        </p:txBody>
      </p:sp>
      <p:sp>
        <p:nvSpPr>
          <p:cNvPr id="7" name="正方形/長方形 6">
            <a:extLst>
              <a:ext uri="{FF2B5EF4-FFF2-40B4-BE49-F238E27FC236}">
                <a16:creationId xmlns:a16="http://schemas.microsoft.com/office/drawing/2014/main" id="{6C5709C6-4CAA-584B-94B5-EFEC4908520F}"/>
              </a:ext>
            </a:extLst>
          </p:cNvPr>
          <p:cNvSpPr/>
          <p:nvPr/>
        </p:nvSpPr>
        <p:spPr>
          <a:xfrm>
            <a:off x="689698" y="1879566"/>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父母の年代</a:t>
            </a:r>
          </a:p>
        </p:txBody>
      </p:sp>
      <p:sp>
        <p:nvSpPr>
          <p:cNvPr id="15" name="テキスト ボックス 14">
            <a:extLst>
              <a:ext uri="{FF2B5EF4-FFF2-40B4-BE49-F238E27FC236}">
                <a16:creationId xmlns:a16="http://schemas.microsoft.com/office/drawing/2014/main" id="{076CFA6C-CEAB-4A9C-B82D-CEF013BC506E}"/>
              </a:ext>
            </a:extLst>
          </p:cNvPr>
          <p:cNvSpPr txBox="1"/>
          <p:nvPr/>
        </p:nvSpPr>
        <p:spPr>
          <a:xfrm>
            <a:off x="2941186" y="1870836"/>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5F21286D-3E25-4D57-ACFD-9F92A8B577E0}"/>
              </a:ext>
            </a:extLst>
          </p:cNvPr>
          <p:cNvSpPr/>
          <p:nvPr/>
        </p:nvSpPr>
        <p:spPr>
          <a:xfrm>
            <a:off x="5188138" y="1876561"/>
            <a:ext cx="3700639" cy="22145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自宅で家族と同居する</a:t>
            </a:r>
            <a:r>
              <a:rPr kumimoji="1" lang="en-US" altLang="ja-JP" sz="1200" dirty="0">
                <a:solidFill>
                  <a:schemeClr val="tx1"/>
                </a:solidFill>
                <a:latin typeface="Meiryo UI" panose="020B0604030504040204" pitchFamily="50" charset="-128"/>
                <a:ea typeface="Meiryo UI" panose="020B0604030504040204" pitchFamily="50" charset="-128"/>
              </a:rPr>
              <a:t>581</a:t>
            </a:r>
            <a:r>
              <a:rPr kumimoji="1" lang="ja-JP" altLang="en-US" sz="1200" dirty="0">
                <a:solidFill>
                  <a:schemeClr val="tx1"/>
                </a:solidFill>
                <a:latin typeface="Meiryo UI" panose="020B0604030504040204" pitchFamily="50" charset="-128"/>
                <a:ea typeface="Meiryo UI" panose="020B0604030504040204" pitchFamily="50" charset="-128"/>
              </a:rPr>
              <a:t>人の主な介護者の年齢</a:t>
            </a:r>
          </a:p>
        </p:txBody>
      </p:sp>
      <p:sp>
        <p:nvSpPr>
          <p:cNvPr id="20" name="テキスト ボックス 19">
            <a:extLst>
              <a:ext uri="{FF2B5EF4-FFF2-40B4-BE49-F238E27FC236}">
                <a16:creationId xmlns:a16="http://schemas.microsoft.com/office/drawing/2014/main" id="{FCB48070-97FC-48FA-BB01-07700467FFE7}"/>
              </a:ext>
            </a:extLst>
          </p:cNvPr>
          <p:cNvSpPr txBox="1"/>
          <p:nvPr/>
        </p:nvSpPr>
        <p:spPr>
          <a:xfrm>
            <a:off x="8203663" y="2126481"/>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581</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6B256F70-F589-457E-89CA-7E9C5AD7A518}"/>
              </a:ext>
            </a:extLst>
          </p:cNvPr>
          <p:cNvPicPr>
            <a:picLocks noChangeAspect="1"/>
          </p:cNvPicPr>
          <p:nvPr/>
        </p:nvPicPr>
        <p:blipFill>
          <a:blip r:embed="rId3"/>
          <a:stretch>
            <a:fillRect/>
          </a:stretch>
        </p:blipFill>
        <p:spPr>
          <a:xfrm>
            <a:off x="107504" y="2100488"/>
            <a:ext cx="4608975" cy="2219136"/>
          </a:xfrm>
          <a:prstGeom prst="rect">
            <a:avLst/>
          </a:prstGeom>
        </p:spPr>
      </p:pic>
      <p:pic>
        <p:nvPicPr>
          <p:cNvPr id="6" name="図 5">
            <a:extLst>
              <a:ext uri="{FF2B5EF4-FFF2-40B4-BE49-F238E27FC236}">
                <a16:creationId xmlns:a16="http://schemas.microsoft.com/office/drawing/2014/main" id="{73B06D07-BBD0-4E69-81C0-B07E63B33D21}"/>
              </a:ext>
            </a:extLst>
          </p:cNvPr>
          <p:cNvPicPr>
            <a:picLocks noChangeAspect="1"/>
          </p:cNvPicPr>
          <p:nvPr/>
        </p:nvPicPr>
        <p:blipFill>
          <a:blip r:embed="rId4"/>
          <a:stretch>
            <a:fillRect/>
          </a:stretch>
        </p:blipFill>
        <p:spPr>
          <a:xfrm>
            <a:off x="4643545" y="1982512"/>
            <a:ext cx="4608975" cy="2310584"/>
          </a:xfrm>
          <a:prstGeom prst="rect">
            <a:avLst/>
          </a:prstGeom>
        </p:spPr>
      </p:pic>
      <p:pic>
        <p:nvPicPr>
          <p:cNvPr id="8" name="図 7">
            <a:extLst>
              <a:ext uri="{FF2B5EF4-FFF2-40B4-BE49-F238E27FC236}">
                <a16:creationId xmlns:a16="http://schemas.microsoft.com/office/drawing/2014/main" id="{B4DD408F-6A30-4753-B575-EC100A12BDE5}"/>
              </a:ext>
            </a:extLst>
          </p:cNvPr>
          <p:cNvPicPr>
            <a:picLocks noChangeAspect="1"/>
          </p:cNvPicPr>
          <p:nvPr/>
        </p:nvPicPr>
        <p:blipFill>
          <a:blip r:embed="rId5"/>
          <a:stretch>
            <a:fillRect/>
          </a:stretch>
        </p:blipFill>
        <p:spPr>
          <a:xfrm>
            <a:off x="369951" y="4893436"/>
            <a:ext cx="4529721" cy="1883827"/>
          </a:xfrm>
          <a:prstGeom prst="rect">
            <a:avLst/>
          </a:prstGeom>
        </p:spPr>
      </p:pic>
      <p:pic>
        <p:nvPicPr>
          <p:cNvPr id="9" name="図 8">
            <a:extLst>
              <a:ext uri="{FF2B5EF4-FFF2-40B4-BE49-F238E27FC236}">
                <a16:creationId xmlns:a16="http://schemas.microsoft.com/office/drawing/2014/main" id="{7BDBFD4B-E1D8-4058-996E-0A0E23CEC4EE}"/>
              </a:ext>
            </a:extLst>
          </p:cNvPr>
          <p:cNvPicPr>
            <a:picLocks noChangeAspect="1"/>
          </p:cNvPicPr>
          <p:nvPr/>
        </p:nvPicPr>
        <p:blipFill>
          <a:blip r:embed="rId6"/>
          <a:stretch>
            <a:fillRect/>
          </a:stretch>
        </p:blipFill>
        <p:spPr>
          <a:xfrm>
            <a:off x="4643200" y="4869160"/>
            <a:ext cx="4249280" cy="1944793"/>
          </a:xfrm>
          <a:prstGeom prst="rect">
            <a:avLst/>
          </a:prstGeom>
        </p:spPr>
      </p:pic>
    </p:spTree>
    <p:extLst>
      <p:ext uri="{BB962C8B-B14F-4D97-AF65-F5344CB8AC3E}">
        <p14:creationId xmlns:p14="http://schemas.microsoft.com/office/powerpoint/2010/main" val="37410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9A342B0-6BD2-40D0-83FE-EFA8AE543982}"/>
              </a:ext>
            </a:extLst>
          </p:cNvPr>
          <p:cNvPicPr>
            <a:picLocks noChangeAspect="1"/>
          </p:cNvPicPr>
          <p:nvPr/>
        </p:nvPicPr>
        <p:blipFill>
          <a:blip r:embed="rId3"/>
          <a:stretch>
            <a:fillRect/>
          </a:stretch>
        </p:blipFill>
        <p:spPr>
          <a:xfrm>
            <a:off x="2958758" y="2252754"/>
            <a:ext cx="5797798" cy="2048434"/>
          </a:xfrm>
          <a:prstGeom prst="rect">
            <a:avLst/>
          </a:prstGeom>
        </p:spPr>
      </p:pic>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入所希望の理由</a:t>
            </a:r>
          </a:p>
        </p:txBody>
      </p:sp>
      <p:sp>
        <p:nvSpPr>
          <p:cNvPr id="37" name="正方形/長方形 36"/>
          <p:cNvSpPr/>
          <p:nvPr/>
        </p:nvSpPr>
        <p:spPr>
          <a:xfrm>
            <a:off x="35496" y="550955"/>
            <a:ext cx="9071844" cy="139325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自立支援協議会から提言のあった、施設に求められる機能に沿った入所目的、入所により本人の生活の質の向上が図られるもの等を積極的な理由として分類し、これら積極的な理由に該当せず、地域に障がい特性に応じた支援スキルがある事業所がないため等、二次的な理由で施設入所を希望しているものを消極的な理由として分類し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本人が入所を希望しているのは、わずか４％。　</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が家族の希望により入所を待っている。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積極的な理由に分類された待機者は</a:t>
            </a:r>
            <a:r>
              <a:rPr lang="en-US" altLang="ja-JP" sz="1200" dirty="0">
                <a:solidFill>
                  <a:prstClr val="black"/>
                </a:solidFill>
                <a:latin typeface="Meiryo UI" panose="020B0604030504040204" pitchFamily="50" charset="-128"/>
                <a:ea typeface="Meiryo UI" panose="020B0604030504040204" pitchFamily="50" charset="-128"/>
              </a:rPr>
              <a:t>326</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％となっており、施設の機能を踏まえた上での入所希望の割合は低いといえる。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積極的な理由</a:t>
            </a:r>
            <a:r>
              <a:rPr lang="en-US" altLang="ja-JP" sz="1200" dirty="0">
                <a:solidFill>
                  <a:prstClr val="black"/>
                </a:solidFill>
                <a:latin typeface="Meiryo UI" panose="020B0604030504040204" pitchFamily="50" charset="-128"/>
                <a:ea typeface="Meiryo UI" panose="020B0604030504040204" pitchFamily="50" charset="-128"/>
              </a:rPr>
              <a:t>326</a:t>
            </a:r>
            <a:r>
              <a:rPr lang="ja-JP" altLang="en-US" sz="1200" dirty="0">
                <a:solidFill>
                  <a:prstClr val="black"/>
                </a:solidFill>
                <a:latin typeface="Meiryo UI" panose="020B0604030504040204" pitchFamily="50" charset="-128"/>
                <a:ea typeface="Meiryo UI" panose="020B0604030504040204" pitchFamily="50" charset="-128"/>
              </a:rPr>
              <a:t>人中、本人が入所希望しているのが</a:t>
            </a:r>
            <a:r>
              <a:rPr lang="en-US" altLang="ja-JP" sz="1200" dirty="0">
                <a:solidFill>
                  <a:prstClr val="black"/>
                </a:solidFill>
                <a:latin typeface="Meiryo UI" panose="020B0604030504040204" pitchFamily="50" charset="-128"/>
                <a:ea typeface="Meiryo UI" panose="020B0604030504040204" pitchFamily="50" charset="-128"/>
              </a:rPr>
              <a:t>39</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rPr>
              <a:t>％と少ないが、うち約</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割の</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人には入所後の地域移行の説明がされている。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7</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4733764" y="1985173"/>
            <a:ext cx="1568695" cy="22963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入所希望の理由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9AE074BB-ADE4-419D-A626-3F370B7ECF96}"/>
              </a:ext>
            </a:extLst>
          </p:cNvPr>
          <p:cNvSpPr/>
          <p:nvPr/>
        </p:nvSpPr>
        <p:spPr>
          <a:xfrm>
            <a:off x="3468141" y="4325742"/>
            <a:ext cx="4248472" cy="233747"/>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積極的な理由の内訳</a:t>
            </a:r>
          </a:p>
        </p:txBody>
      </p:sp>
      <p:sp>
        <p:nvSpPr>
          <p:cNvPr id="5" name="正方形/長方形 4">
            <a:extLst>
              <a:ext uri="{FF2B5EF4-FFF2-40B4-BE49-F238E27FC236}">
                <a16:creationId xmlns:a16="http://schemas.microsoft.com/office/drawing/2014/main" id="{656D78CA-0751-F8D1-70F9-D810E30A4ADE}"/>
              </a:ext>
            </a:extLst>
          </p:cNvPr>
          <p:cNvSpPr/>
          <p:nvPr/>
        </p:nvSpPr>
        <p:spPr>
          <a:xfrm>
            <a:off x="755576" y="2002501"/>
            <a:ext cx="1944216" cy="195550"/>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入所希望の理由の分類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FEC8AB8-3540-0927-8146-2E105A9E8C54}"/>
              </a:ext>
            </a:extLst>
          </p:cNvPr>
          <p:cNvSpPr txBox="1"/>
          <p:nvPr/>
        </p:nvSpPr>
        <p:spPr>
          <a:xfrm>
            <a:off x="3877418" y="4511409"/>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N=326</a:t>
            </a:r>
            <a:endParaRPr kumimoji="1" lang="ja-JP" altLang="en-US" sz="12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1E0EC912-18A6-4C3B-F695-EA5087609C9A}"/>
              </a:ext>
            </a:extLst>
          </p:cNvPr>
          <p:cNvSpPr txBox="1"/>
          <p:nvPr/>
        </p:nvSpPr>
        <p:spPr>
          <a:xfrm>
            <a:off x="5216089" y="2198167"/>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81290866-1421-4788-97A6-6A81FC564353}"/>
              </a:ext>
            </a:extLst>
          </p:cNvPr>
          <p:cNvSpPr txBox="1"/>
          <p:nvPr/>
        </p:nvSpPr>
        <p:spPr>
          <a:xfrm>
            <a:off x="1754021" y="219488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N=1077</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9ACD5DC5-DC40-4A29-BD17-7C48E477AB3A}"/>
              </a:ext>
            </a:extLst>
          </p:cNvPr>
          <p:cNvSpPr txBox="1"/>
          <p:nvPr/>
        </p:nvSpPr>
        <p:spPr>
          <a:xfrm>
            <a:off x="7090988" y="4666045"/>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N=39</a:t>
            </a:r>
            <a:endParaRPr kumimoji="1" lang="ja-JP" altLang="en-US" sz="1200" b="1" dirty="0">
              <a:latin typeface="Calibri" panose="020F0502020204030204" pitchFamily="34" charset="0"/>
              <a:cs typeface="Calibri" panose="020F0502020204030204" pitchFamily="34" charset="0"/>
            </a:endParaRPr>
          </a:p>
        </p:txBody>
      </p:sp>
      <p:sp>
        <p:nvSpPr>
          <p:cNvPr id="12" name="右中かっこ 11">
            <a:extLst>
              <a:ext uri="{FF2B5EF4-FFF2-40B4-BE49-F238E27FC236}">
                <a16:creationId xmlns:a16="http://schemas.microsoft.com/office/drawing/2014/main" id="{179E4A54-2E58-4C07-A1EF-AEE54B6A1625}"/>
              </a:ext>
            </a:extLst>
          </p:cNvPr>
          <p:cNvSpPr/>
          <p:nvPr/>
        </p:nvSpPr>
        <p:spPr>
          <a:xfrm>
            <a:off x="8225996" y="2262171"/>
            <a:ext cx="361741" cy="16439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E5D62B7-2C85-4CB9-AD1C-21A9AFD66F86}"/>
              </a:ext>
            </a:extLst>
          </p:cNvPr>
          <p:cNvSpPr txBox="1"/>
          <p:nvPr/>
        </p:nvSpPr>
        <p:spPr>
          <a:xfrm>
            <a:off x="8572927" y="2972031"/>
            <a:ext cx="532615" cy="246221"/>
          </a:xfrm>
          <a:prstGeom prst="rect">
            <a:avLst/>
          </a:prstGeom>
          <a:noFill/>
        </p:spPr>
        <p:txBody>
          <a:bodyPr wrap="square" rtlCol="0">
            <a:spAutoFit/>
          </a:bodyPr>
          <a:lstStyle/>
          <a:p>
            <a:r>
              <a:rPr kumimoji="1" lang="en-US" altLang="ja-JP" sz="1000" dirty="0"/>
              <a:t>326</a:t>
            </a:r>
            <a:r>
              <a:rPr kumimoji="1" lang="ja-JP" altLang="en-US" sz="1000" dirty="0"/>
              <a:t>人</a:t>
            </a:r>
          </a:p>
        </p:txBody>
      </p:sp>
      <p:cxnSp>
        <p:nvCxnSpPr>
          <p:cNvPr id="16" name="直線コネクタ 15">
            <a:extLst>
              <a:ext uri="{FF2B5EF4-FFF2-40B4-BE49-F238E27FC236}">
                <a16:creationId xmlns:a16="http://schemas.microsoft.com/office/drawing/2014/main" id="{7F346A92-B78A-4965-9DB0-99CE221395FA}"/>
              </a:ext>
            </a:extLst>
          </p:cNvPr>
          <p:cNvCxnSpPr>
            <a:cxnSpLocks/>
          </p:cNvCxnSpPr>
          <p:nvPr/>
        </p:nvCxnSpPr>
        <p:spPr>
          <a:xfrm flipV="1">
            <a:off x="4860032" y="3789040"/>
            <a:ext cx="1296144"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2" name="右中かっこ 21">
            <a:extLst>
              <a:ext uri="{FF2B5EF4-FFF2-40B4-BE49-F238E27FC236}">
                <a16:creationId xmlns:a16="http://schemas.microsoft.com/office/drawing/2014/main" id="{BA502D62-9239-4E4C-B613-6BAE3A82A92E}"/>
              </a:ext>
            </a:extLst>
          </p:cNvPr>
          <p:cNvSpPr/>
          <p:nvPr/>
        </p:nvSpPr>
        <p:spPr>
          <a:xfrm rot="10800000">
            <a:off x="3203847" y="3284981"/>
            <a:ext cx="261770" cy="934204"/>
          </a:xfrm>
          <a:prstGeom prst="rightBrace">
            <a:avLst>
              <a:gd name="adj1" fmla="val 1059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8311826-C680-4CEE-90B0-92B7710A93C4}"/>
              </a:ext>
            </a:extLst>
          </p:cNvPr>
          <p:cNvSpPr txBox="1"/>
          <p:nvPr/>
        </p:nvSpPr>
        <p:spPr>
          <a:xfrm>
            <a:off x="2802116" y="3628972"/>
            <a:ext cx="532615" cy="246221"/>
          </a:xfrm>
          <a:prstGeom prst="rect">
            <a:avLst/>
          </a:prstGeom>
          <a:noFill/>
        </p:spPr>
        <p:txBody>
          <a:bodyPr wrap="square" rtlCol="0">
            <a:spAutoFit/>
          </a:bodyPr>
          <a:lstStyle/>
          <a:p>
            <a:r>
              <a:rPr lang="en-US" altLang="ja-JP" sz="1000" dirty="0"/>
              <a:t>739</a:t>
            </a:r>
            <a:r>
              <a:rPr kumimoji="1" lang="ja-JP" altLang="en-US" sz="1000" dirty="0"/>
              <a:t>人</a:t>
            </a:r>
          </a:p>
        </p:txBody>
      </p:sp>
      <p:pic>
        <p:nvPicPr>
          <p:cNvPr id="15" name="図 14">
            <a:extLst>
              <a:ext uri="{FF2B5EF4-FFF2-40B4-BE49-F238E27FC236}">
                <a16:creationId xmlns:a16="http://schemas.microsoft.com/office/drawing/2014/main" id="{3F1178BB-23F1-4A6D-942B-9634A6D849FD}"/>
              </a:ext>
            </a:extLst>
          </p:cNvPr>
          <p:cNvPicPr>
            <a:picLocks noChangeAspect="1"/>
          </p:cNvPicPr>
          <p:nvPr/>
        </p:nvPicPr>
        <p:blipFill>
          <a:blip r:embed="rId4"/>
          <a:stretch>
            <a:fillRect/>
          </a:stretch>
        </p:blipFill>
        <p:spPr>
          <a:xfrm>
            <a:off x="-92336" y="2300486"/>
            <a:ext cx="4060288" cy="2048434"/>
          </a:xfrm>
          <a:prstGeom prst="rect">
            <a:avLst/>
          </a:prstGeom>
        </p:spPr>
      </p:pic>
      <p:pic>
        <p:nvPicPr>
          <p:cNvPr id="18" name="図 17">
            <a:extLst>
              <a:ext uri="{FF2B5EF4-FFF2-40B4-BE49-F238E27FC236}">
                <a16:creationId xmlns:a16="http://schemas.microsoft.com/office/drawing/2014/main" id="{C89939F5-1A79-41FF-92B4-5589BDF9E94F}"/>
              </a:ext>
            </a:extLst>
          </p:cNvPr>
          <p:cNvPicPr>
            <a:picLocks noChangeAspect="1"/>
          </p:cNvPicPr>
          <p:nvPr/>
        </p:nvPicPr>
        <p:blipFill>
          <a:blip r:embed="rId5"/>
          <a:stretch>
            <a:fillRect/>
          </a:stretch>
        </p:blipFill>
        <p:spPr>
          <a:xfrm>
            <a:off x="179512" y="4437112"/>
            <a:ext cx="9114310" cy="2414225"/>
          </a:xfrm>
          <a:prstGeom prst="rect">
            <a:avLst/>
          </a:prstGeom>
        </p:spPr>
      </p:pic>
    </p:spTree>
    <p:extLst>
      <p:ext uri="{BB962C8B-B14F-4D97-AF65-F5344CB8AC3E}">
        <p14:creationId xmlns:p14="http://schemas.microsoft.com/office/powerpoint/2010/main" val="301543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C1444FD6-FE5A-4937-9BB9-A27D06E1FBE8}"/>
              </a:ext>
            </a:extLst>
          </p:cNvPr>
          <p:cNvPicPr>
            <a:picLocks noChangeAspect="1"/>
          </p:cNvPicPr>
          <p:nvPr/>
        </p:nvPicPr>
        <p:blipFill>
          <a:blip r:embed="rId3"/>
          <a:stretch>
            <a:fillRect/>
          </a:stretch>
        </p:blipFill>
        <p:spPr>
          <a:xfrm>
            <a:off x="6149237" y="4832114"/>
            <a:ext cx="2615411" cy="1956986"/>
          </a:xfrm>
          <a:prstGeom prst="rect">
            <a:avLst/>
          </a:prstGeom>
        </p:spPr>
      </p:pic>
      <p:pic>
        <p:nvPicPr>
          <p:cNvPr id="18" name="図 17">
            <a:extLst>
              <a:ext uri="{FF2B5EF4-FFF2-40B4-BE49-F238E27FC236}">
                <a16:creationId xmlns:a16="http://schemas.microsoft.com/office/drawing/2014/main" id="{24A483EC-BCC1-4041-86E3-314083A65585}"/>
              </a:ext>
            </a:extLst>
          </p:cNvPr>
          <p:cNvPicPr>
            <a:picLocks noChangeAspect="1"/>
          </p:cNvPicPr>
          <p:nvPr/>
        </p:nvPicPr>
        <p:blipFill>
          <a:blip r:embed="rId4"/>
          <a:stretch>
            <a:fillRect/>
          </a:stretch>
        </p:blipFill>
        <p:spPr>
          <a:xfrm>
            <a:off x="139052" y="4893900"/>
            <a:ext cx="6291617" cy="1896020"/>
          </a:xfrm>
          <a:prstGeom prst="rect">
            <a:avLst/>
          </a:prstGeom>
        </p:spPr>
      </p:pic>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入所希望の理由</a:t>
            </a:r>
          </a:p>
        </p:txBody>
      </p:sp>
      <p:sp>
        <p:nvSpPr>
          <p:cNvPr id="37" name="正方形/長方形 36"/>
          <p:cNvSpPr/>
          <p:nvPr/>
        </p:nvSpPr>
        <p:spPr>
          <a:xfrm>
            <a:off x="35496" y="550954"/>
            <a:ext cx="9071844" cy="130676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消極的な理由に分類された待機者</a:t>
            </a:r>
            <a:r>
              <a:rPr lang="en-US" altLang="ja-JP" sz="1200" dirty="0">
                <a:solidFill>
                  <a:prstClr val="black"/>
                </a:solidFill>
                <a:latin typeface="Meiryo UI" panose="020B0604030504040204" pitchFamily="50" charset="-128"/>
                <a:ea typeface="Meiryo UI" panose="020B0604030504040204" pitchFamily="50" charset="-128"/>
              </a:rPr>
              <a:t>739</a:t>
            </a:r>
            <a:r>
              <a:rPr lang="ja-JP" altLang="en-US" sz="1200" dirty="0">
                <a:solidFill>
                  <a:prstClr val="black"/>
                </a:solidFill>
                <a:latin typeface="Meiryo UI" panose="020B0604030504040204" pitchFamily="50" charset="-128"/>
                <a:ea typeface="Meiryo UI" panose="020B0604030504040204" pitchFamily="50" charset="-128"/>
              </a:rPr>
              <a:t>人のうち、入所希望の理由が家族が希望しているためが</a:t>
            </a:r>
            <a:r>
              <a:rPr lang="en-US" altLang="ja-JP" sz="1200" dirty="0">
                <a:solidFill>
                  <a:prstClr val="black"/>
                </a:solidFill>
                <a:latin typeface="Meiryo UI" panose="020B0604030504040204" pitchFamily="50" charset="-128"/>
                <a:ea typeface="Meiryo UI" panose="020B0604030504040204" pitchFamily="50" charset="-128"/>
              </a:rPr>
              <a:t>645</a:t>
            </a:r>
            <a:r>
              <a:rPr lang="ja-JP" altLang="en-US" sz="1200" dirty="0">
                <a:solidFill>
                  <a:prstClr val="black"/>
                </a:solidFill>
                <a:latin typeface="Meiryo UI" panose="020B0604030504040204" pitchFamily="50" charset="-128"/>
                <a:ea typeface="Meiryo UI" panose="020B0604030504040204" pitchFamily="50" charset="-128"/>
              </a:rPr>
              <a:t>人と大半を占めているが、</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割近い</a:t>
            </a:r>
            <a:r>
              <a:rPr lang="en-US" altLang="ja-JP" sz="1200" dirty="0">
                <a:solidFill>
                  <a:prstClr val="black"/>
                </a:solidFill>
                <a:latin typeface="Meiryo UI" panose="020B0604030504040204" pitchFamily="50" charset="-128"/>
                <a:ea typeface="Meiryo UI" panose="020B0604030504040204" pitchFamily="50" charset="-128"/>
              </a:rPr>
              <a:t>507</a:t>
            </a:r>
            <a:r>
              <a:rPr lang="ja-JP" altLang="en-US" sz="1200" dirty="0">
                <a:solidFill>
                  <a:prstClr val="black"/>
                </a:solidFill>
                <a:latin typeface="Meiryo UI" panose="020B0604030504040204" pitchFamily="50" charset="-128"/>
                <a:ea typeface="Meiryo UI" panose="020B0604030504040204" pitchFamily="50" charset="-128"/>
              </a:rPr>
              <a:t>人の家族に対しては、入所後の地域移行の説明がされていないままとなっている。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入所希望の理由のうち、支援スキルがある事業所やグループホーム等のサービスがないことを理由とした待機者が</a:t>
            </a:r>
            <a:r>
              <a:rPr lang="en-US" altLang="ja-JP" sz="1200" dirty="0">
                <a:solidFill>
                  <a:prstClr val="black"/>
                </a:solidFill>
                <a:latin typeface="Meiryo UI" panose="020B0604030504040204" pitchFamily="50" charset="-128"/>
                <a:ea typeface="Meiryo UI" panose="020B0604030504040204" pitchFamily="50" charset="-128"/>
              </a:rPr>
              <a:t>37</a:t>
            </a:r>
            <a:r>
              <a:rPr lang="ja-JP" altLang="en-US" sz="1200" dirty="0">
                <a:solidFill>
                  <a:prstClr val="black"/>
                </a:solidFill>
                <a:latin typeface="Meiryo UI" panose="020B0604030504040204" pitchFamily="50" charset="-128"/>
                <a:ea typeface="Meiryo UI" panose="020B0604030504040204" pitchFamily="50" charset="-128"/>
              </a:rPr>
              <a:t>人となって</a:t>
            </a:r>
            <a:r>
              <a:rPr lang="ja-JP" altLang="en-US" sz="1200" dirty="0">
                <a:solidFill>
                  <a:schemeClr val="tx1"/>
                </a:solidFill>
                <a:latin typeface="Meiryo UI" panose="020B0604030504040204" pitchFamily="50" charset="-128"/>
                <a:ea typeface="Meiryo UI" panose="020B0604030504040204" pitchFamily="50" charset="-128"/>
              </a:rPr>
              <a:t>いる。</a:t>
            </a:r>
            <a:endParaRPr lang="en-US" altLang="ja-JP" sz="1200" strike="sngStrike"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この</a:t>
            </a:r>
            <a:r>
              <a:rPr lang="en-US" altLang="ja-JP" sz="1200" dirty="0">
                <a:solidFill>
                  <a:prstClr val="black"/>
                </a:solidFill>
                <a:latin typeface="Meiryo UI" panose="020B0604030504040204" pitchFamily="50" charset="-128"/>
                <a:ea typeface="Meiryo UI" panose="020B0604030504040204" pitchFamily="50" charset="-128"/>
              </a:rPr>
              <a:t>37</a:t>
            </a:r>
            <a:r>
              <a:rPr lang="ja-JP" altLang="en-US" sz="1200" dirty="0">
                <a:solidFill>
                  <a:prstClr val="black"/>
                </a:solidFill>
                <a:latin typeface="Meiryo UI" panose="020B0604030504040204" pitchFamily="50" charset="-128"/>
                <a:ea typeface="Meiryo UI" panose="020B0604030504040204" pitchFamily="50" charset="-128"/>
              </a:rPr>
              <a:t>人うち、障がい支援区分</a:t>
            </a:r>
            <a:r>
              <a:rPr lang="en-US" altLang="ja-JP" sz="1200" dirty="0">
                <a:solidFill>
                  <a:prstClr val="black"/>
                </a:solidFill>
                <a:latin typeface="Meiryo UI" panose="020B0604030504040204" pitchFamily="50" charset="-128"/>
                <a:ea typeface="Meiryo UI" panose="020B0604030504040204" pitchFamily="50" charset="-128"/>
              </a:rPr>
              <a:t>5</a:t>
            </a:r>
            <a:r>
              <a:rPr lang="ja-JP" altLang="en-US" sz="1200" dirty="0">
                <a:solidFill>
                  <a:prstClr val="black"/>
                </a:solidFill>
                <a:latin typeface="Meiryo UI" panose="020B0604030504040204" pitchFamily="50" charset="-128"/>
                <a:ea typeface="Meiryo UI" panose="020B0604030504040204" pitchFamily="50" charset="-128"/>
              </a:rPr>
              <a:t>と</a:t>
            </a:r>
            <a:r>
              <a:rPr lang="en-US" altLang="ja-JP" sz="1200" dirty="0">
                <a:solidFill>
                  <a:prstClr val="black"/>
                </a:solidFill>
                <a:latin typeface="Meiryo UI" panose="020B0604030504040204" pitchFamily="50" charset="-128"/>
                <a:ea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rPr>
              <a:t>の人が</a:t>
            </a:r>
            <a:r>
              <a:rPr lang="en-US" altLang="ja-JP" sz="1200" dirty="0">
                <a:solidFill>
                  <a:prstClr val="black"/>
                </a:solidFill>
                <a:latin typeface="Meiryo UI" panose="020B0604030504040204" pitchFamily="50" charset="-128"/>
                <a:ea typeface="Meiryo UI" panose="020B0604030504040204" pitchFamily="50" charset="-128"/>
              </a:rPr>
              <a:t>32</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86</a:t>
            </a:r>
            <a:r>
              <a:rPr lang="ja-JP" altLang="en-US" sz="1200" dirty="0">
                <a:solidFill>
                  <a:prstClr val="black"/>
                </a:solidFill>
                <a:latin typeface="Meiryo UI" panose="020B0604030504040204" pitchFamily="50" charset="-128"/>
                <a:ea typeface="Meiryo UI" panose="020B0604030504040204" pitchFamily="50" charset="-128"/>
              </a:rPr>
              <a:t>％を占めて</a:t>
            </a:r>
            <a:r>
              <a:rPr lang="ja-JP" altLang="en-US" sz="1200" dirty="0">
                <a:solidFill>
                  <a:schemeClr val="tx1"/>
                </a:solidFill>
                <a:latin typeface="Meiryo UI" panose="020B0604030504040204" pitchFamily="50" charset="-128"/>
                <a:ea typeface="Meiryo UI" panose="020B0604030504040204" pitchFamily="50" charset="-128"/>
              </a:rPr>
              <a:t>いる。</a:t>
            </a:r>
            <a:endParaRPr lang="ja-JP" altLang="en-US" sz="1200" strike="sngStrike"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8</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835696" y="4552966"/>
            <a:ext cx="5976664" cy="260162"/>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地域の社会資源不足を理由とした入所希望</a:t>
            </a:r>
          </a:p>
        </p:txBody>
      </p:sp>
      <p:sp>
        <p:nvSpPr>
          <p:cNvPr id="4" name="正方形/長方形 3">
            <a:extLst>
              <a:ext uri="{FF2B5EF4-FFF2-40B4-BE49-F238E27FC236}">
                <a16:creationId xmlns:a16="http://schemas.microsoft.com/office/drawing/2014/main" id="{B3F132ED-7FAA-B495-F909-96447447D603}"/>
              </a:ext>
            </a:extLst>
          </p:cNvPr>
          <p:cNvSpPr/>
          <p:nvPr/>
        </p:nvSpPr>
        <p:spPr>
          <a:xfrm>
            <a:off x="3131840" y="2000629"/>
            <a:ext cx="3528392" cy="24190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消極</a:t>
            </a:r>
            <a:r>
              <a:rPr kumimoji="1" lang="ja-JP" altLang="en-US" sz="1200" dirty="0">
                <a:solidFill>
                  <a:schemeClr val="tx1"/>
                </a:solidFill>
                <a:latin typeface="Meiryo UI" panose="020B0604030504040204" pitchFamily="50" charset="-128"/>
                <a:ea typeface="Meiryo UI" panose="020B0604030504040204" pitchFamily="50" charset="-128"/>
              </a:rPr>
              <a:t>的な理由の内訳</a:t>
            </a:r>
          </a:p>
        </p:txBody>
      </p:sp>
      <p:cxnSp>
        <p:nvCxnSpPr>
          <p:cNvPr id="8" name="直線コネクタ 7">
            <a:extLst>
              <a:ext uri="{FF2B5EF4-FFF2-40B4-BE49-F238E27FC236}">
                <a16:creationId xmlns:a16="http://schemas.microsoft.com/office/drawing/2014/main" id="{8BBE07FB-7253-480B-52D1-563504D40431}"/>
              </a:ext>
            </a:extLst>
          </p:cNvPr>
          <p:cNvCxnSpPr>
            <a:cxnSpLocks/>
          </p:cNvCxnSpPr>
          <p:nvPr/>
        </p:nvCxnSpPr>
        <p:spPr>
          <a:xfrm flipV="1">
            <a:off x="6444208" y="5259041"/>
            <a:ext cx="1072692" cy="1017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ECBA26D-4AA0-A345-0BBF-FF65B968C37E}"/>
              </a:ext>
            </a:extLst>
          </p:cNvPr>
          <p:cNvCxnSpPr>
            <a:cxnSpLocks/>
          </p:cNvCxnSpPr>
          <p:nvPr/>
        </p:nvCxnSpPr>
        <p:spPr>
          <a:xfrm>
            <a:off x="6378124" y="6323882"/>
            <a:ext cx="1136172" cy="9381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71C6359A-F929-D0FD-08C1-FCA578D30C64}"/>
              </a:ext>
            </a:extLst>
          </p:cNvPr>
          <p:cNvSpPr/>
          <p:nvPr/>
        </p:nvSpPr>
        <p:spPr>
          <a:xfrm>
            <a:off x="2796829" y="5357588"/>
            <a:ext cx="3647379" cy="30031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CCC069A-AE7A-2F28-C018-5AB60D51A7A6}"/>
              </a:ext>
            </a:extLst>
          </p:cNvPr>
          <p:cNvSpPr/>
          <p:nvPr/>
        </p:nvSpPr>
        <p:spPr>
          <a:xfrm>
            <a:off x="3442667" y="5698730"/>
            <a:ext cx="2929533"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802624D-36AF-4277-8972-CD26CD108768}"/>
              </a:ext>
            </a:extLst>
          </p:cNvPr>
          <p:cNvSpPr/>
          <p:nvPr/>
        </p:nvSpPr>
        <p:spPr>
          <a:xfrm>
            <a:off x="3635896" y="6039872"/>
            <a:ext cx="2736304" cy="28401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3D382F8-76D3-2570-CECB-344A20836DAC}"/>
              </a:ext>
            </a:extLst>
          </p:cNvPr>
          <p:cNvSpPr txBox="1"/>
          <p:nvPr/>
        </p:nvSpPr>
        <p:spPr>
          <a:xfrm>
            <a:off x="3333587" y="2280167"/>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N=739</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87BD7015-43E9-F871-4C41-75975EC6B836}"/>
              </a:ext>
            </a:extLst>
          </p:cNvPr>
          <p:cNvSpPr txBox="1"/>
          <p:nvPr/>
        </p:nvSpPr>
        <p:spPr>
          <a:xfrm>
            <a:off x="1547664" y="4839683"/>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N=739</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329AA713-C1AD-BFC8-3527-940B1B9131BD}"/>
              </a:ext>
            </a:extLst>
          </p:cNvPr>
          <p:cNvSpPr txBox="1"/>
          <p:nvPr/>
        </p:nvSpPr>
        <p:spPr>
          <a:xfrm>
            <a:off x="7255619" y="4746675"/>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N=37</a:t>
            </a:r>
            <a:endParaRPr kumimoji="1" lang="ja-JP" altLang="en-US" sz="1200" b="1" dirty="0">
              <a:latin typeface="Calibri" panose="020F0502020204030204" pitchFamily="34" charset="0"/>
              <a:cs typeface="Calibri" panose="020F0502020204030204" pitchFamily="34" charset="0"/>
            </a:endParaRPr>
          </a:p>
        </p:txBody>
      </p:sp>
      <p:sp>
        <p:nvSpPr>
          <p:cNvPr id="16" name="テキスト ボックス 15">
            <a:extLst>
              <a:ext uri="{FF2B5EF4-FFF2-40B4-BE49-F238E27FC236}">
                <a16:creationId xmlns:a16="http://schemas.microsoft.com/office/drawing/2014/main" id="{051729DD-1499-D33C-EA02-12C3FC017CA5}"/>
              </a:ext>
            </a:extLst>
          </p:cNvPr>
          <p:cNvSpPr txBox="1"/>
          <p:nvPr/>
        </p:nvSpPr>
        <p:spPr>
          <a:xfrm>
            <a:off x="5508104" y="2332144"/>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N=645</a:t>
            </a:r>
            <a:endParaRPr kumimoji="1" lang="ja-JP" altLang="en-US" sz="1200" b="1" dirty="0">
              <a:latin typeface="Calibri" panose="020F0502020204030204" pitchFamily="34" charset="0"/>
              <a:cs typeface="Calibri" panose="020F0502020204030204" pitchFamily="34" charset="0"/>
            </a:endParaRPr>
          </a:p>
        </p:txBody>
      </p:sp>
      <p:pic>
        <p:nvPicPr>
          <p:cNvPr id="17" name="図 16">
            <a:extLst>
              <a:ext uri="{FF2B5EF4-FFF2-40B4-BE49-F238E27FC236}">
                <a16:creationId xmlns:a16="http://schemas.microsoft.com/office/drawing/2014/main" id="{8E0281FC-E886-4FA7-B3B4-C04C7F800EFD}"/>
              </a:ext>
            </a:extLst>
          </p:cNvPr>
          <p:cNvPicPr>
            <a:picLocks noChangeAspect="1"/>
          </p:cNvPicPr>
          <p:nvPr/>
        </p:nvPicPr>
        <p:blipFill>
          <a:blip r:embed="rId5"/>
          <a:stretch>
            <a:fillRect/>
          </a:stretch>
        </p:blipFill>
        <p:spPr>
          <a:xfrm>
            <a:off x="516916" y="2326801"/>
            <a:ext cx="7132938" cy="2091109"/>
          </a:xfrm>
          <a:prstGeom prst="rect">
            <a:avLst/>
          </a:prstGeom>
        </p:spPr>
      </p:pic>
    </p:spTree>
    <p:extLst>
      <p:ext uri="{BB962C8B-B14F-4D97-AF65-F5344CB8AC3E}">
        <p14:creationId xmlns:p14="http://schemas.microsoft.com/office/powerpoint/2010/main" val="72734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入所希望の理由</a:t>
            </a:r>
          </a:p>
        </p:txBody>
      </p:sp>
      <p:sp>
        <p:nvSpPr>
          <p:cNvPr id="37" name="正方形/長方形 36"/>
          <p:cNvSpPr/>
          <p:nvPr/>
        </p:nvSpPr>
        <p:spPr>
          <a:xfrm>
            <a:off x="35496" y="550955"/>
            <a:ext cx="9071844" cy="1372188"/>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行動関連項目の点数が高くない行動関連項目が</a:t>
            </a:r>
            <a:r>
              <a:rPr lang="en-US" altLang="ja-JP" sz="1200" dirty="0">
                <a:solidFill>
                  <a:prstClr val="black"/>
                </a:solidFill>
                <a:latin typeface="Meiryo UI" panose="020B0604030504040204" pitchFamily="50" charset="-128"/>
                <a:ea typeface="Meiryo UI" panose="020B0604030504040204" pitchFamily="50" charset="-128"/>
              </a:rPr>
              <a:t>0</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点であるのは</a:t>
            </a:r>
            <a:r>
              <a:rPr lang="en-US" altLang="ja-JP" sz="1200" dirty="0">
                <a:solidFill>
                  <a:prstClr val="black"/>
                </a:solidFill>
                <a:latin typeface="Meiryo UI" panose="020B0604030504040204" pitchFamily="50" charset="-128"/>
                <a:ea typeface="Meiryo UI" panose="020B0604030504040204" pitchFamily="50" charset="-128"/>
              </a:rPr>
              <a:t>188</a:t>
            </a:r>
            <a:r>
              <a:rPr lang="ja-JP" altLang="en-US" sz="1200" dirty="0">
                <a:solidFill>
                  <a:prstClr val="black"/>
                </a:solidFill>
                <a:latin typeface="Meiryo UI" panose="020B0604030504040204" pitchFamily="50" charset="-128"/>
                <a:ea typeface="Meiryo UI" panose="020B0604030504040204" pitchFamily="50" charset="-128"/>
              </a:rPr>
              <a:t>人となっており、うち積極的理由に分類される人は、</a:t>
            </a:r>
            <a:r>
              <a:rPr lang="en-US" altLang="ja-JP" sz="1200" dirty="0">
                <a:solidFill>
                  <a:prstClr val="black"/>
                </a:solidFill>
                <a:latin typeface="Meiryo UI" panose="020B0604030504040204" pitchFamily="50" charset="-128"/>
                <a:ea typeface="Meiryo UI" panose="020B0604030504040204" pitchFamily="50" charset="-128"/>
              </a:rPr>
              <a:t>53</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居所が自宅以外であるのは、</a:t>
            </a:r>
            <a:r>
              <a:rPr lang="en-US" altLang="ja-JP" sz="1200" dirty="0">
                <a:solidFill>
                  <a:prstClr val="black"/>
                </a:solidFill>
                <a:latin typeface="Meiryo UI" panose="020B0604030504040204" pitchFamily="50" charset="-128"/>
                <a:ea typeface="Meiryo UI" panose="020B0604030504040204" pitchFamily="50" charset="-128"/>
              </a:rPr>
              <a:t>451</a:t>
            </a:r>
            <a:r>
              <a:rPr lang="ja-JP" altLang="en-US" sz="1200" dirty="0">
                <a:solidFill>
                  <a:prstClr val="black"/>
                </a:solidFill>
                <a:latin typeface="Meiryo UI" panose="020B0604030504040204" pitchFamily="50" charset="-128"/>
                <a:ea typeface="Meiryo UI" panose="020B0604030504040204" pitchFamily="50" charset="-128"/>
              </a:rPr>
              <a:t>人となっており、うち積極的理由に分類される人は、</a:t>
            </a:r>
            <a:r>
              <a:rPr lang="en-US" altLang="ja-JP" sz="1200" dirty="0">
                <a:solidFill>
                  <a:prstClr val="black"/>
                </a:solidFill>
                <a:latin typeface="Meiryo UI" panose="020B0604030504040204" pitchFamily="50" charset="-128"/>
                <a:ea typeface="Meiryo UI" panose="020B0604030504040204" pitchFamily="50" charset="-128"/>
              </a:rPr>
              <a:t>112</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それぞれの入所希望の理由は下表のとおり。</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9</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207519" y="2170794"/>
            <a:ext cx="3644401" cy="22619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行動関連項目０～４点の</a:t>
            </a:r>
            <a:r>
              <a:rPr lang="en-US" altLang="ja-JP" sz="1200" dirty="0">
                <a:solidFill>
                  <a:schemeClr val="tx1"/>
                </a:solidFill>
                <a:latin typeface="Meiryo UI" panose="020B0604030504040204" pitchFamily="50" charset="-128"/>
                <a:ea typeface="Meiryo UI" panose="020B0604030504040204" pitchFamily="50" charset="-128"/>
              </a:rPr>
              <a:t>188</a:t>
            </a:r>
            <a:r>
              <a:rPr lang="ja-JP" altLang="en-US" sz="1200" dirty="0">
                <a:solidFill>
                  <a:schemeClr val="tx1"/>
                </a:solidFill>
                <a:latin typeface="Meiryo UI" panose="020B0604030504040204" pitchFamily="50" charset="-128"/>
                <a:ea typeface="Meiryo UI" panose="020B0604030504040204" pitchFamily="50" charset="-128"/>
              </a:rPr>
              <a:t>名の入所希望の理由</a:t>
            </a:r>
          </a:p>
        </p:txBody>
      </p:sp>
      <p:graphicFrame>
        <p:nvGraphicFramePr>
          <p:cNvPr id="5" name="表 4">
            <a:extLst>
              <a:ext uri="{FF2B5EF4-FFF2-40B4-BE49-F238E27FC236}">
                <a16:creationId xmlns:a16="http://schemas.microsoft.com/office/drawing/2014/main" id="{5D2F81F0-EA4C-94F3-D60F-1940371D549F}"/>
              </a:ext>
            </a:extLst>
          </p:cNvPr>
          <p:cNvGraphicFramePr>
            <a:graphicFrameLocks noGrp="1"/>
          </p:cNvGraphicFramePr>
          <p:nvPr>
            <p:extLst>
              <p:ext uri="{D42A27DB-BD31-4B8C-83A1-F6EECF244321}">
                <p14:modId xmlns:p14="http://schemas.microsoft.com/office/powerpoint/2010/main" val="38749728"/>
              </p:ext>
            </p:extLst>
          </p:nvPr>
        </p:nvGraphicFramePr>
        <p:xfrm>
          <a:off x="171283" y="4821972"/>
          <a:ext cx="3373179" cy="1752600"/>
        </p:xfrm>
        <a:graphic>
          <a:graphicData uri="http://schemas.openxmlformats.org/drawingml/2006/table">
            <a:tbl>
              <a:tblPr firstRow="1" bandRow="1">
                <a:tableStyleId>{5C22544A-7EE6-4342-B048-85BDC9FD1C3A}</a:tableStyleId>
              </a:tblPr>
              <a:tblGrid>
                <a:gridCol w="3042709">
                  <a:extLst>
                    <a:ext uri="{9D8B030D-6E8A-4147-A177-3AD203B41FA5}">
                      <a16:colId xmlns:a16="http://schemas.microsoft.com/office/drawing/2014/main" val="3137802365"/>
                    </a:ext>
                  </a:extLst>
                </a:gridCol>
                <a:gridCol w="330470">
                  <a:extLst>
                    <a:ext uri="{9D8B030D-6E8A-4147-A177-3AD203B41FA5}">
                      <a16:colId xmlns:a16="http://schemas.microsoft.com/office/drawing/2014/main" val="2578969192"/>
                    </a:ext>
                  </a:extLst>
                </a:gridCol>
              </a:tblGrid>
              <a:tr h="161678">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積極的理由</a:t>
                      </a:r>
                    </a:p>
                  </a:txBody>
                  <a:tcPr marL="9525" marR="9525" marT="9525" marB="0" anchor="ctr">
                    <a:solidFill>
                      <a:schemeClr val="accent1">
                        <a:lumMod val="60000"/>
                        <a:lumOff val="40000"/>
                      </a:schemeClr>
                    </a:solidFill>
                  </a:tcPr>
                </a:tc>
                <a:tc hMerge="1">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90601781"/>
                  </a:ext>
                </a:extLst>
              </a:tr>
              <a:tr h="29608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本人の状態が変化し、本人の行動改善や生活能力の習得が必要となったため</a:t>
                      </a:r>
                    </a:p>
                  </a:txBody>
                  <a:tcPr marL="9525" marR="9525" marT="9525"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r h="29608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アセスメントや有効な支援方法を整理して環境調整を集中的に実施するため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a:t>
                      </a:r>
                    </a:p>
                  </a:txBody>
                  <a:tcPr marL="9525" marR="9525" marT="9525" marB="0" anchor="ctr"/>
                </a:tc>
                <a:extLst>
                  <a:ext uri="{0D108BD9-81ED-4DB2-BD59-A6C34878D82A}">
                    <a16:rowId xmlns:a16="http://schemas.microsoft.com/office/drawing/2014/main" val="2262243393"/>
                  </a:ext>
                </a:extLst>
              </a:tr>
              <a:tr h="15252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家族から不適切な扱いを受けているため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tc>
                <a:extLst>
                  <a:ext uri="{0D108BD9-81ED-4DB2-BD59-A6C34878D82A}">
                    <a16:rowId xmlns:a16="http://schemas.microsoft.com/office/drawing/2014/main" val="3227899808"/>
                  </a:ext>
                </a:extLst>
              </a:tr>
              <a:tr h="15252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住環境において入所したほうがよいため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tc>
                <a:extLst>
                  <a:ext uri="{0D108BD9-81ED-4DB2-BD59-A6C34878D82A}">
                    <a16:rowId xmlns:a16="http://schemas.microsoft.com/office/drawing/2014/main" val="2275951417"/>
                  </a:ext>
                </a:extLst>
              </a:tr>
              <a:tr h="29608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地域で孤立または排除された状況に置かれており、入所することでつながりができるため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extLst>
                  <a:ext uri="{0D108BD9-81ED-4DB2-BD59-A6C34878D82A}">
                    <a16:rowId xmlns:a16="http://schemas.microsoft.com/office/drawing/2014/main" val="2194904963"/>
                  </a:ext>
                </a:extLst>
              </a:tr>
              <a:tr h="15252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本人が希望しているため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tc>
                <a:extLst>
                  <a:ext uri="{0D108BD9-81ED-4DB2-BD59-A6C34878D82A}">
                    <a16:rowId xmlns:a16="http://schemas.microsoft.com/office/drawing/2014/main" val="694355831"/>
                  </a:ext>
                </a:extLst>
              </a:tr>
              <a:tr h="15252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その他（積極的理由）</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tc>
                <a:extLst>
                  <a:ext uri="{0D108BD9-81ED-4DB2-BD59-A6C34878D82A}">
                    <a16:rowId xmlns:a16="http://schemas.microsoft.com/office/drawing/2014/main" val="650774932"/>
                  </a:ext>
                </a:extLst>
              </a:tr>
            </a:tbl>
          </a:graphicData>
        </a:graphic>
      </p:graphicFrame>
      <p:graphicFrame>
        <p:nvGraphicFramePr>
          <p:cNvPr id="6" name="表 5">
            <a:extLst>
              <a:ext uri="{FF2B5EF4-FFF2-40B4-BE49-F238E27FC236}">
                <a16:creationId xmlns:a16="http://schemas.microsoft.com/office/drawing/2014/main" id="{E5491AE7-3D48-67DC-EEB5-C52FA02BDD1B}"/>
              </a:ext>
            </a:extLst>
          </p:cNvPr>
          <p:cNvGraphicFramePr>
            <a:graphicFrameLocks noGrp="1"/>
          </p:cNvGraphicFramePr>
          <p:nvPr>
            <p:extLst>
              <p:ext uri="{D42A27DB-BD31-4B8C-83A1-F6EECF244321}">
                <p14:modId xmlns:p14="http://schemas.microsoft.com/office/powerpoint/2010/main" val="619157544"/>
              </p:ext>
            </p:extLst>
          </p:nvPr>
        </p:nvGraphicFramePr>
        <p:xfrm>
          <a:off x="3782026" y="4835238"/>
          <a:ext cx="3578859" cy="1646767"/>
        </p:xfrm>
        <a:graphic>
          <a:graphicData uri="http://schemas.openxmlformats.org/drawingml/2006/table">
            <a:tbl>
              <a:tblPr firstRow="1" bandRow="1">
                <a:tableStyleId>{5C22544A-7EE6-4342-B048-85BDC9FD1C3A}</a:tableStyleId>
              </a:tblPr>
              <a:tblGrid>
                <a:gridCol w="3178172">
                  <a:extLst>
                    <a:ext uri="{9D8B030D-6E8A-4147-A177-3AD203B41FA5}">
                      <a16:colId xmlns:a16="http://schemas.microsoft.com/office/drawing/2014/main" val="3137802365"/>
                    </a:ext>
                  </a:extLst>
                </a:gridCol>
                <a:gridCol w="400687">
                  <a:extLst>
                    <a:ext uri="{9D8B030D-6E8A-4147-A177-3AD203B41FA5}">
                      <a16:colId xmlns:a16="http://schemas.microsoft.com/office/drawing/2014/main" val="2578969192"/>
                    </a:ext>
                  </a:extLst>
                </a:gridCol>
              </a:tblGrid>
              <a:tr h="179185">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消極的理由</a:t>
                      </a:r>
                    </a:p>
                  </a:txBody>
                  <a:tcPr marL="9525" marR="9525" marT="9525" marB="0" anchor="ctr">
                    <a:solidFill>
                      <a:schemeClr val="accent1">
                        <a:lumMod val="60000"/>
                        <a:lumOff val="40000"/>
                      </a:schemeClr>
                    </a:solidFill>
                  </a:tcPr>
                </a:tc>
                <a:tc hMerge="1">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90601781"/>
                  </a:ext>
                </a:extLst>
              </a:tr>
              <a:tr h="25003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グループホーム等の住まいの場がないため</a:t>
                      </a:r>
                    </a:p>
                  </a:txBody>
                  <a:tcPr marL="9525" marR="9525" marT="9525" marB="0" anchor="ctr">
                    <a:solidFill>
                      <a:schemeClr val="accent1">
                        <a:lumMod val="20000"/>
                        <a:lumOff val="80000"/>
                      </a:schemeClr>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r h="30069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ヘルパー等の必要なサービスがないため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extLst>
                  <a:ext uri="{0D108BD9-81ED-4DB2-BD59-A6C34878D82A}">
                    <a16:rowId xmlns:a16="http://schemas.microsoft.com/office/drawing/2014/main" val="2262243393"/>
                  </a:ext>
                </a:extLst>
              </a:tr>
              <a:tr h="169043">
                <a:tc>
                  <a:txBody>
                    <a:bodyPr/>
                    <a:lstStyle/>
                    <a:p>
                      <a:pPr algn="l" fontAlgn="ct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障がい</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特性に応じた支援スキルがある事業所がないため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tc>
                <a:extLst>
                  <a:ext uri="{0D108BD9-81ED-4DB2-BD59-A6C34878D82A}">
                    <a16:rowId xmlns:a16="http://schemas.microsoft.com/office/drawing/2014/main" val="3227899808"/>
                  </a:ext>
                </a:extLst>
              </a:tr>
              <a:tr h="169043">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経済的に不安があるため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a:t>
                      </a:r>
                    </a:p>
                  </a:txBody>
                  <a:tcPr marL="9525" marR="9525" marT="9525" marB="0" anchor="ctr"/>
                </a:tc>
                <a:extLst>
                  <a:ext uri="{0D108BD9-81ED-4DB2-BD59-A6C34878D82A}">
                    <a16:rowId xmlns:a16="http://schemas.microsoft.com/office/drawing/2014/main" val="2275951417"/>
                  </a:ext>
                </a:extLst>
              </a:tr>
              <a:tr h="22552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家族が希望しているため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a:t>
                      </a:r>
                    </a:p>
                  </a:txBody>
                  <a:tcPr marL="9525" marR="9525" marT="9525" marB="0" anchor="ctr"/>
                </a:tc>
                <a:extLst>
                  <a:ext uri="{0D108BD9-81ED-4DB2-BD59-A6C34878D82A}">
                    <a16:rowId xmlns:a16="http://schemas.microsoft.com/office/drawing/2014/main" val="2194904963"/>
                  </a:ext>
                </a:extLst>
              </a:tr>
              <a:tr h="18420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本人の意思が確認できないため</a:t>
                      </a:r>
                    </a:p>
                  </a:txBody>
                  <a:tcPr marL="9525" marR="9525" marT="9525" marB="0" anchor="ct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p>
                  </a:txBody>
                  <a:tcPr marL="9525" marR="9525" marT="9525" marB="0" anchor="ctr"/>
                </a:tc>
                <a:extLst>
                  <a:ext uri="{0D108BD9-81ED-4DB2-BD59-A6C34878D82A}">
                    <a16:rowId xmlns:a16="http://schemas.microsoft.com/office/drawing/2014/main" val="694355831"/>
                  </a:ext>
                </a:extLst>
              </a:tr>
              <a:tr h="169043">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その他</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p>
                  </a:txBody>
                  <a:tcPr marL="9525" marR="9525" marT="9525" marB="0" anchor="ctr"/>
                </a:tc>
                <a:extLst>
                  <a:ext uri="{0D108BD9-81ED-4DB2-BD59-A6C34878D82A}">
                    <a16:rowId xmlns:a16="http://schemas.microsoft.com/office/drawing/2014/main" val="650774932"/>
                  </a:ext>
                </a:extLst>
              </a:tr>
            </a:tbl>
          </a:graphicData>
        </a:graphic>
      </p:graphicFrame>
      <p:graphicFrame>
        <p:nvGraphicFramePr>
          <p:cNvPr id="7" name="表 6">
            <a:extLst>
              <a:ext uri="{FF2B5EF4-FFF2-40B4-BE49-F238E27FC236}">
                <a16:creationId xmlns:a16="http://schemas.microsoft.com/office/drawing/2014/main" id="{2F8B8F9A-8A10-A3E6-C1B6-EE5CF23BD25F}"/>
              </a:ext>
            </a:extLst>
          </p:cNvPr>
          <p:cNvGraphicFramePr>
            <a:graphicFrameLocks noGrp="1"/>
          </p:cNvGraphicFramePr>
          <p:nvPr>
            <p:extLst>
              <p:ext uri="{D42A27DB-BD31-4B8C-83A1-F6EECF244321}">
                <p14:modId xmlns:p14="http://schemas.microsoft.com/office/powerpoint/2010/main" val="3427428472"/>
              </p:ext>
            </p:extLst>
          </p:nvPr>
        </p:nvGraphicFramePr>
        <p:xfrm>
          <a:off x="7597579" y="4835238"/>
          <a:ext cx="713235" cy="411149"/>
        </p:xfrm>
        <a:graphic>
          <a:graphicData uri="http://schemas.openxmlformats.org/drawingml/2006/table">
            <a:tbl>
              <a:tblPr firstRow="1" bandRow="1">
                <a:tableStyleId>{5C22544A-7EE6-4342-B048-85BDC9FD1C3A}</a:tableStyleId>
              </a:tblPr>
              <a:tblGrid>
                <a:gridCol w="713235">
                  <a:extLst>
                    <a:ext uri="{9D8B030D-6E8A-4147-A177-3AD203B41FA5}">
                      <a16:colId xmlns:a16="http://schemas.microsoft.com/office/drawing/2014/main" val="3137802365"/>
                    </a:ext>
                  </a:extLst>
                </a:gridCol>
              </a:tblGrid>
              <a:tr h="1716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p>
                  </a:txBody>
                  <a:tcPr marL="9525" marR="9525" marT="9525" marB="0" anchor="ctr">
                    <a:solidFill>
                      <a:schemeClr val="accent1">
                        <a:lumMod val="60000"/>
                        <a:lumOff val="40000"/>
                      </a:schemeClr>
                    </a:solidFill>
                  </a:tcPr>
                </a:tc>
                <a:extLst>
                  <a:ext uri="{0D108BD9-81ED-4DB2-BD59-A6C34878D82A}">
                    <a16:rowId xmlns:a16="http://schemas.microsoft.com/office/drawing/2014/main" val="3790601781"/>
                  </a:ext>
                </a:extLst>
              </a:tr>
              <a:tr h="239509">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bl>
          </a:graphicData>
        </a:graphic>
      </p:graphicFrame>
      <p:graphicFrame>
        <p:nvGraphicFramePr>
          <p:cNvPr id="8" name="表 7">
            <a:extLst>
              <a:ext uri="{FF2B5EF4-FFF2-40B4-BE49-F238E27FC236}">
                <a16:creationId xmlns:a16="http://schemas.microsoft.com/office/drawing/2014/main" id="{1052547F-75CD-9942-9A7F-0DF9E52DBD0C}"/>
              </a:ext>
            </a:extLst>
          </p:cNvPr>
          <p:cNvGraphicFramePr>
            <a:graphicFrameLocks noGrp="1"/>
          </p:cNvGraphicFramePr>
          <p:nvPr>
            <p:extLst>
              <p:ext uri="{D42A27DB-BD31-4B8C-83A1-F6EECF244321}">
                <p14:modId xmlns:p14="http://schemas.microsoft.com/office/powerpoint/2010/main" val="3735859295"/>
              </p:ext>
            </p:extLst>
          </p:nvPr>
        </p:nvGraphicFramePr>
        <p:xfrm>
          <a:off x="207519" y="2493303"/>
          <a:ext cx="3373179" cy="1767120"/>
        </p:xfrm>
        <a:graphic>
          <a:graphicData uri="http://schemas.openxmlformats.org/drawingml/2006/table">
            <a:tbl>
              <a:tblPr firstRow="1" bandRow="1">
                <a:tableStyleId>{5C22544A-7EE6-4342-B048-85BDC9FD1C3A}</a:tableStyleId>
              </a:tblPr>
              <a:tblGrid>
                <a:gridCol w="3042709">
                  <a:extLst>
                    <a:ext uri="{9D8B030D-6E8A-4147-A177-3AD203B41FA5}">
                      <a16:colId xmlns:a16="http://schemas.microsoft.com/office/drawing/2014/main" val="3137802365"/>
                    </a:ext>
                  </a:extLst>
                </a:gridCol>
                <a:gridCol w="330470">
                  <a:extLst>
                    <a:ext uri="{9D8B030D-6E8A-4147-A177-3AD203B41FA5}">
                      <a16:colId xmlns:a16="http://schemas.microsoft.com/office/drawing/2014/main" val="2578969192"/>
                    </a:ext>
                  </a:extLst>
                </a:gridCol>
              </a:tblGrid>
              <a:tr h="99558">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積極的理由</a:t>
                      </a:r>
                    </a:p>
                  </a:txBody>
                  <a:tcPr marL="9525" marR="9525" marT="9525" marB="0" anchor="ctr">
                    <a:solidFill>
                      <a:schemeClr val="accent1">
                        <a:lumMod val="60000"/>
                        <a:lumOff val="40000"/>
                      </a:schemeClr>
                    </a:solidFill>
                  </a:tcPr>
                </a:tc>
                <a:tc hMerge="1">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90601781"/>
                  </a:ext>
                </a:extLst>
              </a:tr>
              <a:tr h="23950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本人の状態が変化し、本人の行動改善や生活能力の習得が必要となったため</a:t>
                      </a:r>
                    </a:p>
                  </a:txBody>
                  <a:tcPr marL="9525" marR="9525" marT="9525"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r h="2880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アセスメントや有効な支援方法を整理して環境調整を集中的に実施するため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tc>
                <a:extLst>
                  <a:ext uri="{0D108BD9-81ED-4DB2-BD59-A6C34878D82A}">
                    <a16:rowId xmlns:a16="http://schemas.microsoft.com/office/drawing/2014/main" val="2262243393"/>
                  </a:ext>
                </a:extLst>
              </a:tr>
              <a:tr h="14863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家族から不適切な扱いを受けているため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tc>
                <a:extLst>
                  <a:ext uri="{0D108BD9-81ED-4DB2-BD59-A6C34878D82A}">
                    <a16:rowId xmlns:a16="http://schemas.microsoft.com/office/drawing/2014/main" val="3227899808"/>
                  </a:ext>
                </a:extLst>
              </a:tr>
              <a:tr h="13073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住環境において入所したほうがよいため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p>
                  </a:txBody>
                  <a:tcPr marL="9525" marR="9525" marT="9525" marB="0" anchor="ctr"/>
                </a:tc>
                <a:extLst>
                  <a:ext uri="{0D108BD9-81ED-4DB2-BD59-A6C34878D82A}">
                    <a16:rowId xmlns:a16="http://schemas.microsoft.com/office/drawing/2014/main" val="2275951417"/>
                  </a:ext>
                </a:extLst>
              </a:tr>
              <a:tr h="21602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地域で孤立または排除された状況に置かれており、入所することでつながりができるため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extLst>
                  <a:ext uri="{0D108BD9-81ED-4DB2-BD59-A6C34878D82A}">
                    <a16:rowId xmlns:a16="http://schemas.microsoft.com/office/drawing/2014/main" val="2194904963"/>
                  </a:ext>
                </a:extLst>
              </a:tr>
              <a:tr h="17644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本人が希望しているため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tc>
                <a:extLst>
                  <a:ext uri="{0D108BD9-81ED-4DB2-BD59-A6C34878D82A}">
                    <a16:rowId xmlns:a16="http://schemas.microsoft.com/office/drawing/2014/main" val="694355831"/>
                  </a:ext>
                </a:extLst>
              </a:tr>
              <a:tr h="144016">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その他（積極的理由）</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extLst>
                  <a:ext uri="{0D108BD9-81ED-4DB2-BD59-A6C34878D82A}">
                    <a16:rowId xmlns:a16="http://schemas.microsoft.com/office/drawing/2014/main" val="650774932"/>
                  </a:ext>
                </a:extLst>
              </a:tr>
            </a:tbl>
          </a:graphicData>
        </a:graphic>
      </p:graphicFrame>
      <p:graphicFrame>
        <p:nvGraphicFramePr>
          <p:cNvPr id="9" name="表 8">
            <a:extLst>
              <a:ext uri="{FF2B5EF4-FFF2-40B4-BE49-F238E27FC236}">
                <a16:creationId xmlns:a16="http://schemas.microsoft.com/office/drawing/2014/main" id="{61E4D6E2-5135-6C16-3AC0-E0806A7C8852}"/>
              </a:ext>
            </a:extLst>
          </p:cNvPr>
          <p:cNvGraphicFramePr>
            <a:graphicFrameLocks noGrp="1"/>
          </p:cNvGraphicFramePr>
          <p:nvPr>
            <p:extLst>
              <p:ext uri="{D42A27DB-BD31-4B8C-83A1-F6EECF244321}">
                <p14:modId xmlns:p14="http://schemas.microsoft.com/office/powerpoint/2010/main" val="1450946950"/>
              </p:ext>
            </p:extLst>
          </p:nvPr>
        </p:nvGraphicFramePr>
        <p:xfrm>
          <a:off x="3797418" y="2497958"/>
          <a:ext cx="3599704" cy="1765329"/>
        </p:xfrm>
        <a:graphic>
          <a:graphicData uri="http://schemas.openxmlformats.org/drawingml/2006/table">
            <a:tbl>
              <a:tblPr firstRow="1" bandRow="1">
                <a:tableStyleId>{5C22544A-7EE6-4342-B048-85BDC9FD1C3A}</a:tableStyleId>
              </a:tblPr>
              <a:tblGrid>
                <a:gridCol w="3196683">
                  <a:extLst>
                    <a:ext uri="{9D8B030D-6E8A-4147-A177-3AD203B41FA5}">
                      <a16:colId xmlns:a16="http://schemas.microsoft.com/office/drawing/2014/main" val="3137802365"/>
                    </a:ext>
                  </a:extLst>
                </a:gridCol>
                <a:gridCol w="403021">
                  <a:extLst>
                    <a:ext uri="{9D8B030D-6E8A-4147-A177-3AD203B41FA5}">
                      <a16:colId xmlns:a16="http://schemas.microsoft.com/office/drawing/2014/main" val="2578969192"/>
                    </a:ext>
                  </a:extLst>
                </a:gridCol>
              </a:tblGrid>
              <a:tr h="166182">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消極的理由</a:t>
                      </a:r>
                    </a:p>
                  </a:txBody>
                  <a:tcPr marL="9525" marR="9525" marT="9525" marB="0" anchor="ctr">
                    <a:solidFill>
                      <a:schemeClr val="accent1">
                        <a:lumMod val="60000"/>
                        <a:lumOff val="40000"/>
                      </a:schemeClr>
                    </a:solidFill>
                  </a:tcPr>
                </a:tc>
                <a:tc hMerge="1">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90601781"/>
                  </a:ext>
                </a:extLst>
              </a:tr>
              <a:tr h="245805">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グループホーム等の住まいの場がないため</a:t>
                      </a:r>
                    </a:p>
                  </a:txBody>
                  <a:tcPr marL="9525" marR="9525" marT="9525"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r h="29560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ヘルパー等の必要なサービスがないため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extLst>
                  <a:ext uri="{0D108BD9-81ED-4DB2-BD59-A6C34878D82A}">
                    <a16:rowId xmlns:a16="http://schemas.microsoft.com/office/drawing/2014/main" val="2262243393"/>
                  </a:ext>
                </a:extLst>
              </a:tr>
              <a:tr h="322588">
                <a:tc>
                  <a:txBody>
                    <a:bodyPr/>
                    <a:lstStyle/>
                    <a:p>
                      <a:pPr algn="l" fontAlgn="ct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障がい</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特性に応じた支援スキルがある事業所がないため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tc>
                <a:extLst>
                  <a:ext uri="{0D108BD9-81ED-4DB2-BD59-A6C34878D82A}">
                    <a16:rowId xmlns:a16="http://schemas.microsoft.com/office/drawing/2014/main" val="3227899808"/>
                  </a:ext>
                </a:extLst>
              </a:tr>
              <a:tr h="16618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経済的に不安があるため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tc>
                <a:extLst>
                  <a:ext uri="{0D108BD9-81ED-4DB2-BD59-A6C34878D82A}">
                    <a16:rowId xmlns:a16="http://schemas.microsoft.com/office/drawing/2014/main" val="2275951417"/>
                  </a:ext>
                </a:extLst>
              </a:tr>
              <a:tr h="221703">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家族が希望しているため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a:t>
                      </a:r>
                    </a:p>
                  </a:txBody>
                  <a:tcPr marL="9525" marR="9525" marT="9525" marB="0" anchor="ctr"/>
                </a:tc>
                <a:extLst>
                  <a:ext uri="{0D108BD9-81ED-4DB2-BD59-A6C34878D82A}">
                    <a16:rowId xmlns:a16="http://schemas.microsoft.com/office/drawing/2014/main" val="2194904963"/>
                  </a:ext>
                </a:extLst>
              </a:tr>
              <a:tr h="181083">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本人の意思が確認できないため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extLst>
                  <a:ext uri="{0D108BD9-81ED-4DB2-BD59-A6C34878D82A}">
                    <a16:rowId xmlns:a16="http://schemas.microsoft.com/office/drawing/2014/main" val="694355831"/>
                  </a:ext>
                </a:extLst>
              </a:tr>
              <a:tr h="16618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その他</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p>
                  </a:txBody>
                  <a:tcPr marL="9525" marR="9525" marT="9525" marB="0" anchor="ctr"/>
                </a:tc>
                <a:extLst>
                  <a:ext uri="{0D108BD9-81ED-4DB2-BD59-A6C34878D82A}">
                    <a16:rowId xmlns:a16="http://schemas.microsoft.com/office/drawing/2014/main" val="650774932"/>
                  </a:ext>
                </a:extLst>
              </a:tr>
            </a:tbl>
          </a:graphicData>
        </a:graphic>
      </p:graphicFrame>
      <p:graphicFrame>
        <p:nvGraphicFramePr>
          <p:cNvPr id="10" name="表 9">
            <a:extLst>
              <a:ext uri="{FF2B5EF4-FFF2-40B4-BE49-F238E27FC236}">
                <a16:creationId xmlns:a16="http://schemas.microsoft.com/office/drawing/2014/main" id="{27E47BBF-C5A1-3247-BDAD-22140779DA9F}"/>
              </a:ext>
            </a:extLst>
          </p:cNvPr>
          <p:cNvGraphicFramePr>
            <a:graphicFrameLocks noGrp="1"/>
          </p:cNvGraphicFramePr>
          <p:nvPr>
            <p:extLst>
              <p:ext uri="{D42A27DB-BD31-4B8C-83A1-F6EECF244321}">
                <p14:modId xmlns:p14="http://schemas.microsoft.com/office/powerpoint/2010/main" val="3499513296"/>
              </p:ext>
            </p:extLst>
          </p:nvPr>
        </p:nvGraphicFramePr>
        <p:xfrm>
          <a:off x="7629094" y="2495286"/>
          <a:ext cx="710961" cy="401434"/>
        </p:xfrm>
        <a:graphic>
          <a:graphicData uri="http://schemas.openxmlformats.org/drawingml/2006/table">
            <a:tbl>
              <a:tblPr firstRow="1" bandRow="1">
                <a:tableStyleId>{5C22544A-7EE6-4342-B048-85BDC9FD1C3A}</a:tableStyleId>
              </a:tblPr>
              <a:tblGrid>
                <a:gridCol w="710961">
                  <a:extLst>
                    <a:ext uri="{9D8B030D-6E8A-4147-A177-3AD203B41FA5}">
                      <a16:colId xmlns:a16="http://schemas.microsoft.com/office/drawing/2014/main" val="3137802365"/>
                    </a:ext>
                  </a:extLst>
                </a:gridCol>
              </a:tblGrid>
              <a:tr h="74649">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p>
                  </a:txBody>
                  <a:tcPr marL="9525" marR="9525" marT="9525" marB="0" anchor="ctr">
                    <a:solidFill>
                      <a:schemeClr val="accent1">
                        <a:lumMod val="60000"/>
                        <a:lumOff val="40000"/>
                      </a:schemeClr>
                    </a:solidFill>
                  </a:tcPr>
                </a:tc>
                <a:extLst>
                  <a:ext uri="{0D108BD9-81ED-4DB2-BD59-A6C34878D82A}">
                    <a16:rowId xmlns:a16="http://schemas.microsoft.com/office/drawing/2014/main" val="3790601781"/>
                  </a:ext>
                </a:extLst>
              </a:tr>
              <a:tr h="239509">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bl>
          </a:graphicData>
        </a:graphic>
      </p:graphicFrame>
      <p:sp>
        <p:nvSpPr>
          <p:cNvPr id="11" name="正方形/長方形 10">
            <a:extLst>
              <a:ext uri="{FF2B5EF4-FFF2-40B4-BE49-F238E27FC236}">
                <a16:creationId xmlns:a16="http://schemas.microsoft.com/office/drawing/2014/main" id="{FA8AE6EA-9645-77A8-2EDE-4E64BDF7C9A6}"/>
              </a:ext>
            </a:extLst>
          </p:cNvPr>
          <p:cNvSpPr/>
          <p:nvPr/>
        </p:nvSpPr>
        <p:spPr>
          <a:xfrm>
            <a:off x="179513" y="4473455"/>
            <a:ext cx="3672408" cy="22619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居所が自宅以外の</a:t>
            </a:r>
            <a:r>
              <a:rPr lang="en-US" altLang="ja-JP" sz="1200" dirty="0">
                <a:solidFill>
                  <a:schemeClr val="tx1"/>
                </a:solidFill>
                <a:latin typeface="Meiryo UI" panose="020B0604030504040204" pitchFamily="50" charset="-128"/>
                <a:ea typeface="Meiryo UI" panose="020B0604030504040204" pitchFamily="50" charset="-128"/>
              </a:rPr>
              <a:t>451</a:t>
            </a:r>
            <a:r>
              <a:rPr lang="ja-JP" altLang="en-US" sz="1200" dirty="0">
                <a:solidFill>
                  <a:schemeClr val="tx1"/>
                </a:solidFill>
                <a:latin typeface="Meiryo UI" panose="020B0604030504040204" pitchFamily="50" charset="-128"/>
                <a:ea typeface="Meiryo UI" panose="020B0604030504040204" pitchFamily="50" charset="-128"/>
              </a:rPr>
              <a:t>名の入所希望の理由</a:t>
            </a:r>
          </a:p>
        </p:txBody>
      </p:sp>
      <p:sp>
        <p:nvSpPr>
          <p:cNvPr id="13" name="テキスト ボックス 12">
            <a:extLst>
              <a:ext uri="{FF2B5EF4-FFF2-40B4-BE49-F238E27FC236}">
                <a16:creationId xmlns:a16="http://schemas.microsoft.com/office/drawing/2014/main" id="{2A3BC2E5-693A-48E7-977D-2022766E51A7}"/>
              </a:ext>
            </a:extLst>
          </p:cNvPr>
          <p:cNvSpPr txBox="1"/>
          <p:nvPr/>
        </p:nvSpPr>
        <p:spPr>
          <a:xfrm>
            <a:off x="3826627" y="217047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N=188</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7111E448-C1BA-470B-82AD-8897A1D4FBA3}"/>
              </a:ext>
            </a:extLst>
          </p:cNvPr>
          <p:cNvSpPr txBox="1"/>
          <p:nvPr/>
        </p:nvSpPr>
        <p:spPr>
          <a:xfrm>
            <a:off x="3851920" y="449044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N=451</a:t>
            </a:r>
            <a:endParaRPr kumimoji="1" lang="ja-JP" altLang="en-US"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0359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4492</Words>
  <Application>Microsoft Office PowerPoint</Application>
  <PresentationFormat>画面に合わせる (4:3)</PresentationFormat>
  <Paragraphs>495</Paragraphs>
  <Slides>22</Slides>
  <Notes>21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Meiryo UI</vt:lpstr>
      <vt:lpstr>游ゴシック</vt:lpstr>
      <vt:lpstr>Arial</vt:lpstr>
      <vt:lpstr>Calibri</vt:lpstr>
      <vt:lpstr>Wingdings</vt:lpstr>
      <vt:lpstr>Office ​​テーマ</vt:lpstr>
      <vt:lpstr>令和５年度 施設入所の待機者に関する 実態調査結果概要  【大阪府福祉部障がい福祉室】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2026-03-26T01:31:23Z</dcterms:created>
  <dcterms:modified xsi:type="dcterms:W3CDTF">2026-03-26T01:34:22Z</dcterms:modified>
</cp:coreProperties>
</file>