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4380" r:id="rId1"/>
  </p:sldMasterIdLst>
  <p:notesMasterIdLst>
    <p:notesMasterId r:id="rId9"/>
  </p:notesMasterIdLst>
  <p:handoutMasterIdLst>
    <p:handoutMasterId r:id="rId10"/>
  </p:handoutMasterIdLst>
  <p:sldIdLst>
    <p:sldId id="454" r:id="rId2"/>
    <p:sldId id="462" r:id="rId3"/>
    <p:sldId id="437" r:id="rId4"/>
    <p:sldId id="469" r:id="rId5"/>
    <p:sldId id="465" r:id="rId6"/>
    <p:sldId id="459" r:id="rId7"/>
    <p:sldId id="471"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B5D3"/>
    <a:srgbClr val="FFFFFF"/>
    <a:srgbClr val="DAE9F6"/>
    <a:srgbClr val="B5C1E1"/>
    <a:srgbClr val="FFCCFF"/>
    <a:srgbClr val="9D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434" autoAdjust="0"/>
  </p:normalViewPr>
  <p:slideViewPr>
    <p:cSldViewPr>
      <p:cViewPr varScale="1">
        <p:scale>
          <a:sx n="122" d="100"/>
          <a:sy n="122" d="100"/>
        </p:scale>
        <p:origin x="1068"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a:lstStyle/>
          <a:p>
            <a:pPr>
              <a:defRPr sz="1400" b="1"/>
            </a:pPr>
            <a:r>
              <a:rPr lang="ja-JP" sz="1800" b="1" dirty="0" err="1"/>
              <a:t>障がい</a:t>
            </a:r>
            <a:r>
              <a:rPr lang="ja-JP" sz="1800" b="1" dirty="0"/>
              <a:t>者相談支援事業の運営方法</a:t>
            </a:r>
          </a:p>
        </c:rich>
      </c:tx>
      <c:overlay val="0"/>
    </c:title>
    <c:autoTitleDeleted val="0"/>
    <c:plotArea>
      <c:layout>
        <c:manualLayout>
          <c:layoutTarget val="inner"/>
          <c:xMode val="edge"/>
          <c:yMode val="edge"/>
          <c:x val="0.18584732916830776"/>
          <c:y val="0.19237180717294039"/>
          <c:w val="0.65125032068769895"/>
          <c:h val="0.72813273272666679"/>
        </c:manualLayout>
      </c:layout>
      <c:barChart>
        <c:barDir val="bar"/>
        <c:grouping val="stacked"/>
        <c:varyColors val="0"/>
        <c:dLbls>
          <c:showLegendKey val="0"/>
          <c:showVal val="0"/>
          <c:showCatName val="0"/>
          <c:showSerName val="0"/>
          <c:showPercent val="0"/>
          <c:showBubbleSize val="0"/>
        </c:dLbls>
        <c:gapWidth val="100"/>
        <c:overlap val="100"/>
        <c:axId val="694615504"/>
        <c:axId val="694607184"/>
      </c:barChart>
      <c:valAx>
        <c:axId val="694607184"/>
        <c:scaling>
          <c:orientation val="minMax"/>
        </c:scaling>
        <c:delete val="0"/>
        <c:axPos val="b"/>
        <c:majorGridlines/>
        <c:majorTickMark val="out"/>
        <c:minorTickMark val="none"/>
        <c:tickLblPos val="nextTo"/>
        <c:crossAx val="694615504"/>
        <c:crosses val="autoZero"/>
        <c:crossBetween val="between"/>
      </c:valAx>
      <c:catAx>
        <c:axId val="694615504"/>
        <c:scaling>
          <c:orientation val="minMax"/>
        </c:scaling>
        <c:delete val="0"/>
        <c:axPos val="l"/>
        <c:majorTickMark val="out"/>
        <c:minorTickMark val="none"/>
        <c:tickLblPos val="nextTo"/>
        <c:crossAx val="694607184"/>
        <c:crosses val="autoZero"/>
        <c:auto val="1"/>
        <c:lblAlgn val="ctr"/>
        <c:lblOffset val="100"/>
        <c:noMultiLvlLbl val="0"/>
      </c:catAx>
    </c:plotArea>
    <c:plotVisOnly val="1"/>
    <c:dispBlanksAs val="gap"/>
    <c:showDLblsOverMax val="0"/>
  </c:chart>
  <c:spPr>
    <a:ln>
      <a:solidFill>
        <a:schemeClr val="tx1"/>
      </a:solidFill>
    </a:ln>
  </c:spPr>
  <c:txPr>
    <a:bodyPr/>
    <a:lstStyle/>
    <a:p>
      <a:pPr>
        <a:defRPr sz="1800"/>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9787" cy="496967"/>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2" y="4"/>
            <a:ext cx="2949787" cy="496967"/>
          </a:xfrm>
          <a:prstGeom prst="rect">
            <a:avLst/>
          </a:prstGeom>
        </p:spPr>
        <p:txBody>
          <a:bodyPr vert="horz" lIns="91410" tIns="45708" rIns="91410" bIns="45708" rtlCol="0"/>
          <a:lstStyle>
            <a:lvl1pPr algn="r">
              <a:defRPr sz="1200"/>
            </a:lvl1pPr>
          </a:lstStyle>
          <a:p>
            <a:fld id="{F8F4B279-546B-4566-BB86-CCD863FE3373}" type="datetimeFigureOut">
              <a:rPr kumimoji="1" lang="ja-JP" altLang="en-US" smtClean="0"/>
              <a:t>2026/3/26</a:t>
            </a:fld>
            <a:endParaRPr kumimoji="1" lang="ja-JP" altLang="en-US"/>
          </a:p>
        </p:txBody>
      </p:sp>
      <p:sp>
        <p:nvSpPr>
          <p:cNvPr id="4" name="フッター プレースホルダー 3"/>
          <p:cNvSpPr>
            <a:spLocks noGrp="1"/>
          </p:cNvSpPr>
          <p:nvPr>
            <p:ph type="ftr" sz="quarter" idx="2"/>
          </p:nvPr>
        </p:nvSpPr>
        <p:spPr>
          <a:xfrm>
            <a:off x="0" y="9440650"/>
            <a:ext cx="2949787" cy="496967"/>
          </a:xfrm>
          <a:prstGeom prst="rect">
            <a:avLst/>
          </a:prstGeom>
        </p:spPr>
        <p:txBody>
          <a:bodyPr vert="horz" lIns="91410" tIns="45708" rIns="9141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2" y="9440650"/>
            <a:ext cx="2949787" cy="496967"/>
          </a:xfrm>
          <a:prstGeom prst="rect">
            <a:avLst/>
          </a:prstGeom>
        </p:spPr>
        <p:txBody>
          <a:bodyPr vert="horz" lIns="91410" tIns="45708" rIns="91410" bIns="45708"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0"/>
            <a:ext cx="2949575" cy="496888"/>
          </a:xfrm>
          <a:prstGeom prst="rect">
            <a:avLst/>
          </a:prstGeom>
        </p:spPr>
        <p:txBody>
          <a:bodyPr vert="horz" lIns="91410" tIns="45708" rIns="91410" bIns="45708" rtlCol="0"/>
          <a:lstStyle>
            <a:lvl1pPr algn="r">
              <a:defRPr sz="1200"/>
            </a:lvl1pPr>
          </a:lstStyle>
          <a:p>
            <a:fld id="{3A7D4995-71F8-4FD2-B741-EB692C4C985C}"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0" tIns="45708" rIns="91410" bIns="45708"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10" tIns="45708" rIns="9141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3"/>
            <a:ext cx="2949575" cy="496887"/>
          </a:xfrm>
          <a:prstGeom prst="rect">
            <a:avLst/>
          </a:prstGeom>
        </p:spPr>
        <p:txBody>
          <a:bodyPr vert="horz" lIns="91410" tIns="45708" rIns="9141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3"/>
            <a:ext cx="2949575" cy="496887"/>
          </a:xfrm>
          <a:prstGeom prst="rect">
            <a:avLst/>
          </a:prstGeom>
        </p:spPr>
        <p:txBody>
          <a:bodyPr vert="horz" lIns="91410" tIns="45708" rIns="91410" bIns="45708"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2</a:t>
            </a:fld>
            <a:endParaRPr kumimoji="1" lang="ja-JP" altLang="en-US"/>
          </a:p>
        </p:txBody>
      </p:sp>
    </p:spTree>
    <p:extLst>
      <p:ext uri="{BB962C8B-B14F-4D97-AF65-F5344CB8AC3E}">
        <p14:creationId xmlns:p14="http://schemas.microsoft.com/office/powerpoint/2010/main" val="1655885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4</a:t>
            </a:fld>
            <a:endParaRPr kumimoji="1" lang="ja-JP" altLang="en-US"/>
          </a:p>
        </p:txBody>
      </p:sp>
    </p:spTree>
    <p:extLst>
      <p:ext uri="{BB962C8B-B14F-4D97-AF65-F5344CB8AC3E}">
        <p14:creationId xmlns:p14="http://schemas.microsoft.com/office/powerpoint/2010/main" val="2531173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5</a:t>
            </a:fld>
            <a:endParaRPr kumimoji="1" lang="ja-JP" altLang="en-US"/>
          </a:p>
        </p:txBody>
      </p:sp>
    </p:spTree>
    <p:extLst>
      <p:ext uri="{BB962C8B-B14F-4D97-AF65-F5344CB8AC3E}">
        <p14:creationId xmlns:p14="http://schemas.microsoft.com/office/powerpoint/2010/main" val="2204200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6</a:t>
            </a:fld>
            <a:endParaRPr kumimoji="1" lang="ja-JP" altLang="en-US"/>
          </a:p>
        </p:txBody>
      </p:sp>
    </p:spTree>
    <p:extLst>
      <p:ext uri="{BB962C8B-B14F-4D97-AF65-F5344CB8AC3E}">
        <p14:creationId xmlns:p14="http://schemas.microsoft.com/office/powerpoint/2010/main" val="3596782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7</a:t>
            </a:fld>
            <a:endParaRPr kumimoji="1" lang="ja-JP" altLang="en-US"/>
          </a:p>
        </p:txBody>
      </p:sp>
    </p:spTree>
    <p:extLst>
      <p:ext uri="{BB962C8B-B14F-4D97-AF65-F5344CB8AC3E}">
        <p14:creationId xmlns:p14="http://schemas.microsoft.com/office/powerpoint/2010/main" val="3110945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96" y="869594"/>
            <a:ext cx="8335838" cy="327158"/>
          </a:xfrm>
        </p:spPr>
        <p:txBody>
          <a:bodyPr>
            <a:normAutofit fontScale="90000"/>
          </a:bodyPr>
          <a:lstStyle/>
          <a:p>
            <a:r>
              <a:rPr lang="ja-JP" altLang="en-US" sz="1800" b="1" dirty="0">
                <a:latin typeface="Meiryo UI" panose="020B0604030504040204" pitchFamily="50" charset="-128"/>
                <a:ea typeface="Meiryo UI" panose="020B0604030504040204" pitchFamily="50" charset="-128"/>
              </a:rPr>
              <a:t>１ー①　府内拠点の取組状況（整備状況）</a:t>
            </a:r>
            <a:endParaRPr kumimoji="1" lang="ja-JP" altLang="en-US" sz="1800" b="1"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a:xfrm>
            <a:off x="6434205" y="3994708"/>
            <a:ext cx="2057400" cy="365125"/>
          </a:xfrm>
        </p:spPr>
        <p:txBody>
          <a:bodyPr/>
          <a:lstStyle/>
          <a:p>
            <a:fld id="{D2D8002D-B5B0-4BAC-B1F6-782DDCCE6D9C}" type="slidenum">
              <a:rPr kumimoji="1" lang="ja-JP" altLang="en-US" smtClean="0"/>
              <a:t>1</a:t>
            </a:fld>
            <a:endParaRPr kumimoji="1" lang="ja-JP" altLang="en-US"/>
          </a:p>
        </p:txBody>
      </p:sp>
      <p:pic>
        <p:nvPicPr>
          <p:cNvPr id="6" name="図 5"/>
          <p:cNvPicPr>
            <a:picLocks noChangeAspect="1"/>
          </p:cNvPicPr>
          <p:nvPr/>
        </p:nvPicPr>
        <p:blipFill>
          <a:blip r:embed="rId2"/>
          <a:stretch>
            <a:fillRect/>
          </a:stretch>
        </p:blipFill>
        <p:spPr>
          <a:xfrm>
            <a:off x="24992" y="1128540"/>
            <a:ext cx="9071634" cy="140220"/>
          </a:xfrm>
          <a:prstGeom prst="rect">
            <a:avLst/>
          </a:prstGeom>
        </p:spPr>
      </p:pic>
      <p:sp>
        <p:nvSpPr>
          <p:cNvPr id="9" name="コンテンツ プレースホルダー 2"/>
          <p:cNvSpPr>
            <a:spLocks noGrp="1"/>
          </p:cNvSpPr>
          <p:nvPr>
            <p:ph idx="1"/>
          </p:nvPr>
        </p:nvSpPr>
        <p:spPr>
          <a:xfrm>
            <a:off x="36184" y="1225134"/>
            <a:ext cx="9072320" cy="2203865"/>
          </a:xfrm>
          <a:ln>
            <a:solidFill>
              <a:schemeClr val="dk1"/>
            </a:solidFill>
            <a:prstDash val="solid"/>
          </a:ln>
        </p:spPr>
        <p:txBody>
          <a:bodyPr anchor="ctr">
            <a:noAutofit/>
          </a:bodyPr>
          <a:lstStyle/>
          <a:p>
            <a:pPr>
              <a:lnSpc>
                <a:spcPts val="18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府内</a:t>
            </a:r>
            <a:r>
              <a:rPr lang="en-US" altLang="ja-JP" sz="1200" dirty="0">
                <a:latin typeface="Meiryo UI" panose="020B0604030504040204" pitchFamily="50" charset="-128"/>
                <a:ea typeface="Meiryo UI" panose="020B0604030504040204" pitchFamily="50" charset="-128"/>
              </a:rPr>
              <a:t>43</a:t>
            </a:r>
            <a:r>
              <a:rPr lang="ja-JP" altLang="en-US" sz="1200" dirty="0">
                <a:latin typeface="Meiryo UI" panose="020B0604030504040204" pitchFamily="50" charset="-128"/>
                <a:ea typeface="Meiryo UI" panose="020B0604030504040204" pitchFamily="50" charset="-128"/>
              </a:rPr>
              <a:t>市町村で</a:t>
            </a:r>
            <a:r>
              <a:rPr lang="en-US" altLang="ja-JP" sz="1200" dirty="0">
                <a:latin typeface="Meiryo UI" panose="020B0604030504040204" pitchFamily="50" charset="-128"/>
                <a:ea typeface="Meiryo UI" panose="020B0604030504040204" pitchFamily="50" charset="-128"/>
              </a:rPr>
              <a:t>38</a:t>
            </a:r>
            <a:r>
              <a:rPr lang="ja-JP" altLang="en-US" sz="1200" dirty="0">
                <a:latin typeface="Meiryo UI" panose="020B0604030504040204" pitchFamily="50" charset="-128"/>
                <a:ea typeface="Meiryo UI" panose="020B0604030504040204" pitchFamily="50" charset="-128"/>
              </a:rPr>
              <a:t>市町村が整備済み。未整備は</a:t>
            </a: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市町。（第</a:t>
            </a:r>
            <a:r>
              <a:rPr lang="en-US" altLang="ja-JP" sz="1200" dirty="0">
                <a:latin typeface="Meiryo UI" panose="020B0604030504040204" pitchFamily="50" charset="-128"/>
                <a:ea typeface="Meiryo UI" panose="020B0604030504040204" pitchFamily="50" charset="-128"/>
              </a:rPr>
              <a:t>6</a:t>
            </a:r>
            <a:r>
              <a:rPr lang="ja-JP" altLang="en-US" sz="1200" dirty="0" err="1">
                <a:latin typeface="Meiryo UI" panose="020B0604030504040204" pitchFamily="50" charset="-128"/>
                <a:ea typeface="Meiryo UI" panose="020B0604030504040204" pitchFamily="50" charset="-128"/>
              </a:rPr>
              <a:t>期障がい</a:t>
            </a:r>
            <a:r>
              <a:rPr lang="ja-JP" altLang="en-US" sz="1200" dirty="0">
                <a:latin typeface="Meiryo UI" panose="020B0604030504040204" pitchFamily="50" charset="-128"/>
                <a:ea typeface="Meiryo UI" panose="020B0604030504040204" pitchFamily="50" charset="-128"/>
              </a:rPr>
              <a:t>福祉計画では、令和</a:t>
            </a: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年度末までに、各市町村または各圏域に少なくとも１つ整備することが目標） （データ１）</a:t>
            </a:r>
            <a:endParaRPr lang="en-US" altLang="ja-JP" sz="12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機能すべてを整備している市町村は、</a:t>
            </a:r>
            <a:r>
              <a:rPr lang="en-US" altLang="ja-JP" sz="1200" dirty="0">
                <a:latin typeface="Meiryo UI" panose="020B0604030504040204" pitchFamily="50" charset="-128"/>
                <a:ea typeface="Meiryo UI" panose="020B0604030504040204" pitchFamily="50" charset="-128"/>
              </a:rPr>
              <a:t>R5.4.1 </a:t>
            </a:r>
            <a:r>
              <a:rPr lang="ja-JP" altLang="en-US" sz="1200" dirty="0">
                <a:latin typeface="Meiryo UI" panose="020B0604030504040204" pitchFamily="50" charset="-128"/>
                <a:ea typeface="Meiryo UI" panose="020B0604030504040204" pitchFamily="50" charset="-128"/>
              </a:rPr>
              <a:t>時点では</a:t>
            </a:r>
            <a:r>
              <a:rPr lang="en-US" altLang="ja-JP" sz="1200" dirty="0">
                <a:latin typeface="Meiryo UI" panose="020B0604030504040204" pitchFamily="50" charset="-128"/>
                <a:ea typeface="Meiryo UI" panose="020B0604030504040204" pitchFamily="50" charset="-128"/>
              </a:rPr>
              <a:t>25</a:t>
            </a:r>
            <a:r>
              <a:rPr lang="ja-JP" altLang="en-US" sz="1200" dirty="0">
                <a:latin typeface="Meiryo UI" panose="020B0604030504040204" pitchFamily="50" charset="-128"/>
                <a:ea typeface="Meiryo UI" panose="020B0604030504040204" pitchFamily="50" charset="-128"/>
              </a:rPr>
              <a:t>となり、徐々に、整備済の機能が増えている。（データ２）</a:t>
            </a:r>
            <a:endParaRPr lang="en-US" altLang="ja-JP" sz="12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整備済の</a:t>
            </a:r>
            <a:r>
              <a:rPr lang="en-US" altLang="ja-JP" sz="1200" dirty="0">
                <a:latin typeface="Meiryo UI" panose="020B0604030504040204" pitchFamily="50" charset="-128"/>
                <a:ea typeface="Meiryo UI" panose="020B0604030504040204" pitchFamily="50" charset="-128"/>
              </a:rPr>
              <a:t>38</a:t>
            </a:r>
            <a:r>
              <a:rPr lang="ja-JP" altLang="en-US" sz="1200" dirty="0">
                <a:latin typeface="Meiryo UI" panose="020B0604030504040204" pitchFamily="50" charset="-128"/>
                <a:ea typeface="Meiryo UI" panose="020B0604030504040204" pitchFamily="50" charset="-128"/>
              </a:rPr>
              <a:t>市町村の整備類型については、</a:t>
            </a:r>
            <a:r>
              <a:rPr lang="en-US" altLang="ja-JP" sz="1200" dirty="0">
                <a:latin typeface="Meiryo UI" panose="020B0604030504040204" pitchFamily="50" charset="-128"/>
                <a:ea typeface="Meiryo UI" panose="020B0604030504040204" pitchFamily="50" charset="-128"/>
              </a:rPr>
              <a:t>33</a:t>
            </a:r>
            <a:r>
              <a:rPr lang="ja-JP" altLang="en-US" sz="1200" dirty="0">
                <a:latin typeface="Meiryo UI" panose="020B0604030504040204" pitchFamily="50" charset="-128"/>
                <a:ea typeface="Meiryo UI" panose="020B0604030504040204" pitchFamily="50" charset="-128"/>
              </a:rPr>
              <a:t>市町村が面的整備型、で整備している。（データ３）</a:t>
            </a:r>
          </a:p>
          <a:p>
            <a:pPr>
              <a:lnSpc>
                <a:spcPts val="18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５つの機能のうち、緊急時の受入・対応については、整備済の</a:t>
            </a:r>
            <a:r>
              <a:rPr lang="en-US" altLang="ja-JP" sz="1200" dirty="0">
                <a:latin typeface="Meiryo UI" panose="020B0604030504040204" pitchFamily="50" charset="-128"/>
                <a:ea typeface="Meiryo UI" panose="020B0604030504040204" pitchFamily="50" charset="-128"/>
              </a:rPr>
              <a:t>38</a:t>
            </a:r>
            <a:r>
              <a:rPr lang="ja-JP" altLang="en-US" sz="1200" dirty="0">
                <a:latin typeface="Meiryo UI" panose="020B0604030504040204" pitchFamily="50" charset="-128"/>
                <a:ea typeface="Meiryo UI" panose="020B0604030504040204" pitchFamily="50" charset="-128"/>
              </a:rPr>
              <a:t>市町村すべてで備えている一方、体験の機会・場は</a:t>
            </a:r>
            <a:r>
              <a:rPr lang="en-US" altLang="ja-JP" sz="1200" dirty="0">
                <a:latin typeface="Meiryo UI" panose="020B0604030504040204" pitchFamily="50" charset="-128"/>
                <a:ea typeface="Meiryo UI" panose="020B0604030504040204" pitchFamily="50" charset="-128"/>
              </a:rPr>
              <a:t>28</a:t>
            </a:r>
            <a:r>
              <a:rPr lang="ja-JP" altLang="en-US" sz="1200" dirty="0">
                <a:latin typeface="Meiryo UI" panose="020B0604030504040204" pitchFamily="50" charset="-128"/>
                <a:ea typeface="Meiryo UI" panose="020B0604030504040204" pitchFamily="50" charset="-128"/>
              </a:rPr>
              <a:t>市町村が備えており、</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市町は備えていない。 （データ３）</a:t>
            </a:r>
          </a:p>
          <a:p>
            <a:pPr>
              <a:lnSpc>
                <a:spcPts val="18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拠点コーディネーターを配置している市町村は１１。主に、相談支援事業所及び基幹相談支援センターに配置されている。配置なしのうち市町村がコーディネーターの役割を担っているのは６市町村（データ４）配置しない理由や配置にあたっての課題として「これまで未配置で役割整理が難しい」 が、「予算の確保が困難」、「人員不足」に次いで、多くなっている。</a:t>
            </a:r>
            <a:endParaRPr lang="en-US" altLang="ja-JP" sz="1200" dirty="0">
              <a:latin typeface="Meiryo UI" panose="020B0604030504040204" pitchFamily="50" charset="-128"/>
              <a:ea typeface="Meiryo UI" panose="020B0604030504040204" pitchFamily="50" charset="-128"/>
            </a:endParaRPr>
          </a:p>
        </p:txBody>
      </p:sp>
      <p:graphicFrame>
        <p:nvGraphicFramePr>
          <p:cNvPr id="12" name="表 11">
            <a:extLst>
              <a:ext uri="{FF2B5EF4-FFF2-40B4-BE49-F238E27FC236}">
                <a16:creationId xmlns:a16="http://schemas.microsoft.com/office/drawing/2014/main" id="{7C572FFD-D2A6-4D0F-94F8-CDA54E150D6D}"/>
              </a:ext>
            </a:extLst>
          </p:cNvPr>
          <p:cNvGraphicFramePr>
            <a:graphicFrameLocks noGrp="1"/>
          </p:cNvGraphicFramePr>
          <p:nvPr>
            <p:extLst>
              <p:ext uri="{D42A27DB-BD31-4B8C-83A1-F6EECF244321}">
                <p14:modId xmlns:p14="http://schemas.microsoft.com/office/powerpoint/2010/main" val="698733951"/>
              </p:ext>
            </p:extLst>
          </p:nvPr>
        </p:nvGraphicFramePr>
        <p:xfrm>
          <a:off x="91385" y="3711110"/>
          <a:ext cx="5084318" cy="2042160"/>
        </p:xfrm>
        <a:graphic>
          <a:graphicData uri="http://schemas.openxmlformats.org/drawingml/2006/table">
            <a:tbl>
              <a:tblPr firstRow="1" bandRow="1"/>
              <a:tblGrid>
                <a:gridCol w="700331">
                  <a:extLst>
                    <a:ext uri="{9D8B030D-6E8A-4147-A177-3AD203B41FA5}">
                      <a16:colId xmlns:a16="http://schemas.microsoft.com/office/drawing/2014/main" val="1901426002"/>
                    </a:ext>
                  </a:extLst>
                </a:gridCol>
                <a:gridCol w="479499">
                  <a:extLst>
                    <a:ext uri="{9D8B030D-6E8A-4147-A177-3AD203B41FA5}">
                      <a16:colId xmlns:a16="http://schemas.microsoft.com/office/drawing/2014/main" val="3926221096"/>
                    </a:ext>
                  </a:extLst>
                </a:gridCol>
                <a:gridCol w="3904488">
                  <a:extLst>
                    <a:ext uri="{9D8B030D-6E8A-4147-A177-3AD203B41FA5}">
                      <a16:colId xmlns:a16="http://schemas.microsoft.com/office/drawing/2014/main" val="4222416362"/>
                    </a:ext>
                  </a:extLst>
                </a:gridCol>
              </a:tblGrid>
              <a:tr h="205239">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800" b="0" dirty="0">
                          <a:latin typeface="Meiryo UI" panose="020B0604030504040204" pitchFamily="50" charset="-128"/>
                          <a:ea typeface="Meiryo UI" panose="020B0604030504040204" pitchFamily="50" charset="-128"/>
                        </a:rPr>
                        <a:t>整備年度</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800" dirty="0">
                          <a:latin typeface="Meiryo UI" panose="020B0604030504040204" pitchFamily="50" charset="-128"/>
                          <a:ea typeface="Meiryo UI" panose="020B0604030504040204" pitchFamily="50" charset="-128"/>
                        </a:rPr>
                        <a:t>箇所</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800" dirty="0">
                          <a:latin typeface="Meiryo UI" panose="020B0604030504040204" pitchFamily="50" charset="-128"/>
                          <a:ea typeface="Meiryo UI" panose="020B0604030504040204" pitchFamily="50" charset="-128"/>
                        </a:rPr>
                        <a:t>市町村名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182417106"/>
                  </a:ext>
                </a:extLst>
              </a:tr>
              <a:tr h="159207">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H28</a:t>
                      </a:r>
                      <a:r>
                        <a:rPr kumimoji="1" lang="ja-JP" altLang="en-US" sz="8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800" dirty="0">
                          <a:latin typeface="Meiryo UI" panose="020B0604030504040204" pitchFamily="50" charset="-128"/>
                          <a:ea typeface="Meiryo UI" panose="020B0604030504040204" pitchFamily="50" charset="-128"/>
                        </a:rPr>
                        <a:t>2</a:t>
                      </a:r>
                      <a:endParaRPr kumimoji="1" lang="ja-JP" altLang="en-US" sz="8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800" spc="-150" dirty="0">
                          <a:latin typeface="Meiryo UI" panose="020B0604030504040204" pitchFamily="50" charset="-128"/>
                          <a:ea typeface="Meiryo UI" panose="020B0604030504040204" pitchFamily="50" charset="-128"/>
                        </a:rPr>
                        <a:t>豊中市、吹田市</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82595869"/>
                  </a:ext>
                </a:extLst>
              </a:tr>
              <a:tr h="146631">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H29</a:t>
                      </a:r>
                      <a:r>
                        <a:rPr kumimoji="1" lang="ja-JP" altLang="en-US" sz="8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800" dirty="0">
                          <a:latin typeface="Meiryo UI" panose="020B0604030504040204" pitchFamily="50" charset="-128"/>
                          <a:ea typeface="Meiryo UI" panose="020B0604030504040204" pitchFamily="50" charset="-128"/>
                        </a:rPr>
                        <a:t>4</a:t>
                      </a:r>
                      <a:endParaRPr kumimoji="1" lang="ja-JP" altLang="en-US" sz="8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800" spc="-150" dirty="0">
                          <a:latin typeface="Meiryo UI" panose="020B0604030504040204" pitchFamily="50" charset="-128"/>
                          <a:ea typeface="Meiryo UI" panose="020B0604030504040204" pitchFamily="50" charset="-128"/>
                        </a:rPr>
                        <a:t>堺市、富田林市、河内長野市、大阪狭山市</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1484882827"/>
                  </a:ext>
                </a:extLst>
              </a:tr>
              <a:tr h="20606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H30</a:t>
                      </a:r>
                      <a:r>
                        <a:rPr kumimoji="1" lang="ja-JP" altLang="en-US" sz="8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800" dirty="0">
                          <a:latin typeface="Meiryo UI" panose="020B0604030504040204" pitchFamily="50" charset="-128"/>
                          <a:ea typeface="Meiryo UI" panose="020B0604030504040204" pitchFamily="50" charset="-128"/>
                        </a:rPr>
                        <a:t>2</a:t>
                      </a:r>
                      <a:endParaRPr kumimoji="1" lang="ja-JP" altLang="en-US" sz="8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800" spc="-150" dirty="0">
                          <a:latin typeface="Meiryo UI" panose="020B0604030504040204" pitchFamily="50" charset="-128"/>
                          <a:ea typeface="Meiryo UI" panose="020B0604030504040204" pitchFamily="50" charset="-128"/>
                        </a:rPr>
                        <a:t>守口市、能勢町</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2364035981"/>
                  </a:ext>
                </a:extLst>
              </a:tr>
              <a:tr h="121479">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R</a:t>
                      </a:r>
                      <a:r>
                        <a:rPr kumimoji="1" lang="ja-JP" altLang="en-US" sz="800" b="0" dirty="0">
                          <a:solidFill>
                            <a:schemeClr val="bg1"/>
                          </a:solidFill>
                          <a:latin typeface="Meiryo UI" panose="020B0604030504040204" pitchFamily="50" charset="-128"/>
                          <a:ea typeface="Meiryo UI" panose="020B0604030504040204" pitchFamily="50" charset="-128"/>
                        </a:rPr>
                        <a:t>１年度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800" dirty="0">
                          <a:latin typeface="Meiryo UI" panose="020B0604030504040204" pitchFamily="50" charset="-128"/>
                          <a:ea typeface="Meiryo UI" panose="020B0604030504040204" pitchFamily="50" charset="-128"/>
                        </a:rPr>
                        <a:t>9</a:t>
                      </a:r>
                      <a:endParaRPr kumimoji="1" lang="ja-JP" altLang="en-US" sz="8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800" spc="-150" dirty="0">
                          <a:latin typeface="Meiryo UI" panose="020B0604030504040204" pitchFamily="50" charset="-128"/>
                          <a:ea typeface="Meiryo UI" panose="020B0604030504040204" pitchFamily="50" charset="-128"/>
                        </a:rPr>
                        <a:t>大阪市、高槻市、大東市、門真市、島本町、豊能町、太子町、河南町、千早赤阪村</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2447327067"/>
                  </a:ext>
                </a:extLst>
              </a:tr>
              <a:tr h="180911">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R</a:t>
                      </a:r>
                      <a:r>
                        <a:rPr kumimoji="1" lang="ja-JP" altLang="en-US" sz="800" b="0" dirty="0">
                          <a:solidFill>
                            <a:schemeClr val="bg1"/>
                          </a:solidFill>
                          <a:latin typeface="Meiryo UI" panose="020B0604030504040204" pitchFamily="50" charset="-128"/>
                          <a:ea typeface="Meiryo UI" panose="020B0604030504040204" pitchFamily="50" charset="-128"/>
                        </a:rPr>
                        <a:t>２年度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800" dirty="0">
                          <a:latin typeface="Meiryo UI" panose="020B0604030504040204" pitchFamily="50" charset="-128"/>
                          <a:ea typeface="Meiryo UI" panose="020B0604030504040204" pitchFamily="50" charset="-128"/>
                        </a:rPr>
                        <a:t>15</a:t>
                      </a:r>
                      <a:endParaRPr kumimoji="1" lang="ja-JP" altLang="en-US" sz="8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800" spc="-150" dirty="0">
                          <a:latin typeface="Meiryo UI" panose="020B0604030504040204" pitchFamily="50" charset="-128"/>
                          <a:ea typeface="Meiryo UI" panose="020B0604030504040204" pitchFamily="50" charset="-128"/>
                        </a:rPr>
                        <a:t>岸和田市、池田市、貝塚市、茨木市、寝屋川市、和泉市、箕面市、柏原市、羽曳野市、摂津市、高石市、藤井寺市、東大阪市、四條畷市、熊取町</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1962131859"/>
                  </a:ext>
                </a:extLst>
              </a:tr>
              <a:tr h="168335">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R</a:t>
                      </a:r>
                      <a:r>
                        <a:rPr kumimoji="1" lang="ja-JP" altLang="en-US" sz="800" b="0" dirty="0">
                          <a:solidFill>
                            <a:schemeClr val="bg1"/>
                          </a:solidFill>
                          <a:latin typeface="Meiryo UI" panose="020B0604030504040204" pitchFamily="50" charset="-128"/>
                          <a:ea typeface="Meiryo UI" panose="020B0604030504040204" pitchFamily="50" charset="-128"/>
                        </a:rPr>
                        <a:t>３年度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800" dirty="0">
                          <a:latin typeface="Meiryo UI" panose="020B0604030504040204" pitchFamily="50" charset="-128"/>
                          <a:ea typeface="Meiryo UI" panose="020B0604030504040204" pitchFamily="50" charset="-128"/>
                        </a:rPr>
                        <a:t>5</a:t>
                      </a:r>
                      <a:endParaRPr kumimoji="1" lang="ja-JP" altLang="en-US" sz="8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800" spc="-150" dirty="0">
                          <a:latin typeface="Meiryo UI" panose="020B0604030504040204" pitchFamily="50" charset="-128"/>
                          <a:ea typeface="Meiryo UI" panose="020B0604030504040204" pitchFamily="50" charset="-128"/>
                        </a:rPr>
                        <a:t>八尾市、松原市、交野市、阪南市、岬町</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644824902"/>
                  </a:ext>
                </a:extLst>
              </a:tr>
              <a:tr h="155759">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800" b="0" dirty="0">
                          <a:solidFill>
                            <a:schemeClr val="bg1"/>
                          </a:solidFill>
                          <a:latin typeface="Meiryo UI" panose="020B0604030504040204" pitchFamily="50" charset="-128"/>
                          <a:ea typeface="Meiryo UI" panose="020B0604030504040204" pitchFamily="50" charset="-128"/>
                        </a:rPr>
                        <a:t>R</a:t>
                      </a:r>
                      <a:r>
                        <a:rPr kumimoji="1" lang="ja-JP" altLang="en-US" sz="800" b="0" dirty="0">
                          <a:solidFill>
                            <a:schemeClr val="bg1"/>
                          </a:solidFill>
                          <a:latin typeface="Meiryo UI" panose="020B0604030504040204" pitchFamily="50" charset="-128"/>
                          <a:ea typeface="Meiryo UI" panose="020B0604030504040204" pitchFamily="50" charset="-128"/>
                        </a:rPr>
                        <a:t>５年度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800" dirty="0">
                          <a:latin typeface="Meiryo UI" panose="020B0604030504040204" pitchFamily="50" charset="-128"/>
                          <a:ea typeface="Meiryo UI" panose="020B0604030504040204" pitchFamily="50" charset="-128"/>
                        </a:rPr>
                        <a:t>1</a:t>
                      </a:r>
                      <a:endParaRPr kumimoji="1" lang="ja-JP" altLang="en-US" sz="8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800" spc="-150" dirty="0">
                          <a:latin typeface="Meiryo UI" panose="020B0604030504040204" pitchFamily="50" charset="-128"/>
                          <a:ea typeface="Meiryo UI" panose="020B0604030504040204" pitchFamily="50" charset="-128"/>
                        </a:rPr>
                        <a:t>泉大津市</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900969594"/>
                  </a:ext>
                </a:extLst>
              </a:tr>
              <a:tr h="131417">
                <a:tc>
                  <a:txBody>
                    <a:bodyPr/>
                    <a:lstStyle/>
                    <a:p>
                      <a:pPr algn="ctr"/>
                      <a:r>
                        <a:rPr kumimoji="1" lang="ja-JP" altLang="en-US" sz="800" b="1" dirty="0">
                          <a:solidFill>
                            <a:schemeClr val="bg1"/>
                          </a:solidFill>
                          <a:latin typeface="Meiryo UI" panose="020B0604030504040204" pitchFamily="50" charset="-128"/>
                          <a:ea typeface="Meiryo UI" panose="020B0604030504040204" pitchFamily="50" charset="-128"/>
                        </a:rPr>
                        <a:t>合計</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800" b="1" dirty="0">
                          <a:solidFill>
                            <a:schemeClr val="bg1"/>
                          </a:solidFill>
                          <a:latin typeface="Meiryo UI" panose="020B0604030504040204" pitchFamily="50" charset="-128"/>
                          <a:ea typeface="Meiryo UI" panose="020B0604030504040204" pitchFamily="50" charset="-128"/>
                        </a:rPr>
                        <a:t>38</a:t>
                      </a:r>
                      <a:endParaRPr kumimoji="1" lang="ja-JP" altLang="en-US" sz="8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p>
                      <a:r>
                        <a:rPr kumimoji="1" lang="ja-JP" altLang="en-US" sz="800" b="1" dirty="0">
                          <a:solidFill>
                            <a:schemeClr val="bg1"/>
                          </a:solidFill>
                          <a:latin typeface="Meiryo UI" panose="020B0604030504040204" pitchFamily="50" charset="-128"/>
                          <a:ea typeface="Meiryo UI" panose="020B0604030504040204" pitchFamily="50" charset="-128"/>
                        </a:rPr>
                        <a:t>（令和５年４月１日時点）</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484382476"/>
                  </a:ext>
                </a:extLst>
              </a:tr>
            </a:tbl>
          </a:graphicData>
        </a:graphic>
      </p:graphicFrame>
      <p:sp>
        <p:nvSpPr>
          <p:cNvPr id="13" name="正方形/長方形 12">
            <a:extLst>
              <a:ext uri="{FF2B5EF4-FFF2-40B4-BE49-F238E27FC236}">
                <a16:creationId xmlns:a16="http://schemas.microsoft.com/office/drawing/2014/main" id="{8A678853-5C0A-4C45-9CF7-8EB01923E62F}"/>
              </a:ext>
            </a:extLst>
          </p:cNvPr>
          <p:cNvSpPr/>
          <p:nvPr/>
        </p:nvSpPr>
        <p:spPr>
          <a:xfrm>
            <a:off x="788214" y="3489181"/>
            <a:ext cx="3334683" cy="246891"/>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府内の整備状況</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整備済</a:t>
            </a:r>
            <a:r>
              <a:rPr lang="en-US" altLang="ja-JP" sz="1000" b="1" dirty="0">
                <a:latin typeface="Meiryo UI" panose="020B0604030504040204" pitchFamily="50" charset="-128"/>
                <a:ea typeface="Meiryo UI" panose="020B0604030504040204" pitchFamily="50" charset="-128"/>
              </a:rPr>
              <a:t>38</a:t>
            </a:r>
            <a:r>
              <a:rPr lang="ja-JP" altLang="en-US" sz="1000" b="1" dirty="0">
                <a:latin typeface="Meiryo UI" panose="020B0604030504040204" pitchFamily="50" charset="-128"/>
                <a:ea typeface="Meiryo UI" panose="020B0604030504040204" pitchFamily="50" charset="-128"/>
              </a:rPr>
              <a:t>市町村、未整備</a:t>
            </a:r>
            <a:r>
              <a:rPr lang="en-US" altLang="ja-JP" sz="1000" b="1" dirty="0">
                <a:latin typeface="Meiryo UI" panose="020B0604030504040204" pitchFamily="50" charset="-128"/>
                <a:ea typeface="Meiryo UI" panose="020B0604030504040204" pitchFamily="50" charset="-128"/>
              </a:rPr>
              <a:t>5</a:t>
            </a:r>
            <a:r>
              <a:rPr lang="ja-JP" altLang="en-US" sz="1000" b="1" dirty="0">
                <a:latin typeface="Meiryo UI" panose="020B0604030504040204" pitchFamily="50" charset="-128"/>
                <a:ea typeface="Meiryo UI" panose="020B0604030504040204" pitchFamily="50" charset="-128"/>
              </a:rPr>
              <a:t>市町</a:t>
            </a:r>
            <a:r>
              <a:rPr lang="en-US" altLang="ja-JP" sz="1000" b="1" dirty="0">
                <a:latin typeface="Meiryo UI" panose="020B0604030504040204" pitchFamily="50" charset="-128"/>
                <a:ea typeface="Meiryo UI" panose="020B0604030504040204" pitchFamily="50" charset="-128"/>
              </a:rPr>
              <a:t>)</a:t>
            </a:r>
          </a:p>
        </p:txBody>
      </p:sp>
      <p:graphicFrame>
        <p:nvGraphicFramePr>
          <p:cNvPr id="14" name="表 13">
            <a:extLst>
              <a:ext uri="{FF2B5EF4-FFF2-40B4-BE49-F238E27FC236}">
                <a16:creationId xmlns:a16="http://schemas.microsoft.com/office/drawing/2014/main" id="{F92A5B8E-D081-46A6-B048-B1B3051736D3}"/>
              </a:ext>
            </a:extLst>
          </p:cNvPr>
          <p:cNvGraphicFramePr>
            <a:graphicFrameLocks noGrp="1"/>
          </p:cNvGraphicFramePr>
          <p:nvPr>
            <p:extLst>
              <p:ext uri="{D42A27DB-BD31-4B8C-83A1-F6EECF244321}">
                <p14:modId xmlns:p14="http://schemas.microsoft.com/office/powerpoint/2010/main" val="1417616788"/>
              </p:ext>
            </p:extLst>
          </p:nvPr>
        </p:nvGraphicFramePr>
        <p:xfrm>
          <a:off x="107503" y="5968770"/>
          <a:ext cx="5068199" cy="884526"/>
        </p:xfrm>
        <a:graphic>
          <a:graphicData uri="http://schemas.openxmlformats.org/drawingml/2006/table">
            <a:tbl>
              <a:tblPr>
                <a:tableStyleId>{5C22544A-7EE6-4342-B048-85BDC9FD1C3A}</a:tableStyleId>
              </a:tblPr>
              <a:tblGrid>
                <a:gridCol w="480887">
                  <a:extLst>
                    <a:ext uri="{9D8B030D-6E8A-4147-A177-3AD203B41FA5}">
                      <a16:colId xmlns:a16="http://schemas.microsoft.com/office/drawing/2014/main" val="1495733337"/>
                    </a:ext>
                  </a:extLst>
                </a:gridCol>
                <a:gridCol w="641182">
                  <a:extLst>
                    <a:ext uri="{9D8B030D-6E8A-4147-A177-3AD203B41FA5}">
                      <a16:colId xmlns:a16="http://schemas.microsoft.com/office/drawing/2014/main" val="3040224863"/>
                    </a:ext>
                  </a:extLst>
                </a:gridCol>
                <a:gridCol w="655800">
                  <a:extLst>
                    <a:ext uri="{9D8B030D-6E8A-4147-A177-3AD203B41FA5}">
                      <a16:colId xmlns:a16="http://schemas.microsoft.com/office/drawing/2014/main" val="2191242032"/>
                    </a:ext>
                  </a:extLst>
                </a:gridCol>
                <a:gridCol w="679996">
                  <a:extLst>
                    <a:ext uri="{9D8B030D-6E8A-4147-A177-3AD203B41FA5}">
                      <a16:colId xmlns:a16="http://schemas.microsoft.com/office/drawing/2014/main" val="960301123"/>
                    </a:ext>
                  </a:extLst>
                </a:gridCol>
                <a:gridCol w="694615">
                  <a:extLst>
                    <a:ext uri="{9D8B030D-6E8A-4147-A177-3AD203B41FA5}">
                      <a16:colId xmlns:a16="http://schemas.microsoft.com/office/drawing/2014/main" val="3488082392"/>
                    </a:ext>
                  </a:extLst>
                </a:gridCol>
                <a:gridCol w="641615">
                  <a:extLst>
                    <a:ext uri="{9D8B030D-6E8A-4147-A177-3AD203B41FA5}">
                      <a16:colId xmlns:a16="http://schemas.microsoft.com/office/drawing/2014/main" val="3001216619"/>
                    </a:ext>
                  </a:extLst>
                </a:gridCol>
                <a:gridCol w="564345">
                  <a:extLst>
                    <a:ext uri="{9D8B030D-6E8A-4147-A177-3AD203B41FA5}">
                      <a16:colId xmlns:a16="http://schemas.microsoft.com/office/drawing/2014/main" val="4164053944"/>
                    </a:ext>
                  </a:extLst>
                </a:gridCol>
                <a:gridCol w="709759">
                  <a:extLst>
                    <a:ext uri="{9D8B030D-6E8A-4147-A177-3AD203B41FA5}">
                      <a16:colId xmlns:a16="http://schemas.microsoft.com/office/drawing/2014/main" val="1037427304"/>
                    </a:ext>
                  </a:extLst>
                </a:gridCol>
              </a:tblGrid>
              <a:tr h="203480">
                <a:tc gridSpan="5">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備えている機能</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整備類型</a:t>
                      </a:r>
                      <a:endParaRPr lang="zh-TW"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hMerge="1">
                  <a:txBody>
                    <a:bodyPr/>
                    <a:lstStyle/>
                    <a:p>
                      <a:pPr algn="ctr" fontAlgn="ctr"/>
                      <a:endParaRPr lang="ja-JP" altLang="en-US" sz="11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rgbClr val="94B6D2"/>
                    </a:solidFill>
                  </a:tcPr>
                </a:tc>
                <a:tc hMerge="1">
                  <a:txBody>
                    <a:bodyPr/>
                    <a:lstStyle/>
                    <a:p>
                      <a:pPr algn="ctr" fontAlgn="ctr"/>
                      <a:endParaRPr lang="zh-TW" altLang="en-US" sz="11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rgbClr val="94B6D2"/>
                    </a:solidFill>
                  </a:tcPr>
                </a:tc>
                <a:extLst>
                  <a:ext uri="{0D108BD9-81ED-4DB2-BD59-A6C34878D82A}">
                    <a16:rowId xmlns:a16="http://schemas.microsoft.com/office/drawing/2014/main" val="1888068623"/>
                  </a:ext>
                </a:extLst>
              </a:tr>
              <a:tr h="477566">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①相談</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②体験の機会・場</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③緊急時の</a:t>
                      </a:r>
                      <a:endParaRPr lang="en-US" altLang="ja-JP" sz="9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受入・対応</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④専門的人材の</a:t>
                      </a:r>
                      <a:endParaRPr lang="en-US" altLang="ja-JP" sz="9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養成・確保</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⑤地域の体制</a:t>
                      </a:r>
                      <a:endParaRPr lang="en-US" altLang="ja-JP" sz="9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づくり</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zh-TW" altLang="en-US" sz="900" b="1" u="none" strike="noStrike" dirty="0">
                          <a:solidFill>
                            <a:schemeClr val="bg1"/>
                          </a:solidFill>
                          <a:effectLst/>
                          <a:latin typeface="Meiryo UI" panose="020B0604030504040204" pitchFamily="50" charset="-128"/>
                          <a:ea typeface="Meiryo UI" panose="020B0604030504040204" pitchFamily="50" charset="-128"/>
                        </a:rPr>
                        <a:t>多機能拠点整備型</a:t>
                      </a:r>
                      <a:endParaRPr lang="zh-TW"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1" u="none" strike="noStrike" dirty="0">
                          <a:solidFill>
                            <a:schemeClr val="bg1"/>
                          </a:solidFill>
                          <a:effectLst/>
                          <a:latin typeface="Meiryo UI" panose="020B0604030504040204" pitchFamily="50" charset="-128"/>
                          <a:ea typeface="Meiryo UI" panose="020B0604030504040204" pitchFamily="50" charset="-128"/>
                        </a:rPr>
                        <a:t>面的整備型</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900" b="1" u="none" strike="noStrike" dirty="0">
                          <a:solidFill>
                            <a:schemeClr val="bg1"/>
                          </a:solidFill>
                          <a:effectLst/>
                          <a:latin typeface="Meiryo UI" panose="020B0604030504040204" pitchFamily="50" charset="-128"/>
                          <a:ea typeface="Meiryo UI" panose="020B0604030504040204" pitchFamily="50" charset="-128"/>
                        </a:rPr>
                        <a:t>多機能拠点整備型</a:t>
                      </a:r>
                      <a:endParaRPr lang="en-US" altLang="zh-TW" sz="900" b="1" u="none" strike="noStrike" dirty="0">
                        <a:solidFill>
                          <a:schemeClr val="bg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TW" altLang="en-US" sz="900" b="1" u="none" strike="noStrike" dirty="0">
                          <a:solidFill>
                            <a:schemeClr val="bg1"/>
                          </a:solidFill>
                          <a:effectLst/>
                          <a:latin typeface="Meiryo UI" panose="020B0604030504040204" pitchFamily="50" charset="-128"/>
                          <a:ea typeface="Meiryo UI" panose="020B0604030504040204" pitchFamily="50" charset="-128"/>
                        </a:rPr>
                        <a:t>＋面的整備型</a:t>
                      </a:r>
                      <a:endParaRPr lang="zh-TW"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03480">
                <a:tc>
                  <a:txBody>
                    <a:bodyPr/>
                    <a:lstStyle/>
                    <a:p>
                      <a:pPr algn="r" fontAlgn="ctr"/>
                      <a:r>
                        <a:rPr lang="en-US" altLang="ja-JP" sz="900" u="none" strike="noStrike" dirty="0">
                          <a:effectLst/>
                          <a:latin typeface="Meiryo UI" panose="020B0604030504040204" pitchFamily="50" charset="-128"/>
                          <a:ea typeface="Meiryo UI" panose="020B0604030504040204" pitchFamily="50" charset="-128"/>
                        </a:rPr>
                        <a:t>34</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900" u="none" strike="noStrike">
                          <a:effectLst/>
                          <a:latin typeface="Meiryo UI" panose="020B0604030504040204" pitchFamily="50" charset="-128"/>
                          <a:ea typeface="Meiryo UI" panose="020B0604030504040204" pitchFamily="50" charset="-128"/>
                        </a:rPr>
                        <a:t>28</a:t>
                      </a:r>
                      <a:endParaRPr lang="en-US" altLang="ja-JP" sz="900" b="0" i="0" u="none" strike="noStrike">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900" u="none" strike="noStrike" dirty="0">
                          <a:effectLst/>
                          <a:latin typeface="Meiryo UI" panose="020B0604030504040204" pitchFamily="50" charset="-128"/>
                          <a:ea typeface="Meiryo UI" panose="020B0604030504040204" pitchFamily="50" charset="-128"/>
                        </a:rPr>
                        <a:t>38</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900" u="none" strike="noStrike" dirty="0">
                          <a:effectLst/>
                          <a:latin typeface="Meiryo UI" panose="020B0604030504040204" pitchFamily="50" charset="-128"/>
                          <a:ea typeface="Meiryo UI" panose="020B0604030504040204" pitchFamily="50" charset="-128"/>
                        </a:rPr>
                        <a:t>30</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900" u="none" strike="noStrike" dirty="0">
                          <a:effectLst/>
                          <a:latin typeface="Meiryo UI" panose="020B0604030504040204" pitchFamily="50" charset="-128"/>
                          <a:ea typeface="Meiryo UI" panose="020B0604030504040204" pitchFamily="50" charset="-128"/>
                        </a:rPr>
                        <a:t>29</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900" u="none" strike="noStrike" dirty="0">
                          <a:effectLst/>
                          <a:latin typeface="Meiryo UI" panose="020B0604030504040204" pitchFamily="50" charset="-128"/>
                          <a:ea typeface="Meiryo UI" panose="020B0604030504040204" pitchFamily="50" charset="-128"/>
                        </a:rPr>
                        <a:t>2</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900" u="none" strike="noStrike" dirty="0">
                          <a:effectLst/>
                          <a:latin typeface="Meiryo UI" panose="020B0604030504040204" pitchFamily="50" charset="-128"/>
                          <a:ea typeface="Meiryo UI" panose="020B0604030504040204" pitchFamily="50" charset="-128"/>
                        </a:rPr>
                        <a:t>33</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r" fontAlgn="ctr"/>
                      <a:r>
                        <a:rPr lang="en-US" altLang="ja-JP" sz="900" u="none" strike="noStrike" dirty="0">
                          <a:effectLst/>
                          <a:latin typeface="Meiryo UI" panose="020B0604030504040204" pitchFamily="50" charset="-128"/>
                          <a:ea typeface="Meiryo UI" panose="020B0604030504040204" pitchFamily="50" charset="-128"/>
                        </a:rPr>
                        <a:t>3</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34188115"/>
                  </a:ext>
                </a:extLst>
              </a:tr>
            </a:tbl>
          </a:graphicData>
        </a:graphic>
      </p:graphicFrame>
      <p:sp>
        <p:nvSpPr>
          <p:cNvPr id="15" name="正方形/長方形 14">
            <a:extLst>
              <a:ext uri="{FF2B5EF4-FFF2-40B4-BE49-F238E27FC236}">
                <a16:creationId xmlns:a16="http://schemas.microsoft.com/office/drawing/2014/main" id="{E4010AEF-8ADE-4395-8F47-FB987046DB95}"/>
              </a:ext>
            </a:extLst>
          </p:cNvPr>
          <p:cNvSpPr/>
          <p:nvPr/>
        </p:nvSpPr>
        <p:spPr>
          <a:xfrm>
            <a:off x="830195" y="5776629"/>
            <a:ext cx="4378283" cy="246221"/>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府内の整備状況</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備えている機能、整備類型</a:t>
            </a:r>
            <a:r>
              <a:rPr lang="en-US" altLang="ja-JP" sz="1000" b="1" dirty="0">
                <a:latin typeface="Meiryo UI" panose="020B0604030504040204" pitchFamily="50" charset="-128"/>
                <a:ea typeface="Meiryo UI" panose="020B0604030504040204" pitchFamily="50" charset="-128"/>
              </a:rPr>
              <a:t>)</a:t>
            </a:r>
          </a:p>
        </p:txBody>
      </p:sp>
      <p:sp>
        <p:nvSpPr>
          <p:cNvPr id="16" name="正方形/長方形 15">
            <a:extLst>
              <a:ext uri="{FF2B5EF4-FFF2-40B4-BE49-F238E27FC236}">
                <a16:creationId xmlns:a16="http://schemas.microsoft.com/office/drawing/2014/main" id="{8A678853-5C0A-4C45-9CF7-8EB01923E62F}"/>
              </a:ext>
            </a:extLst>
          </p:cNvPr>
          <p:cNvSpPr/>
          <p:nvPr/>
        </p:nvSpPr>
        <p:spPr>
          <a:xfrm>
            <a:off x="6067840" y="3515164"/>
            <a:ext cx="2502639" cy="261610"/>
          </a:xfrm>
          <a:prstGeom prst="rect">
            <a:avLst/>
          </a:prstGeom>
        </p:spPr>
        <p:txBody>
          <a:bodyPr wrap="square">
            <a:spAutoFit/>
          </a:bodyPr>
          <a:lstStyle/>
          <a:p>
            <a:r>
              <a:rPr lang="ja-JP" altLang="en-US" sz="1100" b="1" dirty="0">
                <a:latin typeface="Meiryo UI" panose="020B0604030504040204" pitchFamily="50" charset="-128"/>
                <a:ea typeface="Meiryo UI" panose="020B0604030504040204" pitchFamily="50" charset="-128"/>
              </a:rPr>
              <a:t>整備済機能の数</a:t>
            </a:r>
            <a:endParaRPr lang="en-US" altLang="ja-JP" sz="1100" b="1" dirty="0">
              <a:latin typeface="Meiryo UI" panose="020B0604030504040204" pitchFamily="50" charset="-128"/>
              <a:ea typeface="Meiryo UI" panose="020B0604030504040204" pitchFamily="50" charset="-128"/>
            </a:endParaRPr>
          </a:p>
        </p:txBody>
      </p:sp>
      <p:graphicFrame>
        <p:nvGraphicFramePr>
          <p:cNvPr id="17" name="表 16">
            <a:extLst>
              <a:ext uri="{FF2B5EF4-FFF2-40B4-BE49-F238E27FC236}">
                <a16:creationId xmlns:a16="http://schemas.microsoft.com/office/drawing/2014/main" id="{65CC0B38-9B62-44D3-B2DA-0562C1967936}"/>
              </a:ext>
            </a:extLst>
          </p:cNvPr>
          <p:cNvGraphicFramePr>
            <a:graphicFrameLocks noGrp="1"/>
          </p:cNvGraphicFramePr>
          <p:nvPr>
            <p:extLst>
              <p:ext uri="{D42A27DB-BD31-4B8C-83A1-F6EECF244321}">
                <p14:modId xmlns:p14="http://schemas.microsoft.com/office/powerpoint/2010/main" val="2926739728"/>
              </p:ext>
            </p:extLst>
          </p:nvPr>
        </p:nvGraphicFramePr>
        <p:xfrm>
          <a:off x="5292079" y="3762123"/>
          <a:ext cx="3744416" cy="979143"/>
        </p:xfrm>
        <a:graphic>
          <a:graphicData uri="http://schemas.openxmlformats.org/drawingml/2006/table">
            <a:tbl>
              <a:tblPr>
                <a:tableStyleId>{5C22544A-7EE6-4342-B048-85BDC9FD1C3A}</a:tableStyleId>
              </a:tblPr>
              <a:tblGrid>
                <a:gridCol w="954092">
                  <a:extLst>
                    <a:ext uri="{9D8B030D-6E8A-4147-A177-3AD203B41FA5}">
                      <a16:colId xmlns:a16="http://schemas.microsoft.com/office/drawing/2014/main" val="1166635366"/>
                    </a:ext>
                  </a:extLst>
                </a:gridCol>
                <a:gridCol w="1246551">
                  <a:extLst>
                    <a:ext uri="{9D8B030D-6E8A-4147-A177-3AD203B41FA5}">
                      <a16:colId xmlns:a16="http://schemas.microsoft.com/office/drawing/2014/main" val="2666494867"/>
                    </a:ext>
                  </a:extLst>
                </a:gridCol>
                <a:gridCol w="1543773">
                  <a:extLst>
                    <a:ext uri="{9D8B030D-6E8A-4147-A177-3AD203B41FA5}">
                      <a16:colId xmlns:a16="http://schemas.microsoft.com/office/drawing/2014/main" val="3438991703"/>
                    </a:ext>
                  </a:extLst>
                </a:gridCol>
              </a:tblGrid>
              <a:tr h="121358">
                <a:tc>
                  <a:txBody>
                    <a:bodyPr/>
                    <a:lstStyle/>
                    <a:p>
                      <a:pPr algn="ctr"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整備済機能数</a:t>
                      </a:r>
                    </a:p>
                  </a:txBody>
                  <a:tcPr marL="0" marR="0" marT="0" marB="0" anchor="ctr">
                    <a:solidFill>
                      <a:schemeClr val="accent1">
                        <a:lumMod val="75000"/>
                      </a:schemeClr>
                    </a:solidFill>
                  </a:tcPr>
                </a:tc>
                <a:tc>
                  <a:txBody>
                    <a:bodyPr/>
                    <a:lstStyle/>
                    <a:p>
                      <a:pPr algn="ctr"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令和</a:t>
                      </a: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4</a:t>
                      </a: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年</a:t>
                      </a: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4</a:t>
                      </a: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月</a:t>
                      </a: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1</a:t>
                      </a: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日</a:t>
                      </a:r>
                    </a:p>
                  </a:txBody>
                  <a:tcPr marL="0" marR="0" marT="0" marB="0" anchor="ctr">
                    <a:solidFill>
                      <a:schemeClr val="accent1">
                        <a:lumMod val="75000"/>
                      </a:schemeClr>
                    </a:solidFill>
                  </a:tcPr>
                </a:tc>
                <a:tc>
                  <a:txBody>
                    <a:bodyPr/>
                    <a:lstStyle/>
                    <a:p>
                      <a:pPr algn="ctr"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令和</a:t>
                      </a: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5</a:t>
                      </a: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年</a:t>
                      </a: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4</a:t>
                      </a: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月</a:t>
                      </a: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1</a:t>
                      </a: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日</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39035">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5</a:t>
                      </a:r>
                      <a:r>
                        <a:rPr lang="ja-JP" altLang="en-US" sz="900" u="none" strike="noStrike" dirty="0">
                          <a:effectLst/>
                          <a:latin typeface="Meiryo UI" panose="020B0604030504040204" pitchFamily="50" charset="-128"/>
                          <a:ea typeface="Meiryo UI" panose="020B0604030504040204" pitchFamily="50" charset="-128"/>
                        </a:rPr>
                        <a:t>機能すべて</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22</a:t>
                      </a:r>
                    </a:p>
                  </a:txBody>
                  <a:tcPr marL="0" marR="0" marT="0" marB="0" anchor="ctr"/>
                </a:tc>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25</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148187">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4</a:t>
                      </a:r>
                      <a:r>
                        <a:rPr lang="ja-JP" altLang="en-US" sz="900" u="none" strike="noStrike" dirty="0">
                          <a:effectLst/>
                          <a:latin typeface="Meiryo UI" panose="020B0604030504040204" pitchFamily="50" charset="-128"/>
                          <a:ea typeface="Meiryo UI" panose="020B0604030504040204" pitchFamily="50" charset="-128"/>
                        </a:rPr>
                        <a:t>機能</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p>
                  </a:txBody>
                  <a:tcPr marL="0" marR="0" marT="0" marB="0" anchor="ctr"/>
                </a:tc>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2</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142876">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3</a:t>
                      </a:r>
                      <a:r>
                        <a:rPr lang="ja-JP" altLang="en-US" sz="900" u="none" strike="noStrike" dirty="0">
                          <a:effectLst/>
                          <a:latin typeface="Meiryo UI" panose="020B0604030504040204" pitchFamily="50" charset="-128"/>
                          <a:ea typeface="Meiryo UI" panose="020B0604030504040204" pitchFamily="50" charset="-128"/>
                        </a:rPr>
                        <a:t>機能</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a:t>
                      </a:r>
                    </a:p>
                  </a:txBody>
                  <a:tcPr marL="0" marR="0" marT="0" marB="0" anchor="ctr"/>
                </a:tc>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6</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128989735"/>
                  </a:ext>
                </a:extLst>
              </a:tr>
              <a:tr h="137565">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2</a:t>
                      </a:r>
                      <a:r>
                        <a:rPr lang="ja-JP" altLang="en-US" sz="900" u="none" strike="noStrike" dirty="0">
                          <a:effectLst/>
                          <a:latin typeface="Meiryo UI" panose="020B0604030504040204" pitchFamily="50" charset="-128"/>
                          <a:ea typeface="Meiryo UI" panose="020B0604030504040204" pitchFamily="50" charset="-128"/>
                        </a:rPr>
                        <a:t>機能</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3</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582618739"/>
                  </a:ext>
                </a:extLst>
              </a:tr>
              <a:tr h="105499">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1</a:t>
                      </a:r>
                      <a:r>
                        <a:rPr lang="ja-JP" altLang="en-US" sz="900" u="none" strike="noStrike" dirty="0">
                          <a:effectLst/>
                          <a:latin typeface="Meiryo UI" panose="020B0604030504040204" pitchFamily="50" charset="-128"/>
                          <a:ea typeface="Meiryo UI" panose="020B0604030504040204" pitchFamily="50" charset="-128"/>
                        </a:rPr>
                        <a:t>機能</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p>
                  </a:txBody>
                  <a:tcPr marL="0" marR="0" marT="0" marB="0" anchor="ctr"/>
                </a:tc>
                <a:tc>
                  <a:txBody>
                    <a:bodyPr/>
                    <a:lstStyle/>
                    <a:p>
                      <a:pPr algn="ctr" fontAlgn="ctr"/>
                      <a:r>
                        <a:rPr lang="en-US" altLang="ja-JP" sz="900" u="none" strike="noStrike" dirty="0">
                          <a:effectLst/>
                          <a:latin typeface="Meiryo UI" panose="020B0604030504040204" pitchFamily="50" charset="-128"/>
                          <a:ea typeface="Meiryo UI" panose="020B0604030504040204" pitchFamily="50" charset="-128"/>
                        </a:rPr>
                        <a:t>2</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504433752"/>
                  </a:ext>
                </a:extLst>
              </a:tr>
              <a:tr h="37982">
                <a:tc>
                  <a:txBody>
                    <a:bodyPr/>
                    <a:lstStyle/>
                    <a:p>
                      <a:pPr algn="ctr"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37</a:t>
                      </a:r>
                    </a:p>
                  </a:txBody>
                  <a:tcPr marL="0" marR="0" marT="0" marB="0" anchor="ctr">
                    <a:solidFill>
                      <a:schemeClr val="accent1">
                        <a:lumMod val="75000"/>
                      </a:schemeClr>
                    </a:solidFill>
                  </a:tcPr>
                </a:tc>
                <a:tc>
                  <a:txBody>
                    <a:bodyPr/>
                    <a:lstStyle/>
                    <a:p>
                      <a:pPr algn="ctr" fontAlgn="ct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38</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21" name="テキスト ボックス 20"/>
          <p:cNvSpPr txBox="1"/>
          <p:nvPr/>
        </p:nvSpPr>
        <p:spPr>
          <a:xfrm>
            <a:off x="6212690" y="3393146"/>
            <a:ext cx="2778325" cy="246221"/>
          </a:xfrm>
          <a:prstGeom prst="rect">
            <a:avLst/>
          </a:prstGeom>
          <a:noFill/>
        </p:spPr>
        <p:txBody>
          <a:bodyPr wrap="none" rtlCol="0">
            <a:spAutoFit/>
          </a:bodyPr>
          <a:lstStyle/>
          <a:p>
            <a:r>
              <a:rPr kumimoji="1" lang="ja-JP" altLang="en-US" sz="1000" dirty="0"/>
              <a:t>＜</a:t>
            </a:r>
            <a:r>
              <a:rPr kumimoji="1" lang="en-US" altLang="ja-JP" sz="1000" dirty="0"/>
              <a:t>R5</a:t>
            </a:r>
            <a:r>
              <a:rPr kumimoji="1" lang="ja-JP" altLang="en-US" sz="1000" dirty="0"/>
              <a:t>厚生労働省調査及び大阪府アンケート＞</a:t>
            </a:r>
            <a:endParaRPr kumimoji="1" lang="ja-JP" altLang="en-US" sz="1100" dirty="0"/>
          </a:p>
        </p:txBody>
      </p:sp>
      <p:sp>
        <p:nvSpPr>
          <p:cNvPr id="18" name="テキスト ボックス 17"/>
          <p:cNvSpPr txBox="1"/>
          <p:nvPr/>
        </p:nvSpPr>
        <p:spPr>
          <a:xfrm>
            <a:off x="4275635" y="5745818"/>
            <a:ext cx="947527" cy="246221"/>
          </a:xfrm>
          <a:prstGeom prst="rect">
            <a:avLst/>
          </a:prstGeom>
          <a:noFill/>
        </p:spPr>
        <p:txBody>
          <a:bodyPr wrap="square" rtlCol="0">
            <a:spAutoFit/>
          </a:bodyPr>
          <a:lstStyle/>
          <a:p>
            <a:r>
              <a:rPr kumimoji="1" lang="ja-JP" altLang="en-US" sz="1000" dirty="0"/>
              <a:t>＜</a:t>
            </a:r>
            <a:r>
              <a:rPr lang="ja-JP" altLang="en-US" sz="1000" dirty="0"/>
              <a:t>国・府＞</a:t>
            </a:r>
            <a:endParaRPr kumimoji="1" lang="ja-JP" altLang="en-US" sz="1100" dirty="0"/>
          </a:p>
        </p:txBody>
      </p:sp>
      <p:sp>
        <p:nvSpPr>
          <p:cNvPr id="19" name="テキスト ボックス 18"/>
          <p:cNvSpPr txBox="1"/>
          <p:nvPr/>
        </p:nvSpPr>
        <p:spPr>
          <a:xfrm>
            <a:off x="8483738" y="3555990"/>
            <a:ext cx="569387" cy="246221"/>
          </a:xfrm>
          <a:prstGeom prst="rect">
            <a:avLst/>
          </a:prstGeom>
          <a:noFill/>
        </p:spPr>
        <p:txBody>
          <a:bodyPr wrap="none" rtlCol="0">
            <a:spAutoFit/>
          </a:bodyPr>
          <a:lstStyle/>
          <a:p>
            <a:r>
              <a:rPr kumimoji="1" lang="ja-JP" altLang="en-US" sz="1000" dirty="0"/>
              <a:t>＜</a:t>
            </a:r>
            <a:r>
              <a:rPr lang="ja-JP" altLang="en-US" sz="1000" dirty="0"/>
              <a:t>府＞</a:t>
            </a:r>
            <a:endParaRPr kumimoji="1" lang="ja-JP" altLang="en-US" sz="1100" dirty="0"/>
          </a:p>
        </p:txBody>
      </p:sp>
      <p:sp>
        <p:nvSpPr>
          <p:cNvPr id="22" name="テキスト ボックス 21"/>
          <p:cNvSpPr txBox="1"/>
          <p:nvPr/>
        </p:nvSpPr>
        <p:spPr>
          <a:xfrm>
            <a:off x="5349937" y="3512884"/>
            <a:ext cx="601527"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データ２</a:t>
            </a:r>
          </a:p>
        </p:txBody>
      </p:sp>
      <p:sp>
        <p:nvSpPr>
          <p:cNvPr id="23" name="テキスト ボックス 22"/>
          <p:cNvSpPr txBox="1"/>
          <p:nvPr/>
        </p:nvSpPr>
        <p:spPr>
          <a:xfrm>
            <a:off x="117238" y="5782369"/>
            <a:ext cx="72800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データ３</a:t>
            </a:r>
          </a:p>
        </p:txBody>
      </p:sp>
      <p:sp>
        <p:nvSpPr>
          <p:cNvPr id="25" name="テキスト ボックス 24"/>
          <p:cNvSpPr txBox="1"/>
          <p:nvPr/>
        </p:nvSpPr>
        <p:spPr>
          <a:xfrm>
            <a:off x="4083721" y="3530915"/>
            <a:ext cx="569387" cy="246221"/>
          </a:xfrm>
          <a:prstGeom prst="rect">
            <a:avLst/>
          </a:prstGeom>
          <a:noFill/>
        </p:spPr>
        <p:txBody>
          <a:bodyPr wrap="none" rtlCol="0">
            <a:spAutoFit/>
          </a:bodyPr>
          <a:lstStyle/>
          <a:p>
            <a:r>
              <a:rPr kumimoji="1" lang="ja-JP" altLang="en-US" sz="1000" dirty="0"/>
              <a:t>＜</a:t>
            </a:r>
            <a:r>
              <a:rPr lang="ja-JP" altLang="en-US" sz="1000" dirty="0"/>
              <a:t>国＞</a:t>
            </a:r>
            <a:endParaRPr kumimoji="1" lang="ja-JP" altLang="en-US" sz="1100" dirty="0"/>
          </a:p>
        </p:txBody>
      </p:sp>
      <p:sp>
        <p:nvSpPr>
          <p:cNvPr id="10" name="テキスト ボックス 19"/>
          <p:cNvSpPr txBox="1"/>
          <p:nvPr/>
        </p:nvSpPr>
        <p:spPr>
          <a:xfrm>
            <a:off x="2641602" y="5503340"/>
            <a:ext cx="1564036" cy="26161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dirty="0">
                <a:latin typeface="Meiryo UI" panose="020B0604030504040204" pitchFamily="50" charset="-128"/>
                <a:ea typeface="Meiryo UI" panose="020B0604030504040204" pitchFamily="50" charset="-128"/>
              </a:rPr>
              <a:t>市町村数：</a:t>
            </a:r>
            <a:r>
              <a:rPr kumimoji="1" lang="en-US" altLang="ja-JP" dirty="0">
                <a:latin typeface="Meiryo UI" panose="020B0604030504040204" pitchFamily="50" charset="-128"/>
                <a:ea typeface="Meiryo UI" panose="020B0604030504040204" pitchFamily="50" charset="-128"/>
              </a:rPr>
              <a:t>43</a:t>
            </a:r>
            <a:endParaRPr kumimoji="1" lang="ja-JP" altLang="en-US"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113751" y="3493238"/>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データ１</a:t>
            </a:r>
          </a:p>
        </p:txBody>
      </p:sp>
      <p:graphicFrame>
        <p:nvGraphicFramePr>
          <p:cNvPr id="24" name="表 23"/>
          <p:cNvGraphicFramePr>
            <a:graphicFrameLocks noGrp="1"/>
          </p:cNvGraphicFramePr>
          <p:nvPr>
            <p:extLst>
              <p:ext uri="{D42A27DB-BD31-4B8C-83A1-F6EECF244321}">
                <p14:modId xmlns:p14="http://schemas.microsoft.com/office/powerpoint/2010/main" val="3285580586"/>
              </p:ext>
            </p:extLst>
          </p:nvPr>
        </p:nvGraphicFramePr>
        <p:xfrm>
          <a:off x="5366007" y="4935457"/>
          <a:ext cx="2951901" cy="791131"/>
        </p:xfrm>
        <a:graphic>
          <a:graphicData uri="http://schemas.openxmlformats.org/drawingml/2006/table">
            <a:tbl>
              <a:tblPr/>
              <a:tblGrid>
                <a:gridCol w="2015797">
                  <a:extLst>
                    <a:ext uri="{9D8B030D-6E8A-4147-A177-3AD203B41FA5}">
                      <a16:colId xmlns:a16="http://schemas.microsoft.com/office/drawing/2014/main" val="222494593"/>
                    </a:ext>
                  </a:extLst>
                </a:gridCol>
                <a:gridCol w="936104">
                  <a:extLst>
                    <a:ext uri="{9D8B030D-6E8A-4147-A177-3AD203B41FA5}">
                      <a16:colId xmlns:a16="http://schemas.microsoft.com/office/drawing/2014/main" val="2234091414"/>
                    </a:ext>
                  </a:extLst>
                </a:gridCol>
              </a:tblGrid>
              <a:tr h="233975">
                <a:tc>
                  <a:txBody>
                    <a:bodyPr/>
                    <a:lstStyle/>
                    <a:p>
                      <a:pPr algn="ctr"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コーディネーターの配置状況</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市町村数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extLst>
                  <a:ext uri="{0D108BD9-81ED-4DB2-BD59-A6C34878D82A}">
                    <a16:rowId xmlns:a16="http://schemas.microsoft.com/office/drawing/2014/main" val="272405122"/>
                  </a:ext>
                </a:extLst>
              </a:tr>
              <a:tr h="201165">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配置あり（うち</a:t>
                      </a: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市町村は圏域配置）</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56000016"/>
                  </a:ext>
                </a:extLst>
              </a:tr>
              <a:tr h="209306">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配置なし</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90668921"/>
                  </a:ext>
                </a:extLst>
              </a:tr>
              <a:tr h="98205">
                <a:tc>
                  <a:txBody>
                    <a:bodyPr/>
                    <a:lstStyle/>
                    <a:p>
                      <a:pPr algn="ctr"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合計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ctr"/>
                      <a:r>
                        <a:rPr lang="en-US" altLang="ja-JP" sz="900" b="1" i="0" u="none" strike="noStrike" dirty="0">
                          <a:solidFill>
                            <a:srgbClr val="FFFFFF"/>
                          </a:solidFill>
                          <a:effectLst/>
                          <a:latin typeface="Meiryo UI" panose="020B0604030504040204" pitchFamily="50" charset="-128"/>
                          <a:ea typeface="Meiryo UI" panose="020B0604030504040204" pitchFamily="50" charset="-128"/>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extLst>
                  <a:ext uri="{0D108BD9-81ED-4DB2-BD59-A6C34878D82A}">
                    <a16:rowId xmlns:a16="http://schemas.microsoft.com/office/drawing/2014/main" val="2718656355"/>
                  </a:ext>
                </a:extLst>
              </a:tr>
            </a:tbl>
          </a:graphicData>
        </a:graphic>
      </p:graphicFrame>
      <p:sp>
        <p:nvSpPr>
          <p:cNvPr id="28" name="テキスト ボックス 27"/>
          <p:cNvSpPr txBox="1"/>
          <p:nvPr/>
        </p:nvSpPr>
        <p:spPr>
          <a:xfrm>
            <a:off x="5338688" y="4767255"/>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データ４</a:t>
            </a:r>
          </a:p>
        </p:txBody>
      </p:sp>
      <p:sp>
        <p:nvSpPr>
          <p:cNvPr id="29" name="角丸四角形 28"/>
          <p:cNvSpPr/>
          <p:nvPr/>
        </p:nvSpPr>
        <p:spPr>
          <a:xfrm>
            <a:off x="5355851" y="5194032"/>
            <a:ext cx="2952328" cy="152556"/>
          </a:xfrm>
          <a:prstGeom prst="roundRect">
            <a:avLst/>
          </a:prstGeom>
          <a:noFill/>
          <a:ln w="254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7" name="テキスト ボックス 36"/>
          <p:cNvSpPr txBox="1"/>
          <p:nvPr/>
        </p:nvSpPr>
        <p:spPr>
          <a:xfrm>
            <a:off x="7605443" y="4762467"/>
            <a:ext cx="569387" cy="246221"/>
          </a:xfrm>
          <a:prstGeom prst="rect">
            <a:avLst/>
          </a:prstGeom>
          <a:noFill/>
        </p:spPr>
        <p:txBody>
          <a:bodyPr wrap="none" rtlCol="0">
            <a:spAutoFit/>
          </a:bodyPr>
          <a:lstStyle/>
          <a:p>
            <a:r>
              <a:rPr kumimoji="1" lang="ja-JP" altLang="en-US" sz="1000" dirty="0"/>
              <a:t>＜</a:t>
            </a:r>
            <a:r>
              <a:rPr lang="ja-JP" altLang="en-US" sz="1000" dirty="0"/>
              <a:t>府＞</a:t>
            </a:r>
            <a:endParaRPr kumimoji="1" lang="ja-JP" altLang="en-US" sz="1100" dirty="0"/>
          </a:p>
        </p:txBody>
      </p:sp>
      <p:sp>
        <p:nvSpPr>
          <p:cNvPr id="27" name="テキスト ボックス 26"/>
          <p:cNvSpPr txBox="1"/>
          <p:nvPr/>
        </p:nvSpPr>
        <p:spPr>
          <a:xfrm>
            <a:off x="8308179" y="4887300"/>
            <a:ext cx="835821" cy="846386"/>
          </a:xfrm>
          <a:prstGeom prst="rect">
            <a:avLst/>
          </a:prstGeom>
          <a:noFill/>
        </p:spPr>
        <p:txBody>
          <a:bodyPr wrap="square" rtlCol="0">
            <a:spAutoFit/>
          </a:bodyPr>
          <a:lstStyle/>
          <a:p>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配置なしのうち、</a:t>
            </a:r>
            <a:r>
              <a:rPr lang="en-US" altLang="ja-JP" sz="700" dirty="0">
                <a:latin typeface="Meiryo UI" panose="020B0604030504040204" pitchFamily="50" charset="-128"/>
                <a:ea typeface="Meiryo UI" panose="020B0604030504040204" pitchFamily="50" charset="-128"/>
              </a:rPr>
              <a:t>6</a:t>
            </a:r>
            <a:r>
              <a:rPr lang="ja-JP" altLang="en-US" sz="700" dirty="0">
                <a:latin typeface="Meiryo UI" panose="020B0604030504040204" pitchFamily="50" charset="-128"/>
                <a:ea typeface="Meiryo UI" panose="020B0604030504040204" pitchFamily="50" charset="-128"/>
              </a:rPr>
              <a:t>市町村は市町村職員がコーディネーターの役割を担っている。</a:t>
            </a:r>
            <a:endParaRPr lang="en-US" altLang="ja-JP" sz="700" dirty="0">
              <a:latin typeface="Meiryo UI" panose="020B0604030504040204" pitchFamily="50" charset="-128"/>
              <a:ea typeface="Meiryo UI" panose="020B0604030504040204" pitchFamily="50" charset="-128"/>
            </a:endParaRPr>
          </a:p>
          <a:p>
            <a:r>
              <a:rPr lang="en-US" altLang="ja-JP" sz="700" dirty="0">
                <a:latin typeface="Meiryo UI" panose="020B0604030504040204" pitchFamily="50" charset="-128"/>
                <a:ea typeface="Meiryo UI" panose="020B0604030504040204" pitchFamily="50" charset="-128"/>
              </a:rPr>
              <a:t>※5</a:t>
            </a:r>
            <a:r>
              <a:rPr lang="ja-JP" altLang="en-US" sz="700" dirty="0">
                <a:latin typeface="Meiryo UI" panose="020B0604030504040204" pitchFamily="50" charset="-128"/>
                <a:ea typeface="Meiryo UI" panose="020B0604030504040204" pitchFamily="50" charset="-128"/>
              </a:rPr>
              <a:t>市町村は未整備。</a:t>
            </a:r>
            <a:endParaRPr kumimoji="1" lang="ja-JP" altLang="en-US" sz="900" dirty="0">
              <a:latin typeface="Meiryo UI" panose="020B0604030504040204" pitchFamily="50" charset="-128"/>
              <a:ea typeface="Meiryo UI" panose="020B0604030504040204"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3282786675"/>
              </p:ext>
            </p:extLst>
          </p:nvPr>
        </p:nvGraphicFramePr>
        <p:xfrm>
          <a:off x="5406726" y="5802961"/>
          <a:ext cx="3689900" cy="906924"/>
        </p:xfrm>
        <a:graphic>
          <a:graphicData uri="http://schemas.openxmlformats.org/drawingml/2006/table">
            <a:tbl>
              <a:tblPr/>
              <a:tblGrid>
                <a:gridCol w="3053706">
                  <a:extLst>
                    <a:ext uri="{9D8B030D-6E8A-4147-A177-3AD203B41FA5}">
                      <a16:colId xmlns:a16="http://schemas.microsoft.com/office/drawing/2014/main" val="3820335879"/>
                    </a:ext>
                  </a:extLst>
                </a:gridCol>
                <a:gridCol w="636194">
                  <a:extLst>
                    <a:ext uri="{9D8B030D-6E8A-4147-A177-3AD203B41FA5}">
                      <a16:colId xmlns:a16="http://schemas.microsoft.com/office/drawing/2014/main" val="2347110853"/>
                    </a:ext>
                  </a:extLst>
                </a:gridCol>
              </a:tblGrid>
              <a:tr h="193148">
                <a:tc>
                  <a:txBody>
                    <a:bodyPr/>
                    <a:lstStyle/>
                    <a:p>
                      <a:pPr algn="ctr" fontAlgn="ctr"/>
                      <a:r>
                        <a:rPr lang="ja-JP" altLang="en-US" sz="1000" b="1" i="0" u="none" strike="noStrike" dirty="0">
                          <a:solidFill>
                            <a:srgbClr val="FFFFFF"/>
                          </a:solidFill>
                          <a:effectLst/>
                          <a:latin typeface="Meiryo UI" panose="020B0604030504040204" pitchFamily="50" charset="-128"/>
                          <a:ea typeface="Meiryo UI" panose="020B0604030504040204" pitchFamily="50" charset="-128"/>
                        </a:rPr>
                        <a:t>配置先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ctr" fontAlgn="ctr"/>
                      <a:r>
                        <a:rPr lang="ja-JP" altLang="en-US" sz="1000" b="1" i="0" u="none" strike="noStrike" dirty="0">
                          <a:solidFill>
                            <a:srgbClr val="FFFFFF"/>
                          </a:solidFill>
                          <a:effectLst/>
                          <a:latin typeface="Meiryo UI" panose="020B0604030504040204" pitchFamily="50" charset="-128"/>
                          <a:ea typeface="Meiryo UI" panose="020B0604030504040204" pitchFamily="50" charset="-128"/>
                        </a:rPr>
                        <a:t>市町村数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extLst>
                  <a:ext uri="{0D108BD9-81ED-4DB2-BD59-A6C34878D82A}">
                    <a16:rowId xmlns:a16="http://schemas.microsoft.com/office/drawing/2014/main" val="3168728788"/>
                  </a:ext>
                </a:extLst>
              </a:tr>
              <a:tr h="193148">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相談支援事業所</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6436940"/>
                  </a:ext>
                </a:extLst>
              </a:tr>
              <a:tr h="193148">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基幹相談支援センター</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0922035"/>
                  </a:ext>
                </a:extLst>
              </a:tr>
              <a:tr h="72008">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市内の社会福祉法人</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（所属に関わらず特定の担当者を配置）</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4471946"/>
                  </a:ext>
                </a:extLst>
              </a:tr>
              <a:tr h="165555">
                <a:tc>
                  <a:txBody>
                    <a:bodyPr/>
                    <a:lstStyle/>
                    <a:p>
                      <a:pPr algn="ctr" fontAlgn="ctr"/>
                      <a:r>
                        <a:rPr lang="ja-JP" altLang="en-US" sz="1000" b="1" i="0" u="none" strike="noStrike">
                          <a:solidFill>
                            <a:srgbClr val="FFFFFF"/>
                          </a:solidFill>
                          <a:effectLst/>
                          <a:latin typeface="Meiryo UI" panose="020B0604030504040204" pitchFamily="50" charset="-128"/>
                          <a:ea typeface="Meiryo UI" panose="020B0604030504040204" pitchFamily="50" charset="-128"/>
                        </a:rPr>
                        <a:t>合計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tc>
                  <a:txBody>
                    <a:bodyPr/>
                    <a:lstStyle/>
                    <a:p>
                      <a:pPr algn="r" fontAlgn="ctr"/>
                      <a:r>
                        <a:rPr lang="en-US" altLang="ja-JP" sz="1000" b="1" i="0" u="none" strike="noStrike" dirty="0">
                          <a:solidFill>
                            <a:srgbClr val="FFFFFF"/>
                          </a:solidFill>
                          <a:effectLst/>
                          <a:latin typeface="Meiryo UI" panose="020B0604030504040204" pitchFamily="50" charset="-128"/>
                          <a:ea typeface="Meiryo UI" panose="020B0604030504040204" pitchFamily="50" charset="-128"/>
                        </a:rPr>
                        <a:t>1</a:t>
                      </a:r>
                      <a:r>
                        <a:rPr lang="ja-JP" altLang="en-US" sz="1000" b="1" i="0" u="none" strike="noStrike" dirty="0">
                          <a:solidFill>
                            <a:srgbClr val="FFFFFF"/>
                          </a:solidFill>
                          <a:effectLst/>
                          <a:latin typeface="Meiryo UI" panose="020B0604030504040204" pitchFamily="50" charset="-128"/>
                          <a:ea typeface="Meiryo UI" panose="020B0604030504040204" pitchFamily="50" charset="-128"/>
                        </a:rPr>
                        <a:t>１</a:t>
                      </a:r>
                      <a:endParaRPr lang="en-US" altLang="ja-JP" sz="1000" b="1" i="0" u="none" strike="noStrike" dirty="0">
                        <a:solidFill>
                          <a:srgbClr val="FFFFFF"/>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66092"/>
                    </a:solidFill>
                  </a:tcPr>
                </a:tc>
                <a:extLst>
                  <a:ext uri="{0D108BD9-81ED-4DB2-BD59-A6C34878D82A}">
                    <a16:rowId xmlns:a16="http://schemas.microsoft.com/office/drawing/2014/main" val="2195012589"/>
                  </a:ext>
                </a:extLst>
              </a:tr>
            </a:tbl>
          </a:graphicData>
        </a:graphic>
      </p:graphicFrame>
      <p:sp>
        <p:nvSpPr>
          <p:cNvPr id="31" name="テキスト ボックス 30"/>
          <p:cNvSpPr txBox="1"/>
          <p:nvPr/>
        </p:nvSpPr>
        <p:spPr>
          <a:xfrm>
            <a:off x="5392042" y="5787524"/>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データ５</a:t>
            </a:r>
          </a:p>
        </p:txBody>
      </p:sp>
      <p:sp>
        <p:nvSpPr>
          <p:cNvPr id="32" name="角丸四角形 31"/>
          <p:cNvSpPr/>
          <p:nvPr/>
        </p:nvSpPr>
        <p:spPr>
          <a:xfrm>
            <a:off x="5410422" y="6033792"/>
            <a:ext cx="3701777" cy="347535"/>
          </a:xfrm>
          <a:prstGeom prst="roundRect">
            <a:avLst/>
          </a:prstGeom>
          <a:noFill/>
          <a:ln w="254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3" name="タイトル 1">
            <a:extLst>
              <a:ext uri="{FF2B5EF4-FFF2-40B4-BE49-F238E27FC236}">
                <a16:creationId xmlns:a16="http://schemas.microsoft.com/office/drawing/2014/main" id="{FDCA1B62-0147-4387-A451-DFBBBE0FA995}"/>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令和５年度地域生活支援拠点等に係るアンケート結果（概要）</a:t>
            </a:r>
          </a:p>
        </p:txBody>
      </p:sp>
      <p:sp>
        <p:nvSpPr>
          <p:cNvPr id="34" name="正方形/長方形 33">
            <a:extLst>
              <a:ext uri="{FF2B5EF4-FFF2-40B4-BE49-F238E27FC236}">
                <a16:creationId xmlns:a16="http://schemas.microsoft.com/office/drawing/2014/main" id="{BF2F715E-4289-4D81-AD2C-91270F8774C3}"/>
              </a:ext>
            </a:extLst>
          </p:cNvPr>
          <p:cNvSpPr/>
          <p:nvPr/>
        </p:nvSpPr>
        <p:spPr>
          <a:xfrm>
            <a:off x="35496" y="446229"/>
            <a:ext cx="9080041" cy="397853"/>
          </a:xfrm>
          <a:prstGeom prst="rect">
            <a:avLst/>
          </a:prstGeom>
          <a:ln w="952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dirty="0">
                <a:latin typeface="Meiryo UI" panose="020B0604030504040204" pitchFamily="50" charset="-128"/>
                <a:ea typeface="Meiryo UI" panose="020B0604030504040204" pitchFamily="50" charset="-128"/>
              </a:rPr>
              <a:t>◆調査対象</a:t>
            </a:r>
            <a:r>
              <a:rPr kumimoji="1" lang="ja-JP" altLang="en-US" sz="1100" dirty="0">
                <a:latin typeface="Meiryo UI" panose="020B0604030504040204" pitchFamily="50" charset="-128"/>
                <a:ea typeface="Meiryo UI" panose="020B0604030504040204" pitchFamily="50" charset="-128"/>
              </a:rPr>
              <a:t>：府内</a:t>
            </a:r>
            <a:r>
              <a:rPr lang="ja-JP" altLang="en-US" sz="1100" dirty="0">
                <a:latin typeface="Meiryo UI" panose="020B0604030504040204" pitchFamily="50" charset="-128"/>
                <a:ea typeface="Meiryo UI" panose="020B0604030504040204" pitchFamily="50" charset="-128"/>
              </a:rPr>
              <a:t>４３</a:t>
            </a:r>
            <a:r>
              <a:rPr kumimoji="1" lang="ja-JP" altLang="en-US" sz="1100" dirty="0">
                <a:latin typeface="Meiryo UI" panose="020B0604030504040204" pitchFamily="50" charset="-128"/>
                <a:ea typeface="Meiryo UI" panose="020B0604030504040204" pitchFamily="50" charset="-128"/>
              </a:rPr>
              <a:t>市町村</a:t>
            </a:r>
            <a:r>
              <a:rPr lang="ja-JP" altLang="en-US" sz="110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調査期間：令和５年６～７月（令和</a:t>
            </a:r>
            <a:r>
              <a:rPr lang="en-US" altLang="ja-JP" sz="1100" dirty="0">
                <a:latin typeface="Meiryo UI" panose="020B0604030504040204" pitchFamily="50" charset="-128"/>
                <a:ea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4</a:t>
            </a:r>
            <a:r>
              <a:rPr kumimoji="1" lang="ja-JP" altLang="en-US" sz="1100" dirty="0">
                <a:latin typeface="Meiryo UI" panose="020B0604030504040204" pitchFamily="50" charset="-128"/>
                <a:ea typeface="Meiryo UI" panose="020B0604030504040204" pitchFamily="50" charset="-128"/>
              </a:rPr>
              <a:t>月</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日時点）</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◆調査内容：コーディネーター設置、検証・検討の実施　等</a:t>
            </a:r>
          </a:p>
        </p:txBody>
      </p:sp>
    </p:spTree>
    <p:extLst>
      <p:ext uri="{BB962C8B-B14F-4D97-AF65-F5344CB8AC3E}">
        <p14:creationId xmlns:p14="http://schemas.microsoft.com/office/powerpoint/2010/main" val="3523406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C6AF4FA3-BFF0-4B84-B2FF-99D8FDBB10E4}"/>
              </a:ext>
            </a:extLst>
          </p:cNvPr>
          <p:cNvPicPr>
            <a:picLocks noChangeAspect="1"/>
          </p:cNvPicPr>
          <p:nvPr/>
        </p:nvPicPr>
        <p:blipFill>
          <a:blip r:embed="rId3"/>
          <a:stretch>
            <a:fillRect/>
          </a:stretch>
        </p:blipFill>
        <p:spPr>
          <a:xfrm>
            <a:off x="4776168" y="1481214"/>
            <a:ext cx="4218798" cy="5188146"/>
          </a:xfrm>
          <a:prstGeom prst="rect">
            <a:avLst/>
          </a:prstGeom>
        </p:spPr>
      </p:pic>
      <p:pic>
        <p:nvPicPr>
          <p:cNvPr id="4" name="図 3">
            <a:extLst>
              <a:ext uri="{FF2B5EF4-FFF2-40B4-BE49-F238E27FC236}">
                <a16:creationId xmlns:a16="http://schemas.microsoft.com/office/drawing/2014/main" id="{8ECEB361-2376-46A5-8909-7A950E61267E}"/>
              </a:ext>
            </a:extLst>
          </p:cNvPr>
          <p:cNvPicPr>
            <a:picLocks noChangeAspect="1"/>
          </p:cNvPicPr>
          <p:nvPr/>
        </p:nvPicPr>
        <p:blipFill>
          <a:blip r:embed="rId4"/>
          <a:stretch>
            <a:fillRect/>
          </a:stretch>
        </p:blipFill>
        <p:spPr>
          <a:xfrm>
            <a:off x="71583" y="2323148"/>
            <a:ext cx="5151566" cy="4212701"/>
          </a:xfrm>
          <a:prstGeom prst="rect">
            <a:avLst/>
          </a:prstGeom>
        </p:spPr>
      </p:pic>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5"/>
          <a:stretch>
            <a:fillRect/>
          </a:stretch>
        </p:blipFill>
        <p:spPr>
          <a:xfrm>
            <a:off x="42006" y="821799"/>
            <a:ext cx="9071634" cy="127824"/>
          </a:xfrm>
          <a:prstGeom prst="rect">
            <a:avLst/>
          </a:prstGeom>
        </p:spPr>
      </p:pic>
      <p:sp>
        <p:nvSpPr>
          <p:cNvPr id="3" name="タイトル 2"/>
          <p:cNvSpPr>
            <a:spLocks noGrp="1"/>
          </p:cNvSpPr>
          <p:nvPr>
            <p:ph type="title"/>
          </p:nvPr>
        </p:nvSpPr>
        <p:spPr>
          <a:xfrm>
            <a:off x="119152" y="414411"/>
            <a:ext cx="7886700" cy="495538"/>
          </a:xfrm>
        </p:spPr>
        <p:txBody>
          <a:bodyPr>
            <a:normAutofit/>
          </a:bodyPr>
          <a:lstStyle/>
          <a:p>
            <a:r>
              <a:rPr lang="ja-JP" altLang="en-US" sz="2000" b="1" dirty="0">
                <a:latin typeface="Meiryo UI" panose="020B0604030504040204" pitchFamily="50" charset="-128"/>
                <a:ea typeface="Meiryo UI" panose="020B0604030504040204" pitchFamily="50" charset="-128"/>
              </a:rPr>
              <a:t>１－②　府内拠点の取組状況（拠点コーディネーター）</a:t>
            </a:r>
            <a:endParaRPr kumimoji="1" lang="ja-JP" altLang="en-US" sz="20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98929" y="964757"/>
            <a:ext cx="8964129" cy="1082517"/>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コーディネーターの業務内容は、「緊急時のコーディネートや相談支援等の個別対応」、「常時の連絡体制の確保」が多くなっている。（データ６）</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spc="-150" dirty="0">
                <a:latin typeface="Meiryo UI" panose="020B0604030504040204" pitchFamily="50" charset="-128"/>
                <a:ea typeface="Meiryo UI" panose="020B0604030504040204" pitchFamily="50" charset="-128"/>
              </a:rPr>
              <a:t>コーディネーターを配置した効果は、「事業者同士の有機的・機能的な連携に繋がっている」が最多。（データ７）</a:t>
            </a:r>
            <a:endParaRPr lang="en-US" altLang="ja-JP" sz="1400" spc="-150"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7069461" y="2191725"/>
            <a:ext cx="1624163" cy="246221"/>
          </a:xfrm>
          <a:prstGeom prst="rect">
            <a:avLst/>
          </a:prstGeom>
          <a:noFill/>
        </p:spPr>
        <p:txBody>
          <a:bodyPr wrap="none" rtlCol="0">
            <a:spAutoFit/>
          </a:bodyPr>
          <a:lstStyle/>
          <a:p>
            <a:r>
              <a:rPr kumimoji="1" lang="ja-JP" altLang="en-US" sz="1000" dirty="0"/>
              <a:t>＜</a:t>
            </a:r>
            <a:r>
              <a:rPr kumimoji="1" lang="en-US" altLang="ja-JP" sz="1000" dirty="0"/>
              <a:t>R5</a:t>
            </a:r>
            <a:r>
              <a:rPr kumimoji="1" lang="ja-JP" altLang="en-US" sz="1000" dirty="0"/>
              <a:t>大阪府</a:t>
            </a:r>
            <a:r>
              <a:rPr lang="ja-JP" altLang="en-US" sz="1000" dirty="0"/>
              <a:t>アンケート</a:t>
            </a:r>
            <a:r>
              <a:rPr kumimoji="1" lang="ja-JP" altLang="en-US" sz="1000" dirty="0"/>
              <a:t>＞</a:t>
            </a:r>
            <a:endParaRPr kumimoji="1" lang="ja-JP" altLang="en-US" sz="1100" dirty="0"/>
          </a:p>
        </p:txBody>
      </p:sp>
      <p:sp>
        <p:nvSpPr>
          <p:cNvPr id="26" name="テキスト ボックス 25"/>
          <p:cNvSpPr txBox="1"/>
          <p:nvPr/>
        </p:nvSpPr>
        <p:spPr>
          <a:xfrm>
            <a:off x="5347161" y="2519590"/>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7</a:t>
            </a:r>
            <a:endParaRPr kumimoji="1" lang="ja-JP" altLang="en-US" sz="900" b="1" dirty="0">
              <a:latin typeface="Meiryo UI" panose="020B0604030504040204" pitchFamily="50" charset="-128"/>
              <a:ea typeface="Meiryo UI" panose="020B0604030504040204" pitchFamily="50" charset="-128"/>
            </a:endParaRPr>
          </a:p>
        </p:txBody>
      </p:sp>
      <p:sp>
        <p:nvSpPr>
          <p:cNvPr id="37" name="テキスト ボックス 13"/>
          <p:cNvSpPr txBox="1"/>
          <p:nvPr/>
        </p:nvSpPr>
        <p:spPr>
          <a:xfrm>
            <a:off x="7881542" y="5547221"/>
            <a:ext cx="1413695"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複数回答</a:t>
            </a:r>
          </a:p>
        </p:txBody>
      </p:sp>
      <p:sp>
        <p:nvSpPr>
          <p:cNvPr id="16" name="テキスト ボックス 13"/>
          <p:cNvSpPr txBox="1"/>
          <p:nvPr/>
        </p:nvSpPr>
        <p:spPr>
          <a:xfrm>
            <a:off x="4069321" y="5760650"/>
            <a:ext cx="1413695"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複数回答</a:t>
            </a:r>
          </a:p>
        </p:txBody>
      </p:sp>
      <p:sp>
        <p:nvSpPr>
          <p:cNvPr id="27" name="テキスト ボックス 26"/>
          <p:cNvSpPr txBox="1"/>
          <p:nvPr/>
        </p:nvSpPr>
        <p:spPr>
          <a:xfrm>
            <a:off x="641192" y="2519590"/>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6</a:t>
            </a:r>
            <a:endParaRPr kumimoji="1" lang="ja-JP" altLang="en-US" sz="900" b="1" dirty="0">
              <a:latin typeface="Meiryo UI" panose="020B0604030504040204" pitchFamily="50" charset="-128"/>
              <a:ea typeface="Meiryo UI" panose="020B0604030504040204" pitchFamily="50" charset="-128"/>
            </a:endParaRPr>
          </a:p>
        </p:txBody>
      </p:sp>
      <p:sp>
        <p:nvSpPr>
          <p:cNvPr id="36" name="角丸四角形 35"/>
          <p:cNvSpPr/>
          <p:nvPr/>
        </p:nvSpPr>
        <p:spPr>
          <a:xfrm>
            <a:off x="5270651" y="2911552"/>
            <a:ext cx="3597619" cy="272777"/>
          </a:xfrm>
          <a:prstGeom prst="roundRect">
            <a:avLst/>
          </a:prstGeom>
          <a:noFill/>
          <a:ln w="254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4" name="角丸四角形 23"/>
          <p:cNvSpPr/>
          <p:nvPr/>
        </p:nvSpPr>
        <p:spPr>
          <a:xfrm>
            <a:off x="625589" y="3017983"/>
            <a:ext cx="4481376" cy="623760"/>
          </a:xfrm>
          <a:prstGeom prst="roundRect">
            <a:avLst/>
          </a:prstGeom>
          <a:noFill/>
          <a:ln w="254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17" name="タイトル 1">
            <a:extLst>
              <a:ext uri="{FF2B5EF4-FFF2-40B4-BE49-F238E27FC236}">
                <a16:creationId xmlns:a16="http://schemas.microsoft.com/office/drawing/2014/main" id="{F941CA30-A4DE-48A3-BF0E-865194AE9676}"/>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令和５年度地域生活支援拠点等に係るアンケート結果（概要）</a:t>
            </a:r>
          </a:p>
        </p:txBody>
      </p:sp>
    </p:spTree>
    <p:extLst>
      <p:ext uri="{BB962C8B-B14F-4D97-AF65-F5344CB8AC3E}">
        <p14:creationId xmlns:p14="http://schemas.microsoft.com/office/powerpoint/2010/main" val="2936342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620688"/>
            <a:ext cx="8263830" cy="543593"/>
          </a:xfrm>
        </p:spPr>
        <p:txBody>
          <a:bodyPr>
            <a:normAutofit fontScale="90000"/>
          </a:bodyPr>
          <a:lstStyle/>
          <a:p>
            <a:br>
              <a:rPr kumimoji="1" lang="en-US" altLang="ja-JP" dirty="0"/>
            </a:br>
            <a:r>
              <a:rPr kumimoji="1" lang="ja-JP" altLang="en-US" sz="2200" b="1" dirty="0">
                <a:latin typeface="Meiryo UI" panose="020B0604030504040204" pitchFamily="50" charset="-128"/>
                <a:ea typeface="Meiryo UI" panose="020B0604030504040204" pitchFamily="50" charset="-128"/>
              </a:rPr>
              <a:t>２</a:t>
            </a:r>
            <a:r>
              <a:rPr lang="ja-JP" altLang="en-US" sz="2200" b="1" dirty="0">
                <a:latin typeface="Meiryo UI" panose="020B0604030504040204" pitchFamily="50" charset="-128"/>
                <a:ea typeface="Meiryo UI" panose="020B0604030504040204" pitchFamily="50" charset="-128"/>
              </a:rPr>
              <a:t>ー①　府内拠点の取組状況（機能ごとの好事例）</a:t>
            </a:r>
            <a:br>
              <a:rPr lang="ja-JP" altLang="en-US" sz="2200" b="1" dirty="0">
                <a:latin typeface="Meiryo UI" panose="020B0604030504040204" pitchFamily="50" charset="-128"/>
                <a:ea typeface="Meiryo UI" panose="020B0604030504040204" pitchFamily="50" charset="-128"/>
              </a:rPr>
            </a:br>
            <a:br>
              <a:rPr kumimoji="1" lang="en-US" altLang="ja-JP" sz="2200" b="1" dirty="0">
                <a:latin typeface="Meiryo UI" panose="020B0604030504040204" pitchFamily="50" charset="-128"/>
                <a:ea typeface="Meiryo UI" panose="020B0604030504040204" pitchFamily="50" charset="-128"/>
              </a:rPr>
            </a:br>
            <a:endParaRPr kumimoji="1" lang="ja-JP" altLang="en-US" sz="2200" b="1"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pic>
        <p:nvPicPr>
          <p:cNvPr id="6" name="図 5"/>
          <p:cNvPicPr>
            <a:picLocks noChangeAspect="1"/>
          </p:cNvPicPr>
          <p:nvPr/>
        </p:nvPicPr>
        <p:blipFill>
          <a:blip r:embed="rId2"/>
          <a:stretch>
            <a:fillRect/>
          </a:stretch>
        </p:blipFill>
        <p:spPr>
          <a:xfrm>
            <a:off x="72366" y="1094171"/>
            <a:ext cx="9071634" cy="140220"/>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3744368204"/>
              </p:ext>
            </p:extLst>
          </p:nvPr>
        </p:nvGraphicFramePr>
        <p:xfrm>
          <a:off x="359800" y="1308297"/>
          <a:ext cx="8496766" cy="4735477"/>
        </p:xfrm>
        <a:graphic>
          <a:graphicData uri="http://schemas.openxmlformats.org/drawingml/2006/table">
            <a:tbl>
              <a:tblPr firstRow="1" bandRow="1">
                <a:tableStyleId>{5C22544A-7EE6-4342-B048-85BDC9FD1C3A}</a:tableStyleId>
              </a:tblPr>
              <a:tblGrid>
                <a:gridCol w="2412000">
                  <a:extLst>
                    <a:ext uri="{9D8B030D-6E8A-4147-A177-3AD203B41FA5}">
                      <a16:colId xmlns:a16="http://schemas.microsoft.com/office/drawing/2014/main" val="4277305169"/>
                    </a:ext>
                  </a:extLst>
                </a:gridCol>
                <a:gridCol w="6084766">
                  <a:extLst>
                    <a:ext uri="{9D8B030D-6E8A-4147-A177-3AD203B41FA5}">
                      <a16:colId xmlns:a16="http://schemas.microsoft.com/office/drawing/2014/main" val="698621599"/>
                    </a:ext>
                  </a:extLst>
                </a:gridCol>
              </a:tblGrid>
              <a:tr h="427499">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機能</a:t>
                      </a:r>
                    </a:p>
                  </a:txBody>
                  <a:tcPr/>
                </a:tc>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概要</a:t>
                      </a:r>
                    </a:p>
                  </a:txBody>
                  <a:tcPr/>
                </a:tc>
                <a:extLst>
                  <a:ext uri="{0D108BD9-81ED-4DB2-BD59-A6C34878D82A}">
                    <a16:rowId xmlns:a16="http://schemas.microsoft.com/office/drawing/2014/main" val="3909779865"/>
                  </a:ext>
                </a:extLst>
              </a:tr>
              <a:tr h="76732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600" b="0" u="none" strike="noStrike" dirty="0">
                          <a:solidFill>
                            <a:schemeClr val="tx1"/>
                          </a:solidFill>
                          <a:effectLst/>
                          <a:latin typeface="Meiryo UI" panose="020B0604030504040204" pitchFamily="50" charset="-128"/>
                          <a:ea typeface="Meiryo UI" panose="020B0604030504040204" pitchFamily="50" charset="-128"/>
                        </a:rPr>
                        <a:t>相談</a:t>
                      </a:r>
                      <a:endParaRPr lang="ja-JP" altLang="en-US" sz="16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r>
                        <a:rPr kumimoji="1" lang="ja-JP" altLang="en-US" sz="1600" b="0" dirty="0">
                          <a:solidFill>
                            <a:schemeClr val="tx1"/>
                          </a:solidFill>
                          <a:latin typeface="Meiryo UI" panose="020B0604030504040204" pitchFamily="50" charset="-128"/>
                          <a:ea typeface="Meiryo UI" panose="020B0604030504040204" pitchFamily="50" charset="-128"/>
                        </a:rPr>
                        <a:t>・南河内圏域の</a:t>
                      </a:r>
                      <a:r>
                        <a:rPr kumimoji="1" lang="en-US" altLang="ja-JP" sz="1600" b="0" dirty="0">
                          <a:solidFill>
                            <a:schemeClr val="tx1"/>
                          </a:solidFill>
                          <a:latin typeface="Meiryo UI" panose="020B0604030504040204" pitchFamily="50" charset="-128"/>
                          <a:ea typeface="Meiryo UI" panose="020B0604030504040204" pitchFamily="50" charset="-128"/>
                        </a:rPr>
                        <a:t>6</a:t>
                      </a:r>
                      <a:r>
                        <a:rPr kumimoji="1" lang="ja-JP" altLang="en-US" sz="1600" b="0" dirty="0">
                          <a:solidFill>
                            <a:schemeClr val="tx1"/>
                          </a:solidFill>
                          <a:latin typeface="Meiryo UI" panose="020B0604030504040204" pitchFamily="50" charset="-128"/>
                          <a:ea typeface="Meiryo UI" panose="020B0604030504040204" pitchFamily="50" charset="-128"/>
                        </a:rPr>
                        <a:t>市町村協同でコーディネーター委託事業を実施</a:t>
                      </a:r>
                    </a:p>
                  </a:txBody>
                  <a:tcPr anchor="ctr"/>
                </a:tc>
                <a:extLst>
                  <a:ext uri="{0D108BD9-81ED-4DB2-BD59-A6C34878D82A}">
                    <a16:rowId xmlns:a16="http://schemas.microsoft.com/office/drawing/2014/main" val="3395168387"/>
                  </a:ext>
                </a:extLst>
              </a:tr>
              <a:tr h="76732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600" b="0" u="none" strike="noStrike" dirty="0">
                          <a:solidFill>
                            <a:schemeClr val="tx1"/>
                          </a:solidFill>
                          <a:effectLst/>
                          <a:latin typeface="Meiryo UI" panose="020B0604030504040204" pitchFamily="50" charset="-128"/>
                          <a:ea typeface="Meiryo UI" panose="020B0604030504040204" pitchFamily="50" charset="-128"/>
                        </a:rPr>
                        <a:t>体験の機会・場</a:t>
                      </a:r>
                      <a:endParaRPr lang="ja-JP" altLang="en-US" sz="16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r>
                        <a:rPr kumimoji="1" lang="ja-JP" altLang="en-US" sz="1600" b="0" dirty="0">
                          <a:solidFill>
                            <a:schemeClr val="tx1"/>
                          </a:solidFill>
                          <a:latin typeface="Meiryo UI" panose="020B0604030504040204" pitchFamily="50" charset="-128"/>
                          <a:ea typeface="Meiryo UI" panose="020B0604030504040204" pitchFamily="50" charset="-128"/>
                        </a:rPr>
                        <a:t>・ウィークリーマンションを借上げ一人暮らしの体験利用に活用</a:t>
                      </a:r>
                    </a:p>
                  </a:txBody>
                  <a:tcPr anchor="ctr"/>
                </a:tc>
                <a:extLst>
                  <a:ext uri="{0D108BD9-81ED-4DB2-BD59-A6C34878D82A}">
                    <a16:rowId xmlns:a16="http://schemas.microsoft.com/office/drawing/2014/main" val="1659435935"/>
                  </a:ext>
                </a:extLst>
              </a:tr>
              <a:tr h="1238670">
                <a:tc>
                  <a:txBody>
                    <a:bodyPr/>
                    <a:lstStyle/>
                    <a:p>
                      <a:pPr algn="l"/>
                      <a:r>
                        <a:rPr kumimoji="1" lang="ja-JP" altLang="en-US" sz="1600" b="0" dirty="0">
                          <a:solidFill>
                            <a:schemeClr val="tx1"/>
                          </a:solidFill>
                          <a:latin typeface="Meiryo UI" panose="020B0604030504040204" pitchFamily="50" charset="-128"/>
                          <a:ea typeface="Meiryo UI" panose="020B0604030504040204" pitchFamily="50" charset="-128"/>
                        </a:rPr>
                        <a:t>緊急時の受入・対応</a:t>
                      </a:r>
                    </a:p>
                  </a:txBody>
                  <a:tcPr anchor="ctr"/>
                </a:tc>
                <a:tc>
                  <a:txBody>
                    <a:bodyPr/>
                    <a:lstStyle/>
                    <a:p>
                      <a:r>
                        <a:rPr kumimoji="1" lang="ja-JP" altLang="en-US" sz="1600" b="0" dirty="0">
                          <a:solidFill>
                            <a:schemeClr val="tx1"/>
                          </a:solidFill>
                          <a:latin typeface="Meiryo UI" panose="020B0604030504040204" pitchFamily="50" charset="-128"/>
                          <a:ea typeface="Meiryo UI" panose="020B0604030504040204" pitchFamily="50" charset="-128"/>
                        </a:rPr>
                        <a:t>・グループホーム、短期入所だけでなく、訪問看護、介護事業所等とも協定を締結し、基幹相談支援センターが受入れの調整を行う。</a:t>
                      </a:r>
                      <a:endParaRPr kumimoji="1" lang="en-US" altLang="ja-JP" sz="1600" b="0" dirty="0">
                        <a:solidFill>
                          <a:schemeClr val="tx1"/>
                        </a:solidFill>
                        <a:latin typeface="Meiryo UI" panose="020B0604030504040204" pitchFamily="50" charset="-128"/>
                        <a:ea typeface="Meiryo UI" panose="020B0604030504040204" pitchFamily="50" charset="-128"/>
                      </a:endParaRPr>
                    </a:p>
                    <a:p>
                      <a:r>
                        <a:rPr kumimoji="1" lang="ja-JP" altLang="en-US" sz="1600" b="0" dirty="0">
                          <a:solidFill>
                            <a:schemeClr val="tx1"/>
                          </a:solidFill>
                          <a:latin typeface="Meiryo UI" panose="020B0604030504040204" pitchFamily="50" charset="-128"/>
                          <a:ea typeface="Meiryo UI" panose="020B0604030504040204" pitchFamily="50" charset="-128"/>
                        </a:rPr>
                        <a:t>・緊急時の受入れ対応のための事前把握・登録について、ハイリスク者を抽出後、計画相談支援の導入を促し、利用者登録を案内している。</a:t>
                      </a:r>
                      <a:endParaRPr kumimoji="1" lang="en-US" altLang="ja-JP" sz="16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10247943"/>
                  </a:ext>
                </a:extLst>
              </a:tr>
              <a:tr h="767327">
                <a:tc>
                  <a:txBody>
                    <a:bodyPr/>
                    <a:lstStyle/>
                    <a:p>
                      <a:pPr algn="l"/>
                      <a:r>
                        <a:rPr kumimoji="1" lang="ja-JP" altLang="en-US" sz="1600" b="0" dirty="0">
                          <a:solidFill>
                            <a:schemeClr val="tx1"/>
                          </a:solidFill>
                          <a:latin typeface="Meiryo UI" panose="020B0604030504040204" pitchFamily="50" charset="-128"/>
                          <a:ea typeface="Meiryo UI" panose="020B0604030504040204" pitchFamily="50" charset="-128"/>
                        </a:rPr>
                        <a:t>専門的人材の養成・確保</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・基幹相談支援センターが研修会を企画、困難事例への対応として弁護士巡回相談を実施。研修費用の補助　など</a:t>
                      </a:r>
                      <a:endParaRPr kumimoji="1" lang="en-US" altLang="ja-JP" sz="16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00781481"/>
                  </a:ext>
                </a:extLst>
              </a:tr>
              <a:tr h="767327">
                <a:tc>
                  <a:txBody>
                    <a:bodyPr/>
                    <a:lstStyle/>
                    <a:p>
                      <a:pPr algn="l"/>
                      <a:r>
                        <a:rPr kumimoji="1" lang="ja-JP" altLang="en-US" sz="1600" b="0" dirty="0">
                          <a:solidFill>
                            <a:schemeClr val="tx1"/>
                          </a:solidFill>
                          <a:latin typeface="Meiryo UI" panose="020B0604030504040204" pitchFamily="50" charset="-128"/>
                          <a:ea typeface="Meiryo UI" panose="020B0604030504040204" pitchFamily="50" charset="-128"/>
                        </a:rPr>
                        <a:t>地域の体制づくり</a:t>
                      </a:r>
                    </a:p>
                  </a:txBody>
                  <a:tcPr anchor="ctr"/>
                </a:tc>
                <a:tc>
                  <a:txBody>
                    <a:bodyPr/>
                    <a:lstStyle/>
                    <a:p>
                      <a:r>
                        <a:rPr kumimoji="1" lang="ja-JP" altLang="en-US" sz="1600" b="0" dirty="0">
                          <a:solidFill>
                            <a:schemeClr val="tx1"/>
                          </a:solidFill>
                          <a:latin typeface="Meiryo UI" panose="020B0604030504040204" pitchFamily="50" charset="-128"/>
                          <a:ea typeface="Meiryo UI" panose="020B0604030504040204" pitchFamily="50" charset="-128"/>
                        </a:rPr>
                        <a:t>・</a:t>
                      </a:r>
                      <a:r>
                        <a:rPr kumimoji="1" lang="ja-JP" altLang="en-US" sz="1600" b="0" dirty="0" err="1">
                          <a:solidFill>
                            <a:schemeClr val="tx1"/>
                          </a:solidFill>
                          <a:latin typeface="Meiryo UI" panose="020B0604030504040204" pitchFamily="50" charset="-128"/>
                          <a:ea typeface="Meiryo UI" panose="020B0604030504040204" pitchFamily="50" charset="-128"/>
                        </a:rPr>
                        <a:t>障がい</a:t>
                      </a:r>
                      <a:r>
                        <a:rPr kumimoji="1" lang="ja-JP" altLang="en-US" sz="1600" b="0" dirty="0">
                          <a:solidFill>
                            <a:schemeClr val="tx1"/>
                          </a:solidFill>
                          <a:latin typeface="Meiryo UI" panose="020B0604030504040204" pitchFamily="50" charset="-128"/>
                          <a:ea typeface="Meiryo UI" panose="020B0604030504040204" pitchFamily="50" charset="-128"/>
                        </a:rPr>
                        <a:t>者の重度化・高齢化に伴う医療的な支援体制を充実</a:t>
                      </a:r>
                    </a:p>
                  </a:txBody>
                  <a:tcPr anchor="ctr"/>
                </a:tc>
                <a:extLst>
                  <a:ext uri="{0D108BD9-81ED-4DB2-BD59-A6C34878D82A}">
                    <a16:rowId xmlns:a16="http://schemas.microsoft.com/office/drawing/2014/main" val="3503429496"/>
                  </a:ext>
                </a:extLst>
              </a:tr>
            </a:tbl>
          </a:graphicData>
        </a:graphic>
      </p:graphicFrame>
      <p:sp>
        <p:nvSpPr>
          <p:cNvPr id="7" name="タイトル 1">
            <a:extLst>
              <a:ext uri="{FF2B5EF4-FFF2-40B4-BE49-F238E27FC236}">
                <a16:creationId xmlns:a16="http://schemas.microsoft.com/office/drawing/2014/main" id="{0B7307E0-17AD-41B2-8CD8-3C88C75D1574}"/>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令和５年度地域生活支援拠点等に係るアンケート結果（概要）</a:t>
            </a:r>
          </a:p>
        </p:txBody>
      </p:sp>
    </p:spTree>
    <p:extLst>
      <p:ext uri="{BB962C8B-B14F-4D97-AF65-F5344CB8AC3E}">
        <p14:creationId xmlns:p14="http://schemas.microsoft.com/office/powerpoint/2010/main" val="1837879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162B9C97-BD0F-4FD2-AE08-B5543232120F}"/>
              </a:ext>
            </a:extLst>
          </p:cNvPr>
          <p:cNvPicPr>
            <a:picLocks noChangeAspect="1"/>
          </p:cNvPicPr>
          <p:nvPr/>
        </p:nvPicPr>
        <p:blipFill>
          <a:blip r:embed="rId3"/>
          <a:stretch>
            <a:fillRect/>
          </a:stretch>
        </p:blipFill>
        <p:spPr>
          <a:xfrm>
            <a:off x="927226" y="2780722"/>
            <a:ext cx="3054361" cy="1700931"/>
          </a:xfrm>
          <a:prstGeom prst="rect">
            <a:avLst/>
          </a:prstGeom>
        </p:spPr>
      </p:pic>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4"/>
          <a:stretch>
            <a:fillRect/>
          </a:stretch>
        </p:blipFill>
        <p:spPr>
          <a:xfrm>
            <a:off x="42006" y="821799"/>
            <a:ext cx="9071634" cy="127824"/>
          </a:xfrm>
          <a:prstGeom prst="rect">
            <a:avLst/>
          </a:prstGeom>
        </p:spPr>
      </p:pic>
      <p:sp>
        <p:nvSpPr>
          <p:cNvPr id="3" name="タイトル 2"/>
          <p:cNvSpPr>
            <a:spLocks noGrp="1"/>
          </p:cNvSpPr>
          <p:nvPr>
            <p:ph type="title"/>
          </p:nvPr>
        </p:nvSpPr>
        <p:spPr>
          <a:xfrm>
            <a:off x="119152" y="414411"/>
            <a:ext cx="8828604" cy="495538"/>
          </a:xfrm>
        </p:spPr>
        <p:txBody>
          <a:bodyPr>
            <a:normAutofit fontScale="90000"/>
          </a:bodyPr>
          <a:lstStyle/>
          <a:p>
            <a:r>
              <a:rPr lang="ja-JP" altLang="en-US" sz="2000" b="1" dirty="0">
                <a:latin typeface="Meiryo UI" panose="020B0604030504040204" pitchFamily="50" charset="-128"/>
                <a:ea typeface="Meiryo UI" panose="020B0604030504040204" pitchFamily="50" charset="-128"/>
              </a:rPr>
              <a:t>２ー②　府内拠点の取組状況（緊急時の受入れの対応のための事前把握・登録）</a:t>
            </a:r>
            <a:endParaRPr kumimoji="1" lang="ja-JP" altLang="en-US" sz="20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98929" y="964756"/>
            <a:ext cx="8964129" cy="1531055"/>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spc="-150" dirty="0">
                <a:latin typeface="Meiryo UI" panose="020B0604030504040204" pitchFamily="50" charset="-128"/>
                <a:ea typeface="Meiryo UI" panose="020B0604030504040204" pitchFamily="50" charset="-128"/>
              </a:rPr>
              <a:t>緊急時の受入れの対応のための事前把握・登録については、</a:t>
            </a:r>
            <a:r>
              <a:rPr lang="en-US" altLang="ja-JP" sz="1400" spc="-150" dirty="0">
                <a:latin typeface="Meiryo UI" panose="020B0604030504040204" pitchFamily="50" charset="-128"/>
                <a:ea typeface="Meiryo UI" panose="020B0604030504040204" pitchFamily="50" charset="-128"/>
              </a:rPr>
              <a:t>24</a:t>
            </a:r>
            <a:r>
              <a:rPr lang="ja-JP" altLang="en-US" sz="1400" spc="-150" dirty="0">
                <a:latin typeface="Meiryo UI" panose="020B0604030504040204" pitchFamily="50" charset="-128"/>
                <a:ea typeface="Meiryo UI" panose="020B0604030504040204" pitchFamily="50" charset="-128"/>
              </a:rPr>
              <a:t>市町村が事前把握・登録を行っていない。（データ８）</a:t>
            </a:r>
            <a:endParaRPr lang="en-US" altLang="ja-JP" sz="1400" spc="-15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spc="-150" dirty="0">
                <a:latin typeface="Meiryo UI" panose="020B0604030504040204" pitchFamily="50" charset="-128"/>
                <a:ea typeface="Meiryo UI" panose="020B0604030504040204" pitchFamily="50" charset="-128"/>
              </a:rPr>
              <a:t>事前把握・登録を導入している場合では、</a:t>
            </a:r>
            <a:r>
              <a:rPr lang="ja-JP" altLang="en-US" sz="1400" spc="-150" dirty="0" err="1">
                <a:latin typeface="Meiryo UI" panose="020B0604030504040204" pitchFamily="50" charset="-128"/>
                <a:ea typeface="Meiryo UI" panose="020B0604030504040204" pitchFamily="50" charset="-128"/>
              </a:rPr>
              <a:t>障がい</a:t>
            </a:r>
            <a:r>
              <a:rPr lang="ja-JP" altLang="en-US" sz="1400" spc="-150" dirty="0">
                <a:latin typeface="Meiryo UI" panose="020B0604030504040204" pitchFamily="50" charset="-128"/>
                <a:ea typeface="Meiryo UI" panose="020B0604030504040204" pitchFamily="50" charset="-128"/>
              </a:rPr>
              <a:t>福祉サービスを利用しているを中心に事前把握等を行っている。（データ９）</a:t>
            </a:r>
            <a:endParaRPr lang="en-US" altLang="ja-JP" sz="1400" spc="-15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spc="-150" dirty="0">
                <a:latin typeface="Meiryo UI" panose="020B0604030504040204" pitchFamily="50" charset="-128"/>
                <a:ea typeface="Meiryo UI" panose="020B0604030504040204" pitchFamily="50" charset="-128"/>
              </a:rPr>
              <a:t>事前把握・登録をしていない理由は、「労力に比べて効果が低いと考えている」「</a:t>
            </a:r>
            <a:r>
              <a:rPr lang="ja-JP" altLang="en-US" sz="1400" dirty="0">
                <a:solidFill>
                  <a:srgbClr val="000000"/>
                </a:solidFill>
                <a:latin typeface="Meiryo UI" panose="020B0604030504040204" pitchFamily="50" charset="-128"/>
                <a:ea typeface="Meiryo UI" panose="020B0604030504040204" pitchFamily="50" charset="-128"/>
              </a:rPr>
              <a:t>数が膨大になり集約方法や登録後の見通しがつかず、事前把握や事前登録ができてない。」などが挙げられている。（データ</a:t>
            </a:r>
            <a:r>
              <a:rPr lang="en-US" altLang="ja-JP" sz="1400" dirty="0">
                <a:solidFill>
                  <a:srgbClr val="000000"/>
                </a:solidFill>
                <a:latin typeface="Meiryo UI" panose="020B0604030504040204" pitchFamily="50" charset="-128"/>
                <a:ea typeface="Meiryo UI" panose="020B0604030504040204" pitchFamily="50" charset="-128"/>
              </a:rPr>
              <a:t>10</a:t>
            </a:r>
            <a:r>
              <a:rPr lang="ja-JP" altLang="en-US" sz="1400" dirty="0">
                <a:solidFill>
                  <a:srgbClr val="000000"/>
                </a:solidFill>
                <a:latin typeface="Meiryo UI" panose="020B0604030504040204" pitchFamily="50" charset="-128"/>
                <a:ea typeface="Meiryo UI" panose="020B0604030504040204" pitchFamily="50" charset="-128"/>
              </a:rPr>
              <a:t>）</a:t>
            </a:r>
          </a:p>
          <a:p>
            <a:pPr>
              <a:lnSpc>
                <a:spcPts val="1800"/>
              </a:lnSpc>
              <a:spcBef>
                <a:spcPts val="600"/>
              </a:spcBef>
              <a:buFont typeface="Wingdings" panose="05000000000000000000" pitchFamily="2" charset="2"/>
              <a:buChar char="u"/>
            </a:pPr>
            <a:endParaRPr lang="en-US" altLang="ja-JP" sz="1400" spc="-15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endParaRPr lang="en-US" altLang="ja-JP" sz="1400" spc="-15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endParaRPr lang="en-US" altLang="ja-JP" sz="1400"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7489477" y="2507460"/>
            <a:ext cx="1681871" cy="246221"/>
          </a:xfrm>
          <a:prstGeom prst="rect">
            <a:avLst/>
          </a:prstGeom>
          <a:noFill/>
        </p:spPr>
        <p:txBody>
          <a:bodyPr wrap="none" rtlCol="0">
            <a:spAutoFit/>
          </a:bodyPr>
          <a:lstStyle/>
          <a:p>
            <a:r>
              <a:rPr kumimoji="1" lang="ja-JP" altLang="en-US" sz="1000" dirty="0"/>
              <a:t>＜</a:t>
            </a:r>
            <a:r>
              <a:rPr kumimoji="1" lang="en-US" altLang="ja-JP" sz="1000" dirty="0"/>
              <a:t>R</a:t>
            </a:r>
            <a:r>
              <a:rPr kumimoji="1" lang="ja-JP" altLang="en-US" sz="1000" dirty="0"/>
              <a:t>４大阪府</a:t>
            </a:r>
            <a:r>
              <a:rPr lang="ja-JP" altLang="en-US" sz="1000" dirty="0"/>
              <a:t>アンケート</a:t>
            </a:r>
            <a:r>
              <a:rPr kumimoji="1" lang="ja-JP" altLang="en-US" sz="1000" dirty="0"/>
              <a:t>＞</a:t>
            </a:r>
            <a:endParaRPr kumimoji="1" lang="ja-JP" altLang="en-US" sz="1100" dirty="0"/>
          </a:p>
        </p:txBody>
      </p:sp>
      <p:graphicFrame>
        <p:nvGraphicFramePr>
          <p:cNvPr id="7" name="表 6"/>
          <p:cNvGraphicFramePr>
            <a:graphicFrameLocks noGrp="1"/>
          </p:cNvGraphicFramePr>
          <p:nvPr>
            <p:extLst>
              <p:ext uri="{D42A27DB-BD31-4B8C-83A1-F6EECF244321}">
                <p14:modId xmlns:p14="http://schemas.microsoft.com/office/powerpoint/2010/main" val="643510817"/>
              </p:ext>
            </p:extLst>
          </p:nvPr>
        </p:nvGraphicFramePr>
        <p:xfrm>
          <a:off x="4506788" y="4633467"/>
          <a:ext cx="4440968" cy="2149044"/>
        </p:xfrm>
        <a:graphic>
          <a:graphicData uri="http://schemas.openxmlformats.org/drawingml/2006/table">
            <a:tbl>
              <a:tblPr/>
              <a:tblGrid>
                <a:gridCol w="4440968">
                  <a:extLst>
                    <a:ext uri="{9D8B030D-6E8A-4147-A177-3AD203B41FA5}">
                      <a16:colId xmlns:a16="http://schemas.microsoft.com/office/drawing/2014/main" val="2372133844"/>
                    </a:ext>
                  </a:extLst>
                </a:gridCol>
              </a:tblGrid>
              <a:tr h="317773">
                <a:tc>
                  <a:txBody>
                    <a:bodyPr/>
                    <a:lstStyle/>
                    <a:p>
                      <a:pPr algn="ctr"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事前把握の例（事前把握あり、登録なし）</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009342646"/>
                  </a:ext>
                </a:extLst>
              </a:tr>
              <a:tr h="832557">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サービス等利用計画の一部を改変し、</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ADL</a:t>
                      </a:r>
                      <a:r>
                        <a:rPr lang="ja-JP" altLang="en-US" sz="1000" b="0" i="0" u="none" strike="noStrike" dirty="0" err="1">
                          <a:solidFill>
                            <a:srgbClr val="000000"/>
                          </a:solidFill>
                          <a:effectLst/>
                          <a:latin typeface="Meiryo UI" panose="020B0604030504040204" pitchFamily="50" charset="-128"/>
                          <a:ea typeface="Meiryo UI" panose="020B0604030504040204" pitchFamily="50" charset="-128"/>
                        </a:rPr>
                        <a:t>や行動障がい</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への支援方法、緊急時の支援等を記入する欄を追加し、緊急時対応シートとして活用できるようにした。特に緊急時の支援が必要になりそうなケースから優先的に作成してもらっている。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2209267"/>
                  </a:ext>
                </a:extLst>
              </a:tr>
              <a:tr h="499357">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ハイリスクケースを抽出後、委託相談支援事業所と事前に必要と思われる利用者の把握を行っている。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2166625"/>
                  </a:ext>
                </a:extLst>
              </a:tr>
              <a:tr h="499357">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基幹相談支援センターや委託相談支援事業所の担当ケースからリスクの高いケースについては、市担当者と共有、必要であればコーディネーターとも事前に共有しておく。</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6961673"/>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852887284"/>
              </p:ext>
            </p:extLst>
          </p:nvPr>
        </p:nvGraphicFramePr>
        <p:xfrm>
          <a:off x="4506788" y="2782811"/>
          <a:ext cx="4457700" cy="1844565"/>
        </p:xfrm>
        <a:graphic>
          <a:graphicData uri="http://schemas.openxmlformats.org/drawingml/2006/table">
            <a:tbl>
              <a:tblPr/>
              <a:tblGrid>
                <a:gridCol w="4457700">
                  <a:extLst>
                    <a:ext uri="{9D8B030D-6E8A-4147-A177-3AD203B41FA5}">
                      <a16:colId xmlns:a16="http://schemas.microsoft.com/office/drawing/2014/main" val="2763538960"/>
                    </a:ext>
                  </a:extLst>
                </a:gridCol>
              </a:tblGrid>
              <a:tr h="301353">
                <a:tc>
                  <a:txBody>
                    <a:bodyPr/>
                    <a:lstStyle/>
                    <a:p>
                      <a:pPr algn="ctr"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事前登録の例（登録制あり）</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3044219505"/>
                  </a:ext>
                </a:extLst>
              </a:tr>
              <a:tr h="703157">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ハイリスク者を抽出後、計画相談支援の導入を促し、利用者登録を案内している。計画相談支援員がついているもしくはついた場合は、相談員に対して緊急対応シミュレーションプランの作成を依頼し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8393873"/>
                  </a:ext>
                </a:extLst>
              </a:tr>
              <a:tr h="514598">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緊急時等にスムーズな対応ができるよう情報収集のために、</a:t>
                      </a:r>
                      <a:r>
                        <a:rPr lang="ja-JP" altLang="en-US" sz="1000" b="0" i="0" u="none" strike="noStrike" dirty="0" err="1">
                          <a:solidFill>
                            <a:srgbClr val="000000"/>
                          </a:solidFill>
                          <a:effectLst/>
                          <a:latin typeface="Meiryo UI" panose="020B0604030504040204" pitchFamily="50" charset="-128"/>
                          <a:ea typeface="Meiryo UI" panose="020B0604030504040204" pitchFamily="50" charset="-128"/>
                        </a:rPr>
                        <a:t>重度障がい</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者の方に案内を行い、本人の届出により事前登録を行っている。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4127819"/>
                  </a:ext>
                </a:extLst>
              </a:tr>
              <a:tr h="325457">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計画相談支援事業所よりハイリスクケースを抽出してもらい、登録を促してもらう。</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599741"/>
                  </a:ext>
                </a:extLst>
              </a:tr>
            </a:tbl>
          </a:graphicData>
        </a:graphic>
      </p:graphicFrame>
      <p:sp>
        <p:nvSpPr>
          <p:cNvPr id="36" name="角丸四角形 35"/>
          <p:cNvSpPr/>
          <p:nvPr/>
        </p:nvSpPr>
        <p:spPr>
          <a:xfrm>
            <a:off x="864289" y="3479842"/>
            <a:ext cx="3083616" cy="216024"/>
          </a:xfrm>
          <a:prstGeom prst="roundRect">
            <a:avLst/>
          </a:prstGeom>
          <a:noFill/>
          <a:ln w="254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7" name="テキスト ボックス 26"/>
          <p:cNvSpPr txBox="1"/>
          <p:nvPr/>
        </p:nvSpPr>
        <p:spPr>
          <a:xfrm>
            <a:off x="306845" y="2692022"/>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データ８</a:t>
            </a:r>
          </a:p>
        </p:txBody>
      </p:sp>
      <p:sp>
        <p:nvSpPr>
          <p:cNvPr id="26" name="テキスト ボックス 25"/>
          <p:cNvSpPr txBox="1"/>
          <p:nvPr/>
        </p:nvSpPr>
        <p:spPr>
          <a:xfrm>
            <a:off x="4281995" y="2608723"/>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データ９</a:t>
            </a:r>
          </a:p>
        </p:txBody>
      </p:sp>
      <p:graphicFrame>
        <p:nvGraphicFramePr>
          <p:cNvPr id="5" name="表 4"/>
          <p:cNvGraphicFramePr>
            <a:graphicFrameLocks noGrp="1"/>
          </p:cNvGraphicFramePr>
          <p:nvPr>
            <p:extLst>
              <p:ext uri="{D42A27DB-BD31-4B8C-83A1-F6EECF244321}">
                <p14:modId xmlns:p14="http://schemas.microsoft.com/office/powerpoint/2010/main" val="1828076295"/>
              </p:ext>
            </p:extLst>
          </p:nvPr>
        </p:nvGraphicFramePr>
        <p:xfrm>
          <a:off x="195055" y="4782261"/>
          <a:ext cx="4086940" cy="2000250"/>
        </p:xfrm>
        <a:graphic>
          <a:graphicData uri="http://schemas.openxmlformats.org/drawingml/2006/table">
            <a:tbl>
              <a:tblPr/>
              <a:tblGrid>
                <a:gridCol w="4086940">
                  <a:extLst>
                    <a:ext uri="{9D8B030D-6E8A-4147-A177-3AD203B41FA5}">
                      <a16:colId xmlns:a16="http://schemas.microsoft.com/office/drawing/2014/main" val="3254979437"/>
                    </a:ext>
                  </a:extLst>
                </a:gridCol>
              </a:tblGrid>
              <a:tr h="400050">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事前把握・登録していない理由（事前把握なし、登録制なし）</a:t>
                      </a: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回答抜粋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935360079"/>
                  </a:ext>
                </a:extLst>
              </a:tr>
              <a:tr h="40005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労力に比べ、効果が低いと考えている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3367650"/>
                  </a:ext>
                </a:extLst>
              </a:tr>
              <a:tr h="40005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数が膨大になり集約方法や登録後の見通しがつかず、事前把握や事前登録ができてない。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0931478"/>
                  </a:ext>
                </a:extLst>
              </a:tr>
              <a:tr h="40005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業務委託により、一年を通じて一室を確保しており、随時対応が可能なため、事前把握・事前登録は行っていない。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0905715"/>
                  </a:ext>
                </a:extLst>
              </a:tr>
              <a:tr h="40005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居室確保型で実施しているため、利用の際に調整が必要な事項が少なく、事前把握・登録の必要性が低い。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0589396"/>
                  </a:ext>
                </a:extLst>
              </a:tr>
            </a:tbl>
          </a:graphicData>
        </a:graphic>
      </p:graphicFrame>
      <p:sp>
        <p:nvSpPr>
          <p:cNvPr id="17" name="テキスト ボックス 16"/>
          <p:cNvSpPr txBox="1"/>
          <p:nvPr/>
        </p:nvSpPr>
        <p:spPr>
          <a:xfrm>
            <a:off x="186406" y="4547428"/>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kumimoji="1" lang="en-US" altLang="ja-JP" sz="900" b="1" dirty="0">
                <a:latin typeface="Meiryo UI" panose="020B0604030504040204" pitchFamily="50" charset="-128"/>
                <a:ea typeface="Meiryo UI" panose="020B0604030504040204" pitchFamily="50" charset="-128"/>
              </a:rPr>
              <a:t>10</a:t>
            </a:r>
            <a:endParaRPr kumimoji="1" lang="ja-JP" altLang="en-US" sz="900" b="1" dirty="0">
              <a:latin typeface="Meiryo UI" panose="020B0604030504040204" pitchFamily="50" charset="-128"/>
              <a:ea typeface="Meiryo UI" panose="020B0604030504040204" pitchFamily="50" charset="-128"/>
            </a:endParaRPr>
          </a:p>
        </p:txBody>
      </p:sp>
      <p:sp>
        <p:nvSpPr>
          <p:cNvPr id="16" name="タイトル 1">
            <a:extLst>
              <a:ext uri="{FF2B5EF4-FFF2-40B4-BE49-F238E27FC236}">
                <a16:creationId xmlns:a16="http://schemas.microsoft.com/office/drawing/2014/main" id="{7EC9B885-5502-406B-A928-D3B0CC99A02A}"/>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令和５年度地域生活支援拠点等に係るアンケート結果（概要）</a:t>
            </a:r>
          </a:p>
        </p:txBody>
      </p:sp>
    </p:spTree>
    <p:extLst>
      <p:ext uri="{BB962C8B-B14F-4D97-AF65-F5344CB8AC3E}">
        <p14:creationId xmlns:p14="http://schemas.microsoft.com/office/powerpoint/2010/main" val="3716880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852904"/>
            <a:ext cx="9071634" cy="127824"/>
          </a:xfrm>
          <a:prstGeom prst="rect">
            <a:avLst/>
          </a:prstGeom>
        </p:spPr>
      </p:pic>
      <p:sp>
        <p:nvSpPr>
          <p:cNvPr id="3" name="タイトル 2"/>
          <p:cNvSpPr>
            <a:spLocks noGrp="1"/>
          </p:cNvSpPr>
          <p:nvPr>
            <p:ph type="title"/>
          </p:nvPr>
        </p:nvSpPr>
        <p:spPr>
          <a:xfrm>
            <a:off x="114774" y="476672"/>
            <a:ext cx="7886700" cy="495538"/>
          </a:xfrm>
        </p:spPr>
        <p:txBody>
          <a:bodyPr>
            <a:normAutofit/>
          </a:bodyPr>
          <a:lstStyle/>
          <a:p>
            <a:r>
              <a:rPr lang="ja-JP" altLang="en-US" sz="2000" b="1" dirty="0">
                <a:latin typeface="Meiryo UI" panose="020B0604030504040204" pitchFamily="50" charset="-128"/>
                <a:ea typeface="Meiryo UI" panose="020B0604030504040204" pitchFamily="50" charset="-128"/>
              </a:rPr>
              <a:t>３ー①　運用状況の検証・検討について</a:t>
            </a:r>
            <a:endParaRPr kumimoji="1" lang="ja-JP" altLang="en-US" sz="20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116051" y="996819"/>
            <a:ext cx="8905743" cy="1882015"/>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整備済</a:t>
            </a:r>
            <a:r>
              <a:rPr lang="en-US" altLang="ja-JP" sz="1400" dirty="0">
                <a:latin typeface="Meiryo UI" panose="020B0604030504040204" pitchFamily="50" charset="-128"/>
                <a:ea typeface="Meiryo UI" panose="020B0604030504040204" pitchFamily="50" charset="-128"/>
              </a:rPr>
              <a:t>38</a:t>
            </a:r>
            <a:r>
              <a:rPr lang="ja-JP" altLang="en-US" sz="1400" dirty="0">
                <a:latin typeface="Meiryo UI" panose="020B0604030504040204" pitchFamily="50" charset="-128"/>
                <a:ea typeface="Meiryo UI" panose="020B0604030504040204" pitchFamily="50" charset="-128"/>
              </a:rPr>
              <a:t>市町村のうち、令和</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年度中に運用状況の検証・検討を行った市町村は</a:t>
            </a:r>
            <a:r>
              <a:rPr lang="en-US" altLang="ja-JP" sz="1400" dirty="0">
                <a:latin typeface="Meiryo UI" panose="020B0604030504040204" pitchFamily="50" charset="-128"/>
                <a:ea typeface="Meiryo UI" panose="020B0604030504040204" pitchFamily="50" charset="-128"/>
              </a:rPr>
              <a:t>27</a:t>
            </a:r>
            <a:r>
              <a:rPr lang="ja-JP" altLang="en-US" sz="1400" dirty="0">
                <a:latin typeface="Meiryo UI" panose="020B0604030504040204" pitchFamily="50" charset="-128"/>
                <a:ea typeface="Meiryo UI" panose="020B0604030504040204" pitchFamily="50" charset="-128"/>
              </a:rPr>
              <a:t>（データ</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）、行っていない市町村は</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となっており、そのうち６市町村が行わなかった理由を「評価手法等を検討中」としている。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検証検討の場として</a:t>
            </a:r>
            <a:r>
              <a:rPr lang="en-US" altLang="ja-JP" sz="1400" dirty="0">
                <a:latin typeface="Meiryo UI" panose="020B0604030504040204" pitchFamily="50" charset="-128"/>
                <a:ea typeface="Meiryo UI" panose="020B0604030504040204" pitchFamily="50" charset="-128"/>
              </a:rPr>
              <a:t>22</a:t>
            </a:r>
            <a:r>
              <a:rPr lang="ja-JP" altLang="en-US" sz="1400" dirty="0">
                <a:latin typeface="Meiryo UI" panose="020B0604030504040204" pitchFamily="50" charset="-128"/>
                <a:ea typeface="Meiryo UI" panose="020B0604030504040204" pitchFamily="50" charset="-128"/>
              </a:rPr>
              <a:t>市町村が自立支援協議会や自立支援協議会の部会を活用しており、最も多い。（データ</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運用状況の検証・検討の実施回数は、</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回実施が</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市町村、２回以上の実施は合計</a:t>
            </a:r>
            <a:r>
              <a:rPr lang="en-US" altLang="ja-JP" sz="1400" dirty="0">
                <a:latin typeface="Meiryo UI" panose="020B0604030504040204" pitchFamily="50" charset="-128"/>
                <a:ea typeface="Meiryo UI" panose="020B0604030504040204" pitchFamily="50" charset="-128"/>
              </a:rPr>
              <a:t>16</a:t>
            </a:r>
            <a:r>
              <a:rPr lang="ja-JP" altLang="en-US" sz="1400" dirty="0">
                <a:latin typeface="Meiryo UI" panose="020B0604030504040204" pitchFamily="50" charset="-128"/>
                <a:ea typeface="Meiryo UI" panose="020B0604030504040204" pitchFamily="50" charset="-128"/>
              </a:rPr>
              <a:t>市町村。（データ</a:t>
            </a:r>
            <a:r>
              <a:rPr lang="en-US" altLang="ja-JP" sz="1400" dirty="0">
                <a:latin typeface="Meiryo UI" panose="020B0604030504040204" pitchFamily="50" charset="-128"/>
                <a:ea typeface="Meiryo UI" panose="020B0604030504040204" pitchFamily="50" charset="-128"/>
              </a:rPr>
              <a:t>13</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検証・検討の実施方法は、「</a:t>
            </a:r>
            <a:r>
              <a:rPr lang="ja-JP" altLang="en-US" sz="1400" dirty="0">
                <a:solidFill>
                  <a:srgbClr val="000000"/>
                </a:solidFill>
                <a:latin typeface="Meiryo UI" panose="020B0604030504040204" pitchFamily="50" charset="-128"/>
                <a:ea typeface="Meiryo UI" panose="020B0604030504040204" pitchFamily="50" charset="-128"/>
              </a:rPr>
              <a:t>事例検討を通して、不足しているサービスや課題を抽出」「評価シートを作成して機能ごとに課題を抽出し、評価、検討」のほか、ハイリスク者を明確にするツールを作成したり、年度ごとに重点的に取組むテーマを設定して行っている。</a:t>
            </a:r>
            <a:r>
              <a:rPr lang="ja-JP" altLang="en-US" sz="1400" dirty="0">
                <a:latin typeface="Meiryo UI" panose="020B0604030504040204" pitchFamily="50" charset="-128"/>
                <a:ea typeface="Meiryo UI" panose="020B0604030504040204" pitchFamily="50" charset="-128"/>
              </a:rPr>
              <a:t>（データ</a:t>
            </a:r>
            <a:r>
              <a:rPr lang="en-US" altLang="ja-JP" sz="1400" dirty="0">
                <a:latin typeface="Meiryo UI" panose="020B0604030504040204" pitchFamily="50" charset="-128"/>
                <a:ea typeface="Meiryo UI" panose="020B0604030504040204" pitchFamily="50" charset="-128"/>
              </a:rPr>
              <a:t>14</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1160713" y="2944482"/>
            <a:ext cx="2467345" cy="430887"/>
          </a:xfrm>
          <a:prstGeom prst="rect">
            <a:avLst/>
          </a:prstGeom>
        </p:spPr>
        <p:txBody>
          <a:bodyPr wrap="square">
            <a:spAutoFit/>
          </a:bodyPr>
          <a:lstStyle/>
          <a:p>
            <a:r>
              <a:rPr lang="ja-JP" altLang="en-US" sz="1100" b="1" dirty="0">
                <a:latin typeface="Meiryo UI" panose="020B0604030504040204" pitchFamily="50" charset="-128"/>
                <a:ea typeface="Meiryo UI" panose="020B0604030504040204" pitchFamily="50" charset="-128"/>
              </a:rPr>
              <a:t>令和</a:t>
            </a:r>
            <a:r>
              <a:rPr lang="en-US" altLang="ja-JP" sz="1100" b="1" dirty="0">
                <a:latin typeface="Meiryo UI" panose="020B0604030504040204" pitchFamily="50" charset="-128"/>
                <a:ea typeface="Meiryo UI" panose="020B0604030504040204" pitchFamily="50" charset="-128"/>
              </a:rPr>
              <a:t>4</a:t>
            </a:r>
            <a:r>
              <a:rPr lang="ja-JP" altLang="en-US" sz="1100" b="1" dirty="0">
                <a:latin typeface="Meiryo UI" panose="020B0604030504040204" pitchFamily="50" charset="-128"/>
                <a:ea typeface="Meiryo UI" panose="020B0604030504040204" pitchFamily="50" charset="-128"/>
              </a:rPr>
              <a:t>年度中の</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運用状況の検証・検討の実施状況</a:t>
            </a:r>
            <a:endParaRPr lang="en-US" altLang="ja-JP" sz="1100" b="1"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8A678853-5C0A-4C45-9CF7-8EB01923E62F}"/>
              </a:ext>
            </a:extLst>
          </p:cNvPr>
          <p:cNvSpPr/>
          <p:nvPr/>
        </p:nvSpPr>
        <p:spPr>
          <a:xfrm>
            <a:off x="1140873" y="4348940"/>
            <a:ext cx="1842256" cy="261610"/>
          </a:xfrm>
          <a:prstGeom prst="rect">
            <a:avLst/>
          </a:prstGeom>
        </p:spPr>
        <p:txBody>
          <a:bodyPr wrap="square">
            <a:spAutoFit/>
          </a:bodyPr>
          <a:lstStyle/>
          <a:p>
            <a:r>
              <a:rPr lang="ja-JP" altLang="en-US" sz="1100" b="1" dirty="0">
                <a:latin typeface="Meiryo UI" panose="020B0604030504040204" pitchFamily="50" charset="-128"/>
                <a:ea typeface="Meiryo UI" panose="020B0604030504040204" pitchFamily="50" charset="-128"/>
              </a:rPr>
              <a:t>運用状況の検証・検討の場</a:t>
            </a:r>
            <a:endParaRPr lang="en-US" altLang="ja-JP" sz="1100" b="1" dirty="0">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7046912" y="6496731"/>
            <a:ext cx="2133600" cy="365125"/>
          </a:xfrm>
        </p:spPr>
        <p:txBody>
          <a:bodyPr/>
          <a:lstStyle/>
          <a:p>
            <a:pPr>
              <a:defRPr/>
            </a:pPr>
            <a:fld id="{08C0B7E9-49C2-4EF2-86B7-39D4016E13D8}" type="slidenum">
              <a:rPr lang="ja-JP" altLang="en-US" smtClean="0"/>
              <a:pPr>
                <a:defRPr/>
              </a:pPr>
              <a:t>5</a:t>
            </a:fld>
            <a:endParaRPr lang="ja-JP" altLang="en-US" dirty="0"/>
          </a:p>
        </p:txBody>
      </p:sp>
      <p:sp>
        <p:nvSpPr>
          <p:cNvPr id="17" name="テキスト ボックス 16"/>
          <p:cNvSpPr txBox="1"/>
          <p:nvPr/>
        </p:nvSpPr>
        <p:spPr>
          <a:xfrm>
            <a:off x="6269556" y="2928998"/>
            <a:ext cx="2778325" cy="246221"/>
          </a:xfrm>
          <a:prstGeom prst="rect">
            <a:avLst/>
          </a:prstGeom>
          <a:noFill/>
        </p:spPr>
        <p:txBody>
          <a:bodyPr wrap="none" rtlCol="0">
            <a:spAutoFit/>
          </a:bodyPr>
          <a:lstStyle/>
          <a:p>
            <a:r>
              <a:rPr kumimoji="1" lang="ja-JP" altLang="en-US" sz="1000" dirty="0"/>
              <a:t>＜</a:t>
            </a:r>
            <a:r>
              <a:rPr kumimoji="1" lang="en-US" altLang="ja-JP" sz="1000" dirty="0"/>
              <a:t>R5</a:t>
            </a:r>
            <a:r>
              <a:rPr kumimoji="1" lang="ja-JP" altLang="en-US" sz="1000" dirty="0"/>
              <a:t>厚生労働省調査及び大阪府</a:t>
            </a:r>
            <a:r>
              <a:rPr lang="ja-JP" altLang="en-US" sz="1000" dirty="0"/>
              <a:t>アンケート</a:t>
            </a:r>
            <a:r>
              <a:rPr kumimoji="1" lang="ja-JP" altLang="en-US" sz="1000" dirty="0"/>
              <a:t>＞</a:t>
            </a:r>
            <a:endParaRPr kumimoji="1" lang="ja-JP" altLang="en-US" sz="1100" dirty="0"/>
          </a:p>
        </p:txBody>
      </p:sp>
      <p:sp>
        <p:nvSpPr>
          <p:cNvPr id="29" name="テキスト ボックス 28"/>
          <p:cNvSpPr txBox="1"/>
          <p:nvPr/>
        </p:nvSpPr>
        <p:spPr>
          <a:xfrm>
            <a:off x="3058671" y="3000763"/>
            <a:ext cx="569387" cy="246221"/>
          </a:xfrm>
          <a:prstGeom prst="rect">
            <a:avLst/>
          </a:prstGeom>
          <a:noFill/>
        </p:spPr>
        <p:txBody>
          <a:bodyPr wrap="none" rtlCol="0">
            <a:spAutoFit/>
          </a:bodyPr>
          <a:lstStyle/>
          <a:p>
            <a:r>
              <a:rPr kumimoji="1" lang="ja-JP" altLang="en-US" sz="1000" dirty="0"/>
              <a:t>＜</a:t>
            </a:r>
            <a:r>
              <a:rPr lang="ja-JP" altLang="en-US" sz="1000" dirty="0"/>
              <a:t>国</a:t>
            </a:r>
            <a:r>
              <a:rPr kumimoji="1" lang="ja-JP" altLang="en-US" sz="1000" dirty="0"/>
              <a:t>＞</a:t>
            </a:r>
            <a:endParaRPr kumimoji="1" lang="ja-JP" altLang="en-US" sz="1100" dirty="0"/>
          </a:p>
        </p:txBody>
      </p:sp>
      <p:sp>
        <p:nvSpPr>
          <p:cNvPr id="30" name="テキスト ボックス 29"/>
          <p:cNvSpPr txBox="1"/>
          <p:nvPr/>
        </p:nvSpPr>
        <p:spPr>
          <a:xfrm>
            <a:off x="8389786" y="3203070"/>
            <a:ext cx="569387" cy="246221"/>
          </a:xfrm>
          <a:prstGeom prst="rect">
            <a:avLst/>
          </a:prstGeom>
          <a:noFill/>
        </p:spPr>
        <p:txBody>
          <a:bodyPr wrap="none" rtlCol="0">
            <a:spAutoFit/>
          </a:bodyPr>
          <a:lstStyle/>
          <a:p>
            <a:r>
              <a:rPr kumimoji="1" lang="ja-JP" altLang="en-US" sz="1000" dirty="0"/>
              <a:t>＜</a:t>
            </a:r>
            <a:r>
              <a:rPr lang="ja-JP" altLang="en-US" sz="1000" dirty="0"/>
              <a:t>府</a:t>
            </a:r>
            <a:r>
              <a:rPr kumimoji="1" lang="ja-JP" altLang="en-US" sz="1000" dirty="0"/>
              <a:t>＞</a:t>
            </a:r>
            <a:endParaRPr kumimoji="1" lang="ja-JP" altLang="en-US" sz="1100" dirty="0"/>
          </a:p>
        </p:txBody>
      </p:sp>
      <p:sp>
        <p:nvSpPr>
          <p:cNvPr id="31" name="テキスト ボックス 30"/>
          <p:cNvSpPr txBox="1"/>
          <p:nvPr/>
        </p:nvSpPr>
        <p:spPr>
          <a:xfrm flipH="1">
            <a:off x="3167310" y="5782980"/>
            <a:ext cx="756618" cy="246221"/>
          </a:xfrm>
          <a:prstGeom prst="rect">
            <a:avLst/>
          </a:prstGeom>
          <a:noFill/>
        </p:spPr>
        <p:txBody>
          <a:bodyPr wrap="square" rtlCol="0">
            <a:spAutoFit/>
          </a:bodyPr>
          <a:lstStyle/>
          <a:p>
            <a:r>
              <a:rPr kumimoji="1" lang="ja-JP" altLang="en-US" sz="1000" dirty="0"/>
              <a:t>＜</a:t>
            </a:r>
            <a:r>
              <a:rPr lang="ja-JP" altLang="en-US" sz="1000" dirty="0"/>
              <a:t>国</a:t>
            </a:r>
            <a:r>
              <a:rPr kumimoji="1" lang="ja-JP" altLang="en-US" sz="1000" dirty="0"/>
              <a:t>＞</a:t>
            </a:r>
            <a:endParaRPr kumimoji="1" lang="ja-JP" altLang="en-US" sz="1100" dirty="0"/>
          </a:p>
        </p:txBody>
      </p:sp>
      <p:sp>
        <p:nvSpPr>
          <p:cNvPr id="32" name="テキスト ボックス 31"/>
          <p:cNvSpPr txBox="1"/>
          <p:nvPr/>
        </p:nvSpPr>
        <p:spPr>
          <a:xfrm>
            <a:off x="2942170" y="4395802"/>
            <a:ext cx="802388" cy="246221"/>
          </a:xfrm>
          <a:prstGeom prst="rect">
            <a:avLst/>
          </a:prstGeom>
          <a:noFill/>
        </p:spPr>
        <p:txBody>
          <a:bodyPr wrap="square" rtlCol="0">
            <a:spAutoFit/>
          </a:bodyPr>
          <a:lstStyle/>
          <a:p>
            <a:r>
              <a:rPr kumimoji="1" lang="ja-JP" altLang="en-US" sz="1000" dirty="0"/>
              <a:t>＜</a:t>
            </a:r>
            <a:r>
              <a:rPr lang="ja-JP" altLang="en-US" sz="1000" dirty="0"/>
              <a:t>府</a:t>
            </a:r>
            <a:r>
              <a:rPr kumimoji="1" lang="ja-JP" altLang="en-US" sz="1000" dirty="0"/>
              <a:t>＞</a:t>
            </a:r>
            <a:endParaRPr kumimoji="1" lang="ja-JP" altLang="en-US" sz="1100" dirty="0"/>
          </a:p>
        </p:txBody>
      </p:sp>
      <p:sp>
        <p:nvSpPr>
          <p:cNvPr id="33" name="テキスト ボックス 32"/>
          <p:cNvSpPr txBox="1"/>
          <p:nvPr/>
        </p:nvSpPr>
        <p:spPr>
          <a:xfrm>
            <a:off x="501061" y="3054475"/>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11</a:t>
            </a:r>
            <a:endParaRPr kumimoji="1" lang="ja-JP" altLang="en-US" sz="900" b="1" dirty="0">
              <a:latin typeface="Meiryo UI" panose="020B0604030504040204" pitchFamily="50" charset="-128"/>
              <a:ea typeface="Meiryo UI" panose="020B0604030504040204" pitchFamily="50" charset="-128"/>
            </a:endParaRPr>
          </a:p>
        </p:txBody>
      </p:sp>
      <p:sp>
        <p:nvSpPr>
          <p:cNvPr id="34" name="テキスト ボックス 33"/>
          <p:cNvSpPr txBox="1"/>
          <p:nvPr/>
        </p:nvSpPr>
        <p:spPr>
          <a:xfrm>
            <a:off x="516111" y="4342106"/>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12</a:t>
            </a:r>
            <a:endParaRPr kumimoji="1" lang="ja-JP" altLang="en-US" sz="900" b="1" dirty="0">
              <a:latin typeface="Meiryo UI" panose="020B0604030504040204" pitchFamily="50" charset="-128"/>
              <a:ea typeface="Meiryo UI" panose="020B0604030504040204" pitchFamily="50" charset="-128"/>
            </a:endParaRPr>
          </a:p>
        </p:txBody>
      </p:sp>
      <p:sp>
        <p:nvSpPr>
          <p:cNvPr id="35" name="テキスト ボックス 34"/>
          <p:cNvSpPr txBox="1"/>
          <p:nvPr/>
        </p:nvSpPr>
        <p:spPr>
          <a:xfrm>
            <a:off x="477380" y="5769424"/>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13</a:t>
            </a:r>
            <a:endParaRPr kumimoji="1" lang="ja-JP" altLang="en-US" sz="900" b="1" dirty="0">
              <a:latin typeface="Meiryo UI" panose="020B0604030504040204" pitchFamily="50" charset="-128"/>
              <a:ea typeface="Meiryo UI" panose="020B0604030504040204" pitchFamily="50" charset="-128"/>
            </a:endParaRPr>
          </a:p>
        </p:txBody>
      </p:sp>
      <p:pic>
        <p:nvPicPr>
          <p:cNvPr id="5" name="図 4"/>
          <p:cNvPicPr>
            <a:picLocks noChangeAspect="1"/>
          </p:cNvPicPr>
          <p:nvPr/>
        </p:nvPicPr>
        <p:blipFill>
          <a:blip r:embed="rId4"/>
          <a:stretch>
            <a:fillRect/>
          </a:stretch>
        </p:blipFill>
        <p:spPr>
          <a:xfrm>
            <a:off x="501061" y="3330638"/>
            <a:ext cx="3058132" cy="848385"/>
          </a:xfrm>
          <a:prstGeom prst="rect">
            <a:avLst/>
          </a:prstGeom>
        </p:spPr>
      </p:pic>
      <p:pic>
        <p:nvPicPr>
          <p:cNvPr id="11" name="図 10"/>
          <p:cNvPicPr>
            <a:picLocks noChangeAspect="1"/>
          </p:cNvPicPr>
          <p:nvPr/>
        </p:nvPicPr>
        <p:blipFill>
          <a:blip r:embed="rId5"/>
          <a:stretch>
            <a:fillRect/>
          </a:stretch>
        </p:blipFill>
        <p:spPr>
          <a:xfrm>
            <a:off x="489220" y="4618939"/>
            <a:ext cx="3081813" cy="996319"/>
          </a:xfrm>
          <a:prstGeom prst="rect">
            <a:avLst/>
          </a:prstGeom>
        </p:spPr>
      </p:pic>
      <p:sp>
        <p:nvSpPr>
          <p:cNvPr id="39" name="正方形/長方形 38">
            <a:extLst>
              <a:ext uri="{FF2B5EF4-FFF2-40B4-BE49-F238E27FC236}">
                <a16:creationId xmlns:a16="http://schemas.microsoft.com/office/drawing/2014/main" id="{8A678853-5C0A-4C45-9CF7-8EB01923E62F}"/>
              </a:ext>
            </a:extLst>
          </p:cNvPr>
          <p:cNvSpPr/>
          <p:nvPr/>
        </p:nvSpPr>
        <p:spPr>
          <a:xfrm>
            <a:off x="1164554" y="5761535"/>
            <a:ext cx="2265155" cy="261610"/>
          </a:xfrm>
          <a:prstGeom prst="rect">
            <a:avLst/>
          </a:prstGeom>
        </p:spPr>
        <p:txBody>
          <a:bodyPr wrap="square">
            <a:spAutoFit/>
          </a:bodyPr>
          <a:lstStyle/>
          <a:p>
            <a:r>
              <a:rPr lang="ja-JP" altLang="en-US" sz="1100" b="1" dirty="0">
                <a:latin typeface="Meiryo UI" panose="020B0604030504040204" pitchFamily="50" charset="-128"/>
                <a:ea typeface="Meiryo UI" panose="020B0604030504040204" pitchFamily="50" charset="-128"/>
              </a:rPr>
              <a:t>運用状況の検証・検討の実施回数</a:t>
            </a:r>
            <a:endParaRPr lang="en-US" altLang="ja-JP" sz="1100" b="1" dirty="0">
              <a:latin typeface="Meiryo UI" panose="020B0604030504040204" pitchFamily="50" charset="-128"/>
              <a:ea typeface="Meiryo UI" panose="020B0604030504040204" pitchFamily="50" charset="-128"/>
            </a:endParaRPr>
          </a:p>
        </p:txBody>
      </p:sp>
      <p:pic>
        <p:nvPicPr>
          <p:cNvPr id="12" name="図 11"/>
          <p:cNvPicPr>
            <a:picLocks noChangeAspect="1"/>
          </p:cNvPicPr>
          <p:nvPr/>
        </p:nvPicPr>
        <p:blipFill>
          <a:blip r:embed="rId6"/>
          <a:stretch>
            <a:fillRect/>
          </a:stretch>
        </p:blipFill>
        <p:spPr>
          <a:xfrm>
            <a:off x="477380" y="5990451"/>
            <a:ext cx="2793781" cy="822925"/>
          </a:xfrm>
          <a:prstGeom prst="rect">
            <a:avLst/>
          </a:prstGeom>
        </p:spPr>
      </p:pic>
      <p:sp>
        <p:nvSpPr>
          <p:cNvPr id="40" name="正方形/長方形 39">
            <a:extLst>
              <a:ext uri="{FF2B5EF4-FFF2-40B4-BE49-F238E27FC236}">
                <a16:creationId xmlns:a16="http://schemas.microsoft.com/office/drawing/2014/main" id="{8A678853-5C0A-4C45-9CF7-8EB01923E62F}"/>
              </a:ext>
            </a:extLst>
          </p:cNvPr>
          <p:cNvSpPr/>
          <p:nvPr/>
        </p:nvSpPr>
        <p:spPr>
          <a:xfrm>
            <a:off x="5146592" y="3148694"/>
            <a:ext cx="3600930" cy="261610"/>
          </a:xfrm>
          <a:prstGeom prst="rect">
            <a:avLst/>
          </a:prstGeom>
        </p:spPr>
        <p:txBody>
          <a:bodyPr wrap="square">
            <a:spAutoFit/>
          </a:bodyPr>
          <a:lstStyle/>
          <a:p>
            <a:r>
              <a:rPr lang="ja-JP" altLang="en-US" sz="1100" b="1" dirty="0">
                <a:latin typeface="Meiryo UI" panose="020B0604030504040204" pitchFamily="50" charset="-128"/>
                <a:ea typeface="Meiryo UI" panose="020B0604030504040204" pitchFamily="50" charset="-128"/>
              </a:rPr>
              <a:t>運用状況の検証・検討の実施方法</a:t>
            </a:r>
            <a:endParaRPr lang="en-US" altLang="ja-JP" sz="1100" b="1" dirty="0">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831286286"/>
              </p:ext>
            </p:extLst>
          </p:nvPr>
        </p:nvGraphicFramePr>
        <p:xfrm>
          <a:off x="4478557" y="3404589"/>
          <a:ext cx="4518985" cy="1000125"/>
        </p:xfrm>
        <a:graphic>
          <a:graphicData uri="http://schemas.openxmlformats.org/drawingml/2006/table">
            <a:tbl>
              <a:tblPr/>
              <a:tblGrid>
                <a:gridCol w="3592013">
                  <a:extLst>
                    <a:ext uri="{9D8B030D-6E8A-4147-A177-3AD203B41FA5}">
                      <a16:colId xmlns:a16="http://schemas.microsoft.com/office/drawing/2014/main" val="1431310246"/>
                    </a:ext>
                  </a:extLst>
                </a:gridCol>
                <a:gridCol w="926972">
                  <a:extLst>
                    <a:ext uri="{9D8B030D-6E8A-4147-A177-3AD203B41FA5}">
                      <a16:colId xmlns:a16="http://schemas.microsoft.com/office/drawing/2014/main" val="4009032584"/>
                    </a:ext>
                  </a:extLst>
                </a:gridCol>
              </a:tblGrid>
              <a:tr h="200025">
                <a:tc>
                  <a:txBody>
                    <a:bodyPr/>
                    <a:lstStyle/>
                    <a:p>
                      <a:pPr algn="l" fontAlgn="ctr"/>
                      <a:r>
                        <a:rPr lang="ja-JP" altLang="en-US" sz="1100" b="1" i="0" u="none" strike="noStrike">
                          <a:solidFill>
                            <a:srgbClr val="FFFFFF"/>
                          </a:solidFill>
                          <a:effectLst/>
                          <a:latin typeface="Meiryo UI" panose="020B0604030504040204" pitchFamily="50" charset="-128"/>
                          <a:ea typeface="Meiryo UI" panose="020B0604030504040204" pitchFamily="50" charset="-128"/>
                        </a:rPr>
                        <a:t>検証・検討の場</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1" i="0" u="none" strike="noStrike">
                          <a:solidFill>
                            <a:srgbClr val="FFFFFF"/>
                          </a:solidFill>
                          <a:effectLst/>
                          <a:latin typeface="Meiryo UI" panose="020B0604030504040204" pitchFamily="50" charset="-128"/>
                          <a:ea typeface="Meiryo UI" panose="020B0604030504040204" pitchFamily="50" charset="-128"/>
                        </a:rPr>
                        <a:t>市町村数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135203246"/>
                  </a:ext>
                </a:extLst>
              </a:tr>
              <a:tr h="200025">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事例検討を通して、不足しているサービスや課題を抽出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9804868"/>
                  </a:ext>
                </a:extLst>
              </a:tr>
              <a:tr h="200025">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評価シートを作成して機能ごとに課題を抽出し、評価、検討</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9676175"/>
                  </a:ext>
                </a:extLst>
              </a:tr>
              <a:tr h="200025">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5838427"/>
                  </a:ext>
                </a:extLst>
              </a:tr>
              <a:tr h="200025">
                <a:tc>
                  <a:txBody>
                    <a:bodyPr/>
                    <a:lstStyle/>
                    <a:p>
                      <a:pPr algn="l" fontAlgn="ctr"/>
                      <a:r>
                        <a:rPr lang="ja-JP" altLang="en-US" sz="1100" b="1" i="0" u="none" strike="noStrike" dirty="0">
                          <a:solidFill>
                            <a:srgbClr val="FFFFFF"/>
                          </a:solidFill>
                          <a:effectLst/>
                          <a:latin typeface="Meiryo UI" panose="020B0604030504040204" pitchFamily="50" charset="-128"/>
                          <a:ea typeface="Meiryo UI" panose="020B0604030504040204" pitchFamily="50" charset="-128"/>
                        </a:rPr>
                        <a:t>合計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r" fontAlgn="ctr"/>
                      <a:r>
                        <a:rPr lang="en-US" altLang="ja-JP" sz="1100" b="1" i="0" u="none" strike="noStrike" dirty="0">
                          <a:solidFill>
                            <a:srgbClr val="FFFFFF"/>
                          </a:solidFill>
                          <a:effectLst/>
                          <a:latin typeface="Meiryo UI" panose="020B0604030504040204" pitchFamily="50" charset="-128"/>
                          <a:ea typeface="Meiryo UI" panose="020B0604030504040204" pitchFamily="50" charset="-128"/>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2261379165"/>
                  </a:ext>
                </a:extLst>
              </a:tr>
            </a:tbl>
          </a:graphicData>
        </a:graphic>
      </p:graphicFrame>
      <p:sp>
        <p:nvSpPr>
          <p:cNvPr id="36" name="テキスト ボックス 35"/>
          <p:cNvSpPr txBox="1"/>
          <p:nvPr/>
        </p:nvSpPr>
        <p:spPr>
          <a:xfrm>
            <a:off x="4468289" y="3173648"/>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14</a:t>
            </a:r>
            <a:endParaRPr kumimoji="1" lang="ja-JP" altLang="en-US" sz="900" b="1" dirty="0">
              <a:latin typeface="Meiryo UI" panose="020B0604030504040204" pitchFamily="50" charset="-128"/>
              <a:ea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486707948"/>
              </p:ext>
            </p:extLst>
          </p:nvPr>
        </p:nvGraphicFramePr>
        <p:xfrm>
          <a:off x="4468288" y="4558712"/>
          <a:ext cx="4553506" cy="1678600"/>
        </p:xfrm>
        <a:graphic>
          <a:graphicData uri="http://schemas.openxmlformats.org/drawingml/2006/table">
            <a:tbl>
              <a:tblPr/>
              <a:tblGrid>
                <a:gridCol w="4553506">
                  <a:extLst>
                    <a:ext uri="{9D8B030D-6E8A-4147-A177-3AD203B41FA5}">
                      <a16:colId xmlns:a16="http://schemas.microsoft.com/office/drawing/2014/main" val="3888234987"/>
                    </a:ext>
                  </a:extLst>
                </a:gridCol>
              </a:tblGrid>
              <a:tr h="198535">
                <a:tc>
                  <a:txBody>
                    <a:bodyPr/>
                    <a:lstStyle/>
                    <a:p>
                      <a:pPr algn="l" fontAlgn="ctr"/>
                      <a:r>
                        <a:rPr lang="ja-JP" altLang="en-US" sz="1100" b="1" i="0" u="none" strike="noStrike" dirty="0">
                          <a:solidFill>
                            <a:srgbClr val="FFFFFF"/>
                          </a:solidFill>
                          <a:effectLst/>
                          <a:latin typeface="Meiryo UI" panose="020B0604030504040204" pitchFamily="50" charset="-128"/>
                          <a:ea typeface="Meiryo UI" panose="020B0604030504040204" pitchFamily="50" charset="-128"/>
                        </a:rPr>
                        <a:t>「その他」の主な内容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2197571724"/>
                  </a:ext>
                </a:extLst>
              </a:tr>
              <a:tr h="1480065">
                <a:tc>
                  <a:txBody>
                    <a:bodyPr/>
                    <a:lstStyle/>
                    <a:p>
                      <a:pPr algn="l" fontAlgn="ctr">
                        <a:lnSpc>
                          <a:spcPts val="1600"/>
                        </a:lnSpc>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〇ハイリスク者を明確にするツールを作成することで、見える化をはかる。</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lnSpc>
                          <a:spcPts val="1600"/>
                        </a:lnSpc>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〇年度毎に重点的に取組むテーマを設定し、</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PT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構成員が不足しているサービスや課題等について検討、検証している。</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lnSpc>
                          <a:spcPts val="1600"/>
                        </a:lnSpc>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〇体験宿泊事業の効果検証</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lnSpc>
                          <a:spcPts val="1600"/>
                        </a:lnSpc>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〇緊急時居室確保事業の実績報告、地域生活支援拠点等登録事業所数、事前登録制の検討状況を報告し、検証。</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
        <p:nvSpPr>
          <p:cNvPr id="26" name="タイトル 1">
            <a:extLst>
              <a:ext uri="{FF2B5EF4-FFF2-40B4-BE49-F238E27FC236}">
                <a16:creationId xmlns:a16="http://schemas.microsoft.com/office/drawing/2014/main" id="{796665FA-CC95-44BC-8DFB-AE77DBDBF7DF}"/>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令和５年度地域生活支援拠点等に係るアンケート結果（概要）</a:t>
            </a:r>
          </a:p>
        </p:txBody>
      </p:sp>
    </p:spTree>
    <p:extLst>
      <p:ext uri="{BB962C8B-B14F-4D97-AF65-F5344CB8AC3E}">
        <p14:creationId xmlns:p14="http://schemas.microsoft.com/office/powerpoint/2010/main" val="2452865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33106" y="873719"/>
            <a:ext cx="9071634" cy="127824"/>
          </a:xfrm>
          <a:prstGeom prst="rect">
            <a:avLst/>
          </a:prstGeom>
        </p:spPr>
      </p:pic>
      <p:sp>
        <p:nvSpPr>
          <p:cNvPr id="3" name="タイトル 2"/>
          <p:cNvSpPr>
            <a:spLocks noGrp="1"/>
          </p:cNvSpPr>
          <p:nvPr>
            <p:ph type="title"/>
          </p:nvPr>
        </p:nvSpPr>
        <p:spPr>
          <a:xfrm>
            <a:off x="119152" y="471003"/>
            <a:ext cx="7886700" cy="495538"/>
          </a:xfrm>
        </p:spPr>
        <p:txBody>
          <a:bodyPr>
            <a:normAutofit/>
          </a:bodyPr>
          <a:lstStyle/>
          <a:p>
            <a:r>
              <a:rPr lang="ja-JP" altLang="en-US" sz="2000" b="1" dirty="0">
                <a:latin typeface="Meiryo UI" panose="020B0604030504040204" pitchFamily="50" charset="-128"/>
                <a:ea typeface="Meiryo UI" panose="020B0604030504040204" pitchFamily="50" charset="-128"/>
              </a:rPr>
              <a:t>３ー②　運用状況の検証・検討について</a:t>
            </a:r>
            <a:endParaRPr kumimoji="1" lang="ja-JP" altLang="en-US" sz="2000" b="1" dirty="0">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7004247" y="6701451"/>
            <a:ext cx="2133600" cy="365125"/>
          </a:xfrm>
        </p:spPr>
        <p:txBody>
          <a:bodyPr/>
          <a:lstStyle/>
          <a:p>
            <a:pPr>
              <a:defRPr/>
            </a:pPr>
            <a:fld id="{08C0B7E9-49C2-4EF2-86B7-39D4016E13D8}" type="slidenum">
              <a:rPr lang="ja-JP" altLang="en-US" smtClean="0"/>
              <a:pPr>
                <a:defRPr/>
              </a:pPr>
              <a:t>6</a:t>
            </a:fld>
            <a:endParaRPr lang="ja-JP" altLang="en-US" dirty="0"/>
          </a:p>
        </p:txBody>
      </p:sp>
      <p:graphicFrame>
        <p:nvGraphicFramePr>
          <p:cNvPr id="10" name="グラフ 9"/>
          <p:cNvGraphicFramePr>
            <a:graphicFrameLocks/>
          </p:cNvGraphicFramePr>
          <p:nvPr>
            <p:extLst>
              <p:ext uri="{D42A27DB-BD31-4B8C-83A1-F6EECF244321}">
                <p14:modId xmlns:p14="http://schemas.microsoft.com/office/powerpoint/2010/main" val="2111357606"/>
              </p:ext>
            </p:extLst>
          </p:nvPr>
        </p:nvGraphicFramePr>
        <p:xfrm>
          <a:off x="125809" y="2537283"/>
          <a:ext cx="4666135" cy="4164168"/>
        </p:xfrm>
        <a:graphic>
          <a:graphicData uri="http://schemas.openxmlformats.org/drawingml/2006/chart">
            <c:chart xmlns:c="http://schemas.openxmlformats.org/drawingml/2006/chart" xmlns:r="http://schemas.openxmlformats.org/officeDocument/2006/relationships" r:id="rId4"/>
          </a:graphicData>
        </a:graphic>
      </p:graphicFrame>
      <p:sp>
        <p:nvSpPr>
          <p:cNvPr id="11" name="コンテンツ プレースホルダー 2"/>
          <p:cNvSpPr txBox="1">
            <a:spLocks/>
          </p:cNvSpPr>
          <p:nvPr/>
        </p:nvSpPr>
        <p:spPr>
          <a:xfrm>
            <a:off x="220930" y="1022515"/>
            <a:ext cx="8713788" cy="1244892"/>
          </a:xfrm>
          <a:prstGeom prst="rect">
            <a:avLst/>
          </a:prstGeom>
          <a:ln>
            <a:solidFill>
              <a:schemeClr val="dk1"/>
            </a:solidFill>
          </a:ln>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運用状況の検証・検討の結果、抽出された課題は、 「地域生活支援拠点等の周知」や「利用者の事前把握・登録」を挙げている市町村が多い。（データ</a:t>
            </a:r>
            <a:r>
              <a:rPr lang="en-US" altLang="ja-JP" sz="1400" dirty="0">
                <a:latin typeface="Meiryo UI" panose="020B0604030504040204" pitchFamily="50" charset="-128"/>
                <a:ea typeface="Meiryo UI" panose="020B0604030504040204" pitchFamily="50" charset="-128"/>
              </a:rPr>
              <a:t>15</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運用状況の検証・検討の結果、抽出された課題は、基幹相談支援センターなどの関連機関へ共有（データ</a:t>
            </a:r>
            <a:r>
              <a:rPr lang="en-US" altLang="ja-JP" sz="1400" dirty="0">
                <a:latin typeface="Meiryo UI" panose="020B0604030504040204" pitchFamily="50" charset="-128"/>
                <a:ea typeface="Meiryo UI" panose="020B0604030504040204" pitchFamily="50" charset="-128"/>
              </a:rPr>
              <a:t>16</a:t>
            </a:r>
            <a:r>
              <a:rPr lang="ja-JP" altLang="en-US" sz="1400" dirty="0">
                <a:latin typeface="Meiryo UI" panose="020B0604030504040204" pitchFamily="50" charset="-128"/>
                <a:ea typeface="Meiryo UI" panose="020B0604030504040204" pitchFamily="50" charset="-128"/>
              </a:rPr>
              <a:t>）され、検証・検討を行った</a:t>
            </a:r>
            <a:r>
              <a:rPr lang="en-US" altLang="ja-JP" sz="1400" dirty="0">
                <a:latin typeface="Meiryo UI" panose="020B0604030504040204" pitchFamily="50" charset="-128"/>
                <a:ea typeface="Meiryo UI" panose="020B0604030504040204" pitchFamily="50" charset="-128"/>
              </a:rPr>
              <a:t>27</a:t>
            </a:r>
            <a:r>
              <a:rPr lang="ja-JP" altLang="en-US" sz="1400" dirty="0">
                <a:latin typeface="Meiryo UI" panose="020B0604030504040204" pitchFamily="50" charset="-128"/>
                <a:ea typeface="Meiryo UI" panose="020B0604030504040204" pitchFamily="50" charset="-128"/>
              </a:rPr>
              <a:t>市町村中、８市町村は、検証・検討結果についてホームページ等で公表を行った。（データ</a:t>
            </a:r>
            <a:r>
              <a:rPr lang="en-US" altLang="ja-JP" sz="1400" dirty="0">
                <a:latin typeface="Meiryo UI" panose="020B0604030504040204" pitchFamily="50" charset="-128"/>
                <a:ea typeface="Meiryo UI" panose="020B0604030504040204" pitchFamily="50" charset="-128"/>
              </a:rPr>
              <a:t>17,18</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8A678853-5C0A-4C45-9CF7-8EB01923E62F}"/>
              </a:ext>
            </a:extLst>
          </p:cNvPr>
          <p:cNvSpPr/>
          <p:nvPr/>
        </p:nvSpPr>
        <p:spPr>
          <a:xfrm>
            <a:off x="5722496" y="4070280"/>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検証・検討状況の公表</a:t>
            </a:r>
            <a:endParaRPr lang="en-US" altLang="ja-JP" sz="1200" b="1" dirty="0">
              <a:latin typeface="Meiryo UI" panose="020B0604030504040204" pitchFamily="50" charset="-128"/>
              <a:ea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1718425188"/>
              </p:ext>
            </p:extLst>
          </p:nvPr>
        </p:nvGraphicFramePr>
        <p:xfrm>
          <a:off x="4983030" y="2814282"/>
          <a:ext cx="3728555" cy="1017782"/>
        </p:xfrm>
        <a:graphic>
          <a:graphicData uri="http://schemas.openxmlformats.org/drawingml/2006/table">
            <a:tbl>
              <a:tblPr/>
              <a:tblGrid>
                <a:gridCol w="3728555">
                  <a:extLst>
                    <a:ext uri="{9D8B030D-6E8A-4147-A177-3AD203B41FA5}">
                      <a16:colId xmlns:a16="http://schemas.microsoft.com/office/drawing/2014/main" val="2416284095"/>
                    </a:ext>
                  </a:extLst>
                </a:gridCol>
              </a:tblGrid>
              <a:tr h="285741">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検証・検討結果等を共有した機関</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2489873865"/>
                  </a:ext>
                </a:extLst>
              </a:tr>
              <a:tr h="732041">
                <a:tc>
                  <a:txBody>
                    <a:bodyPr/>
                    <a:lstStyle/>
                    <a:p>
                      <a:pPr algn="l" fontAlgn="ctr">
                        <a:lnSpc>
                          <a:spcPct val="150000"/>
                        </a:lnSpc>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基幹相談支援センター、自立支援協議会、市内の生活介護・短期入所・共同生活援助を運営する法人、相談支援事業所等</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724961"/>
                  </a:ext>
                </a:extLst>
              </a:tr>
            </a:tbl>
          </a:graphicData>
        </a:graphic>
      </p:graphicFrame>
      <p:sp>
        <p:nvSpPr>
          <p:cNvPr id="22" name="正方形/長方形 21">
            <a:extLst>
              <a:ext uri="{FF2B5EF4-FFF2-40B4-BE49-F238E27FC236}">
                <a16:creationId xmlns:a16="http://schemas.microsoft.com/office/drawing/2014/main" id="{8A678853-5C0A-4C45-9CF7-8EB01923E62F}"/>
              </a:ext>
            </a:extLst>
          </p:cNvPr>
          <p:cNvSpPr/>
          <p:nvPr/>
        </p:nvSpPr>
        <p:spPr>
          <a:xfrm>
            <a:off x="5722496" y="2537283"/>
            <a:ext cx="2442026"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検証・検討結果等を共有した機関</a:t>
            </a:r>
            <a:endParaRPr lang="en-US" altLang="ja-JP" sz="1200" b="1" dirty="0">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4932944" y="2528692"/>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16</a:t>
            </a:r>
            <a:endParaRPr kumimoji="1" lang="ja-JP" altLang="en-US" sz="900" b="1" dirty="0">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4988821" y="4113439"/>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17</a:t>
            </a:r>
            <a:endParaRPr kumimoji="1" lang="ja-JP" altLang="en-US" sz="900" b="1"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3613636" y="6133476"/>
            <a:ext cx="1413695"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複数回答</a:t>
            </a:r>
          </a:p>
        </p:txBody>
      </p:sp>
      <p:graphicFrame>
        <p:nvGraphicFramePr>
          <p:cNvPr id="31" name="表 30"/>
          <p:cNvGraphicFramePr>
            <a:graphicFrameLocks noGrp="1"/>
          </p:cNvGraphicFramePr>
          <p:nvPr>
            <p:extLst>
              <p:ext uri="{D42A27DB-BD31-4B8C-83A1-F6EECF244321}">
                <p14:modId xmlns:p14="http://schemas.microsoft.com/office/powerpoint/2010/main" val="682995356"/>
              </p:ext>
            </p:extLst>
          </p:nvPr>
        </p:nvGraphicFramePr>
        <p:xfrm>
          <a:off x="5235559" y="5802300"/>
          <a:ext cx="2735468" cy="795051"/>
        </p:xfrm>
        <a:graphic>
          <a:graphicData uri="http://schemas.openxmlformats.org/drawingml/2006/table">
            <a:tbl>
              <a:tblPr/>
              <a:tblGrid>
                <a:gridCol w="1930288">
                  <a:extLst>
                    <a:ext uri="{9D8B030D-6E8A-4147-A177-3AD203B41FA5}">
                      <a16:colId xmlns:a16="http://schemas.microsoft.com/office/drawing/2014/main" val="4239802554"/>
                    </a:ext>
                  </a:extLst>
                </a:gridCol>
                <a:gridCol w="805180">
                  <a:extLst>
                    <a:ext uri="{9D8B030D-6E8A-4147-A177-3AD203B41FA5}">
                      <a16:colId xmlns:a16="http://schemas.microsoft.com/office/drawing/2014/main" val="2510612036"/>
                    </a:ext>
                  </a:extLst>
                </a:gridCol>
              </a:tblGrid>
              <a:tr h="265017">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公表の場</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市町村数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314164390"/>
                  </a:ext>
                </a:extLst>
              </a:tr>
              <a:tr h="265017">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市町村のホームページ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３</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5119702"/>
                  </a:ext>
                </a:extLst>
              </a:tr>
              <a:tr h="265017">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自立支援協議会</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部会等</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５</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7544368"/>
                  </a:ext>
                </a:extLst>
              </a:tr>
            </a:tbl>
          </a:graphicData>
        </a:graphic>
      </p:graphicFrame>
      <p:sp>
        <p:nvSpPr>
          <p:cNvPr id="32" name="正方形/長方形 31">
            <a:extLst>
              <a:ext uri="{FF2B5EF4-FFF2-40B4-BE49-F238E27FC236}">
                <a16:creationId xmlns:a16="http://schemas.microsoft.com/office/drawing/2014/main" id="{8A678853-5C0A-4C45-9CF7-8EB01923E62F}"/>
              </a:ext>
            </a:extLst>
          </p:cNvPr>
          <p:cNvSpPr/>
          <p:nvPr/>
        </p:nvSpPr>
        <p:spPr>
          <a:xfrm>
            <a:off x="5748135" y="5548384"/>
            <a:ext cx="219834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検証・検討結果の公表の場</a:t>
            </a:r>
            <a:endParaRPr lang="en-US" altLang="ja-JP" sz="1200" b="1" dirty="0">
              <a:latin typeface="Meiryo UI" panose="020B0604030504040204" pitchFamily="50" charset="-128"/>
              <a:ea typeface="Meiryo UI" panose="020B0604030504040204" pitchFamily="50" charset="-128"/>
            </a:endParaRPr>
          </a:p>
        </p:txBody>
      </p:sp>
      <p:sp>
        <p:nvSpPr>
          <p:cNvPr id="26" name="角丸四角形 25"/>
          <p:cNvSpPr/>
          <p:nvPr/>
        </p:nvSpPr>
        <p:spPr>
          <a:xfrm>
            <a:off x="1058501" y="3212976"/>
            <a:ext cx="3519323" cy="402240"/>
          </a:xfrm>
          <a:prstGeom prst="roundRect">
            <a:avLst/>
          </a:prstGeom>
          <a:noFill/>
          <a:ln w="254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051672081"/>
              </p:ext>
            </p:extLst>
          </p:nvPr>
        </p:nvGraphicFramePr>
        <p:xfrm>
          <a:off x="5206164" y="4350136"/>
          <a:ext cx="2390172" cy="866304"/>
        </p:xfrm>
        <a:graphic>
          <a:graphicData uri="http://schemas.openxmlformats.org/drawingml/2006/table">
            <a:tbl>
              <a:tblPr/>
              <a:tblGrid>
                <a:gridCol w="1195086">
                  <a:extLst>
                    <a:ext uri="{9D8B030D-6E8A-4147-A177-3AD203B41FA5}">
                      <a16:colId xmlns:a16="http://schemas.microsoft.com/office/drawing/2014/main" val="2203740767"/>
                    </a:ext>
                  </a:extLst>
                </a:gridCol>
                <a:gridCol w="1195086">
                  <a:extLst>
                    <a:ext uri="{9D8B030D-6E8A-4147-A177-3AD203B41FA5}">
                      <a16:colId xmlns:a16="http://schemas.microsoft.com/office/drawing/2014/main" val="1273483820"/>
                    </a:ext>
                  </a:extLst>
                </a:gridCol>
              </a:tblGrid>
              <a:tr h="288768">
                <a:tc>
                  <a:txBody>
                    <a:bodyPr/>
                    <a:lstStyle/>
                    <a:p>
                      <a:pPr algn="ctr"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有無</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市町村数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3336142983"/>
                  </a:ext>
                </a:extLst>
              </a:tr>
              <a:tr h="288768">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有</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3475203"/>
                  </a:ext>
                </a:extLst>
              </a:tr>
              <a:tr h="288768">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無</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9607389"/>
                  </a:ext>
                </a:extLst>
              </a:tr>
            </a:tbl>
          </a:graphicData>
        </a:graphic>
      </p:graphicFrame>
      <p:sp>
        <p:nvSpPr>
          <p:cNvPr id="27" name="角丸四角形 26"/>
          <p:cNvSpPr/>
          <p:nvPr/>
        </p:nvSpPr>
        <p:spPr>
          <a:xfrm>
            <a:off x="5145232" y="4656654"/>
            <a:ext cx="2451104" cy="270880"/>
          </a:xfrm>
          <a:prstGeom prst="roundRect">
            <a:avLst/>
          </a:prstGeom>
          <a:noFill/>
          <a:ln w="254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4" name="テキスト ボックス 23"/>
          <p:cNvSpPr txBox="1"/>
          <p:nvPr/>
        </p:nvSpPr>
        <p:spPr>
          <a:xfrm>
            <a:off x="4983030" y="5571468"/>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18</a:t>
            </a:r>
            <a:endParaRPr kumimoji="1" lang="ja-JP" altLang="en-US" sz="900" b="1" dirty="0">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6156393" y="2316518"/>
            <a:ext cx="1624163" cy="246221"/>
          </a:xfrm>
          <a:prstGeom prst="rect">
            <a:avLst/>
          </a:prstGeom>
          <a:noFill/>
        </p:spPr>
        <p:txBody>
          <a:bodyPr wrap="none" rtlCol="0">
            <a:spAutoFit/>
          </a:bodyPr>
          <a:lstStyle/>
          <a:p>
            <a:r>
              <a:rPr kumimoji="1" lang="ja-JP" altLang="en-US" sz="1000" dirty="0"/>
              <a:t>＜</a:t>
            </a:r>
            <a:r>
              <a:rPr kumimoji="1" lang="en-US" altLang="ja-JP" sz="1000" dirty="0"/>
              <a:t>R5</a:t>
            </a:r>
            <a:r>
              <a:rPr kumimoji="1" lang="ja-JP" altLang="en-US" sz="1000" dirty="0"/>
              <a:t>大阪府</a:t>
            </a:r>
            <a:r>
              <a:rPr lang="ja-JP" altLang="en-US" sz="1000" dirty="0"/>
              <a:t>アンケート</a:t>
            </a:r>
            <a:r>
              <a:rPr kumimoji="1" lang="ja-JP" altLang="en-US" sz="1000" dirty="0"/>
              <a:t>＞</a:t>
            </a:r>
            <a:endParaRPr kumimoji="1" lang="ja-JP" altLang="en-US" sz="1100" dirty="0"/>
          </a:p>
        </p:txBody>
      </p:sp>
      <p:sp>
        <p:nvSpPr>
          <p:cNvPr id="29" name="タイトル 1">
            <a:extLst>
              <a:ext uri="{FF2B5EF4-FFF2-40B4-BE49-F238E27FC236}">
                <a16:creationId xmlns:a16="http://schemas.microsoft.com/office/drawing/2014/main" id="{25FC56C1-C8DF-4A09-A6EA-DFFAE7CEEFA1}"/>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令和５年度地域生活支援拠点等に係るアンケート結果（概要）</a:t>
            </a:r>
          </a:p>
        </p:txBody>
      </p:sp>
      <p:pic>
        <p:nvPicPr>
          <p:cNvPr id="4" name="図 3">
            <a:extLst>
              <a:ext uri="{FF2B5EF4-FFF2-40B4-BE49-F238E27FC236}">
                <a16:creationId xmlns:a16="http://schemas.microsoft.com/office/drawing/2014/main" id="{E4075A43-FCA3-4791-A72B-969A4004653E}"/>
              </a:ext>
            </a:extLst>
          </p:cNvPr>
          <p:cNvPicPr>
            <a:picLocks noChangeAspect="1"/>
          </p:cNvPicPr>
          <p:nvPr/>
        </p:nvPicPr>
        <p:blipFill>
          <a:blip r:embed="rId5"/>
          <a:stretch>
            <a:fillRect/>
          </a:stretch>
        </p:blipFill>
        <p:spPr>
          <a:xfrm>
            <a:off x="-349483" y="2386314"/>
            <a:ext cx="5456393" cy="4194412"/>
          </a:xfrm>
          <a:prstGeom prst="rect">
            <a:avLst/>
          </a:prstGeom>
        </p:spPr>
      </p:pic>
    </p:spTree>
    <p:extLst>
      <p:ext uri="{BB962C8B-B14F-4D97-AF65-F5344CB8AC3E}">
        <p14:creationId xmlns:p14="http://schemas.microsoft.com/office/powerpoint/2010/main" val="4003153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33106" y="873719"/>
            <a:ext cx="9071634" cy="127824"/>
          </a:xfrm>
          <a:prstGeom prst="rect">
            <a:avLst/>
          </a:prstGeom>
        </p:spPr>
      </p:pic>
      <p:sp>
        <p:nvSpPr>
          <p:cNvPr id="3" name="タイトル 2"/>
          <p:cNvSpPr>
            <a:spLocks noGrp="1"/>
          </p:cNvSpPr>
          <p:nvPr>
            <p:ph type="title"/>
          </p:nvPr>
        </p:nvSpPr>
        <p:spPr>
          <a:xfrm>
            <a:off x="119152" y="471003"/>
            <a:ext cx="7886700" cy="495538"/>
          </a:xfrm>
        </p:spPr>
        <p:txBody>
          <a:bodyPr>
            <a:normAutofit/>
          </a:bodyPr>
          <a:lstStyle/>
          <a:p>
            <a:r>
              <a:rPr lang="ja-JP" altLang="en-US" sz="2000" b="1" dirty="0">
                <a:latin typeface="Meiryo UI" panose="020B0604030504040204" pitchFamily="50" charset="-128"/>
                <a:ea typeface="Meiryo UI" panose="020B0604030504040204" pitchFamily="50" charset="-128"/>
              </a:rPr>
              <a:t>３ー③　運用状況の検証・検討について</a:t>
            </a:r>
            <a:endParaRPr kumimoji="1" lang="ja-JP" altLang="en-US" sz="2000" b="1" dirty="0">
              <a:latin typeface="Meiryo UI" panose="020B0604030504040204" pitchFamily="50" charset="-128"/>
              <a:ea typeface="Meiryo UI" panose="020B0604030504040204" pitchFamily="50" charset="-128"/>
            </a:endParaRPr>
          </a:p>
        </p:txBody>
      </p:sp>
      <p:sp>
        <p:nvSpPr>
          <p:cNvPr id="11" name="コンテンツ プレースホルダー 2"/>
          <p:cNvSpPr txBox="1">
            <a:spLocks/>
          </p:cNvSpPr>
          <p:nvPr/>
        </p:nvSpPr>
        <p:spPr>
          <a:xfrm>
            <a:off x="220930" y="1022515"/>
            <a:ext cx="8713788" cy="1265176"/>
          </a:xfrm>
          <a:prstGeom prst="rect">
            <a:avLst/>
          </a:prstGeom>
          <a:ln>
            <a:solidFill>
              <a:schemeClr val="dk1"/>
            </a:solidFill>
          </a:ln>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検証・検討において抽出された主な課題は、「</a:t>
            </a:r>
            <a:r>
              <a:rPr lang="ja-JP" altLang="en-US" sz="1400" dirty="0">
                <a:solidFill>
                  <a:srgbClr val="000000"/>
                </a:solidFill>
                <a:latin typeface="Meiryo UI" panose="020B0604030504040204" pitchFamily="50" charset="-128"/>
                <a:ea typeface="Meiryo UI" panose="020B0604030504040204" pitchFamily="50" charset="-128"/>
              </a:rPr>
              <a:t>地域生活支援拠点等の周知不足</a:t>
            </a:r>
            <a:r>
              <a:rPr lang="ja-JP" altLang="en-US" sz="1400" dirty="0">
                <a:latin typeface="Meiryo UI" panose="020B0604030504040204" pitchFamily="50" charset="-128"/>
                <a:ea typeface="Meiryo UI" panose="020B0604030504040204" pitchFamily="50" charset="-128"/>
              </a:rPr>
              <a:t>」「</a:t>
            </a:r>
            <a:r>
              <a:rPr lang="ja-JP" altLang="en-US" sz="1400" dirty="0">
                <a:solidFill>
                  <a:srgbClr val="000000"/>
                </a:solidFill>
                <a:latin typeface="Meiryo UI" panose="020B0604030504040204" pitchFamily="50" charset="-128"/>
                <a:ea typeface="Meiryo UI" panose="020B0604030504040204" pitchFamily="50" charset="-128"/>
              </a:rPr>
              <a:t>介護をしている高齢の親が、自分に何かあった場合の緊急時の備えが不十分</a:t>
            </a:r>
            <a:r>
              <a:rPr lang="ja-JP" altLang="en-US" sz="1400" dirty="0">
                <a:latin typeface="Meiryo UI" panose="020B0604030504040204" pitchFamily="50" charset="-128"/>
                <a:ea typeface="Meiryo UI" panose="020B0604030504040204" pitchFamily="50" charset="-128"/>
              </a:rPr>
              <a:t>」などがある。（データ</a:t>
            </a:r>
            <a:r>
              <a:rPr lang="en-US" altLang="ja-JP" sz="1400" dirty="0">
                <a:latin typeface="Meiryo UI" panose="020B0604030504040204" pitchFamily="50" charset="-128"/>
                <a:ea typeface="Meiryo UI" panose="020B0604030504040204" pitchFamily="50" charset="-128"/>
              </a:rPr>
              <a:t>19</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抽出された課題に対して、「</a:t>
            </a:r>
            <a:r>
              <a:rPr lang="ja-JP" altLang="en-US" sz="1400" dirty="0">
                <a:solidFill>
                  <a:srgbClr val="000000"/>
                </a:solidFill>
                <a:latin typeface="Meiryo UI" panose="020B0604030504040204" pitchFamily="50" charset="-128"/>
                <a:ea typeface="Meiryo UI" panose="020B0604030504040204" pitchFamily="50" charset="-128"/>
              </a:rPr>
              <a:t>相談支援定例会、相談支援ネットワークにて、地域生活支援拠点等について説明」や「</a:t>
            </a:r>
            <a:r>
              <a:rPr lang="ja-JP" altLang="en-US" sz="1400" dirty="0">
                <a:latin typeface="Meiryo UI" panose="020B0604030504040204" pitchFamily="50" charset="-128"/>
                <a:ea typeface="Meiryo UI" panose="020B0604030504040204" pitchFamily="50" charset="-128"/>
              </a:rPr>
              <a:t>周知・啓発リーフレット・パンフレットの作成・配布</a:t>
            </a:r>
            <a:r>
              <a:rPr lang="ja-JP" altLang="en-US" sz="1400" dirty="0">
                <a:solidFill>
                  <a:srgbClr val="000000"/>
                </a:solidFill>
                <a:latin typeface="Meiryo UI" panose="020B0604030504040204" pitchFamily="50" charset="-128"/>
                <a:ea typeface="Meiryo UI" panose="020B0604030504040204" pitchFamily="50" charset="-128"/>
              </a:rPr>
              <a:t>」などが取り組まれている。</a:t>
            </a:r>
            <a:r>
              <a:rPr lang="ja-JP" altLang="en-US" sz="1400" dirty="0">
                <a:latin typeface="Meiryo UI" panose="020B0604030504040204" pitchFamily="50" charset="-128"/>
                <a:ea typeface="Meiryo UI" panose="020B0604030504040204" pitchFamily="50" charset="-128"/>
              </a:rPr>
              <a:t>（データ</a:t>
            </a:r>
            <a:r>
              <a:rPr lang="en-US" altLang="ja-JP" sz="1400" dirty="0">
                <a:latin typeface="Meiryo UI" panose="020B0604030504040204" pitchFamily="50" charset="-128"/>
                <a:ea typeface="Meiryo UI" panose="020B0604030504040204" pitchFamily="50" charset="-128"/>
              </a:rPr>
              <a:t>19</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運用状況の検証・検討を実施することにより、解決のための取組みが進んでいると考えられる。</a:t>
            </a:r>
            <a:endParaRPr lang="en-US" altLang="ja-JP" sz="1400" dirty="0">
              <a:latin typeface="Meiryo UI" panose="020B0604030504040204" pitchFamily="50" charset="-128"/>
              <a:ea typeface="Meiryo UI" panose="020B0604030504040204" pitchFamily="50" charset="-128"/>
            </a:endParaRPr>
          </a:p>
          <a:p>
            <a:pPr>
              <a:buFont typeface="Wingdings" panose="05000000000000000000" pitchFamily="2" charset="2"/>
              <a:buChar char="u"/>
            </a:pPr>
            <a:endParaRPr lang="ja-JP" altLang="en-US" sz="1400" dirty="0">
              <a:solidFill>
                <a:srgbClr val="000000"/>
              </a:solidFill>
              <a:latin typeface="Meiryo UI" panose="020B0604030504040204" pitchFamily="50" charset="-128"/>
              <a:ea typeface="Meiryo UI" panose="020B0604030504040204" pitchFamily="50" charset="-128"/>
            </a:endParaRPr>
          </a:p>
          <a:p>
            <a:pPr>
              <a:buFont typeface="Wingdings" panose="05000000000000000000" pitchFamily="2" charset="2"/>
              <a:buChar char="u"/>
            </a:pPr>
            <a:endParaRPr lang="en-US" altLang="ja-JP" sz="1400" dirty="0">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829780359"/>
              </p:ext>
            </p:extLst>
          </p:nvPr>
        </p:nvGraphicFramePr>
        <p:xfrm>
          <a:off x="250398" y="2353173"/>
          <a:ext cx="8684319" cy="3554579"/>
        </p:xfrm>
        <a:graphic>
          <a:graphicData uri="http://schemas.openxmlformats.org/drawingml/2006/table">
            <a:tbl>
              <a:tblPr>
                <a:tableStyleId>{5C22544A-7EE6-4342-B048-85BDC9FD1C3A}</a:tableStyleId>
              </a:tblPr>
              <a:tblGrid>
                <a:gridCol w="1225258">
                  <a:extLst>
                    <a:ext uri="{9D8B030D-6E8A-4147-A177-3AD203B41FA5}">
                      <a16:colId xmlns:a16="http://schemas.microsoft.com/office/drawing/2014/main" val="1424072521"/>
                    </a:ext>
                  </a:extLst>
                </a:gridCol>
                <a:gridCol w="3962052">
                  <a:extLst>
                    <a:ext uri="{9D8B030D-6E8A-4147-A177-3AD203B41FA5}">
                      <a16:colId xmlns:a16="http://schemas.microsoft.com/office/drawing/2014/main" val="378996894"/>
                    </a:ext>
                  </a:extLst>
                </a:gridCol>
                <a:gridCol w="3497009">
                  <a:extLst>
                    <a:ext uri="{9D8B030D-6E8A-4147-A177-3AD203B41FA5}">
                      <a16:colId xmlns:a16="http://schemas.microsoft.com/office/drawing/2014/main" val="3487202508"/>
                    </a:ext>
                  </a:extLst>
                </a:gridCol>
              </a:tblGrid>
              <a:tr h="195056">
                <a:tc gridSpan="2">
                  <a:txBody>
                    <a:bodyPr/>
                    <a:lstStyle/>
                    <a:p>
                      <a:pPr algn="ctr" fontAlgn="ctr"/>
                      <a:r>
                        <a:rPr lang="ja-JP" altLang="en-US" sz="1050" b="1" u="none" strike="noStrike" dirty="0">
                          <a:effectLst/>
                          <a:latin typeface="Meiryo UI" panose="020B0604030504040204" pitchFamily="50" charset="-128"/>
                          <a:ea typeface="Meiryo UI" panose="020B0604030504040204" pitchFamily="50" charset="-128"/>
                        </a:rPr>
                        <a:t>主な課題</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rgbClr val="92B5D3"/>
                    </a:solidFill>
                  </a:tcPr>
                </a:tc>
                <a:tc hMerge="1">
                  <a:txBody>
                    <a:bodyPr/>
                    <a:lstStyle/>
                    <a:p>
                      <a:pPr algn="ctr" fontAlgn="ct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rgbClr val="92B5D3"/>
                    </a:solidFill>
                  </a:tcPr>
                </a:tc>
                <a:tc>
                  <a:txBody>
                    <a:bodyPr/>
                    <a:lstStyle/>
                    <a:p>
                      <a:pPr algn="ctr" fontAlgn="ctr"/>
                      <a:r>
                        <a:rPr lang="ja-JP" altLang="en-US" sz="1050" b="1" u="none" strike="noStrike" dirty="0">
                          <a:effectLst/>
                          <a:latin typeface="Meiryo UI" panose="020B0604030504040204" pitchFamily="50" charset="-128"/>
                          <a:ea typeface="Meiryo UI" panose="020B0604030504040204" pitchFamily="50" charset="-128"/>
                        </a:rPr>
                        <a:t>課題に対する取組み</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rgbClr val="92B5D3"/>
                    </a:solidFill>
                  </a:tcPr>
                </a:tc>
                <a:extLst>
                  <a:ext uri="{0D108BD9-81ED-4DB2-BD59-A6C34878D82A}">
                    <a16:rowId xmlns:a16="http://schemas.microsoft.com/office/drawing/2014/main" val="2024518736"/>
                  </a:ext>
                </a:extLst>
              </a:tr>
              <a:tr h="316067">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拠点の周知</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・地域生活支援拠点等の周知不足</a:t>
                      </a:r>
                    </a:p>
                  </a:txBody>
                  <a:tcPr marL="9525" marR="9525" marT="9525" marB="0" anchor="ctr"/>
                </a:tc>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・啓発リーフレットの配布・配架</a:t>
                      </a:r>
                      <a:endParaRPr lang="en-US" altLang="ja-JP" sz="900" u="none" strike="noStrike" dirty="0">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・相談支援定例会、相談支援ネットワークにて、地域生活支援拠点等について説明</a:t>
                      </a:r>
                    </a:p>
                  </a:txBody>
                  <a:tcPr marL="9525" marR="9525" marT="9525" marB="0" anchor="ctr"/>
                </a:tc>
                <a:extLst>
                  <a:ext uri="{0D108BD9-81ED-4DB2-BD59-A6C34878D82A}">
                    <a16:rowId xmlns:a16="http://schemas.microsoft.com/office/drawing/2014/main" val="1833590117"/>
                  </a:ext>
                </a:extLst>
              </a:tr>
              <a:tr h="311037">
                <a:tc rowSpan="3">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利用者の事前把握・登録</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・介護をしている高齢の親が、自分に何かあった場合の緊急時の備えが不十分（今は困っていないが、将来に課題のある方をどう今後つなげていくか）</a:t>
                      </a:r>
                    </a:p>
                  </a:txBody>
                  <a:tcPr marL="9525" marR="9525" marT="9525" marB="0" anchor="ctr"/>
                </a:tc>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周知・啓発リーフレット・パンフレットの作成・配布</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540899300"/>
                  </a:ext>
                </a:extLst>
              </a:tr>
              <a:tr h="31103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・対象者を限定とした事前登録制で実施し、登録者は</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18</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名いるが、利用実績がない。</a:t>
                      </a:r>
                    </a:p>
                  </a:txBody>
                  <a:tcPr marL="9525" marR="9525" marT="9525" marB="0" anchor="ctr"/>
                </a:tc>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対象者の範囲を拡充することや、受け入れ施設の拡充を検討予定。</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3666288258"/>
                  </a:ext>
                </a:extLst>
              </a:tr>
              <a:tr h="450222">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・事前登録制としているが登録者数が想定数より下回っている状況であるため地域生活支援拠点の周知を図る必要性がある。</a:t>
                      </a:r>
                    </a:p>
                  </a:txBody>
                  <a:tcPr marL="9525" marR="9525" marT="9525" marB="0" anchor="ct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計画相談の部会などにおいて事例検討によるアセスメント方法の検討や計画作成における必要性の確認を行う事で、本人、家族支援に繋がるプロセスを習得し周知を図る。</a:t>
                      </a:r>
                    </a:p>
                  </a:txBody>
                  <a:tcPr marL="9525" marR="9525" marT="9525" marB="0" anchor="ctr"/>
                </a:tc>
                <a:extLst>
                  <a:ext uri="{0D108BD9-81ED-4DB2-BD59-A6C34878D82A}">
                    <a16:rowId xmlns:a16="http://schemas.microsoft.com/office/drawing/2014/main" val="4021042139"/>
                  </a:ext>
                </a:extLst>
              </a:tr>
              <a:tr h="311037">
                <a:tc rowSpan="3">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機能の強化・充実</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・ヘルパーの人材不足、医療分野との連携や関係構築</a:t>
                      </a:r>
                    </a:p>
                  </a:txBody>
                  <a:tcPr marL="9525" marR="9525" marT="9525" marB="0" anchor="ctr"/>
                </a:tc>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ヘルパー事業所連絡会の立ち上げ、訪問看護ステーションとの連携</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925475126"/>
                  </a:ext>
                </a:extLst>
              </a:tr>
              <a:tr h="311037">
                <a:tc vMerge="1">
                  <a:txBody>
                    <a:bodyPr/>
                    <a:lstStyle/>
                    <a:p>
                      <a:endParaRPr kumimoji="1" lang="ja-JP" altLang="en-US"/>
                    </a:p>
                  </a:txBody>
                  <a:tcPr/>
                </a:tc>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・緊急時の居室確保、コロナ禍での体験の機会の場の確保が特に困難。</a:t>
                      </a:r>
                    </a:p>
                  </a:txBody>
                  <a:tcPr marL="9525" marR="9525" marT="9525" marB="0" anchor="ctr"/>
                </a:tc>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個別給付化を目指し、随時、圏域市町村で協議を実施。事業所の認定や登録作業に向けて準備</a:t>
                      </a:r>
                    </a:p>
                  </a:txBody>
                  <a:tcPr marL="9525" marR="9525" marT="9525" marB="0" anchor="ctr"/>
                </a:tc>
                <a:extLst>
                  <a:ext uri="{0D108BD9-81ED-4DB2-BD59-A6C34878D82A}">
                    <a16:rowId xmlns:a16="http://schemas.microsoft.com/office/drawing/2014/main" val="470155000"/>
                  </a:ext>
                </a:extLst>
              </a:tr>
              <a:tr h="31103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・緊急時の受け入れ・対応の機能充実が課題</a:t>
                      </a:r>
                    </a:p>
                  </a:txBody>
                  <a:tcPr marL="9525" marR="9525" marT="9525" marB="0" anchor="ctr"/>
                </a:tc>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緊急時居室確保事業を実施</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3277105927"/>
                  </a:ext>
                </a:extLst>
              </a:tr>
              <a:tr h="311037">
                <a:tc rowSpan="2">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事業者参加促進・連携</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・どのように面的整備のなり手を増やしていくのか</a:t>
                      </a:r>
                    </a:p>
                  </a:txBody>
                  <a:tcPr marL="9525" marR="9525" marT="9525" marB="0" anchor="ct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各事業所へのヒアリングを実施</a:t>
                      </a:r>
                    </a:p>
                  </a:txBody>
                  <a:tcPr marL="9525" marR="9525" marT="9525" marB="0" anchor="ctr"/>
                </a:tc>
                <a:extLst>
                  <a:ext uri="{0D108BD9-81ED-4DB2-BD59-A6C34878D82A}">
                    <a16:rowId xmlns:a16="http://schemas.microsoft.com/office/drawing/2014/main" val="1364518924"/>
                  </a:ext>
                </a:extLst>
              </a:tr>
              <a:tr h="311037">
                <a:tc vMerge="1">
                  <a:txBody>
                    <a:bodyPr/>
                    <a:lstStyle/>
                    <a:p>
                      <a:pPr algn="l" fontAlgn="ct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・事業の周知及び利用促進が必要</a:t>
                      </a:r>
                    </a:p>
                  </a:txBody>
                  <a:tcPr marL="9525" marR="9525" marT="9525" marB="0" anchor="ctr"/>
                </a:tc>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事業費（報酬単価）を増額し、事業の理解・啓発を行い、協定締結への依頼を行う。</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762039174"/>
                  </a:ext>
                </a:extLst>
              </a:tr>
              <a:tr h="311037">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未整備機能のニーズ把握</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・実施していない機能について、ニーズが不明。</a:t>
                      </a:r>
                    </a:p>
                  </a:txBody>
                  <a:tcPr marL="9525" marR="9525" marT="9525" marB="0" anchor="ctr"/>
                </a:tc>
                <a:tc>
                  <a:txBody>
                    <a:bodyPr/>
                    <a:lstStyle/>
                    <a:p>
                      <a:pPr algn="l" fontAlgn="ctr"/>
                      <a:r>
                        <a:rPr lang="ja-JP" altLang="en-US" sz="900" u="none" strike="noStrike" dirty="0">
                          <a:effectLst/>
                          <a:latin typeface="Meiryo UI" panose="020B0604030504040204" pitchFamily="50" charset="-128"/>
                          <a:ea typeface="Meiryo UI" panose="020B0604030504040204" pitchFamily="50" charset="-128"/>
                        </a:rPr>
                        <a:t>令和５年度に実施する次期障害福祉計画策定に向けた市民向けアンケートにてニーズ把握を行う。</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245190925"/>
                  </a:ext>
                </a:extLst>
              </a:tr>
            </a:tbl>
          </a:graphicData>
        </a:graphic>
      </p:graphicFrame>
      <p:sp>
        <p:nvSpPr>
          <p:cNvPr id="23" name="テキスト ボックス 22"/>
          <p:cNvSpPr txBox="1"/>
          <p:nvPr/>
        </p:nvSpPr>
        <p:spPr>
          <a:xfrm>
            <a:off x="250398" y="2308663"/>
            <a:ext cx="663493" cy="230832"/>
          </a:xfrm>
          <a:prstGeom prst="rect">
            <a:avLst/>
          </a:prstGeom>
          <a:gradFill>
            <a:gsLst>
              <a:gs pos="37000">
                <a:srgbClr val="FFFFFF"/>
              </a:gs>
              <a:gs pos="81000">
                <a:schemeClr val="dk1">
                  <a:lumMod val="105000"/>
                  <a:satMod val="103000"/>
                  <a:tint val="73000"/>
                </a:schemeClr>
              </a:gs>
              <a:gs pos="100000">
                <a:schemeClr val="dk1">
                  <a:lumMod val="105000"/>
                  <a:satMod val="109000"/>
                  <a:tint val="81000"/>
                </a:schemeClr>
              </a:gs>
            </a:gsLst>
          </a:gradFill>
        </p:spPr>
        <p:style>
          <a:lnRef idx="1">
            <a:schemeClr val="dk1"/>
          </a:lnRef>
          <a:fillRef idx="2">
            <a:schemeClr val="dk1"/>
          </a:fillRef>
          <a:effectRef idx="1">
            <a:schemeClr val="dk1"/>
          </a:effectRef>
          <a:fontRef idx="minor">
            <a:schemeClr val="dk1"/>
          </a:fontRef>
        </p:style>
        <p:txBody>
          <a:bodyPr wrap="square" rtlCol="0" anchor="ctr">
            <a:spAutoFit/>
          </a:bodyPr>
          <a:lstStyle/>
          <a:p>
            <a:pPr algn="ctr"/>
            <a:r>
              <a:rPr kumimoji="1" lang="ja-JP" altLang="en-US" sz="900" b="1" dirty="0">
                <a:latin typeface="Meiryo UI" panose="020B0604030504040204" pitchFamily="50" charset="-128"/>
                <a:ea typeface="Meiryo UI" panose="020B0604030504040204" pitchFamily="50" charset="-128"/>
              </a:rPr>
              <a:t>データ</a:t>
            </a:r>
            <a:r>
              <a:rPr lang="en-US" altLang="ja-JP" sz="900" b="1" dirty="0">
                <a:latin typeface="Meiryo UI" panose="020B0604030504040204" pitchFamily="50" charset="-128"/>
                <a:ea typeface="Meiryo UI" panose="020B0604030504040204" pitchFamily="50" charset="-128"/>
              </a:rPr>
              <a:t>19</a:t>
            </a:r>
            <a:endParaRPr kumimoji="1" lang="ja-JP" altLang="en-US" sz="900" b="1" dirty="0">
              <a:latin typeface="Meiryo UI" panose="020B0604030504040204" pitchFamily="50" charset="-128"/>
              <a:ea typeface="Meiryo UI" panose="020B0604030504040204" pitchFamily="50" charset="-128"/>
            </a:endParaRPr>
          </a:p>
        </p:txBody>
      </p:sp>
      <p:sp>
        <p:nvSpPr>
          <p:cNvPr id="28" name="コンテンツ プレースホルダー 2"/>
          <p:cNvSpPr txBox="1">
            <a:spLocks/>
          </p:cNvSpPr>
          <p:nvPr/>
        </p:nvSpPr>
        <p:spPr>
          <a:xfrm>
            <a:off x="241642" y="5931247"/>
            <a:ext cx="8693075" cy="881588"/>
          </a:xfrm>
          <a:prstGeom prst="rect">
            <a:avLst/>
          </a:prstGeom>
          <a:ln>
            <a:solidFill>
              <a:schemeClr val="accent1"/>
            </a:solidFill>
            <a:prstDash val="sysDash"/>
          </a:ln>
        </p:spPr>
        <p:txBody>
          <a:bodyPr vert="horz" lIns="91440" tIns="45720" rIns="91440" bIns="45720" rtlCol="0" anchor="ct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nSpc>
                <a:spcPts val="1200"/>
              </a:lnSpc>
              <a:spcBef>
                <a:spcPts val="0"/>
              </a:spcBef>
              <a:buNone/>
            </a:pP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その他の課題</a:t>
            </a:r>
            <a:r>
              <a:rPr lang="en-US" altLang="ja-JP" sz="1000" dirty="0">
                <a:latin typeface="Meiryo UI" panose="020B0604030504040204" pitchFamily="50" charset="-128"/>
                <a:ea typeface="Meiryo UI" panose="020B0604030504040204" pitchFamily="50" charset="-128"/>
              </a:rPr>
              <a:t>】</a:t>
            </a:r>
          </a:p>
          <a:p>
            <a:pPr marL="0" indent="0">
              <a:lnSpc>
                <a:spcPts val="1200"/>
              </a:lnSpc>
              <a:spcBef>
                <a:spcPts val="0"/>
              </a:spcBef>
              <a:buNone/>
            </a:pPr>
            <a:r>
              <a:rPr lang="ja-JP" altLang="en-US" sz="1000" dirty="0">
                <a:latin typeface="Meiryo UI" panose="020B0604030504040204" pitchFamily="50" charset="-128"/>
                <a:ea typeface="Meiryo UI" panose="020B0604030504040204" pitchFamily="50" charset="-128"/>
              </a:rPr>
              <a:t>・強度行動障がいや医療的ケア、精神疾患の対応に専門性が必要</a:t>
            </a:r>
            <a:endParaRPr lang="en-US" altLang="ja-JP" sz="1000" dirty="0">
              <a:latin typeface="Meiryo UI" panose="020B0604030504040204" pitchFamily="50" charset="-128"/>
              <a:ea typeface="Meiryo UI" panose="020B0604030504040204" pitchFamily="50" charset="-128"/>
            </a:endParaRPr>
          </a:p>
          <a:p>
            <a:pPr marL="0" indent="0">
              <a:lnSpc>
                <a:spcPts val="1200"/>
              </a:lnSpc>
              <a:spcBef>
                <a:spcPts val="0"/>
              </a:spcBef>
              <a:buNone/>
            </a:pPr>
            <a:r>
              <a:rPr lang="ja-JP" altLang="en-US" sz="1000" dirty="0">
                <a:latin typeface="Meiryo UI" panose="020B0604030504040204" pitchFamily="50" charset="-128"/>
                <a:ea typeface="Meiryo UI" panose="020B0604030504040204" pitchFamily="50" charset="-128"/>
              </a:rPr>
              <a:t>・短期入所、グループホームの空き情報不足</a:t>
            </a:r>
            <a:endParaRPr lang="en-US" altLang="ja-JP" sz="1000" dirty="0">
              <a:latin typeface="Meiryo UI" panose="020B0604030504040204" pitchFamily="50" charset="-128"/>
              <a:ea typeface="Meiryo UI" panose="020B0604030504040204" pitchFamily="50" charset="-128"/>
            </a:endParaRPr>
          </a:p>
          <a:p>
            <a:pPr marL="0" indent="0">
              <a:lnSpc>
                <a:spcPts val="1200"/>
              </a:lnSpc>
              <a:spcBef>
                <a:spcPts val="0"/>
              </a:spcBef>
              <a:buNone/>
            </a:pPr>
            <a:r>
              <a:rPr lang="ja-JP" altLang="en-US" sz="1000" dirty="0">
                <a:latin typeface="Meiryo UI" panose="020B0604030504040204" pitchFamily="50" charset="-128"/>
                <a:ea typeface="Meiryo UI" panose="020B0604030504040204" pitchFamily="50" charset="-128"/>
              </a:rPr>
              <a:t>・民間の企業のグループホームの情報が入らない</a:t>
            </a:r>
            <a:endParaRPr lang="en-US" altLang="ja-JP" sz="1000" dirty="0">
              <a:latin typeface="Meiryo UI" panose="020B0604030504040204" pitchFamily="50" charset="-128"/>
              <a:ea typeface="Meiryo UI" panose="020B0604030504040204" pitchFamily="50" charset="-128"/>
            </a:endParaRPr>
          </a:p>
          <a:p>
            <a:pPr marL="0" indent="0">
              <a:lnSpc>
                <a:spcPts val="1200"/>
              </a:lnSpc>
              <a:spcBef>
                <a:spcPts val="0"/>
              </a:spcBef>
              <a:buNone/>
            </a:pPr>
            <a:r>
              <a:rPr lang="ja-JP" altLang="en-US" sz="1000" dirty="0">
                <a:latin typeface="Meiryo UI" panose="020B0604030504040204" pitchFamily="50" charset="-128"/>
                <a:ea typeface="Meiryo UI" panose="020B0604030504040204" pitchFamily="50" charset="-128"/>
              </a:rPr>
              <a:t>・費用対効果が低く、財政部局と意見が合わない。空床確保をするための費用面での余裕がない。</a:t>
            </a:r>
            <a:endParaRPr lang="en-US" altLang="ja-JP" sz="1000" dirty="0">
              <a:latin typeface="Meiryo UI" panose="020B0604030504040204" pitchFamily="50" charset="-128"/>
              <a:ea typeface="Meiryo UI" panose="020B0604030504040204" pitchFamily="50" charset="-128"/>
            </a:endParaRPr>
          </a:p>
        </p:txBody>
      </p:sp>
      <p:sp>
        <p:nvSpPr>
          <p:cNvPr id="10" name="タイトル 1">
            <a:extLst>
              <a:ext uri="{FF2B5EF4-FFF2-40B4-BE49-F238E27FC236}">
                <a16:creationId xmlns:a16="http://schemas.microsoft.com/office/drawing/2014/main" id="{077AB794-7C11-4601-9EA0-6FD5353B4973}"/>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令和５年度地域生活支援拠点等に係るアンケート結果（概要）</a:t>
            </a:r>
          </a:p>
        </p:txBody>
      </p:sp>
    </p:spTree>
    <p:extLst>
      <p:ext uri="{BB962C8B-B14F-4D97-AF65-F5344CB8AC3E}">
        <p14:creationId xmlns:p14="http://schemas.microsoft.com/office/powerpoint/2010/main" val="19058965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2726</Words>
  <Application>Microsoft Office PowerPoint</Application>
  <PresentationFormat>画面に合わせる (4:3)</PresentationFormat>
  <Paragraphs>271</Paragraphs>
  <Slides>7</Slides>
  <Notes>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HG丸ｺﾞｼｯｸM-PRO</vt:lpstr>
      <vt:lpstr>Meiryo UI</vt:lpstr>
      <vt:lpstr>游ゴシック</vt:lpstr>
      <vt:lpstr>游ゴシック Light</vt:lpstr>
      <vt:lpstr>Arial</vt:lpstr>
      <vt:lpstr>Calibri</vt:lpstr>
      <vt:lpstr>Wingdings</vt:lpstr>
      <vt:lpstr>Office テーマ</vt:lpstr>
      <vt:lpstr>１ー①　府内拠点の取組状況（整備状況）</vt:lpstr>
      <vt:lpstr>１－②　府内拠点の取組状況（拠点コーディネーター）</vt:lpstr>
      <vt:lpstr> ２ー①　府内拠点の取組状況（機能ごとの好事例）  </vt:lpstr>
      <vt:lpstr>２ー②　府内拠点の取組状況（緊急時の受入れの対応のための事前把握・登録）</vt:lpstr>
      <vt:lpstr>３ー①　運用状況の検証・検討について</vt:lpstr>
      <vt:lpstr>３ー②　運用状況の検証・検討について</vt:lpstr>
      <vt:lpstr>３ー③　運用状況の検証・検討について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2026-03-25T23:47:44Z</dcterms:created>
  <dcterms:modified xsi:type="dcterms:W3CDTF">2026-03-26T01:35:12Z</dcterms:modified>
</cp:coreProperties>
</file>