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67"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E9EDF4"/>
    <a:srgbClr val="0000FF"/>
    <a:srgbClr val="E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434" autoAdjust="0"/>
  </p:normalViewPr>
  <p:slideViewPr>
    <p:cSldViewPr>
      <p:cViewPr varScale="1">
        <p:scale>
          <a:sx n="122" d="100"/>
          <a:sy n="122" d="100"/>
        </p:scale>
        <p:origin x="106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dLblPos val="bestFit"/>
          <c:showLegendKey val="0"/>
          <c:showVal val="1"/>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6967"/>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6967"/>
          </a:xfrm>
          <a:prstGeom prst="rect">
            <a:avLst/>
          </a:prstGeom>
        </p:spPr>
        <p:txBody>
          <a:bodyPr vert="horz" lIns="91433" tIns="45717" rIns="91433" bIns="45717" rtlCol="0"/>
          <a:lstStyle>
            <a:lvl1pPr algn="r">
              <a:defRPr sz="1200"/>
            </a:lvl1pPr>
          </a:lstStyle>
          <a:p>
            <a:fld id="{005252BA-2214-449C-8EB5-EC4AE1D81467}" type="datetimeFigureOut">
              <a:rPr kumimoji="1" lang="ja-JP" altLang="en-US" smtClean="0"/>
              <a:t>2026/3/26</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6967"/>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1433" tIns="45717" rIns="91433" bIns="45717" rtlCol="0" anchor="b"/>
          <a:lstStyle>
            <a:lvl1pPr algn="r">
              <a:defRPr sz="1200"/>
            </a:lvl1pPr>
          </a:lstStyle>
          <a:p>
            <a:fld id="{F5C0CDCA-636B-4F4B-A567-C7BA73AA0095}" type="slidenum">
              <a:rPr kumimoji="1" lang="ja-JP" altLang="en-US" smtClean="0"/>
              <a:t>‹#›</a:t>
            </a:fld>
            <a:endParaRPr kumimoji="1" lang="ja-JP" altLang="en-US"/>
          </a:p>
        </p:txBody>
      </p:sp>
    </p:spTree>
    <p:extLst>
      <p:ext uri="{BB962C8B-B14F-4D97-AF65-F5344CB8AC3E}">
        <p14:creationId xmlns:p14="http://schemas.microsoft.com/office/powerpoint/2010/main" val="39248717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4C44990-B191-44FF-908E-CD5C61C97783}"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900057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5CAE68-DF1D-4A3B-B4C8-841469085435}"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853331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8CBD97C-F995-4932-ABDF-B20E3D61BD50}"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69304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4A44DC7-CFC5-44D6-8028-927A1CC03337}"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47876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7EA6779-2EDE-4EE9-B2E0-8016CC5F3D13}"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28733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4BB9FF4-3CA3-481E-AC8A-2DA11F807245}" type="datetime1">
              <a:rPr kumimoji="1" lang="ja-JP" altLang="en-US" smtClean="0"/>
              <a:t>2026/3/26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58297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072A7C-5CA8-4A04-B6D3-4A79AB67A3F2}" type="datetime1">
              <a:rPr kumimoji="1" lang="ja-JP" altLang="en-US" smtClean="0"/>
              <a:t>2026/3/26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953213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62A5165-AE32-4DFC-B3DB-0A5EC32549A1}" type="datetime1">
              <a:rPr kumimoji="1" lang="ja-JP" altLang="en-US" smtClean="0"/>
              <a:t>2026/3/26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40292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A0DA09-063E-4394-935A-FDA93ECAF335}" type="datetime1">
              <a:rPr kumimoji="1" lang="ja-JP" altLang="en-US" smtClean="0"/>
              <a:t>2026/3/26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078362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F9CC58A-5E16-4063-84BB-CB94814E850A}" type="datetime1">
              <a:rPr kumimoji="1" lang="ja-JP" altLang="en-US" smtClean="0"/>
              <a:t>2026/3/26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302546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7A0724-2BC3-4E92-B661-077C20E9E87E}" type="datetime1">
              <a:rPr kumimoji="1" lang="ja-JP" altLang="en-US" smtClean="0"/>
              <a:t>2026/3/26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02306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9376D-9F3B-4D25-B378-A0F17775B954}" type="datetime1">
              <a:rPr kumimoji="1" lang="ja-JP" altLang="en-US" smtClean="0"/>
              <a:t>2026/3/26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21435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chart" Target="../charts/chart1.xml"/><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DAEAA273-404E-4C89-81F3-D7B384C2B959}"/>
              </a:ext>
            </a:extLst>
          </p:cNvPr>
          <p:cNvPicPr>
            <a:picLocks noChangeAspect="1"/>
          </p:cNvPicPr>
          <p:nvPr/>
        </p:nvPicPr>
        <p:blipFill>
          <a:blip r:embed="rId2"/>
          <a:stretch>
            <a:fillRect/>
          </a:stretch>
        </p:blipFill>
        <p:spPr>
          <a:xfrm>
            <a:off x="34003" y="3736469"/>
            <a:ext cx="6035563" cy="1335140"/>
          </a:xfrm>
          <a:prstGeom prst="rect">
            <a:avLst/>
          </a:prstGeom>
        </p:spPr>
      </p:pic>
      <p:sp>
        <p:nvSpPr>
          <p:cNvPr id="3" name="コンテンツ プレースホルダー 2"/>
          <p:cNvSpPr txBox="1">
            <a:spLocks/>
          </p:cNvSpPr>
          <p:nvPr/>
        </p:nvSpPr>
        <p:spPr>
          <a:xfrm>
            <a:off x="457200" y="1493098"/>
            <a:ext cx="8363272" cy="5217443"/>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endParaRPr lang="en-US" altLang="ja-JP" sz="1800" dirty="0"/>
          </a:p>
        </p:txBody>
      </p:sp>
      <p:sp>
        <p:nvSpPr>
          <p:cNvPr id="24" name="タイトル 1"/>
          <p:cNvSpPr txBox="1">
            <a:spLocks/>
          </p:cNvSpPr>
          <p:nvPr/>
        </p:nvSpPr>
        <p:spPr>
          <a:xfrm>
            <a:off x="-1" y="1778665"/>
            <a:ext cx="5784303" cy="258358"/>
          </a:xfrm>
          <a:prstGeom prst="rect">
            <a:avLst/>
          </a:prstGeom>
          <a:solidFill>
            <a:schemeClr val="tx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100" b="1" dirty="0">
                <a:solidFill>
                  <a:schemeClr val="bg1"/>
                </a:solidFill>
                <a:latin typeface="Meiryo UI" panose="020B0604030504040204" pitchFamily="50" charset="-128"/>
                <a:ea typeface="Meiryo UI" panose="020B0604030504040204" pitchFamily="50" charset="-128"/>
              </a:rPr>
              <a:t>施設としての地域移行に向けた方針について</a:t>
            </a:r>
          </a:p>
        </p:txBody>
      </p:sp>
      <p:sp>
        <p:nvSpPr>
          <p:cNvPr id="23" name="タイトル 1"/>
          <p:cNvSpPr txBox="1">
            <a:spLocks/>
          </p:cNvSpPr>
          <p:nvPr/>
        </p:nvSpPr>
        <p:spPr>
          <a:xfrm>
            <a:off x="-6153" y="-7650"/>
            <a:ext cx="9077585" cy="385367"/>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令和４年度　</a:t>
            </a:r>
            <a:r>
              <a:rPr lang="ja-JP" altLang="en-US" sz="1800" b="1" dirty="0" err="1">
                <a:solidFill>
                  <a:schemeClr val="bg1"/>
                </a:solidFill>
                <a:latin typeface="Meiryo UI" panose="020B0604030504040204" pitchFamily="50" charset="-128"/>
                <a:ea typeface="Meiryo UI" panose="020B0604030504040204" pitchFamily="50" charset="-128"/>
              </a:rPr>
              <a:t>障がい</a:t>
            </a:r>
            <a:r>
              <a:rPr lang="ja-JP" altLang="en-US" sz="1800" b="1" dirty="0">
                <a:solidFill>
                  <a:schemeClr val="bg1"/>
                </a:solidFill>
                <a:latin typeface="Meiryo UI" panose="020B0604030504040204" pitchFamily="50" charset="-128"/>
                <a:ea typeface="Meiryo UI" panose="020B0604030504040204" pitchFamily="50" charset="-128"/>
              </a:rPr>
              <a:t>者支援施設に関する実態調査</a:t>
            </a:r>
            <a:r>
              <a:rPr lang="ja-JP" altLang="en-US" sz="1800" b="1">
                <a:solidFill>
                  <a:schemeClr val="bg1"/>
                </a:solidFill>
                <a:latin typeface="Meiryo UI" panose="020B0604030504040204" pitchFamily="50" charset="-128"/>
                <a:ea typeface="Meiryo UI" panose="020B0604030504040204" pitchFamily="50" charset="-128"/>
              </a:rPr>
              <a:t>　結果概要</a:t>
            </a:r>
            <a:endParaRPr lang="ja-JP" altLang="en-US" sz="1800" b="1" dirty="0">
              <a:solidFill>
                <a:schemeClr val="bg1"/>
              </a:solidFill>
              <a:latin typeface="Meiryo UI" panose="020B0604030504040204" pitchFamily="50" charset="-128"/>
              <a:ea typeface="Meiryo UI" panose="020B0604030504040204" pitchFamily="50" charset="-128"/>
            </a:endParaRPr>
          </a:p>
        </p:txBody>
      </p:sp>
      <p:sp>
        <p:nvSpPr>
          <p:cNvPr id="18" name="正方形/長方形 17"/>
          <p:cNvSpPr/>
          <p:nvPr/>
        </p:nvSpPr>
        <p:spPr>
          <a:xfrm>
            <a:off x="0" y="2030654"/>
            <a:ext cx="5784302" cy="1379931"/>
          </a:xfrm>
          <a:prstGeom prst="rect">
            <a:avLst/>
          </a:prstGeom>
          <a:ln w="6350">
            <a:solidFill>
              <a:schemeClr val="tx1"/>
            </a:solidFill>
          </a:ln>
        </p:spPr>
        <p:style>
          <a:lnRef idx="2">
            <a:schemeClr val="accent6"/>
          </a:lnRef>
          <a:fillRef idx="1">
            <a:schemeClr val="lt1"/>
          </a:fillRef>
          <a:effectRef idx="0">
            <a:schemeClr val="accent6"/>
          </a:effectRef>
          <a:fontRef idx="minor">
            <a:schemeClr val="dk1"/>
          </a:fontRef>
        </p:style>
        <p:txBody>
          <a:bodyPr rtlCol="0" anchor="t" anchorCtr="0"/>
          <a:lstStyle/>
          <a:p>
            <a:pPr marL="72000" indent="-457200">
              <a:lnSpc>
                <a:spcPts val="1300"/>
              </a:lnSpc>
            </a:pPr>
            <a:endParaRPr lang="en-US" altLang="ja-JP" sz="1050" dirty="0">
              <a:solidFill>
                <a:schemeClr val="tx1"/>
              </a:solidFill>
              <a:latin typeface="Meiryo UI" panose="020B0604030504040204" pitchFamily="50" charset="-128"/>
              <a:ea typeface="Meiryo UI" panose="020B0604030504040204" pitchFamily="50" charset="-128"/>
            </a:endParaRPr>
          </a:p>
          <a:p>
            <a:pPr marL="72000" indent="-457200">
              <a:lnSpc>
                <a:spcPts val="1300"/>
              </a:lnSpc>
            </a:pPr>
            <a:endParaRPr lang="en-US" altLang="ja-JP" sz="1050" dirty="0">
              <a:solidFill>
                <a:schemeClr val="tx1"/>
              </a:solidFill>
              <a:latin typeface="Meiryo UI" panose="020B0604030504040204" pitchFamily="50" charset="-128"/>
              <a:ea typeface="Meiryo UI" panose="020B0604030504040204" pitchFamily="50" charset="-128"/>
            </a:endParaRPr>
          </a:p>
          <a:p>
            <a:pPr marL="72000" indent="-457200">
              <a:lnSpc>
                <a:spcPts val="1300"/>
              </a:lnSpc>
            </a:pPr>
            <a:r>
              <a:rPr lang="ja-JP" altLang="en-US" sz="1050" dirty="0">
                <a:solidFill>
                  <a:schemeClr val="tx1"/>
                </a:solidFill>
                <a:latin typeface="Meiryo UI" panose="020B0604030504040204" pitchFamily="50" charset="-128"/>
                <a:ea typeface="Meiryo UI" panose="020B0604030504040204" pitchFamily="50" charset="-128"/>
              </a:rPr>
              <a:t>法人や施設の理念や方針等に位置付けている</a:t>
            </a:r>
            <a:r>
              <a:rPr lang="en-US" altLang="ja-JP" sz="1050" dirty="0">
                <a:solidFill>
                  <a:schemeClr val="tx1"/>
                </a:solidFill>
                <a:latin typeface="Meiryo UI" panose="020B0604030504040204" pitchFamily="50" charset="-128"/>
                <a:ea typeface="Meiryo UI" panose="020B0604030504040204" pitchFamily="50" charset="-128"/>
              </a:rPr>
              <a:t>…23</a:t>
            </a:r>
            <a:r>
              <a:rPr lang="ja-JP" altLang="en-US" sz="1050" dirty="0">
                <a:solidFill>
                  <a:schemeClr val="tx1"/>
                </a:solidFill>
                <a:latin typeface="Meiryo UI" panose="020B0604030504040204" pitchFamily="50" charset="-128"/>
                <a:ea typeface="Meiryo UI" panose="020B0604030504040204" pitchFamily="50" charset="-128"/>
              </a:rPr>
              <a:t>施設</a:t>
            </a:r>
            <a:endParaRPr lang="en-US" altLang="ja-JP" sz="1050" dirty="0">
              <a:solidFill>
                <a:schemeClr val="tx1"/>
              </a:solidFill>
              <a:latin typeface="Meiryo UI" panose="020B0604030504040204" pitchFamily="50" charset="-128"/>
              <a:ea typeface="Meiryo UI" panose="020B0604030504040204" pitchFamily="50" charset="-128"/>
            </a:endParaRPr>
          </a:p>
          <a:p>
            <a:pPr marL="72000" indent="-457200">
              <a:lnSpc>
                <a:spcPts val="1300"/>
              </a:lnSpc>
            </a:pPr>
            <a:r>
              <a:rPr lang="ja-JP" altLang="en-US" sz="1050" dirty="0">
                <a:solidFill>
                  <a:schemeClr val="tx1"/>
                </a:solidFill>
                <a:latin typeface="Meiryo UI" panose="020B0604030504040204" pitchFamily="50" charset="-128"/>
                <a:ea typeface="Meiryo UI" panose="020B0604030504040204" pitchFamily="50" charset="-128"/>
              </a:rPr>
              <a:t>法人の方針等には明記していないが、</a:t>
            </a:r>
            <a:endParaRPr lang="en-US" altLang="ja-JP" sz="1050" dirty="0">
              <a:solidFill>
                <a:schemeClr val="tx1"/>
              </a:solidFill>
              <a:latin typeface="Meiryo UI" panose="020B0604030504040204" pitchFamily="50" charset="-128"/>
              <a:ea typeface="Meiryo UI" panose="020B0604030504040204" pitchFamily="50" charset="-128"/>
            </a:endParaRPr>
          </a:p>
          <a:p>
            <a:pPr marL="72000" indent="-457200">
              <a:lnSpc>
                <a:spcPts val="1300"/>
              </a:lnSpc>
            </a:pPr>
            <a:r>
              <a:rPr lang="ja-JP" altLang="en-US" sz="1050" dirty="0">
                <a:solidFill>
                  <a:schemeClr val="tx1"/>
                </a:solidFill>
                <a:latin typeface="Meiryo UI" panose="020B0604030504040204" pitchFamily="50" charset="-128"/>
                <a:ea typeface="Meiryo UI" panose="020B0604030504040204" pitchFamily="50" charset="-128"/>
              </a:rPr>
              <a:t>　地域移行を意識した取組みを行っている</a:t>
            </a:r>
            <a:r>
              <a:rPr lang="en-US" altLang="ja-JP" sz="1050" dirty="0">
                <a:solidFill>
                  <a:schemeClr val="tx1"/>
                </a:solidFill>
                <a:latin typeface="Meiryo UI" panose="020B0604030504040204" pitchFamily="50" charset="-128"/>
                <a:ea typeface="Meiryo UI" panose="020B0604030504040204" pitchFamily="50" charset="-128"/>
              </a:rPr>
              <a:t>…18</a:t>
            </a:r>
            <a:r>
              <a:rPr lang="ja-JP" altLang="en-US" sz="1050" dirty="0">
                <a:solidFill>
                  <a:schemeClr val="tx1"/>
                </a:solidFill>
                <a:latin typeface="Meiryo UI" panose="020B0604030504040204" pitchFamily="50" charset="-128"/>
                <a:ea typeface="Meiryo UI" panose="020B0604030504040204" pitchFamily="50" charset="-128"/>
              </a:rPr>
              <a:t>施設</a:t>
            </a:r>
            <a:endParaRPr lang="en-US" altLang="ja-JP" sz="1050" dirty="0">
              <a:solidFill>
                <a:schemeClr val="tx1"/>
              </a:solidFill>
              <a:latin typeface="Meiryo UI" panose="020B0604030504040204" pitchFamily="50" charset="-128"/>
              <a:ea typeface="Meiryo UI" panose="020B0604030504040204" pitchFamily="50" charset="-128"/>
            </a:endParaRPr>
          </a:p>
          <a:p>
            <a:pPr marL="72000" indent="-457200">
              <a:lnSpc>
                <a:spcPts val="1300"/>
              </a:lnSpc>
            </a:pPr>
            <a:r>
              <a:rPr lang="ja-JP" altLang="en-US" sz="1050" dirty="0">
                <a:solidFill>
                  <a:schemeClr val="tx1"/>
                </a:solidFill>
                <a:latin typeface="Meiryo UI" panose="020B0604030504040204" pitchFamily="50" charset="-128"/>
                <a:ea typeface="Meiryo UI" panose="020B0604030504040204" pitchFamily="50" charset="-128"/>
              </a:rPr>
              <a:t>入所者等から希望があれば検討している</a:t>
            </a:r>
            <a:r>
              <a:rPr lang="en-US" altLang="ja-JP" sz="1050" dirty="0">
                <a:solidFill>
                  <a:schemeClr val="tx1"/>
                </a:solidFill>
                <a:latin typeface="Meiryo UI" panose="020B0604030504040204" pitchFamily="50" charset="-128"/>
                <a:ea typeface="Meiryo UI" panose="020B0604030504040204" pitchFamily="50" charset="-128"/>
              </a:rPr>
              <a:t>…32</a:t>
            </a:r>
            <a:r>
              <a:rPr lang="ja-JP" altLang="en-US" sz="1050" dirty="0">
                <a:solidFill>
                  <a:schemeClr val="tx1"/>
                </a:solidFill>
                <a:latin typeface="Meiryo UI" panose="020B0604030504040204" pitchFamily="50" charset="-128"/>
                <a:ea typeface="Meiryo UI" panose="020B0604030504040204" pitchFamily="50" charset="-128"/>
              </a:rPr>
              <a:t>施設</a:t>
            </a:r>
            <a:endParaRPr lang="en-US" altLang="ja-JP" sz="1050" dirty="0">
              <a:solidFill>
                <a:schemeClr val="tx1"/>
              </a:solidFill>
              <a:latin typeface="Meiryo UI" panose="020B0604030504040204" pitchFamily="50" charset="-128"/>
              <a:ea typeface="Meiryo UI" panose="020B0604030504040204" pitchFamily="50" charset="-128"/>
            </a:endParaRPr>
          </a:p>
          <a:p>
            <a:pPr marL="72000" indent="-457200">
              <a:lnSpc>
                <a:spcPts val="1500"/>
              </a:lnSpc>
            </a:pPr>
            <a:r>
              <a:rPr lang="ja-JP" altLang="en-US" sz="1000" dirty="0">
                <a:solidFill>
                  <a:schemeClr val="tx1"/>
                </a:solidFill>
                <a:latin typeface="Meiryo UI" panose="020B0604030504040204" pitchFamily="50" charset="-128"/>
                <a:ea typeface="Meiryo UI" panose="020B0604030504040204" pitchFamily="50" charset="-128"/>
              </a:rPr>
              <a:t>地域移行の取組みを行っていない</a:t>
            </a:r>
            <a:r>
              <a:rPr lang="en-US" altLang="ja-JP" sz="1000" dirty="0">
                <a:solidFill>
                  <a:schemeClr val="tx1"/>
                </a:solidFill>
                <a:latin typeface="Meiryo UI" panose="020B0604030504040204" pitchFamily="50" charset="-128"/>
                <a:ea typeface="Meiryo UI" panose="020B0604030504040204" pitchFamily="50" charset="-128"/>
              </a:rPr>
              <a:t>…3</a:t>
            </a:r>
            <a:r>
              <a:rPr lang="ja-JP" altLang="en-US" sz="1000" dirty="0">
                <a:solidFill>
                  <a:schemeClr val="tx1"/>
                </a:solidFill>
                <a:latin typeface="Meiryo UI" panose="020B0604030504040204" pitchFamily="50" charset="-128"/>
                <a:ea typeface="Meiryo UI" panose="020B0604030504040204" pitchFamily="50" charset="-128"/>
              </a:rPr>
              <a:t>施設</a:t>
            </a:r>
            <a:endParaRPr lang="en-US" altLang="ja-JP" sz="1000" dirty="0">
              <a:solidFill>
                <a:schemeClr val="tx1"/>
              </a:solidFill>
              <a:latin typeface="Meiryo UI" panose="020B0604030504040204" pitchFamily="50" charset="-128"/>
              <a:ea typeface="Meiryo UI" panose="020B0604030504040204" pitchFamily="50" charset="-128"/>
            </a:endParaRPr>
          </a:p>
          <a:p>
            <a:pPr marL="72000" indent="-457200">
              <a:lnSpc>
                <a:spcPts val="1500"/>
              </a:lnSpc>
            </a:pPr>
            <a:r>
              <a:rPr lang="ja-JP" altLang="en-US" sz="1000" dirty="0">
                <a:solidFill>
                  <a:schemeClr val="tx1"/>
                </a:solidFill>
                <a:latin typeface="Meiryo UI" panose="020B0604030504040204" pitchFamily="50" charset="-128"/>
                <a:ea typeface="Meiryo UI" panose="020B0604030504040204" pitchFamily="50" charset="-128"/>
              </a:rPr>
              <a:t>その他</a:t>
            </a:r>
            <a:r>
              <a:rPr lang="en-US" altLang="ja-JP" sz="1000" dirty="0">
                <a:solidFill>
                  <a:schemeClr val="tx1"/>
                </a:solidFill>
                <a:latin typeface="Meiryo UI" panose="020B0604030504040204" pitchFamily="50" charset="-128"/>
                <a:ea typeface="Meiryo UI" panose="020B0604030504040204" pitchFamily="50" charset="-128"/>
              </a:rPr>
              <a:t>…3</a:t>
            </a:r>
            <a:r>
              <a:rPr lang="ja-JP" altLang="en-US" sz="1000" dirty="0">
                <a:solidFill>
                  <a:schemeClr val="tx1"/>
                </a:solidFill>
                <a:latin typeface="Meiryo UI" panose="020B0604030504040204" pitchFamily="50" charset="-128"/>
                <a:ea typeface="Meiryo UI" panose="020B0604030504040204" pitchFamily="50" charset="-128"/>
              </a:rPr>
              <a:t>施設</a:t>
            </a:r>
            <a:endParaRPr lang="en-US" altLang="ja-JP" sz="1000" dirty="0">
              <a:solidFill>
                <a:schemeClr val="tx1"/>
              </a:solidFill>
              <a:latin typeface="Meiryo UI" panose="020B0604030504040204" pitchFamily="50" charset="-128"/>
              <a:ea typeface="Meiryo UI" panose="020B0604030504040204" pitchFamily="50" charset="-128"/>
            </a:endParaRPr>
          </a:p>
        </p:txBody>
      </p:sp>
      <p:sp>
        <p:nvSpPr>
          <p:cNvPr id="20" name="タイトル 1"/>
          <p:cNvSpPr txBox="1">
            <a:spLocks/>
          </p:cNvSpPr>
          <p:nvPr/>
        </p:nvSpPr>
        <p:spPr>
          <a:xfrm>
            <a:off x="5796136" y="1787562"/>
            <a:ext cx="3298675" cy="243092"/>
          </a:xfrm>
          <a:prstGeom prst="rect">
            <a:avLst/>
          </a:prstGeom>
          <a:solidFill>
            <a:schemeClr val="tx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100" b="1" dirty="0">
                <a:solidFill>
                  <a:schemeClr val="bg1"/>
                </a:solidFill>
                <a:latin typeface="Meiryo UI" panose="020B0604030504040204" pitchFamily="50" charset="-128"/>
                <a:ea typeface="Meiryo UI" panose="020B0604030504040204" pitchFamily="50" charset="-128"/>
              </a:rPr>
              <a:t>地域移行のための担当者の配置</a:t>
            </a:r>
          </a:p>
        </p:txBody>
      </p:sp>
      <p:sp>
        <p:nvSpPr>
          <p:cNvPr id="25" name="正方形/長方形 24">
            <a:extLst>
              <a:ext uri="{FF2B5EF4-FFF2-40B4-BE49-F238E27FC236}">
                <a16:creationId xmlns:a16="http://schemas.microsoft.com/office/drawing/2014/main" id="{DBCAC53A-06EE-4214-937C-805C5D0F40A4}"/>
              </a:ext>
            </a:extLst>
          </p:cNvPr>
          <p:cNvSpPr/>
          <p:nvPr/>
        </p:nvSpPr>
        <p:spPr>
          <a:xfrm>
            <a:off x="5796136" y="2003293"/>
            <a:ext cx="3286842" cy="141528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050" dirty="0">
              <a:solidFill>
                <a:schemeClr val="tx1"/>
              </a:solidFill>
              <a:latin typeface="Meiryo UI" panose="020B0604030504040204" pitchFamily="50" charset="-128"/>
              <a:ea typeface="Meiryo UI" panose="020B0604030504040204" pitchFamily="50" charset="-128"/>
            </a:endParaRPr>
          </a:p>
          <a:p>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専従の職員を配置</a:t>
            </a:r>
            <a:r>
              <a:rPr lang="en-US" altLang="ja-JP" sz="1050" dirty="0">
                <a:solidFill>
                  <a:schemeClr val="tx1"/>
                </a:solidFill>
                <a:latin typeface="Meiryo UI" panose="020B0604030504040204" pitchFamily="50" charset="-128"/>
                <a:ea typeface="Meiryo UI" panose="020B0604030504040204" pitchFamily="50" charset="-128"/>
              </a:rPr>
              <a:t>…4</a:t>
            </a:r>
            <a:r>
              <a:rPr lang="ja-JP" altLang="en-US" sz="1050" dirty="0">
                <a:solidFill>
                  <a:schemeClr val="tx1"/>
                </a:solidFill>
                <a:latin typeface="Meiryo UI" panose="020B0604030504040204" pitchFamily="50" charset="-128"/>
                <a:ea typeface="Meiryo UI" panose="020B0604030504040204" pitchFamily="50" charset="-128"/>
              </a:rPr>
              <a:t>施設</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非専従の職員を配置</a:t>
            </a:r>
            <a:r>
              <a:rPr lang="en-US" altLang="ja-JP" sz="1050" dirty="0">
                <a:solidFill>
                  <a:schemeClr val="tx1"/>
                </a:solidFill>
                <a:latin typeface="Meiryo UI" panose="020B0604030504040204" pitchFamily="50" charset="-128"/>
                <a:ea typeface="Meiryo UI" panose="020B0604030504040204" pitchFamily="50" charset="-128"/>
              </a:rPr>
              <a:t>…9</a:t>
            </a:r>
            <a:r>
              <a:rPr lang="ja-JP" altLang="en-US" sz="1050" dirty="0">
                <a:solidFill>
                  <a:schemeClr val="tx1"/>
                </a:solidFill>
                <a:latin typeface="Meiryo UI" panose="020B0604030504040204" pitchFamily="50" charset="-128"/>
                <a:ea typeface="Meiryo UI" panose="020B0604030504040204" pitchFamily="50" charset="-128"/>
              </a:rPr>
              <a:t>施設</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配置していない</a:t>
            </a:r>
            <a:r>
              <a:rPr lang="en-US" altLang="ja-JP" sz="1050" dirty="0">
                <a:solidFill>
                  <a:schemeClr val="tx1"/>
                </a:solidFill>
                <a:latin typeface="Meiryo UI" panose="020B0604030504040204" pitchFamily="50" charset="-128"/>
                <a:ea typeface="Meiryo UI" panose="020B0604030504040204" pitchFamily="50" charset="-128"/>
              </a:rPr>
              <a:t>…65</a:t>
            </a:r>
            <a:r>
              <a:rPr lang="ja-JP" altLang="en-US" sz="1050" dirty="0">
                <a:solidFill>
                  <a:schemeClr val="tx1"/>
                </a:solidFill>
                <a:latin typeface="Meiryo UI" panose="020B0604030504040204" pitchFamily="50" charset="-128"/>
                <a:ea typeface="Meiryo UI" panose="020B0604030504040204" pitchFamily="50" charset="-128"/>
              </a:rPr>
              <a:t>施設</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無回答</a:t>
            </a:r>
            <a:r>
              <a:rPr lang="en-US" altLang="ja-JP" sz="1050" dirty="0">
                <a:solidFill>
                  <a:schemeClr val="tx1"/>
                </a:solidFill>
                <a:latin typeface="Meiryo UI" panose="020B0604030504040204" pitchFamily="50" charset="-128"/>
                <a:ea typeface="Meiryo UI" panose="020B0604030504040204" pitchFamily="50" charset="-128"/>
              </a:rPr>
              <a:t>…1</a:t>
            </a:r>
            <a:r>
              <a:rPr lang="ja-JP" altLang="en-US" sz="1050" dirty="0">
                <a:solidFill>
                  <a:schemeClr val="tx1"/>
                </a:solidFill>
                <a:latin typeface="Meiryo UI" panose="020B0604030504040204" pitchFamily="50" charset="-128"/>
                <a:ea typeface="Meiryo UI" panose="020B0604030504040204" pitchFamily="50" charset="-128"/>
              </a:rPr>
              <a:t>施設</a:t>
            </a:r>
            <a:endParaRPr lang="en-US" altLang="ja-JP" sz="1050" dirty="0">
              <a:solidFill>
                <a:schemeClr val="tx1"/>
              </a:solidFill>
              <a:latin typeface="Meiryo UI" panose="020B0604030504040204" pitchFamily="50" charset="-128"/>
              <a:ea typeface="Meiryo UI" panose="020B0604030504040204" pitchFamily="50" charset="-128"/>
            </a:endParaRPr>
          </a:p>
          <a:p>
            <a:endParaRPr lang="en-US" altLang="ja-JP" sz="1050" dirty="0">
              <a:solidFill>
                <a:schemeClr val="tx1"/>
              </a:solidFill>
              <a:latin typeface="Meiryo UI" panose="020B0604030504040204" pitchFamily="50" charset="-128"/>
              <a:ea typeface="Meiryo UI" panose="020B0604030504040204" pitchFamily="50" charset="-128"/>
            </a:endParaRPr>
          </a:p>
          <a:p>
            <a:endParaRPr lang="en-US" altLang="ja-JP" sz="1050" dirty="0">
              <a:solidFill>
                <a:schemeClr val="tx1"/>
              </a:solidFill>
              <a:latin typeface="Meiryo UI" panose="020B0604030504040204" pitchFamily="50" charset="-128"/>
              <a:ea typeface="Meiryo UI" panose="020B0604030504040204" pitchFamily="50" charset="-128"/>
            </a:endParaRPr>
          </a:p>
        </p:txBody>
      </p:sp>
      <p:sp>
        <p:nvSpPr>
          <p:cNvPr id="38" name="正方形/長方形 37">
            <a:extLst>
              <a:ext uri="{FF2B5EF4-FFF2-40B4-BE49-F238E27FC236}">
                <a16:creationId xmlns:a16="http://schemas.microsoft.com/office/drawing/2014/main" id="{DBCAC53A-06EE-4214-937C-805C5D0F40A4}"/>
              </a:ext>
            </a:extLst>
          </p:cNvPr>
          <p:cNvSpPr/>
          <p:nvPr/>
        </p:nvSpPr>
        <p:spPr>
          <a:xfrm>
            <a:off x="35496" y="5101982"/>
            <a:ext cx="6034070" cy="172116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050" dirty="0">
              <a:solidFill>
                <a:schemeClr val="tx1"/>
              </a:solidFill>
              <a:latin typeface="Meiryo UI" panose="020B0604030504040204" pitchFamily="50" charset="-128"/>
              <a:ea typeface="Meiryo UI" panose="020B0604030504040204" pitchFamily="50" charset="-128"/>
            </a:endParaRPr>
          </a:p>
          <a:p>
            <a:endParaRPr lang="en-US" altLang="ja-JP" sz="1050" dirty="0">
              <a:solidFill>
                <a:schemeClr val="tx1"/>
              </a:solidFill>
              <a:latin typeface="Meiryo UI" panose="020B0604030504040204" pitchFamily="50" charset="-128"/>
              <a:ea typeface="Meiryo UI" panose="020B0604030504040204" pitchFamily="50" charset="-128"/>
            </a:endParaRPr>
          </a:p>
          <a:p>
            <a:endParaRPr lang="en-US" altLang="ja-JP" sz="1050" dirty="0">
              <a:solidFill>
                <a:schemeClr val="tx1"/>
              </a:solidFill>
              <a:latin typeface="Meiryo UI" panose="020B0604030504040204" pitchFamily="50" charset="-128"/>
              <a:ea typeface="Meiryo UI" panose="020B0604030504040204" pitchFamily="50" charset="-128"/>
            </a:endParaRPr>
          </a:p>
          <a:p>
            <a:endParaRPr lang="en-US" altLang="ja-JP" sz="1050" dirty="0">
              <a:solidFill>
                <a:schemeClr val="tx1"/>
              </a:solidFill>
              <a:latin typeface="Meiryo UI" panose="020B0604030504040204" pitchFamily="50" charset="-128"/>
              <a:ea typeface="Meiryo UI" panose="020B0604030504040204" pitchFamily="50" charset="-128"/>
            </a:endParaRPr>
          </a:p>
          <a:p>
            <a:endParaRPr lang="en-US" altLang="ja-JP" sz="1050" dirty="0">
              <a:solidFill>
                <a:schemeClr val="tx1"/>
              </a:solidFill>
              <a:latin typeface="Meiryo UI" panose="020B0604030504040204" pitchFamily="50" charset="-128"/>
              <a:ea typeface="Meiryo UI" panose="020B0604030504040204" pitchFamily="50" charset="-128"/>
            </a:endParaRPr>
          </a:p>
          <a:p>
            <a:endParaRPr lang="en-US" altLang="ja-JP" sz="1050" dirty="0">
              <a:solidFill>
                <a:schemeClr val="tx1"/>
              </a:solidFill>
              <a:latin typeface="Meiryo UI" panose="020B0604030504040204" pitchFamily="50" charset="-128"/>
              <a:ea typeface="Meiryo UI" panose="020B0604030504040204" pitchFamily="50" charset="-128"/>
            </a:endParaRPr>
          </a:p>
        </p:txBody>
      </p:sp>
      <p:sp>
        <p:nvSpPr>
          <p:cNvPr id="28" name="正方形/長方形 27"/>
          <p:cNvSpPr/>
          <p:nvPr/>
        </p:nvSpPr>
        <p:spPr>
          <a:xfrm>
            <a:off x="0" y="391556"/>
            <a:ext cx="9071432" cy="1414772"/>
          </a:xfrm>
          <a:prstGeom prst="rect">
            <a:avLst/>
          </a:prstGeom>
          <a:ln w="19050">
            <a:solidFill>
              <a:schemeClr val="accent6"/>
            </a:solidFill>
          </a:ln>
        </p:spPr>
        <p:style>
          <a:lnRef idx="2">
            <a:schemeClr val="accent6"/>
          </a:lnRef>
          <a:fillRef idx="1">
            <a:schemeClr val="lt1"/>
          </a:fillRef>
          <a:effectRef idx="0">
            <a:schemeClr val="accent6"/>
          </a:effectRef>
          <a:fontRef idx="minor">
            <a:schemeClr val="dk1"/>
          </a:fontRef>
        </p:style>
        <p:txBody>
          <a:bodyPr rtlCol="0" anchor="t" anchorCtr="0"/>
          <a:lstStyle/>
          <a:p>
            <a:pPr marL="93663" lvl="0" indent="-93663">
              <a:defRPr/>
            </a:pPr>
            <a:r>
              <a:rPr lang="ja-JP" altLang="en-US" sz="1100" dirty="0">
                <a:solidFill>
                  <a:prstClr val="black"/>
                </a:solidFill>
                <a:latin typeface="Meiryo UI" panose="020B0604030504040204" pitchFamily="50" charset="-128"/>
                <a:ea typeface="Meiryo UI" panose="020B0604030504040204" pitchFamily="50" charset="-128"/>
              </a:rPr>
              <a:t>・地域移行を理念や方針等に位置付けている、もしくは明記していないが地域移行を意識した取組みを行っている施設は合わせて約</a:t>
            </a:r>
            <a:r>
              <a:rPr lang="en-US" altLang="ja-JP" sz="1100" dirty="0">
                <a:solidFill>
                  <a:prstClr val="black"/>
                </a:solidFill>
                <a:latin typeface="Meiryo UI" panose="020B0604030504040204" pitchFamily="50" charset="-128"/>
                <a:ea typeface="Meiryo UI" panose="020B0604030504040204" pitchFamily="50" charset="-128"/>
              </a:rPr>
              <a:t>5</a:t>
            </a:r>
            <a:r>
              <a:rPr lang="ja-JP" altLang="en-US" sz="1100" dirty="0">
                <a:solidFill>
                  <a:prstClr val="black"/>
                </a:solidFill>
                <a:latin typeface="Meiryo UI" panose="020B0604030504040204" pitchFamily="50" charset="-128"/>
                <a:ea typeface="Meiryo UI" panose="020B0604030504040204" pitchFamily="50" charset="-128"/>
              </a:rPr>
              <a:t>割。入所者等から希望があれば検討する施設が</a:t>
            </a:r>
            <a:r>
              <a:rPr lang="en-US" altLang="ja-JP" sz="1100" dirty="0">
                <a:solidFill>
                  <a:prstClr val="black"/>
                </a:solidFill>
                <a:latin typeface="Meiryo UI" panose="020B0604030504040204" pitchFamily="50" charset="-128"/>
                <a:ea typeface="Meiryo UI" panose="020B0604030504040204" pitchFamily="50" charset="-128"/>
              </a:rPr>
              <a:t>4</a:t>
            </a:r>
            <a:r>
              <a:rPr lang="ja-JP" altLang="en-US" sz="1100" dirty="0">
                <a:solidFill>
                  <a:prstClr val="black"/>
                </a:solidFill>
                <a:latin typeface="Meiryo UI" panose="020B0604030504040204" pitchFamily="50" charset="-128"/>
                <a:ea typeface="Meiryo UI" panose="020B0604030504040204" pitchFamily="50" charset="-128"/>
              </a:rPr>
              <a:t>割。（データ１）</a:t>
            </a:r>
            <a:endParaRPr lang="en-US" altLang="ja-JP" sz="1100" dirty="0">
              <a:solidFill>
                <a:prstClr val="black"/>
              </a:solidFill>
              <a:latin typeface="Meiryo UI" panose="020B0604030504040204" pitchFamily="50" charset="-128"/>
              <a:ea typeface="Meiryo UI" panose="020B0604030504040204" pitchFamily="50" charset="-128"/>
            </a:endParaRPr>
          </a:p>
          <a:p>
            <a:pPr lvl="0">
              <a:defRPr/>
            </a:pPr>
            <a:r>
              <a:rPr lang="ja-JP" altLang="en-US" sz="1100" dirty="0">
                <a:solidFill>
                  <a:prstClr val="black"/>
                </a:solidFill>
                <a:latin typeface="Meiryo UI" panose="020B0604030504040204" pitchFamily="50" charset="-128"/>
                <a:ea typeface="Meiryo UI" panose="020B0604030504040204" pitchFamily="50" charset="-128"/>
              </a:rPr>
              <a:t>・地域移行のための担当者について、</a:t>
            </a:r>
            <a:r>
              <a:rPr lang="en-US" altLang="ja-JP" sz="1100" dirty="0">
                <a:solidFill>
                  <a:prstClr val="black"/>
                </a:solidFill>
                <a:latin typeface="Meiryo UI" panose="020B0604030504040204" pitchFamily="50" charset="-128"/>
                <a:ea typeface="Meiryo UI" panose="020B0604030504040204" pitchFamily="50" charset="-128"/>
              </a:rPr>
              <a:t>65</a:t>
            </a:r>
            <a:r>
              <a:rPr lang="ja-JP" altLang="en-US" sz="1100" dirty="0">
                <a:solidFill>
                  <a:prstClr val="black"/>
                </a:solidFill>
                <a:latin typeface="Meiryo UI" panose="020B0604030504040204" pitchFamily="50" charset="-128"/>
                <a:ea typeface="Meiryo UI" panose="020B0604030504040204" pitchFamily="50" charset="-128"/>
              </a:rPr>
              <a:t>施設が配置していない。（データ２）</a:t>
            </a:r>
            <a:endParaRPr lang="en-US" altLang="ja-JP" sz="1100" dirty="0">
              <a:solidFill>
                <a:prstClr val="black"/>
              </a:solidFill>
              <a:latin typeface="Meiryo UI" panose="020B0604030504040204" pitchFamily="50" charset="-128"/>
              <a:ea typeface="Meiryo UI" panose="020B0604030504040204" pitchFamily="50" charset="-128"/>
            </a:endParaRPr>
          </a:p>
          <a:p>
            <a:pPr>
              <a:defRPr/>
            </a:pPr>
            <a:r>
              <a:rPr lang="ja-JP" altLang="en-US" sz="1100" dirty="0">
                <a:solidFill>
                  <a:prstClr val="black"/>
                </a:solidFill>
                <a:latin typeface="Meiryo UI" panose="020B0604030504040204" pitchFamily="50" charset="-128"/>
                <a:ea typeface="Meiryo UI" panose="020B0604030504040204" pitchFamily="50" charset="-128"/>
              </a:rPr>
              <a:t>・施設職員に対する地域移行に関する研修の実施状況についての項目で、どの選択肢にも記載がなかった施設が</a:t>
            </a:r>
            <a:r>
              <a:rPr lang="en-US" altLang="ja-JP" sz="1100" dirty="0">
                <a:solidFill>
                  <a:prstClr val="black"/>
                </a:solidFill>
                <a:latin typeface="Meiryo UI" panose="020B0604030504040204" pitchFamily="50" charset="-128"/>
                <a:ea typeface="Meiryo UI" panose="020B0604030504040204" pitchFamily="50" charset="-128"/>
              </a:rPr>
              <a:t>23</a:t>
            </a:r>
            <a:r>
              <a:rPr lang="ja-JP" altLang="en-US" sz="1100" dirty="0">
                <a:solidFill>
                  <a:prstClr val="black"/>
                </a:solidFill>
                <a:latin typeface="Meiryo UI" panose="020B0604030504040204" pitchFamily="50" charset="-128"/>
                <a:ea typeface="Meiryo UI" panose="020B0604030504040204" pitchFamily="50" charset="-128"/>
              </a:rPr>
              <a:t>施設あった。（データ３）</a:t>
            </a:r>
            <a:endParaRPr lang="en-US" altLang="ja-JP" sz="1100" dirty="0">
              <a:solidFill>
                <a:prstClr val="black"/>
              </a:solidFill>
              <a:latin typeface="Meiryo UI" panose="020B0604030504040204" pitchFamily="50" charset="-128"/>
              <a:ea typeface="Meiryo UI" panose="020B0604030504040204" pitchFamily="50" charset="-128"/>
            </a:endParaRPr>
          </a:p>
          <a:p>
            <a:pPr marL="93663" lvl="0" indent="-93663">
              <a:defRPr/>
            </a:pPr>
            <a:r>
              <a:rPr lang="ja-JP" altLang="en-US" sz="1100" dirty="0">
                <a:solidFill>
                  <a:prstClr val="black"/>
                </a:solidFill>
                <a:latin typeface="Meiryo UI" panose="020B0604030504040204" pitchFamily="50" charset="-128"/>
                <a:ea typeface="Meiryo UI" panose="020B0604030504040204" pitchFamily="50" charset="-128"/>
              </a:rPr>
              <a:t>・地域移行に関する項目の自由記述欄の内容を分類すると、地域移行の課題として、地域の受入れ環境の整備を述べる意見が多かった。（</a:t>
            </a:r>
            <a:r>
              <a:rPr lang="en-US" altLang="ja-JP" sz="1100" dirty="0">
                <a:solidFill>
                  <a:prstClr val="black"/>
                </a:solidFill>
                <a:latin typeface="Meiryo UI" panose="020B0604030504040204" pitchFamily="50" charset="-128"/>
                <a:ea typeface="Meiryo UI" panose="020B0604030504040204" pitchFamily="50" charset="-128"/>
              </a:rPr>
              <a:t>14</a:t>
            </a:r>
            <a:r>
              <a:rPr lang="ja-JP" altLang="en-US" sz="1100" dirty="0">
                <a:solidFill>
                  <a:prstClr val="black"/>
                </a:solidFill>
                <a:latin typeface="Meiryo UI" panose="020B0604030504040204" pitchFamily="50" charset="-128"/>
                <a:ea typeface="Meiryo UI" panose="020B0604030504040204" pitchFamily="50" charset="-128"/>
              </a:rPr>
              <a:t>件）次いで、地域の支援者の人材確保についての意見が多かった。（</a:t>
            </a:r>
            <a:r>
              <a:rPr lang="en-US" altLang="ja-JP" sz="1100" dirty="0">
                <a:solidFill>
                  <a:prstClr val="black"/>
                </a:solidFill>
                <a:latin typeface="Meiryo UI" panose="020B0604030504040204" pitchFamily="50" charset="-128"/>
                <a:ea typeface="Meiryo UI" panose="020B0604030504040204" pitchFamily="50" charset="-128"/>
              </a:rPr>
              <a:t>7</a:t>
            </a:r>
            <a:r>
              <a:rPr lang="ja-JP" altLang="en-US" sz="1100" dirty="0">
                <a:solidFill>
                  <a:prstClr val="black"/>
                </a:solidFill>
                <a:latin typeface="Meiryo UI" panose="020B0604030504040204" pitchFamily="50" charset="-128"/>
                <a:ea typeface="Meiryo UI" panose="020B0604030504040204" pitchFamily="50" charset="-128"/>
              </a:rPr>
              <a:t>件）</a:t>
            </a:r>
            <a:endParaRPr lang="en-US" altLang="ja-JP" sz="1100" dirty="0">
              <a:solidFill>
                <a:prstClr val="black"/>
              </a:solidFill>
              <a:latin typeface="Meiryo UI" panose="020B0604030504040204" pitchFamily="50" charset="-128"/>
              <a:ea typeface="Meiryo UI" panose="020B0604030504040204" pitchFamily="50" charset="-128"/>
            </a:endParaRPr>
          </a:p>
          <a:p>
            <a:pPr marL="93663" lvl="0" indent="-93663">
              <a:defRPr/>
            </a:pPr>
            <a:r>
              <a:rPr lang="ja-JP" altLang="en-US" sz="1100" dirty="0">
                <a:solidFill>
                  <a:prstClr val="black"/>
                </a:solidFill>
                <a:latin typeface="Meiryo UI" panose="020B0604030504040204" pitchFamily="50" charset="-128"/>
                <a:ea typeface="Meiryo UI" panose="020B0604030504040204" pitchFamily="50" charset="-128"/>
              </a:rPr>
              <a:t>・施設の個室化等の状況では、</a:t>
            </a:r>
            <a:r>
              <a:rPr lang="en-US" altLang="ja-JP" sz="1100" dirty="0">
                <a:solidFill>
                  <a:prstClr val="black"/>
                </a:solidFill>
                <a:latin typeface="Meiryo UI" panose="020B0604030504040204" pitchFamily="50" charset="-128"/>
                <a:ea typeface="Meiryo UI" panose="020B0604030504040204" pitchFamily="50" charset="-128"/>
              </a:rPr>
              <a:t>23</a:t>
            </a:r>
            <a:r>
              <a:rPr lang="ja-JP" altLang="en-US" sz="1100" dirty="0">
                <a:solidFill>
                  <a:prstClr val="black"/>
                </a:solidFill>
                <a:latin typeface="Meiryo UI" panose="020B0604030504040204" pitchFamily="50" charset="-128"/>
                <a:ea typeface="Meiryo UI" panose="020B0604030504040204" pitchFamily="50" charset="-128"/>
              </a:rPr>
              <a:t>施設が全室個室で、</a:t>
            </a:r>
            <a:r>
              <a:rPr lang="en-US" altLang="ja-JP" sz="1100" dirty="0">
                <a:solidFill>
                  <a:prstClr val="black"/>
                </a:solidFill>
                <a:latin typeface="Meiryo UI" panose="020B0604030504040204" pitchFamily="50" charset="-128"/>
                <a:ea typeface="Meiryo UI" panose="020B0604030504040204" pitchFamily="50" charset="-128"/>
              </a:rPr>
              <a:t>31</a:t>
            </a:r>
            <a:r>
              <a:rPr lang="ja-JP" altLang="en-US" sz="1100">
                <a:solidFill>
                  <a:prstClr val="black"/>
                </a:solidFill>
                <a:latin typeface="Meiryo UI" panose="020B0604030504040204" pitchFamily="50" charset="-128"/>
                <a:ea typeface="Meiryo UI" panose="020B0604030504040204" pitchFamily="50" charset="-128"/>
              </a:rPr>
              <a:t>施設が個室化を進めていく予定がなかった。（データ５）</a:t>
            </a:r>
            <a:endParaRPr lang="en-US" altLang="ja-JP" sz="1100" dirty="0">
              <a:solidFill>
                <a:prstClr val="black"/>
              </a:solidFill>
              <a:latin typeface="Meiryo UI" panose="020B0604030504040204" pitchFamily="50" charset="-128"/>
              <a:ea typeface="Meiryo UI" panose="020B0604030504040204" pitchFamily="50" charset="-128"/>
            </a:endParaRPr>
          </a:p>
          <a:p>
            <a:pPr lvl="0">
              <a:defRPr/>
            </a:pPr>
            <a:r>
              <a:rPr lang="ja-JP" altLang="en-US" sz="1000" dirty="0">
                <a:solidFill>
                  <a:prstClr val="black"/>
                </a:solidFill>
                <a:latin typeface="Meiryo UI" panose="020B0604030504040204" pitchFamily="50" charset="-128"/>
                <a:ea typeface="Meiryo UI" panose="020B0604030504040204" pitchFamily="50" charset="-128"/>
              </a:rPr>
              <a:t>　　　　　　　　　　　　　　　　　　　　　　　　　　　　　　　　　　　　　　　</a:t>
            </a:r>
            <a:r>
              <a:rPr lang="en-US" altLang="ja-JP" sz="1000" dirty="0">
                <a:solidFill>
                  <a:prstClr val="black"/>
                </a:solidFill>
                <a:latin typeface="Meiryo UI" panose="020B0604030504040204" pitchFamily="50" charset="-128"/>
                <a:ea typeface="Meiryo UI" panose="020B0604030504040204" pitchFamily="50" charset="-128"/>
              </a:rPr>
              <a:t> </a:t>
            </a:r>
            <a:r>
              <a:rPr lang="ja-JP" altLang="en-US" sz="1000" dirty="0">
                <a:solidFill>
                  <a:prstClr val="black"/>
                </a:solidFill>
                <a:latin typeface="Meiryo UI" panose="020B0604030504040204" pitchFamily="50" charset="-128"/>
                <a:ea typeface="Meiryo UI" panose="020B0604030504040204" pitchFamily="50" charset="-128"/>
              </a:rPr>
              <a:t>　　　　　　　　　　　　　　　　　　　　　　</a:t>
            </a:r>
            <a:r>
              <a:rPr lang="en-US" altLang="ja-JP" sz="1000" dirty="0">
                <a:solidFill>
                  <a:prstClr val="black"/>
                </a:solidFill>
                <a:latin typeface="Meiryo UI" panose="020B0604030504040204" pitchFamily="50" charset="-128"/>
                <a:ea typeface="Meiryo UI" panose="020B0604030504040204" pitchFamily="50" charset="-128"/>
              </a:rPr>
              <a:t>※</a:t>
            </a:r>
            <a:r>
              <a:rPr lang="ja-JP" altLang="en-US" sz="1000" dirty="0">
                <a:solidFill>
                  <a:prstClr val="black"/>
                </a:solidFill>
                <a:latin typeface="Meiryo UI" panose="020B0604030504040204" pitchFamily="50" charset="-128"/>
                <a:ea typeface="Meiryo UI" panose="020B0604030504040204" pitchFamily="50" charset="-128"/>
              </a:rPr>
              <a:t>「</a:t>
            </a:r>
            <a:r>
              <a:rPr lang="ja-JP" altLang="en-US" sz="1000" dirty="0" err="1">
                <a:solidFill>
                  <a:prstClr val="black"/>
                </a:solidFill>
                <a:latin typeface="Meiryo UI" panose="020B0604030504040204" pitchFamily="50" charset="-128"/>
                <a:ea typeface="Meiryo UI" panose="020B0604030504040204" pitchFamily="50" charset="-128"/>
              </a:rPr>
              <a:t>障がい</a:t>
            </a:r>
            <a:r>
              <a:rPr lang="ja-JP" altLang="en-US" sz="1000" dirty="0">
                <a:solidFill>
                  <a:prstClr val="black"/>
                </a:solidFill>
                <a:latin typeface="Meiryo UI" panose="020B0604030504040204" pitchFamily="50" charset="-128"/>
                <a:ea typeface="Meiryo UI" panose="020B0604030504040204" pitchFamily="50" charset="-128"/>
              </a:rPr>
              <a:t>者支援施設に関する実態調査（令和</a:t>
            </a:r>
            <a:r>
              <a:rPr lang="en-US" altLang="ja-JP" sz="1000" dirty="0">
                <a:solidFill>
                  <a:prstClr val="black"/>
                </a:solidFill>
                <a:latin typeface="Meiryo UI" panose="020B0604030504040204" pitchFamily="50" charset="-128"/>
                <a:ea typeface="Meiryo UI" panose="020B0604030504040204" pitchFamily="50" charset="-128"/>
              </a:rPr>
              <a:t>4</a:t>
            </a:r>
            <a:r>
              <a:rPr lang="ja-JP" altLang="en-US" sz="1000" dirty="0">
                <a:solidFill>
                  <a:prstClr val="black"/>
                </a:solidFill>
                <a:latin typeface="Meiryo UI" panose="020B0604030504040204" pitchFamily="50" charset="-128"/>
                <a:ea typeface="Meiryo UI" panose="020B0604030504040204" pitchFamily="50" charset="-128"/>
              </a:rPr>
              <a:t>年度実施）」　</a:t>
            </a:r>
            <a:r>
              <a:rPr lang="en-US" altLang="ja-JP" sz="1000" dirty="0">
                <a:solidFill>
                  <a:prstClr val="black"/>
                </a:solidFill>
                <a:latin typeface="Meiryo UI" panose="020B0604030504040204" pitchFamily="50" charset="-128"/>
                <a:ea typeface="Meiryo UI" panose="020B0604030504040204" pitchFamily="50" charset="-128"/>
              </a:rPr>
              <a:t>N=79</a:t>
            </a:r>
            <a:endParaRPr lang="ja-JP" altLang="en-US" sz="1000" dirty="0">
              <a:solidFill>
                <a:prstClr val="black"/>
              </a:solidFill>
              <a:latin typeface="Meiryo UI" panose="020B0604030504040204" pitchFamily="50" charset="-128"/>
              <a:ea typeface="Meiryo UI" panose="020B0604030504040204" pitchFamily="50" charset="-128"/>
            </a:endParaRPr>
          </a:p>
        </p:txBody>
      </p:sp>
      <p:sp>
        <p:nvSpPr>
          <p:cNvPr id="34" name="タイトル 1"/>
          <p:cNvSpPr txBox="1">
            <a:spLocks/>
          </p:cNvSpPr>
          <p:nvPr/>
        </p:nvSpPr>
        <p:spPr>
          <a:xfrm>
            <a:off x="51107" y="5113658"/>
            <a:ext cx="6034070" cy="296041"/>
          </a:xfrm>
          <a:prstGeom prst="rect">
            <a:avLst/>
          </a:prstGeom>
          <a:solidFill>
            <a:schemeClr val="tx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100" b="1" dirty="0">
                <a:solidFill>
                  <a:schemeClr val="bg1"/>
                </a:solidFill>
                <a:latin typeface="Meiryo UI" panose="020B0604030504040204" pitchFamily="50" charset="-128"/>
                <a:ea typeface="Meiryo UI" panose="020B0604030504040204" pitchFamily="50" charset="-128"/>
              </a:rPr>
              <a:t>地域移行に関して、市町村等地域に期待する役割について（複数回答）</a:t>
            </a:r>
          </a:p>
        </p:txBody>
      </p:sp>
      <p:sp>
        <p:nvSpPr>
          <p:cNvPr id="39" name="テキスト ボックス 38"/>
          <p:cNvSpPr txBox="1"/>
          <p:nvPr/>
        </p:nvSpPr>
        <p:spPr>
          <a:xfrm>
            <a:off x="25007" y="2065889"/>
            <a:ext cx="608496" cy="230832"/>
          </a:xfrm>
          <a:prstGeom prst="rect">
            <a:avLst/>
          </a:prstGeom>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lang="ja-JP" altLang="en-US" sz="900" dirty="0"/>
              <a:t>データ１</a:t>
            </a:r>
            <a:endParaRPr kumimoji="1" lang="ja-JP" altLang="en-US" sz="900" dirty="0"/>
          </a:p>
        </p:txBody>
      </p:sp>
      <p:grpSp>
        <p:nvGrpSpPr>
          <p:cNvPr id="6" name="グループ化 5"/>
          <p:cNvGrpSpPr/>
          <p:nvPr/>
        </p:nvGrpSpPr>
        <p:grpSpPr>
          <a:xfrm>
            <a:off x="35496" y="3410586"/>
            <a:ext cx="6036295" cy="643523"/>
            <a:chOff x="79878" y="3341817"/>
            <a:chExt cx="6066309" cy="643523"/>
          </a:xfrm>
        </p:grpSpPr>
        <p:sp>
          <p:nvSpPr>
            <p:cNvPr id="26" name="タイトル 1"/>
            <p:cNvSpPr txBox="1">
              <a:spLocks/>
            </p:cNvSpPr>
            <p:nvPr/>
          </p:nvSpPr>
          <p:spPr>
            <a:xfrm>
              <a:off x="79878" y="3341817"/>
              <a:ext cx="6066309" cy="302124"/>
            </a:xfrm>
            <a:prstGeom prst="rect">
              <a:avLst/>
            </a:prstGeom>
            <a:solidFill>
              <a:schemeClr val="tx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100" b="1" dirty="0">
                  <a:solidFill>
                    <a:schemeClr val="bg1"/>
                  </a:solidFill>
                  <a:latin typeface="Meiryo UI" panose="020B0604030504040204" pitchFamily="50" charset="-128"/>
                  <a:ea typeface="Meiryo UI" panose="020B0604030504040204" pitchFamily="50" charset="-128"/>
                </a:rPr>
                <a:t>施設職員に対する地域生活移行に関する研修の実施状況（複数回答）</a:t>
              </a:r>
            </a:p>
          </p:txBody>
        </p:sp>
        <p:sp>
          <p:nvSpPr>
            <p:cNvPr id="44" name="角丸四角形 43"/>
            <p:cNvSpPr/>
            <p:nvPr/>
          </p:nvSpPr>
          <p:spPr>
            <a:xfrm>
              <a:off x="1889029" y="3777168"/>
              <a:ext cx="3256472" cy="20817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sp>
        <p:nvSpPr>
          <p:cNvPr id="48" name="正方形/長方形 47">
            <a:extLst>
              <a:ext uri="{FF2B5EF4-FFF2-40B4-BE49-F238E27FC236}">
                <a16:creationId xmlns:a16="http://schemas.microsoft.com/office/drawing/2014/main" id="{DBCAC53A-06EE-4214-937C-805C5D0F40A4}"/>
              </a:ext>
            </a:extLst>
          </p:cNvPr>
          <p:cNvSpPr/>
          <p:nvPr/>
        </p:nvSpPr>
        <p:spPr>
          <a:xfrm>
            <a:off x="6171932" y="5539121"/>
            <a:ext cx="2922879" cy="125617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050" dirty="0">
              <a:solidFill>
                <a:schemeClr val="tx1"/>
              </a:solidFill>
              <a:latin typeface="Meiryo UI" panose="020B0604030504040204" pitchFamily="50" charset="-128"/>
              <a:ea typeface="Meiryo UI" panose="020B0604030504040204" pitchFamily="50" charset="-128"/>
            </a:endParaRPr>
          </a:p>
          <a:p>
            <a:endParaRPr lang="en-US" altLang="ja-JP" sz="1050" dirty="0">
              <a:solidFill>
                <a:schemeClr val="tx1"/>
              </a:solidFill>
              <a:latin typeface="Meiryo UI" panose="020B0604030504040204" pitchFamily="50" charset="-128"/>
              <a:ea typeface="Meiryo UI" panose="020B0604030504040204" pitchFamily="50" charset="-128"/>
            </a:endParaRPr>
          </a:p>
          <a:p>
            <a:endParaRPr lang="en-US" altLang="ja-JP" sz="1050" dirty="0">
              <a:solidFill>
                <a:schemeClr val="tx1"/>
              </a:solidFill>
              <a:latin typeface="Meiryo UI" panose="020B0604030504040204" pitchFamily="50" charset="-128"/>
              <a:ea typeface="Meiryo UI" panose="020B0604030504040204" pitchFamily="50" charset="-128"/>
            </a:endParaRPr>
          </a:p>
          <a:p>
            <a:endParaRPr lang="en-US" altLang="ja-JP" sz="1050" dirty="0">
              <a:solidFill>
                <a:schemeClr val="tx1"/>
              </a:solidFill>
              <a:latin typeface="Meiryo UI" panose="020B0604030504040204" pitchFamily="50" charset="-128"/>
              <a:ea typeface="Meiryo UI" panose="020B0604030504040204" pitchFamily="50" charset="-128"/>
            </a:endParaRPr>
          </a:p>
          <a:p>
            <a:endParaRPr lang="en-US" altLang="ja-JP" sz="1050" dirty="0">
              <a:solidFill>
                <a:schemeClr val="tx1"/>
              </a:solidFill>
              <a:latin typeface="Meiryo UI" panose="020B0604030504040204" pitchFamily="50" charset="-128"/>
              <a:ea typeface="Meiryo UI" panose="020B0604030504040204" pitchFamily="50" charset="-128"/>
            </a:endParaRPr>
          </a:p>
        </p:txBody>
      </p:sp>
      <p:sp>
        <p:nvSpPr>
          <p:cNvPr id="49" name="タイトル 1"/>
          <p:cNvSpPr txBox="1">
            <a:spLocks/>
          </p:cNvSpPr>
          <p:nvPr/>
        </p:nvSpPr>
        <p:spPr>
          <a:xfrm>
            <a:off x="6171932" y="5485034"/>
            <a:ext cx="2922879" cy="200677"/>
          </a:xfrm>
          <a:prstGeom prst="rect">
            <a:avLst/>
          </a:prstGeom>
          <a:solidFill>
            <a:schemeClr val="tx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100" b="1" dirty="0">
                <a:solidFill>
                  <a:schemeClr val="bg1"/>
                </a:solidFill>
                <a:latin typeface="Meiryo UI" panose="020B0604030504040204" pitchFamily="50" charset="-128"/>
                <a:ea typeface="Meiryo UI" panose="020B0604030504040204" pitchFamily="50" charset="-128"/>
              </a:rPr>
              <a:t>今後の</a:t>
            </a:r>
            <a:r>
              <a:rPr lang="en-US" altLang="ja-JP" sz="1100" b="1" dirty="0">
                <a:solidFill>
                  <a:schemeClr val="bg1"/>
                </a:solidFill>
                <a:latin typeface="Meiryo UI" panose="020B0604030504040204" pitchFamily="50" charset="-128"/>
                <a:ea typeface="Meiryo UI" panose="020B0604030504040204" pitchFamily="50" charset="-128"/>
              </a:rPr>
              <a:t>GH</a:t>
            </a:r>
            <a:r>
              <a:rPr lang="ja-JP" altLang="en-US" sz="1100" b="1" dirty="0">
                <a:solidFill>
                  <a:schemeClr val="bg1"/>
                </a:solidFill>
                <a:latin typeface="Meiryo UI" panose="020B0604030504040204" pitchFamily="50" charset="-128"/>
                <a:ea typeface="Meiryo UI" panose="020B0604030504040204" pitchFamily="50" charset="-128"/>
              </a:rPr>
              <a:t>整備計画</a:t>
            </a:r>
          </a:p>
        </p:txBody>
      </p:sp>
      <p:sp>
        <p:nvSpPr>
          <p:cNvPr id="51" name="正方形/長方形 50"/>
          <p:cNvSpPr/>
          <p:nvPr/>
        </p:nvSpPr>
        <p:spPr>
          <a:xfrm>
            <a:off x="6166124" y="3613632"/>
            <a:ext cx="2919009" cy="1792187"/>
          </a:xfrm>
          <a:prstGeom prst="rect">
            <a:avLst/>
          </a:prstGeom>
          <a:ln w="6350">
            <a:solidFill>
              <a:schemeClr val="tx1"/>
            </a:solidFill>
          </a:ln>
        </p:spPr>
        <p:style>
          <a:lnRef idx="2">
            <a:schemeClr val="accent6"/>
          </a:lnRef>
          <a:fillRef idx="1">
            <a:schemeClr val="lt1"/>
          </a:fillRef>
          <a:effectRef idx="0">
            <a:schemeClr val="accent6"/>
          </a:effectRef>
          <a:fontRef idx="minor">
            <a:schemeClr val="dk1"/>
          </a:fontRef>
        </p:style>
        <p:txBody>
          <a:bodyPr rtlCol="0" anchor="ctr" anchorCtr="0"/>
          <a:lstStyle/>
          <a:p>
            <a:pPr marL="72000" indent="-457200">
              <a:lnSpc>
                <a:spcPts val="1500"/>
              </a:lnSpc>
            </a:pPr>
            <a:endParaRPr lang="en-US" altLang="ja-JP" sz="1000" dirty="0">
              <a:latin typeface="Meiryo UI" panose="020B0604030504040204" pitchFamily="50" charset="-128"/>
              <a:ea typeface="Meiryo UI" panose="020B0604030504040204" pitchFamily="50" charset="-128"/>
            </a:endParaRPr>
          </a:p>
        </p:txBody>
      </p:sp>
      <p:sp>
        <p:nvSpPr>
          <p:cNvPr id="52" name="タイトル 1"/>
          <p:cNvSpPr txBox="1">
            <a:spLocks/>
          </p:cNvSpPr>
          <p:nvPr/>
        </p:nvSpPr>
        <p:spPr>
          <a:xfrm>
            <a:off x="6161286" y="3410586"/>
            <a:ext cx="2935279" cy="300769"/>
          </a:xfrm>
          <a:prstGeom prst="rect">
            <a:avLst/>
          </a:prstGeom>
          <a:solidFill>
            <a:schemeClr val="tx2">
              <a:lumMod val="60000"/>
              <a:lumOff val="40000"/>
            </a:schemeClr>
          </a:solidFill>
          <a:ln>
            <a:solidFill>
              <a:schemeClr val="tx2">
                <a:lumMod val="60000"/>
                <a:lumOff val="40000"/>
              </a:schemeClr>
            </a:solidFill>
          </a:ln>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100" b="1" dirty="0">
                <a:solidFill>
                  <a:schemeClr val="bg1"/>
                </a:solidFill>
                <a:latin typeface="Meiryo UI" panose="020B0604030504040204" pitchFamily="50" charset="-128"/>
                <a:ea typeface="Meiryo UI" panose="020B0604030504040204" pitchFamily="50" charset="-128"/>
              </a:rPr>
              <a:t>今後の個室化の予定</a:t>
            </a:r>
          </a:p>
        </p:txBody>
      </p:sp>
      <p:graphicFrame>
        <p:nvGraphicFramePr>
          <p:cNvPr id="55" name="グラフ 54"/>
          <p:cNvGraphicFramePr>
            <a:graphicFrameLocks/>
          </p:cNvGraphicFramePr>
          <p:nvPr>
            <p:extLst>
              <p:ext uri="{D42A27DB-BD31-4B8C-83A1-F6EECF244321}">
                <p14:modId xmlns:p14="http://schemas.microsoft.com/office/powerpoint/2010/main" val="3551099313"/>
              </p:ext>
            </p:extLst>
          </p:nvPr>
        </p:nvGraphicFramePr>
        <p:xfrm>
          <a:off x="-983195" y="5174919"/>
          <a:ext cx="3024336" cy="1728192"/>
        </p:xfrm>
        <a:graphic>
          <a:graphicData uri="http://schemas.openxmlformats.org/drawingml/2006/chart">
            <c:chart xmlns:c="http://schemas.openxmlformats.org/drawingml/2006/chart" xmlns:r="http://schemas.openxmlformats.org/officeDocument/2006/relationships" r:id="rId3"/>
          </a:graphicData>
        </a:graphic>
      </p:graphicFrame>
      <p:sp>
        <p:nvSpPr>
          <p:cNvPr id="30" name="テキスト ボックス 29"/>
          <p:cNvSpPr txBox="1"/>
          <p:nvPr/>
        </p:nvSpPr>
        <p:spPr>
          <a:xfrm>
            <a:off x="5825937" y="2057140"/>
            <a:ext cx="608496" cy="230832"/>
          </a:xfrm>
          <a:prstGeom prst="rect">
            <a:avLst/>
          </a:prstGeom>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dirty="0"/>
              <a:t>データ</a:t>
            </a:r>
            <a:r>
              <a:rPr lang="ja-JP" altLang="en-US" sz="900" dirty="0"/>
              <a:t>２</a:t>
            </a:r>
            <a:endParaRPr kumimoji="1" lang="ja-JP" altLang="en-US" sz="900" dirty="0"/>
          </a:p>
        </p:txBody>
      </p:sp>
      <p:sp>
        <p:nvSpPr>
          <p:cNvPr id="31" name="テキスト ボックス 30"/>
          <p:cNvSpPr txBox="1"/>
          <p:nvPr/>
        </p:nvSpPr>
        <p:spPr>
          <a:xfrm>
            <a:off x="68836" y="3751997"/>
            <a:ext cx="608496" cy="230832"/>
          </a:xfrm>
          <a:prstGeom prst="rect">
            <a:avLst/>
          </a:prstGeom>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lang="ja-JP" altLang="en-US" sz="900" dirty="0"/>
              <a:t>データ３</a:t>
            </a:r>
            <a:endParaRPr kumimoji="1" lang="ja-JP" altLang="en-US" sz="900" dirty="0"/>
          </a:p>
        </p:txBody>
      </p:sp>
      <p:sp>
        <p:nvSpPr>
          <p:cNvPr id="32" name="テキスト ボックス 31"/>
          <p:cNvSpPr txBox="1"/>
          <p:nvPr/>
        </p:nvSpPr>
        <p:spPr>
          <a:xfrm>
            <a:off x="70519" y="5434617"/>
            <a:ext cx="608496" cy="230832"/>
          </a:xfrm>
          <a:prstGeom prst="rect">
            <a:avLst/>
          </a:prstGeom>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lang="ja-JP" altLang="en-US" sz="900" dirty="0"/>
              <a:t>データ４</a:t>
            </a:r>
            <a:endParaRPr kumimoji="1" lang="ja-JP" altLang="en-US" sz="900" dirty="0"/>
          </a:p>
        </p:txBody>
      </p:sp>
      <p:sp>
        <p:nvSpPr>
          <p:cNvPr id="33" name="テキスト ボックス 32"/>
          <p:cNvSpPr txBox="1"/>
          <p:nvPr/>
        </p:nvSpPr>
        <p:spPr>
          <a:xfrm>
            <a:off x="6211035" y="3751262"/>
            <a:ext cx="608496" cy="230832"/>
          </a:xfrm>
          <a:prstGeom prst="rect">
            <a:avLst/>
          </a:prstGeom>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lang="ja-JP" altLang="en-US" sz="900" dirty="0"/>
              <a:t>データ５</a:t>
            </a:r>
            <a:endParaRPr kumimoji="1" lang="ja-JP" altLang="en-US" sz="900" dirty="0"/>
          </a:p>
        </p:txBody>
      </p:sp>
      <p:sp>
        <p:nvSpPr>
          <p:cNvPr id="35" name="テキスト ボックス 34"/>
          <p:cNvSpPr txBox="1"/>
          <p:nvPr/>
        </p:nvSpPr>
        <p:spPr>
          <a:xfrm>
            <a:off x="6212526" y="5729777"/>
            <a:ext cx="608496" cy="230832"/>
          </a:xfrm>
          <a:prstGeom prst="rect">
            <a:avLst/>
          </a:prstGeom>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lang="ja-JP" altLang="en-US" sz="900" dirty="0"/>
              <a:t>データ６</a:t>
            </a:r>
            <a:endParaRPr kumimoji="1" lang="ja-JP" altLang="en-US" sz="900" dirty="0"/>
          </a:p>
        </p:txBody>
      </p:sp>
      <p:pic>
        <p:nvPicPr>
          <p:cNvPr id="2" name="図 1">
            <a:extLst>
              <a:ext uri="{FF2B5EF4-FFF2-40B4-BE49-F238E27FC236}">
                <a16:creationId xmlns:a16="http://schemas.microsoft.com/office/drawing/2014/main" id="{63A9F2A3-8497-48DA-BF63-4107DCEA919A}"/>
              </a:ext>
            </a:extLst>
          </p:cNvPr>
          <p:cNvPicPr>
            <a:picLocks noChangeAspect="1"/>
          </p:cNvPicPr>
          <p:nvPr/>
        </p:nvPicPr>
        <p:blipFill>
          <a:blip r:embed="rId4"/>
          <a:stretch>
            <a:fillRect/>
          </a:stretch>
        </p:blipFill>
        <p:spPr>
          <a:xfrm>
            <a:off x="2502055" y="2060747"/>
            <a:ext cx="3798137" cy="1518036"/>
          </a:xfrm>
          <a:prstGeom prst="rect">
            <a:avLst/>
          </a:prstGeom>
        </p:spPr>
      </p:pic>
      <p:pic>
        <p:nvPicPr>
          <p:cNvPr id="4" name="図 3">
            <a:extLst>
              <a:ext uri="{FF2B5EF4-FFF2-40B4-BE49-F238E27FC236}">
                <a16:creationId xmlns:a16="http://schemas.microsoft.com/office/drawing/2014/main" id="{DA209BA2-C8B9-4AF6-9E6F-241E1042BF29}"/>
              </a:ext>
            </a:extLst>
          </p:cNvPr>
          <p:cNvPicPr>
            <a:picLocks noChangeAspect="1"/>
          </p:cNvPicPr>
          <p:nvPr/>
        </p:nvPicPr>
        <p:blipFill>
          <a:blip r:embed="rId5"/>
          <a:stretch>
            <a:fillRect/>
          </a:stretch>
        </p:blipFill>
        <p:spPr>
          <a:xfrm>
            <a:off x="6983447" y="2313694"/>
            <a:ext cx="2572735" cy="1243692"/>
          </a:xfrm>
          <a:prstGeom prst="rect">
            <a:avLst/>
          </a:prstGeom>
        </p:spPr>
      </p:pic>
      <p:pic>
        <p:nvPicPr>
          <p:cNvPr id="7" name="図 6">
            <a:extLst>
              <a:ext uri="{FF2B5EF4-FFF2-40B4-BE49-F238E27FC236}">
                <a16:creationId xmlns:a16="http://schemas.microsoft.com/office/drawing/2014/main" id="{A27CEE63-2B1E-4DD3-B947-3C7D86FC971F}"/>
              </a:ext>
            </a:extLst>
          </p:cNvPr>
          <p:cNvPicPr>
            <a:picLocks noChangeAspect="1"/>
          </p:cNvPicPr>
          <p:nvPr/>
        </p:nvPicPr>
        <p:blipFill>
          <a:blip r:embed="rId6"/>
          <a:stretch>
            <a:fillRect/>
          </a:stretch>
        </p:blipFill>
        <p:spPr>
          <a:xfrm>
            <a:off x="5887569" y="3541160"/>
            <a:ext cx="3511600" cy="2054530"/>
          </a:xfrm>
          <a:prstGeom prst="rect">
            <a:avLst/>
          </a:prstGeom>
        </p:spPr>
      </p:pic>
      <p:pic>
        <p:nvPicPr>
          <p:cNvPr id="8" name="図 7">
            <a:extLst>
              <a:ext uri="{FF2B5EF4-FFF2-40B4-BE49-F238E27FC236}">
                <a16:creationId xmlns:a16="http://schemas.microsoft.com/office/drawing/2014/main" id="{6BF6C2FB-B74B-4023-8D7D-D14DABC7BA76}"/>
              </a:ext>
            </a:extLst>
          </p:cNvPr>
          <p:cNvPicPr>
            <a:picLocks noChangeAspect="1"/>
          </p:cNvPicPr>
          <p:nvPr/>
        </p:nvPicPr>
        <p:blipFill>
          <a:blip r:embed="rId7"/>
          <a:stretch>
            <a:fillRect/>
          </a:stretch>
        </p:blipFill>
        <p:spPr>
          <a:xfrm>
            <a:off x="6536565" y="5492849"/>
            <a:ext cx="2591025" cy="1505843"/>
          </a:xfrm>
          <a:prstGeom prst="rect">
            <a:avLst/>
          </a:prstGeom>
        </p:spPr>
      </p:pic>
      <p:pic>
        <p:nvPicPr>
          <p:cNvPr id="9" name="図 8">
            <a:extLst>
              <a:ext uri="{FF2B5EF4-FFF2-40B4-BE49-F238E27FC236}">
                <a16:creationId xmlns:a16="http://schemas.microsoft.com/office/drawing/2014/main" id="{38D8BBCB-A60C-4144-A9AB-FF583666D7AE}"/>
              </a:ext>
            </a:extLst>
          </p:cNvPr>
          <p:cNvPicPr>
            <a:picLocks noChangeAspect="1"/>
          </p:cNvPicPr>
          <p:nvPr/>
        </p:nvPicPr>
        <p:blipFill>
          <a:blip r:embed="rId8"/>
          <a:stretch>
            <a:fillRect/>
          </a:stretch>
        </p:blipFill>
        <p:spPr>
          <a:xfrm>
            <a:off x="84995" y="5396661"/>
            <a:ext cx="7608467" cy="1463167"/>
          </a:xfrm>
          <a:prstGeom prst="rect">
            <a:avLst/>
          </a:prstGeom>
        </p:spPr>
      </p:pic>
    </p:spTree>
    <p:extLst>
      <p:ext uri="{BB962C8B-B14F-4D97-AF65-F5344CB8AC3E}">
        <p14:creationId xmlns:p14="http://schemas.microsoft.com/office/powerpoint/2010/main" val="278434368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460</Words>
  <Application>Microsoft Office PowerPoint</Application>
  <PresentationFormat>画面に合わせる (4:3)</PresentationFormat>
  <Paragraphs>40</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2026-03-26T00:02:17Z</dcterms:created>
  <dcterms:modified xsi:type="dcterms:W3CDTF">2026-03-26T00:17:42Z</dcterms:modified>
</cp:coreProperties>
</file>