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361"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iAwH+IZV73Pt+nCdOQJ/tg==" hashData="snJNmQkL7aHA++VBR/l9cFqrDaXMxL8wNvMCAx2uYHyvsQASQGU0GKAuH0kfnyccsxZt7t4K8kQUCY4szWpQk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97" d="100"/>
          <a:sy n="97" d="100"/>
        </p:scale>
        <p:origin x="84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7626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2026/3/31</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s://www.city.osaka.lg.jp/fukushi/page/0000007559.html" TargetMode="External"/><Relationship Id="rId4" Type="http://schemas.openxmlformats.org/officeDocument/2006/relationships/hyperlink" Target="https://www.city.osaka.lg.jp/fukushi/page/0000371237.html" TargetMode="Externa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www.city.osaka.lg.jp/fukushi/page/0000065769.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city.osaka.lg.jp/fukushi/page/0000592830.html"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extLst>
              <a:ext uri="{FF2B5EF4-FFF2-40B4-BE49-F238E27FC236}">
                <a16:creationId xmlns:a16="http://schemas.microsoft.com/office/drawing/2014/main" id="{16A7AD72-6DFE-4FB6-BC8E-2F873043C896}"/>
              </a:ext>
            </a:extLst>
          </p:cNvPr>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eiryo UI" panose="020B0604030504040204" pitchFamily="50" charset="-128"/>
                <a:ea typeface="Meiryo UI" panose="020B0604030504040204" pitchFamily="50" charset="-128"/>
              </a:rPr>
              <a:t>03</a:t>
            </a:r>
            <a:endParaRPr lang="ja-JP" altLang="en-US" sz="3600" dirty="0">
              <a:solidFill>
                <a:schemeClr val="bg1"/>
              </a:solidFill>
              <a:latin typeface="Meiryo UI" panose="020B0604030504040204" pitchFamily="50" charset="-128"/>
              <a:ea typeface="Meiryo UI" panose="020B0604030504040204" pitchFamily="50" charset="-128"/>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eiryo UI" panose="020B0604030504040204" pitchFamily="50" charset="-128"/>
                <a:ea typeface="Meiryo UI" panose="020B0604030504040204" pitchFamily="50" charset="-128"/>
              </a:rPr>
              <a:t>01</a:t>
            </a:r>
            <a:endParaRPr lang="ja-JP" altLang="en-US" sz="3600" dirty="0">
              <a:solidFill>
                <a:schemeClr val="bg1"/>
              </a:solidFill>
              <a:latin typeface="Meiryo UI" panose="020B0604030504040204" pitchFamily="50" charset="-128"/>
              <a:ea typeface="Meiryo UI" panose="020B0604030504040204" pitchFamily="50" charset="-128"/>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eiryo UI" panose="020B0604030504040204" pitchFamily="50" charset="-128"/>
                <a:ea typeface="Meiryo UI" panose="020B0604030504040204" pitchFamily="50" charset="-128"/>
              </a:rPr>
              <a:t>市町村</a:t>
            </a:r>
            <a:endParaRPr lang="en-US" altLang="ja-JP" sz="1800" b="1" dirty="0">
              <a:solidFill>
                <a:srgbClr val="F59C0B"/>
              </a:solidFill>
              <a:latin typeface="Meiryo UI" panose="020B0604030504040204" pitchFamily="50" charset="-128"/>
              <a:ea typeface="Meiryo UI" panose="020B0604030504040204" pitchFamily="50" charset="-128"/>
            </a:endParaRPr>
          </a:p>
          <a:p>
            <a:pPr>
              <a:lnSpc>
                <a:spcPts val="2250"/>
              </a:lnSpc>
            </a:pPr>
            <a:r>
              <a:rPr lang="ja-JP" altLang="en-US" sz="1800" b="1" dirty="0">
                <a:solidFill>
                  <a:srgbClr val="F59C0B"/>
                </a:solidFill>
                <a:latin typeface="Meiryo UI" panose="020B0604030504040204" pitchFamily="50" charset="-128"/>
                <a:ea typeface="Meiryo UI" panose="020B0604030504040204" pitchFamily="50" charset="-128"/>
              </a:rPr>
              <a:t>問合せ先</a:t>
            </a:r>
            <a:endParaRPr lang="en-US" altLang="ja-JP" sz="1800" b="1" dirty="0">
              <a:solidFill>
                <a:srgbClr val="F59C0B"/>
              </a:solidFill>
              <a:latin typeface="Meiryo UI" panose="020B0604030504040204" pitchFamily="50" charset="-128"/>
              <a:ea typeface="Meiryo UI" panose="020B0604030504040204" pitchFamily="50" charset="-128"/>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eiryo UI" panose="020B0604030504040204" pitchFamily="50" charset="-128"/>
                <a:ea typeface="Meiryo UI" panose="020B0604030504040204" pitchFamily="50" charset="-128"/>
              </a:rPr>
              <a:t>地域生活支援拠点等に関するお問い合わせはこちらです。</a:t>
            </a:r>
            <a:endParaRPr lang="en-US" altLang="ja-JP" sz="1200" dirty="0">
              <a:latin typeface="Meiryo UI" panose="020B0604030504040204" pitchFamily="50" charset="-128"/>
              <a:ea typeface="Meiryo UI" panose="020B0604030504040204" pitchFamily="50" charset="-128"/>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eiryo UI" panose="020B0604030504040204" pitchFamily="50" charset="-128"/>
                <a:ea typeface="Meiryo UI" panose="020B0604030504040204" pitchFamily="50" charset="-128"/>
              </a:rPr>
              <a:t>運用状況の</a:t>
            </a:r>
            <a:endParaRPr lang="en-US" altLang="ja-JP" sz="1800" b="1" dirty="0">
              <a:solidFill>
                <a:srgbClr val="F59C0B"/>
              </a:solidFill>
              <a:latin typeface="Meiryo UI" panose="020B0604030504040204" pitchFamily="50" charset="-128"/>
              <a:ea typeface="Meiryo UI" panose="020B0604030504040204" pitchFamily="50" charset="-128"/>
            </a:endParaRPr>
          </a:p>
          <a:p>
            <a:pPr>
              <a:lnSpc>
                <a:spcPts val="2250"/>
              </a:lnSpc>
            </a:pPr>
            <a:r>
              <a:rPr lang="ja-JP" altLang="en-US" sz="1800" b="1" dirty="0">
                <a:solidFill>
                  <a:srgbClr val="F59C0B"/>
                </a:solidFill>
                <a:latin typeface="Meiryo UI" panose="020B0604030504040204" pitchFamily="50" charset="-128"/>
                <a:ea typeface="Meiryo UI" panose="020B0604030504040204" pitchFamily="50" charset="-128"/>
              </a:rPr>
              <a:t>検証・検討</a:t>
            </a:r>
            <a:endParaRPr lang="en-US" altLang="ja-JP" sz="1800" b="1" dirty="0">
              <a:solidFill>
                <a:srgbClr val="F59C0B"/>
              </a:solidFill>
              <a:latin typeface="Meiryo UI" panose="020B0604030504040204" pitchFamily="50" charset="-128"/>
              <a:ea typeface="Meiryo UI" panose="020B0604030504040204" pitchFamily="50" charset="-128"/>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eiryo UI" panose="020B0604030504040204" pitchFamily="50" charset="-128"/>
                <a:ea typeface="Meiryo UI" panose="020B0604030504040204" pitchFamily="50" charset="-128"/>
              </a:rPr>
              <a:t>地域生活支援拠点等の運用状況の検証・検討について掲載しています。</a:t>
            </a:r>
            <a:endParaRPr lang="en-US" altLang="ja-JP" sz="1200" dirty="0">
              <a:latin typeface="Meiryo UI" panose="020B0604030504040204" pitchFamily="50" charset="-128"/>
              <a:ea typeface="Meiryo UI" panose="020B0604030504040204" pitchFamily="50" charset="-128"/>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eiryo UI" panose="020B0604030504040204" pitchFamily="50" charset="-128"/>
                <a:ea typeface="Meiryo UI" panose="020B0604030504040204" pitchFamily="50" charset="-128"/>
              </a:rPr>
              <a:t>取組み</a:t>
            </a:r>
            <a:endParaRPr lang="en-US" altLang="ja-JP" sz="1800" b="1" dirty="0">
              <a:solidFill>
                <a:srgbClr val="F59C0B"/>
              </a:solidFill>
              <a:latin typeface="Meiryo UI" panose="020B0604030504040204" pitchFamily="50" charset="-128"/>
              <a:ea typeface="Meiryo UI" panose="020B0604030504040204" pitchFamily="50" charset="-128"/>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eiryo UI" panose="020B0604030504040204" pitchFamily="50" charset="-128"/>
                <a:ea typeface="Meiryo UI" panose="020B0604030504040204" pitchFamily="50" charset="-128"/>
              </a:rPr>
              <a:t>地域生活支援拠点等についての取組みを掲載しています。</a:t>
            </a:r>
            <a:endParaRPr lang="en-US" altLang="ja-JP" sz="1200" dirty="0">
              <a:latin typeface="Meiryo UI" panose="020B0604030504040204" pitchFamily="50" charset="-128"/>
              <a:ea typeface="Meiryo UI" panose="020B0604030504040204" pitchFamily="50" charset="-128"/>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eiryo UI" panose="020B0604030504040204" pitchFamily="50" charset="-128"/>
                <a:ea typeface="Meiryo UI" panose="020B0604030504040204" pitchFamily="50" charset="-128"/>
              </a:rPr>
              <a:t>「大阪府地域生活支援拠点等ポータルサイト」情報シート</a:t>
            </a:r>
            <a:endParaRPr lang="en-US" altLang="ja-JP" sz="18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3" y="0"/>
            <a:ext cx="2152357" cy="68580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245158" y="2673583"/>
            <a:ext cx="1813787" cy="47822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6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rPr>
              <a:t>大阪市</a:t>
            </a:r>
            <a:endParaRPr lang="en-US" altLang="ja-JP" sz="36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16" name="楕円 15">
            <a:extLst>
              <a:ext uri="{FF2B5EF4-FFF2-40B4-BE49-F238E27FC236}">
                <a16:creationId xmlns:a16="http://schemas.microsoft.com/office/drawing/2014/main" id="{61770FFB-076D-4D8E-A395-40A76EF1C214}"/>
              </a:ext>
            </a:extLst>
          </p:cNvPr>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eiryo UI" panose="020B0604030504040204" pitchFamily="50" charset="-128"/>
                <a:ea typeface="Meiryo UI" panose="020B0604030504040204" pitchFamily="50" charset="-128"/>
              </a:rPr>
              <a:t>02</a:t>
            </a:r>
            <a:endParaRPr lang="ja-JP" altLang="en-US" sz="3600" dirty="0">
              <a:solidFill>
                <a:schemeClr val="bg1"/>
              </a:solidFill>
              <a:latin typeface="Meiryo UI" panose="020B0604030504040204" pitchFamily="50" charset="-128"/>
              <a:ea typeface="Meiryo UI" panose="020B0604030504040204" pitchFamily="50" charset="-128"/>
            </a:endParaRPr>
          </a:p>
        </p:txBody>
      </p:sp>
      <p:sp>
        <p:nvSpPr>
          <p:cNvPr id="19" name="タイトル 1">
            <a:extLst>
              <a:ext uri="{FF2B5EF4-FFF2-40B4-BE49-F238E27FC236}">
                <a16:creationId xmlns:a16="http://schemas.microsoft.com/office/drawing/2014/main" id="{CAD511B1-606A-4CF6-B6A0-EDC3556CA8DA}"/>
              </a:ext>
            </a:extLst>
          </p:cNvPr>
          <p:cNvSpPr txBox="1">
            <a:spLocks/>
          </p:cNvSpPr>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rPr>
              <a:t>人口（令和８年１月現在）</a:t>
            </a:r>
            <a:endParaRPr lang="en-US" altLang="ja-JP" sz="10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endParaRPr>
          </a:p>
          <a:p>
            <a:pPr algn="l">
              <a:lnSpc>
                <a:spcPct val="100000"/>
              </a:lnSpc>
            </a:pPr>
            <a:r>
              <a:rPr lang="ja-JP" altLang="en-US" sz="10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rPr>
              <a:t>　　　　　</a:t>
            </a:r>
            <a:r>
              <a:rPr lang="en-US" altLang="ja-JP" sz="10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rPr>
              <a:t>2,815,724</a:t>
            </a:r>
            <a:r>
              <a:rPr lang="ja-JP" altLang="en-US" sz="10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rPr>
              <a:t>人</a:t>
            </a:r>
            <a:endParaRPr lang="en-US" altLang="ja-JP" sz="10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endParaRPr>
          </a:p>
          <a:p>
            <a:pPr algn="l">
              <a:lnSpc>
                <a:spcPct val="100000"/>
              </a:lnSpc>
            </a:pPr>
            <a:endParaRPr lang="en-US" altLang="ja-JP" sz="10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endParaRPr>
          </a:p>
          <a:p>
            <a:pPr algn="l">
              <a:lnSpc>
                <a:spcPct val="100000"/>
              </a:lnSpc>
            </a:pPr>
            <a:r>
              <a:rPr lang="ja-JP" altLang="en-US" sz="10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rPr>
              <a:t>整備時期：平成</a:t>
            </a:r>
            <a:r>
              <a:rPr lang="en-US" altLang="ja-JP" sz="10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rPr>
              <a:t>31</a:t>
            </a:r>
            <a:r>
              <a:rPr lang="ja-JP" altLang="en-US" sz="10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rPr>
              <a:t>年４月</a:t>
            </a:r>
            <a:endParaRPr lang="en-US" altLang="ja-JP" sz="1000" b="1" spc="225" dirty="0">
              <a:solidFill>
                <a:schemeClr val="bg1"/>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2" name="正方形/長方形 11">
            <a:extLst>
              <a:ext uri="{FF2B5EF4-FFF2-40B4-BE49-F238E27FC236}">
                <a16:creationId xmlns:a16="http://schemas.microsoft.com/office/drawing/2014/main" id="{ACDE0DCB-57DA-4DB2-83B5-01F90BF23F6F}"/>
              </a:ext>
            </a:extLst>
          </p:cNvPr>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1" name="角丸四角形 2">
            <a:extLst>
              <a:ext uri="{FF2B5EF4-FFF2-40B4-BE49-F238E27FC236}">
                <a16:creationId xmlns:a16="http://schemas.microsoft.com/office/drawing/2014/main" id="{945171B4-8AB3-4180-916D-CE11E6D279C4}"/>
              </a:ext>
            </a:extLst>
          </p:cNvPr>
          <p:cNvSpPr/>
          <p:nvPr/>
        </p:nvSpPr>
        <p:spPr>
          <a:xfrm>
            <a:off x="2259017" y="1340767"/>
            <a:ext cx="6763406" cy="865043"/>
          </a:xfrm>
          <a:prstGeom prst="roundRect">
            <a:avLst>
              <a:gd name="adj" fmla="val 5612"/>
            </a:avLst>
          </a:prstGeom>
          <a:solidFill>
            <a:schemeClr val="bg1"/>
          </a:solidFill>
          <a:ln w="1905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dirty="0">
              <a:latin typeface="Meiryo UI" panose="020B0604030504040204" pitchFamily="50" charset="-128"/>
              <a:ea typeface="Meiryo UI" panose="020B0604030504040204" pitchFamily="50" charset="-128"/>
            </a:endParaRPr>
          </a:p>
        </p:txBody>
      </p:sp>
      <p:sp>
        <p:nvSpPr>
          <p:cNvPr id="22" name="タイトル 1">
            <a:extLst>
              <a:ext uri="{FF2B5EF4-FFF2-40B4-BE49-F238E27FC236}">
                <a16:creationId xmlns:a16="http://schemas.microsoft.com/office/drawing/2014/main" id="{FB7A26D9-7670-40AB-88D1-40F2FDBDFCF5}"/>
              </a:ext>
            </a:extLst>
          </p:cNvPr>
          <p:cNvSpPr txBox="1">
            <a:spLocks/>
          </p:cNvSpPr>
          <p:nvPr/>
        </p:nvSpPr>
        <p:spPr>
          <a:xfrm>
            <a:off x="2267743" y="1412776"/>
            <a:ext cx="6754679" cy="39874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ja-JP" sz="1300" dirty="0">
                <a:latin typeface="Meiryo UI" panose="020B0604030504040204" pitchFamily="50" charset="-128"/>
                <a:ea typeface="Meiryo UI" panose="020B0604030504040204" pitchFamily="50" charset="-128"/>
              </a:rPr>
              <a:t>大阪市では、障がい福祉サービス事業所などの様々な社会資源があるため、大阪市の実施する事業や仕組み（障がい者基幹相談支援センターや各区地域自立支援協議会など）とあいまって障がい者の生活を地域全体で支える面的な体制の整備を行っています。</a:t>
            </a:r>
            <a:endParaRPr lang="en-US" altLang="ja-JP" sz="1300" dirty="0">
              <a:latin typeface="Meiryo UI" panose="020B0604030504040204" pitchFamily="50" charset="-128"/>
              <a:ea typeface="Meiryo UI" panose="020B0604030504040204" pitchFamily="50" charset="-128"/>
            </a:endParaRPr>
          </a:p>
        </p:txBody>
      </p:sp>
      <p:sp>
        <p:nvSpPr>
          <p:cNvPr id="23" name="スライド番号プレースホルダー 5">
            <a:extLst>
              <a:ext uri="{FF2B5EF4-FFF2-40B4-BE49-F238E27FC236}">
                <a16:creationId xmlns:a16="http://schemas.microsoft.com/office/drawing/2014/main" id="{6C33BC74-78AB-470F-8BAF-9C1E3D03F126}"/>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latin typeface="Meiryo UI" panose="020B0604030504040204" pitchFamily="50" charset="-128"/>
                <a:ea typeface="Meiryo UI" panose="020B0604030504040204" pitchFamily="50" charset="-128"/>
              </a:rPr>
              <a:t>1</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1" y="1303117"/>
            <a:ext cx="7295989" cy="942149"/>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Meiryo UI" panose="020B0604030504040204" pitchFamily="50" charset="-128"/>
                <a:ea typeface="Meiryo UI" panose="020B0604030504040204" pitchFamily="50" charset="-128"/>
              </a:rPr>
              <a:t>　　</a:t>
            </a:r>
            <a:endParaRPr lang="ja-JP" altLang="en-US" sz="2100" b="1" dirty="0">
              <a:solidFill>
                <a:srgbClr val="FFFDE1"/>
              </a:solidFill>
              <a:latin typeface="Meiryo UI" panose="020B0604030504040204" pitchFamily="50" charset="-128"/>
              <a:ea typeface="Meiryo UI" panose="020B0604030504040204" pitchFamily="50" charset="-128"/>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249742" y="1350851"/>
            <a:ext cx="484123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eiryo UI" panose="020B0604030504040204" pitchFamily="50" charset="-128"/>
                <a:ea typeface="Meiryo UI" panose="020B0604030504040204" pitchFamily="50" charset="-128"/>
              </a:rPr>
              <a:t>市町村問合せ先</a:t>
            </a:r>
            <a:endParaRPr lang="en-US" altLang="ja-JP" sz="3300" b="1" dirty="0">
              <a:solidFill>
                <a:schemeClr val="bg1"/>
              </a:solidFill>
              <a:latin typeface="Meiryo UI" panose="020B0604030504040204" pitchFamily="50" charset="-128"/>
              <a:ea typeface="Meiryo UI" panose="020B0604030504040204" pitchFamily="50" charset="-128"/>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147661" y="2803551"/>
            <a:ext cx="7295989" cy="3540978"/>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latin typeface="Meiryo UI" panose="020B0604030504040204" pitchFamily="50" charset="-128"/>
              <a:ea typeface="Meiryo UI" panose="020B0604030504040204" pitchFamily="50" charset="-128"/>
            </a:endParaRPr>
          </a:p>
        </p:txBody>
      </p:sp>
      <p:sp>
        <p:nvSpPr>
          <p:cNvPr id="6" name="三角形 5">
            <a:extLst>
              <a:ext uri="{FF2B5EF4-FFF2-40B4-BE49-F238E27FC236}">
                <a16:creationId xmlns:a16="http://schemas.microsoft.com/office/drawing/2014/main" id="{6D764C04-8067-88A1-B865-FA78C4A09340}"/>
              </a:ext>
            </a:extLst>
          </p:cNvPr>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107870" y="3129057"/>
            <a:ext cx="7532205" cy="1511246"/>
          </a:xfrm>
          <a:prstGeom prst="rect">
            <a:avLst/>
          </a:prstGeom>
          <a:noFill/>
        </p:spPr>
        <p:txBody>
          <a:bodyPr wrap="square">
            <a:noAutofit/>
          </a:bodyPr>
          <a:lstStyle/>
          <a:p>
            <a:pPr algn="ctr">
              <a:lnSpc>
                <a:spcPct val="150000"/>
              </a:lnSpc>
            </a:pPr>
            <a:r>
              <a:rPr lang="ja-JP" altLang="en-US" b="1" dirty="0">
                <a:latin typeface="Meiryo UI" panose="020B0604030504040204" pitchFamily="50" charset="-128"/>
                <a:ea typeface="Meiryo UI" panose="020B0604030504040204" pitchFamily="50" charset="-128"/>
              </a:rPr>
              <a:t>大阪市福祉局障がい者施策部障がい福祉課（推進グループ）</a:t>
            </a:r>
            <a:r>
              <a:rPr lang="en-US" altLang="ja-JP" b="1" dirty="0">
                <a:latin typeface="Meiryo UI" panose="020B0604030504040204" pitchFamily="50" charset="-128"/>
                <a:ea typeface="Meiryo UI" panose="020B0604030504040204" pitchFamily="50" charset="-128"/>
              </a:rPr>
              <a:t>	</a:t>
            </a:r>
            <a:endParaRPr lang="en-US" altLang="ja-JP" sz="1350" b="1" dirty="0">
              <a:latin typeface="Meiryo UI" panose="020B0604030504040204" pitchFamily="50" charset="-128"/>
              <a:ea typeface="Meiryo UI" panose="020B0604030504040204" pitchFamily="50" charset="-128"/>
            </a:endParaRPr>
          </a:p>
          <a:p>
            <a:pPr>
              <a:lnSpc>
                <a:spcPct val="150000"/>
              </a:lnSpc>
            </a:pPr>
            <a:r>
              <a:rPr lang="ja-JP" altLang="en-US" sz="1350" b="1" dirty="0">
                <a:latin typeface="Meiryo UI" panose="020B0604030504040204" pitchFamily="50" charset="-128"/>
                <a:ea typeface="Meiryo UI" panose="020B0604030504040204" pitchFamily="50" charset="-128"/>
              </a:rPr>
              <a:t>　　　　　　住　　　所　　　〒</a:t>
            </a:r>
            <a:r>
              <a:rPr lang="en-US" altLang="ja-JP" sz="1350" b="1" dirty="0">
                <a:latin typeface="Meiryo UI" panose="020B0604030504040204" pitchFamily="50" charset="-128"/>
                <a:ea typeface="Meiryo UI" panose="020B0604030504040204" pitchFamily="50" charset="-128"/>
              </a:rPr>
              <a:t>530-8201</a:t>
            </a:r>
            <a:r>
              <a:rPr lang="ja-JP" altLang="en-US" sz="1350" b="1" dirty="0">
                <a:latin typeface="Meiryo UI" panose="020B0604030504040204" pitchFamily="50" charset="-128"/>
                <a:ea typeface="Meiryo UI" panose="020B0604030504040204" pitchFamily="50" charset="-128"/>
              </a:rPr>
              <a:t>　大阪市北区中之島</a:t>
            </a:r>
            <a:r>
              <a:rPr lang="en-US" altLang="ja-JP" sz="1350" b="1" dirty="0">
                <a:latin typeface="Meiryo UI" panose="020B0604030504040204" pitchFamily="50" charset="-128"/>
                <a:ea typeface="Meiryo UI" panose="020B0604030504040204" pitchFamily="50" charset="-128"/>
              </a:rPr>
              <a:t>1-3-20</a:t>
            </a:r>
          </a:p>
          <a:p>
            <a:r>
              <a:rPr lang="ja-JP" altLang="en-US" sz="1350" b="1" dirty="0">
                <a:latin typeface="Meiryo UI" panose="020B0604030504040204" pitchFamily="50" charset="-128"/>
                <a:ea typeface="Meiryo UI" panose="020B0604030504040204" pitchFamily="50" charset="-128"/>
              </a:rPr>
              <a:t>　　　　　　電話番号　　　</a:t>
            </a:r>
            <a:r>
              <a:rPr lang="en-US" altLang="ja-JP" sz="1350" b="1" dirty="0">
                <a:latin typeface="Meiryo UI" panose="020B0604030504040204" pitchFamily="50" charset="-128"/>
                <a:ea typeface="Meiryo UI" panose="020B0604030504040204" pitchFamily="50" charset="-128"/>
              </a:rPr>
              <a:t>06-6208-7939</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354411" y="1164516"/>
            <a:ext cx="1219350" cy="121935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300" dirty="0">
                <a:solidFill>
                  <a:schemeClr val="bg1"/>
                </a:solidFill>
                <a:latin typeface="Meiryo UI" panose="020B0604030504040204" pitchFamily="50" charset="-128"/>
                <a:ea typeface="Meiryo UI" panose="020B0604030504040204" pitchFamily="50" charset="-128"/>
                <a:cs typeface="Segoe UI" panose="020B0502040204020203" pitchFamily="34" charset="0"/>
              </a:rPr>
              <a:t>01</a:t>
            </a:r>
            <a:endParaRPr lang="ja-JP" altLang="en-US" sz="3300" dirty="0">
              <a:solidFill>
                <a:schemeClr val="bg1"/>
              </a:solidFill>
              <a:latin typeface="Meiryo UI" panose="020B0604030504040204" pitchFamily="50" charset="-128"/>
              <a:ea typeface="Meiryo UI" panose="020B0604030504040204" pitchFamily="50" charset="-128"/>
              <a:cs typeface="Segoe UI" panose="020B0502040204020203" pitchFamily="34" charset="0"/>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312732" y="1906712"/>
            <a:ext cx="6264696" cy="338554"/>
          </a:xfrm>
          <a:prstGeom prst="rect">
            <a:avLst/>
          </a:prstGeom>
          <a:noFill/>
        </p:spPr>
        <p:txBody>
          <a:bodyPr wrap="square" rtlCol="0">
            <a:spAutoFit/>
          </a:bodyPr>
          <a:lstStyle/>
          <a:p>
            <a:r>
              <a:rPr lang="ja-JP" altLang="en-US" sz="1600" b="1" dirty="0">
                <a:solidFill>
                  <a:schemeClr val="bg1"/>
                </a:solidFill>
                <a:latin typeface="Meiryo UI" panose="020B0604030504040204" pitchFamily="50" charset="-128"/>
                <a:ea typeface="Meiryo UI" panose="020B0604030504040204" pitchFamily="50" charset="-128"/>
              </a:rPr>
              <a:t>地域生活支援拠点等に関するお問い合わせはこちらです。</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0"/>
            <a:ext cx="196425" cy="68580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Meiryo UI" panose="020B0604030504040204" pitchFamily="50" charset="-128"/>
              <a:ea typeface="Meiryo UI" panose="020B0604030504040204" pitchFamily="50" charset="-128"/>
            </a:endParaRPr>
          </a:p>
        </p:txBody>
      </p:sp>
      <p:sp>
        <p:nvSpPr>
          <p:cNvPr id="13" name="スライド番号プレースホルダー 5">
            <a:extLst>
              <a:ext uri="{FF2B5EF4-FFF2-40B4-BE49-F238E27FC236}">
                <a16:creationId xmlns:a16="http://schemas.microsoft.com/office/drawing/2014/main" id="{D577522B-1BA6-4515-94A2-CFEC36C6DC61}"/>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latin typeface="Meiryo UI" panose="020B0604030504040204" pitchFamily="50" charset="-128"/>
                <a:ea typeface="Meiryo UI" panose="020B0604030504040204" pitchFamily="50" charset="-128"/>
              </a:rPr>
              <a:t>2</a:t>
            </a:fld>
            <a:endParaRPr kumimoji="1" lang="ja-JP" altLang="en-US">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E55A6B56-6663-4FBF-8687-0B8F696EF014}"/>
              </a:ext>
            </a:extLst>
          </p:cNvPr>
          <p:cNvSpPr txBox="1"/>
          <p:nvPr/>
        </p:nvSpPr>
        <p:spPr>
          <a:xfrm>
            <a:off x="1276795" y="4285725"/>
            <a:ext cx="6604578" cy="1465533"/>
          </a:xfrm>
          <a:prstGeom prst="rect">
            <a:avLst/>
          </a:prstGeom>
          <a:noFill/>
        </p:spPr>
        <p:txBody>
          <a:bodyPr wrap="square">
            <a:noAutofit/>
          </a:bodyPr>
          <a:lstStyle/>
          <a:p>
            <a:pPr>
              <a:spcAft>
                <a:spcPts val="300"/>
              </a:spcAft>
            </a:pPr>
            <a:r>
              <a:rPr lang="ja-JP" altLang="en-US" sz="1350" b="1" dirty="0">
                <a:latin typeface="Meiryo UI" panose="020B0604030504040204" pitchFamily="50" charset="-128"/>
                <a:ea typeface="Meiryo UI" panose="020B0604030504040204" pitchFamily="50" charset="-128"/>
              </a:rPr>
              <a:t>（緊急時の支援についての相談窓口）</a:t>
            </a:r>
            <a:endParaRPr lang="en-US" altLang="ja-JP" sz="1350" b="1" dirty="0">
              <a:latin typeface="Meiryo UI" panose="020B0604030504040204" pitchFamily="50" charset="-128"/>
              <a:ea typeface="Meiryo UI" panose="020B0604030504040204" pitchFamily="50" charset="-128"/>
            </a:endParaRPr>
          </a:p>
          <a:p>
            <a:pPr>
              <a:spcAft>
                <a:spcPts val="300"/>
              </a:spcAft>
            </a:pPr>
            <a:r>
              <a:rPr lang="ja-JP" altLang="en-US" sz="1350" b="1" dirty="0">
                <a:latin typeface="Meiryo UI" panose="020B0604030504040204" pitchFamily="50" charset="-128"/>
                <a:ea typeface="Meiryo UI" panose="020B0604030504040204" pitchFamily="50" charset="-128"/>
              </a:rPr>
              <a:t>　・各区保健福祉センター</a:t>
            </a:r>
            <a:endParaRPr lang="en-US" altLang="ja-JP" sz="1350" b="1" dirty="0">
              <a:latin typeface="Meiryo UI" panose="020B0604030504040204" pitchFamily="50" charset="-128"/>
              <a:ea typeface="Meiryo UI" panose="020B0604030504040204" pitchFamily="50" charset="-128"/>
            </a:endParaRPr>
          </a:p>
          <a:p>
            <a:pPr>
              <a:spcAft>
                <a:spcPts val="300"/>
              </a:spcAft>
            </a:pPr>
            <a:r>
              <a:rPr lang="ja-JP" altLang="en-US" sz="1350" b="1" dirty="0">
                <a:latin typeface="Meiryo UI" panose="020B0604030504040204" pitchFamily="50" charset="-128"/>
                <a:ea typeface="Meiryo UI" panose="020B0604030504040204" pitchFamily="50" charset="-128"/>
              </a:rPr>
              <a:t>　　</a:t>
            </a:r>
            <a:r>
              <a:rPr lang="en-US" altLang="ja-JP" sz="1350" b="1" dirty="0">
                <a:latin typeface="Meiryo UI" panose="020B0604030504040204" pitchFamily="50" charset="-128"/>
                <a:ea typeface="Meiryo UI" panose="020B0604030504040204" pitchFamily="50" charset="-128"/>
                <a:hlinkClick r:id="rId4"/>
              </a:rPr>
              <a:t>https://www.city.osaka.lg.jp/fukushi/page/0000371237.html</a:t>
            </a:r>
            <a:endParaRPr lang="en-US" altLang="ja-JP" sz="1350" b="1" dirty="0">
              <a:latin typeface="Meiryo UI" panose="020B0604030504040204" pitchFamily="50" charset="-128"/>
              <a:ea typeface="Meiryo UI" panose="020B0604030504040204" pitchFamily="50" charset="-128"/>
            </a:endParaRPr>
          </a:p>
          <a:p>
            <a:pPr>
              <a:spcAft>
                <a:spcPts val="300"/>
              </a:spcAft>
            </a:pPr>
            <a:r>
              <a:rPr lang="ja-JP" altLang="en-US" sz="1350" b="1" dirty="0">
                <a:latin typeface="Meiryo UI" panose="020B0604030504040204" pitchFamily="50" charset="-128"/>
                <a:ea typeface="Meiryo UI" panose="020B0604030504040204" pitchFamily="50" charset="-128"/>
              </a:rPr>
              <a:t>　・各区障がい者基幹相談支援センター</a:t>
            </a:r>
            <a:endParaRPr lang="en-US" altLang="ja-JP" sz="1350" b="1" dirty="0">
              <a:latin typeface="Meiryo UI" panose="020B0604030504040204" pitchFamily="50" charset="-128"/>
              <a:ea typeface="Meiryo UI" panose="020B0604030504040204" pitchFamily="50" charset="-128"/>
            </a:endParaRPr>
          </a:p>
          <a:p>
            <a:pPr>
              <a:spcAft>
                <a:spcPts val="300"/>
              </a:spcAft>
            </a:pPr>
            <a:r>
              <a:rPr lang="ja-JP" altLang="en-US" sz="1350" b="1" dirty="0">
                <a:latin typeface="Meiryo UI" panose="020B0604030504040204" pitchFamily="50" charset="-128"/>
                <a:ea typeface="Meiryo UI" panose="020B0604030504040204" pitchFamily="50" charset="-128"/>
              </a:rPr>
              <a:t>　　</a:t>
            </a:r>
            <a:r>
              <a:rPr lang="en-US" altLang="ja-JP" sz="1350" b="1" dirty="0">
                <a:latin typeface="Meiryo UI" panose="020B0604030504040204" pitchFamily="50" charset="-128"/>
                <a:ea typeface="Meiryo UI" panose="020B0604030504040204" pitchFamily="50" charset="-128"/>
                <a:hlinkClick r:id="rId5"/>
              </a:rPr>
              <a:t>https://www.city.osaka.lg.jp/fukushi/page/0000007559.html</a:t>
            </a:r>
            <a:endParaRPr lang="en-US" altLang="ja-JP" sz="1350" b="1" dirty="0">
              <a:latin typeface="Meiryo UI" panose="020B0604030504040204" pitchFamily="50" charset="-128"/>
              <a:ea typeface="Meiryo UI" panose="020B0604030504040204" pitchFamily="50" charset="-128"/>
            </a:endParaRPr>
          </a:p>
          <a:p>
            <a:pPr>
              <a:spcAft>
                <a:spcPts val="300"/>
              </a:spcAft>
            </a:pPr>
            <a:endParaRPr lang="en-US" altLang="ja-JP" sz="135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latin typeface="Meiryo UI" panose="020B0604030504040204" pitchFamily="50" charset="-128"/>
                <a:ea typeface="Meiryo UI" panose="020B0604030504040204" pitchFamily="50" charset="-128"/>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1959428" y="1164531"/>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eiryo UI" panose="020B0604030504040204" pitchFamily="50" charset="-128"/>
                <a:ea typeface="Meiryo UI" panose="020B0604030504040204" pitchFamily="50" charset="-128"/>
              </a:rPr>
              <a:t>運用状況の検証・検討</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300" dirty="0">
                <a:solidFill>
                  <a:schemeClr val="bg1"/>
                </a:solidFill>
                <a:latin typeface="Meiryo UI" panose="020B0604030504040204" pitchFamily="50" charset="-128"/>
                <a:ea typeface="Meiryo UI" panose="020B0604030504040204" pitchFamily="50" charset="-128"/>
                <a:cs typeface="Segoe UI" panose="020B0502040204020203" pitchFamily="34" charset="0"/>
              </a:rPr>
              <a:t>02</a:t>
            </a:r>
            <a:endParaRPr lang="ja-JP" altLang="en-US" sz="3300" dirty="0">
              <a:solidFill>
                <a:schemeClr val="bg1"/>
              </a:solidFill>
              <a:latin typeface="Meiryo UI" panose="020B0604030504040204" pitchFamily="50" charset="-128"/>
              <a:ea typeface="Meiryo UI" panose="020B0604030504040204" pitchFamily="50" charset="-128"/>
              <a:cs typeface="Segoe UI" panose="020B0502040204020203" pitchFamily="34" charset="0"/>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1"/>
            <a:ext cx="166570" cy="6818461"/>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Meiryo UI" panose="020B0604030504040204" pitchFamily="50" charset="-128"/>
              <a:ea typeface="Meiryo UI" panose="020B0604030504040204" pitchFamily="50" charset="-128"/>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359534" y="2393031"/>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Meiryo UI" panose="020B0604030504040204" pitchFamily="50" charset="-128"/>
              <a:ea typeface="Meiryo UI" panose="020B0604030504040204" pitchFamily="50" charset="-128"/>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552493" y="2209009"/>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Meiryo UI" panose="020B0604030504040204" pitchFamily="50" charset="-128"/>
                <a:ea typeface="Meiryo UI" panose="020B0604030504040204" pitchFamily="50" charset="-128"/>
              </a:rPr>
              <a:t>検証・検討の場の名称</a:t>
            </a:r>
            <a:endParaRPr lang="en-US" altLang="ja-JP" sz="1400" b="1" dirty="0">
              <a:solidFill>
                <a:schemeClr val="bg1"/>
              </a:solidFill>
              <a:latin typeface="Meiryo UI" panose="020B0604030504040204" pitchFamily="50" charset="-128"/>
              <a:ea typeface="Meiryo UI"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364147" y="4822381"/>
            <a:ext cx="8509828"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Meiryo UI" panose="020B0604030504040204" pitchFamily="50" charset="-128"/>
              <a:ea typeface="Meiryo UI" panose="020B0604030504040204" pitchFamily="50" charset="-128"/>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Meiryo UI" panose="020B0604030504040204" pitchFamily="50" charset="-128"/>
                <a:ea typeface="Meiryo UI" panose="020B0604030504040204" pitchFamily="50" charset="-128"/>
              </a:rPr>
              <a:t>地域生活支援拠点等</a:t>
            </a:r>
            <a:endParaRPr lang="en-US" altLang="ja-JP" sz="1200" b="1" dirty="0">
              <a:solidFill>
                <a:schemeClr val="bg1"/>
              </a:solidFill>
              <a:latin typeface="Meiryo UI" panose="020B0604030504040204" pitchFamily="50" charset="-128"/>
              <a:ea typeface="Meiryo UI" panose="020B0604030504040204" pitchFamily="50" charset="-128"/>
            </a:endParaRPr>
          </a:p>
          <a:p>
            <a:pPr defTabSz="685783">
              <a:lnSpc>
                <a:spcPct val="100000"/>
              </a:lnSpc>
              <a:defRPr/>
            </a:pPr>
            <a:r>
              <a:rPr lang="ja-JP" altLang="en-US" sz="1200" b="1" dirty="0">
                <a:solidFill>
                  <a:schemeClr val="bg1"/>
                </a:solidFill>
                <a:latin typeface="Meiryo UI" panose="020B0604030504040204" pitchFamily="50" charset="-128"/>
                <a:ea typeface="Meiryo UI" panose="020B0604030504040204" pitchFamily="50" charset="-128"/>
              </a:rPr>
              <a:t>コーディネーターの配置</a:t>
            </a:r>
            <a:endParaRPr lang="en-US" altLang="ja-JP" sz="1200" b="1" dirty="0">
              <a:solidFill>
                <a:schemeClr val="bg1"/>
              </a:solidFill>
              <a:latin typeface="Meiryo UI" panose="020B0604030504040204" pitchFamily="50" charset="-128"/>
              <a:ea typeface="Meiryo UI"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Meiryo UI" panose="020B0604030504040204" pitchFamily="50" charset="-128"/>
              <a:ea typeface="Meiryo UI" panose="020B0604030504040204" pitchFamily="50" charset="-128"/>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Meiryo UI" panose="020B0604030504040204" pitchFamily="50" charset="-128"/>
                <a:ea typeface="Meiryo UI" panose="020B0604030504040204" pitchFamily="50" charset="-128"/>
              </a:rPr>
              <a:t>開催頻度</a:t>
            </a:r>
            <a:endParaRPr lang="en-US" altLang="ja-JP" sz="1500" b="1" dirty="0">
              <a:solidFill>
                <a:schemeClr val="bg1"/>
              </a:solidFill>
              <a:latin typeface="Meiryo UI" panose="020B0604030504040204" pitchFamily="50" charset="-128"/>
              <a:ea typeface="Meiryo UI"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3045600" y="2393031"/>
            <a:ext cx="5828375" cy="2162641"/>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latin typeface="Meiryo UI" panose="020B0604030504040204" pitchFamily="50" charset="-128"/>
              <a:ea typeface="Meiryo UI" panose="020B0604030504040204"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3506447" y="2224861"/>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Meiryo UI" panose="020B0604030504040204" pitchFamily="50" charset="-128"/>
                <a:ea typeface="Meiryo UI" panose="020B0604030504040204" pitchFamily="50" charset="-128"/>
              </a:rPr>
              <a:t>具体的な内容</a:t>
            </a:r>
            <a:endParaRPr lang="en-US" altLang="ja-JP" sz="1500" b="1" dirty="0">
              <a:solidFill>
                <a:schemeClr val="bg1"/>
              </a:solidFill>
              <a:latin typeface="Meiryo UI" panose="020B0604030504040204" pitchFamily="50" charset="-128"/>
              <a:ea typeface="Meiryo UI"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3094215" y="2816654"/>
            <a:ext cx="5685638" cy="71396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300" dirty="0">
                <a:solidFill>
                  <a:srgbClr val="44546A">
                    <a:lumMod val="50000"/>
                  </a:srgbClr>
                </a:solidFill>
                <a:latin typeface="Meiryo UI" panose="020B0604030504040204" pitchFamily="50" charset="-128"/>
                <a:ea typeface="Meiryo UI" panose="020B0604030504040204" pitchFamily="50" charset="-128"/>
              </a:rPr>
              <a:t>大阪市障がい者施策推進協議会地域自立支援協議部会において、毎年度、本市担当者から整備状況や運営状況などについて説明し、協議会委員から意見等を聴取することによって検証・検討を行っています。</a:t>
            </a:r>
            <a:endParaRPr lang="en-US" altLang="ja-JP" sz="1300" dirty="0">
              <a:solidFill>
                <a:srgbClr val="44546A">
                  <a:lumMod val="50000"/>
                </a:srgbClr>
              </a:solidFill>
              <a:latin typeface="Meiryo UI" panose="020B0604030504040204" pitchFamily="50" charset="-128"/>
              <a:ea typeface="Meiryo UI"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1190813" y="4134568"/>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300" dirty="0">
                <a:solidFill>
                  <a:srgbClr val="44546A">
                    <a:lumMod val="50000"/>
                  </a:srgbClr>
                </a:solidFill>
                <a:latin typeface="Meiryo UI" panose="020B0604030504040204" pitchFamily="50" charset="-128"/>
                <a:ea typeface="Meiryo UI" panose="020B0604030504040204" pitchFamily="50" charset="-128"/>
              </a:rPr>
              <a:t>年１回</a:t>
            </a:r>
            <a:endParaRPr lang="en-US" altLang="ja-JP" sz="1300" dirty="0">
              <a:solidFill>
                <a:srgbClr val="44546A">
                  <a:lumMod val="50000"/>
                </a:srgbClr>
              </a:solidFill>
              <a:latin typeface="Meiryo UI" panose="020B0604030504040204" pitchFamily="50" charset="-128"/>
              <a:ea typeface="Meiryo UI"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359533" y="2803428"/>
            <a:ext cx="4906678"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300" dirty="0">
                <a:solidFill>
                  <a:srgbClr val="44546A">
                    <a:lumMod val="50000"/>
                  </a:srgbClr>
                </a:solidFill>
                <a:latin typeface="Meiryo UI" panose="020B0604030504040204" pitchFamily="50" charset="-128"/>
                <a:ea typeface="Meiryo UI" panose="020B0604030504040204" pitchFamily="50" charset="-128"/>
              </a:rPr>
              <a:t>大阪市障がい者施策推進協議会</a:t>
            </a:r>
            <a:endParaRPr lang="en-US" altLang="ja-JP" sz="130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r>
              <a:rPr lang="ja-JP" altLang="en-US" sz="1300" dirty="0">
                <a:solidFill>
                  <a:srgbClr val="44546A">
                    <a:lumMod val="50000"/>
                  </a:srgbClr>
                </a:solidFill>
                <a:latin typeface="Meiryo UI" panose="020B0604030504040204" pitchFamily="50" charset="-128"/>
                <a:ea typeface="Meiryo UI" panose="020B0604030504040204" pitchFamily="50" charset="-128"/>
              </a:rPr>
              <a:t>地域自立支援協議部会</a:t>
            </a:r>
            <a:endParaRPr lang="en-US" altLang="ja-JP" sz="1300" dirty="0">
              <a:solidFill>
                <a:srgbClr val="44546A">
                  <a:lumMod val="50000"/>
                </a:srgbClr>
              </a:solidFill>
              <a:latin typeface="Meiryo UI" panose="020B0604030504040204" pitchFamily="50" charset="-128"/>
              <a:ea typeface="Meiryo UI" panose="020B0604030504040204" pitchFamily="50" charset="-128"/>
            </a:endParaRPr>
          </a:p>
        </p:txBody>
      </p:sp>
      <p:sp>
        <p:nvSpPr>
          <p:cNvPr id="27" name="タイトル 1">
            <a:extLst>
              <a:ext uri="{FF2B5EF4-FFF2-40B4-BE49-F238E27FC236}">
                <a16:creationId xmlns:a16="http://schemas.microsoft.com/office/drawing/2014/main" id="{B31C0680-B7D4-45C6-8054-86950F5B86B5}"/>
              </a:ext>
            </a:extLst>
          </p:cNvPr>
          <p:cNvSpPr txBox="1">
            <a:spLocks/>
          </p:cNvSpPr>
          <p:nvPr/>
        </p:nvSpPr>
        <p:spPr>
          <a:xfrm>
            <a:off x="428263" y="5242111"/>
            <a:ext cx="8420320" cy="743913"/>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300" dirty="0">
                <a:solidFill>
                  <a:srgbClr val="44546A">
                    <a:lumMod val="50000"/>
                  </a:srgbClr>
                </a:solidFill>
                <a:latin typeface="Meiryo UI" panose="020B0604030504040204" pitchFamily="50" charset="-128"/>
                <a:ea typeface="Meiryo UI" panose="020B0604030504040204" pitchFamily="50" charset="-128"/>
              </a:rPr>
              <a:t>本市では、地域生活支援拠点等に係るコーディネート業務を障がい者基幹相談支援センター業務に含めて委託しており、基幹相談支援センターが当該役割を担っているため、</a:t>
            </a:r>
            <a:r>
              <a:rPr lang="zh-CN" altLang="en-US" sz="1300" dirty="0">
                <a:solidFill>
                  <a:srgbClr val="44546A">
                    <a:lumMod val="50000"/>
                  </a:srgbClr>
                </a:solidFill>
                <a:latin typeface="Meiryo UI" panose="020B0604030504040204" pitchFamily="50" charset="-128"/>
                <a:ea typeface="Meiryo UI" panose="020B0604030504040204" pitchFamily="50" charset="-128"/>
              </a:rPr>
              <a:t>地域生活支援拠点等</a:t>
            </a:r>
            <a:r>
              <a:rPr lang="ja-JP" altLang="en-US" sz="1300" dirty="0">
                <a:solidFill>
                  <a:srgbClr val="44546A">
                    <a:lumMod val="50000"/>
                  </a:srgbClr>
                </a:solidFill>
                <a:latin typeface="Meiryo UI" panose="020B0604030504040204" pitchFamily="50" charset="-128"/>
                <a:ea typeface="Meiryo UI" panose="020B0604030504040204" pitchFamily="50" charset="-128"/>
              </a:rPr>
              <a:t>コーディネーターの配置はしていません。</a:t>
            </a:r>
            <a:endParaRPr lang="en-US" altLang="ja-JP" sz="1300" dirty="0">
              <a:solidFill>
                <a:srgbClr val="44546A">
                  <a:lumMod val="50000"/>
                </a:srgbClr>
              </a:solidFill>
              <a:latin typeface="Meiryo UI" panose="020B0604030504040204" pitchFamily="50" charset="-128"/>
              <a:ea typeface="Meiryo UI" panose="020B0604030504040204" pitchFamily="50" charset="-128"/>
            </a:endParaRPr>
          </a:p>
        </p:txBody>
      </p:sp>
      <p:sp>
        <p:nvSpPr>
          <p:cNvPr id="19" name="スライド番号プレースホルダー 5">
            <a:extLst>
              <a:ext uri="{FF2B5EF4-FFF2-40B4-BE49-F238E27FC236}">
                <a16:creationId xmlns:a16="http://schemas.microsoft.com/office/drawing/2014/main" id="{ADF12245-A631-49DB-9C53-BD8A0EF6F9A7}"/>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latin typeface="Meiryo UI" panose="020B0604030504040204" pitchFamily="50" charset="-128"/>
                <a:ea typeface="Meiryo UI" panose="020B0604030504040204" pitchFamily="50" charset="-128"/>
              </a:rPr>
              <a:t>3</a:t>
            </a:fld>
            <a:endParaRPr kumimoji="1" lang="ja-JP" altLang="en-US">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B6FAACE2-9875-EF2F-5F7A-C605D7847A4D}"/>
              </a:ext>
            </a:extLst>
          </p:cNvPr>
          <p:cNvSpPr txBox="1"/>
          <p:nvPr/>
        </p:nvSpPr>
        <p:spPr>
          <a:xfrm>
            <a:off x="3094215" y="3568183"/>
            <a:ext cx="6025432" cy="1246495"/>
          </a:xfrm>
          <a:prstGeom prst="rect">
            <a:avLst/>
          </a:prstGeom>
          <a:noFill/>
        </p:spPr>
        <p:txBody>
          <a:bodyPr wrap="none" rtlCol="0">
            <a:spAutoFit/>
          </a:bodyPr>
          <a:lstStyle/>
          <a:p>
            <a:pPr defTabSz="685783">
              <a:defRPr/>
            </a:pPr>
            <a:r>
              <a:rPr lang="ja-JP" altLang="en-US" sz="1300" dirty="0">
                <a:solidFill>
                  <a:srgbClr val="44546A">
                    <a:lumMod val="50000"/>
                  </a:srgbClr>
                </a:solidFill>
                <a:latin typeface="Meiryo UI" panose="020B0604030504040204" pitchFamily="50" charset="-128"/>
                <a:ea typeface="Meiryo UI" panose="020B0604030504040204" pitchFamily="50" charset="-128"/>
              </a:rPr>
              <a:t>◆検証・検討結果の公表状況</a:t>
            </a:r>
            <a:endParaRPr lang="en-US" altLang="ja-JP" sz="1300" dirty="0">
              <a:solidFill>
                <a:srgbClr val="44546A">
                  <a:lumMod val="50000"/>
                </a:srgbClr>
              </a:solidFill>
              <a:latin typeface="Meiryo UI" panose="020B0604030504040204" pitchFamily="50" charset="-128"/>
              <a:ea typeface="Meiryo UI" panose="020B0604030504040204" pitchFamily="50" charset="-128"/>
            </a:endParaRPr>
          </a:p>
          <a:p>
            <a:pPr defTabSz="685783">
              <a:defRPr/>
            </a:pPr>
            <a:r>
              <a:rPr lang="ja-JP" altLang="en-US" sz="1300" dirty="0">
                <a:solidFill>
                  <a:srgbClr val="44546A">
                    <a:lumMod val="50000"/>
                  </a:srgbClr>
                </a:solidFill>
                <a:latin typeface="Meiryo UI" panose="020B0604030504040204" pitchFamily="50" charset="-128"/>
                <a:ea typeface="Meiryo UI" panose="020B0604030504040204" pitchFamily="50" charset="-128"/>
              </a:rPr>
              <a:t>　地域自立支援協議会の資料及び議事録を市のホームページに掲載。</a:t>
            </a:r>
            <a:endParaRPr lang="en-US" altLang="ja-JP" sz="1300" dirty="0">
              <a:solidFill>
                <a:srgbClr val="44546A">
                  <a:lumMod val="50000"/>
                </a:srgbClr>
              </a:solidFill>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掲載先：</a:t>
            </a:r>
            <a:r>
              <a:rPr kumimoji="1" lang="en-US" altLang="ja-JP" sz="1300" dirty="0">
                <a:latin typeface="Meiryo UI" panose="020B0604030504040204" pitchFamily="50" charset="-128"/>
                <a:ea typeface="Meiryo UI" panose="020B0604030504040204" pitchFamily="50" charset="-128"/>
                <a:hlinkClick r:id="rId4"/>
              </a:rPr>
              <a:t>https://www.city.osaka.lg.jp/fukushi/page/0000065769.html</a:t>
            </a:r>
            <a:endParaRPr kumimoji="1" lang="en-US" altLang="ja-JP" sz="1300" dirty="0">
              <a:latin typeface="Meiryo UI" panose="020B0604030504040204" pitchFamily="50" charset="-128"/>
              <a:ea typeface="Meiryo UI" panose="020B0604030504040204" pitchFamily="50" charset="-128"/>
            </a:endParaRPr>
          </a:p>
          <a:p>
            <a:endParaRPr kumimoji="1" lang="ja-JP" altLang="en-US"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875341AE-F7B7-3D1E-15E6-487E7E52EB29}"/>
              </a:ext>
            </a:extLst>
          </p:cNvPr>
          <p:cNvSpPr/>
          <p:nvPr/>
        </p:nvSpPr>
        <p:spPr>
          <a:xfrm>
            <a:off x="0" y="0"/>
            <a:ext cx="196425" cy="68580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1" y="-13024"/>
            <a:ext cx="202202" cy="6871024"/>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Meiryo UI" panose="020B0604030504040204" pitchFamily="50" charset="-128"/>
              <a:ea typeface="Meiryo UI" panose="020B0604030504040204"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366737" y="1217702"/>
            <a:ext cx="5667102" cy="5567172"/>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Meiryo UI" panose="020B0604030504040204" pitchFamily="50" charset="-128"/>
              <a:ea typeface="Meiryo UI" panose="020B0604030504040204" pitchFamily="50" charset="-128"/>
            </a:endParaRPr>
          </a:p>
        </p:txBody>
      </p:sp>
      <p:sp>
        <p:nvSpPr>
          <p:cNvPr id="10" name="角丸四角形 9">
            <a:extLst>
              <a:ext uri="{FF2B5EF4-FFF2-40B4-BE49-F238E27FC236}">
                <a16:creationId xmlns:a16="http://schemas.microsoft.com/office/drawing/2014/main" id="{C9071085-FC83-7E3D-153A-AB2D9A3F5617}"/>
              </a:ext>
            </a:extLst>
          </p:cNvPr>
          <p:cNvSpPr/>
          <p:nvPr/>
        </p:nvSpPr>
        <p:spPr>
          <a:xfrm>
            <a:off x="6198373" y="1217702"/>
            <a:ext cx="2578889" cy="5567172"/>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Meiryo UI" panose="020B0604030504040204" pitchFamily="50" charset="-128"/>
              <a:ea typeface="Meiryo UI" panose="020B0604030504040204" pitchFamily="50" charset="-128"/>
            </a:endParaRPr>
          </a:p>
        </p:txBody>
      </p:sp>
      <p:sp>
        <p:nvSpPr>
          <p:cNvPr id="12" name="円/楕円 11">
            <a:extLst>
              <a:ext uri="{FF2B5EF4-FFF2-40B4-BE49-F238E27FC236}">
                <a16:creationId xmlns:a16="http://schemas.microsoft.com/office/drawing/2014/main" id="{6BF01045-C8EE-51BE-3136-DDED16F14D12}"/>
              </a:ext>
            </a:extLst>
          </p:cNvPr>
          <p:cNvSpPr/>
          <p:nvPr/>
        </p:nvSpPr>
        <p:spPr>
          <a:xfrm>
            <a:off x="6033839" y="1028160"/>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ja-JP" altLang="en-US" sz="3000" b="1" dirty="0">
                <a:solidFill>
                  <a:schemeClr val="bg1"/>
                </a:solidFill>
                <a:latin typeface="Meiryo UI" panose="020B0604030504040204" pitchFamily="50" charset="-128"/>
                <a:ea typeface="Meiryo UI" panose="020B0604030504040204" pitchFamily="50" charset="-128"/>
                <a:cs typeface="Segoe UI" panose="020B0502040204020203" pitchFamily="34" charset="0"/>
              </a:rPr>
              <a:t>２</a:t>
            </a: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2173052" y="1501385"/>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Meiryo UI" panose="020B0604030504040204" pitchFamily="50" charset="-128"/>
                <a:ea typeface="Meiryo UI" panose="020B0604030504040204" pitchFamily="50" charset="-128"/>
              </a:rPr>
              <a:t>各機能の取組み</a:t>
            </a: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536618" y="1940169"/>
            <a:ext cx="5389297" cy="120366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350" b="1" dirty="0">
                <a:solidFill>
                  <a:srgbClr val="44546A">
                    <a:lumMod val="50000"/>
                  </a:srgbClr>
                </a:solidFill>
                <a:latin typeface="Meiryo UI" panose="020B0604030504040204" pitchFamily="50" charset="-128"/>
                <a:ea typeface="Meiryo UI" panose="020B0604030504040204" pitchFamily="50" charset="-128"/>
              </a:rPr>
              <a:t>○</a:t>
            </a:r>
            <a:r>
              <a:rPr lang="ja-JP" altLang="en-US" sz="1350" b="1" u="sng" dirty="0">
                <a:solidFill>
                  <a:srgbClr val="44546A">
                    <a:lumMod val="50000"/>
                  </a:srgbClr>
                </a:solidFill>
                <a:latin typeface="Meiryo UI" panose="020B0604030504040204" pitchFamily="50" charset="-128"/>
                <a:ea typeface="Meiryo UI" panose="020B0604030504040204" pitchFamily="50" charset="-128"/>
              </a:rPr>
              <a:t>相談</a:t>
            </a:r>
            <a:r>
              <a:rPr lang="ja-JP" altLang="en-US" sz="1350" b="1" dirty="0">
                <a:solidFill>
                  <a:srgbClr val="44546A">
                    <a:lumMod val="50000"/>
                  </a:srgbClr>
                </a:solidFill>
                <a:latin typeface="Meiryo UI" panose="020B0604030504040204" pitchFamily="50" charset="-128"/>
                <a:ea typeface="Meiryo UI" panose="020B0604030504040204" pitchFamily="50" charset="-128"/>
              </a:rPr>
              <a:t>　</a:t>
            </a:r>
            <a:r>
              <a:rPr lang="ja-JP" altLang="en-US" sz="1350" dirty="0">
                <a:solidFill>
                  <a:srgbClr val="44546A">
                    <a:lumMod val="50000"/>
                  </a:srgbClr>
                </a:solidFill>
                <a:latin typeface="Meiryo UI" panose="020B0604030504040204" pitchFamily="50" charset="-128"/>
                <a:ea typeface="Meiryo UI" panose="020B0604030504040204" pitchFamily="50" charset="-128"/>
              </a:rPr>
              <a:t>各区に障がい者基幹相談支援センターを設置して、障がいのある方やその家族からの相談に応じ、福祉サービスの利用援助、社会資源の活用、ピアカウンセリング、権利擁護のために必要な援助、専門機関等の情報提供などを行っています。</a:t>
            </a:r>
            <a:endParaRPr lang="en-US" altLang="ja-JP" sz="135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endParaRPr lang="en-US" altLang="ja-JP" sz="135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r>
              <a:rPr lang="ja-JP" altLang="en-US" sz="1350" b="1" dirty="0">
                <a:solidFill>
                  <a:srgbClr val="44546A">
                    <a:lumMod val="50000"/>
                  </a:srgbClr>
                </a:solidFill>
                <a:latin typeface="Meiryo UI" panose="020B0604030504040204" pitchFamily="50" charset="-128"/>
                <a:ea typeface="Meiryo UI" panose="020B0604030504040204" pitchFamily="50" charset="-128"/>
              </a:rPr>
              <a:t>○</a:t>
            </a:r>
            <a:r>
              <a:rPr lang="ja-JP" altLang="en-US" sz="1350" b="1" u="sng" dirty="0">
                <a:solidFill>
                  <a:srgbClr val="44546A">
                    <a:lumMod val="50000"/>
                  </a:srgbClr>
                </a:solidFill>
                <a:latin typeface="Meiryo UI" panose="020B0604030504040204" pitchFamily="50" charset="-128"/>
                <a:ea typeface="Meiryo UI" panose="020B0604030504040204" pitchFamily="50" charset="-128"/>
              </a:rPr>
              <a:t>緊急時の受け入れ・対応</a:t>
            </a:r>
            <a:r>
              <a:rPr lang="ja-JP" altLang="en-US" sz="1350" b="1" dirty="0">
                <a:solidFill>
                  <a:srgbClr val="44546A">
                    <a:lumMod val="50000"/>
                  </a:srgbClr>
                </a:solidFill>
                <a:latin typeface="Meiryo UI" panose="020B0604030504040204" pitchFamily="50" charset="-128"/>
                <a:ea typeface="Meiryo UI" panose="020B0604030504040204" pitchFamily="50" charset="-128"/>
              </a:rPr>
              <a:t>　</a:t>
            </a:r>
            <a:r>
              <a:rPr lang="ja-JP" altLang="en-US" sz="1350" dirty="0">
                <a:solidFill>
                  <a:srgbClr val="44546A">
                    <a:lumMod val="50000"/>
                  </a:srgbClr>
                </a:solidFill>
                <a:latin typeface="Meiryo UI" panose="020B0604030504040204" pitchFamily="50" charset="-128"/>
                <a:ea typeface="Meiryo UI" panose="020B0604030504040204" pitchFamily="50" charset="-128"/>
              </a:rPr>
              <a:t>夜間・休日等に介助者が急病等により不在となる事態が生じた場合に、障がい福祉サービス事業所等の従事者が居宅を訪問する等して支援を行った際の経費を支給する事業や、介助者が不在となり緊急に支援を要する状態となった障がいのある人を施設で一時的に保護して生活の相談に応じる事業を実施しています。</a:t>
            </a:r>
            <a:endParaRPr lang="en-US" altLang="ja-JP" sz="135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endParaRPr lang="en-US" altLang="ja-JP" sz="135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r>
              <a:rPr lang="ja-JP" altLang="en-US" sz="1350" b="1" dirty="0">
                <a:solidFill>
                  <a:srgbClr val="44546A">
                    <a:lumMod val="50000"/>
                  </a:srgbClr>
                </a:solidFill>
                <a:latin typeface="Meiryo UI" panose="020B0604030504040204" pitchFamily="50" charset="-128"/>
                <a:ea typeface="Meiryo UI" panose="020B0604030504040204" pitchFamily="50" charset="-128"/>
              </a:rPr>
              <a:t>○</a:t>
            </a:r>
            <a:r>
              <a:rPr lang="ja-JP" altLang="en-US" sz="1350" b="1" u="sng" dirty="0">
                <a:solidFill>
                  <a:srgbClr val="44546A">
                    <a:lumMod val="50000"/>
                  </a:srgbClr>
                </a:solidFill>
                <a:latin typeface="Meiryo UI" panose="020B0604030504040204" pitchFamily="50" charset="-128"/>
                <a:ea typeface="Meiryo UI" panose="020B0604030504040204" pitchFamily="50" charset="-128"/>
              </a:rPr>
              <a:t>体験の機会・場</a:t>
            </a:r>
            <a:r>
              <a:rPr lang="ja-JP" altLang="en-US" sz="1350" dirty="0">
                <a:solidFill>
                  <a:srgbClr val="44546A">
                    <a:lumMod val="50000"/>
                  </a:srgbClr>
                </a:solidFill>
                <a:latin typeface="Meiryo UI" panose="020B0604030504040204" pitchFamily="50" charset="-128"/>
                <a:ea typeface="Meiryo UI" panose="020B0604030504040204" pitchFamily="50" charset="-128"/>
              </a:rPr>
              <a:t>	親等の介護者と同居する障がい者に対して一人暮らし体験の機会を提供する事業や、施設入所者への計画的な外出支援を通じて地域生活体験の機会を提供する事業を実施しています。</a:t>
            </a:r>
            <a:endParaRPr lang="en-US" altLang="ja-JP" sz="135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endParaRPr lang="en-US" altLang="ja-JP" sz="135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r>
              <a:rPr lang="ja-JP" altLang="en-US" sz="1350" b="1" dirty="0">
                <a:solidFill>
                  <a:srgbClr val="44546A">
                    <a:lumMod val="50000"/>
                  </a:srgbClr>
                </a:solidFill>
                <a:latin typeface="Meiryo UI" panose="020B0604030504040204" pitchFamily="50" charset="-128"/>
                <a:ea typeface="Meiryo UI" panose="020B0604030504040204" pitchFamily="50" charset="-128"/>
              </a:rPr>
              <a:t>○</a:t>
            </a:r>
            <a:r>
              <a:rPr lang="ja-JP" altLang="en-US" sz="1350" b="1" u="sng" dirty="0">
                <a:solidFill>
                  <a:srgbClr val="44546A">
                    <a:lumMod val="50000"/>
                  </a:srgbClr>
                </a:solidFill>
                <a:latin typeface="Meiryo UI" panose="020B0604030504040204" pitchFamily="50" charset="-128"/>
                <a:ea typeface="Meiryo UI" panose="020B0604030504040204" pitchFamily="50" charset="-128"/>
              </a:rPr>
              <a:t>専門的人材の確保・養成</a:t>
            </a:r>
            <a:r>
              <a:rPr lang="ja-JP" altLang="en-US" sz="1350" b="1" dirty="0">
                <a:solidFill>
                  <a:srgbClr val="44546A">
                    <a:lumMod val="50000"/>
                  </a:srgbClr>
                </a:solidFill>
                <a:latin typeface="Meiryo UI" panose="020B0604030504040204" pitchFamily="50" charset="-128"/>
                <a:ea typeface="Meiryo UI" panose="020B0604030504040204" pitchFamily="50" charset="-128"/>
              </a:rPr>
              <a:t>　</a:t>
            </a:r>
            <a:r>
              <a:rPr lang="ja-JP" altLang="en-US" sz="1350" dirty="0">
                <a:solidFill>
                  <a:srgbClr val="44546A">
                    <a:lumMod val="50000"/>
                  </a:srgbClr>
                </a:solidFill>
                <a:latin typeface="Meiryo UI" panose="020B0604030504040204" pitchFamily="50" charset="-128"/>
                <a:ea typeface="Meiryo UI" panose="020B0604030504040204" pitchFamily="50" charset="-128"/>
              </a:rPr>
              <a:t>相談支援専門員に対する研修や、専門的な観点から助言や指導を行う専門家（スーパーバイザー）を派遣する等の事業を実施しています。</a:t>
            </a:r>
            <a:endParaRPr lang="en-US" altLang="ja-JP" sz="135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endParaRPr lang="en-US" altLang="ja-JP" sz="135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r>
              <a:rPr lang="ja-JP" altLang="en-US" sz="1350" b="1" dirty="0">
                <a:solidFill>
                  <a:srgbClr val="44546A">
                    <a:lumMod val="50000"/>
                  </a:srgbClr>
                </a:solidFill>
                <a:latin typeface="Meiryo UI" panose="020B0604030504040204" pitchFamily="50" charset="-128"/>
                <a:ea typeface="Meiryo UI" panose="020B0604030504040204" pitchFamily="50" charset="-128"/>
              </a:rPr>
              <a:t>○</a:t>
            </a:r>
            <a:r>
              <a:rPr lang="ja-JP" altLang="en-US" sz="1350" b="1" u="sng" dirty="0">
                <a:solidFill>
                  <a:srgbClr val="44546A">
                    <a:lumMod val="50000"/>
                  </a:srgbClr>
                </a:solidFill>
                <a:latin typeface="Meiryo UI" panose="020B0604030504040204" pitchFamily="50" charset="-128"/>
                <a:ea typeface="Meiryo UI" panose="020B0604030504040204" pitchFamily="50" charset="-128"/>
              </a:rPr>
              <a:t>地域の体制づくり</a:t>
            </a:r>
            <a:r>
              <a:rPr lang="ja-JP" altLang="en-US" sz="1350" b="1" dirty="0">
                <a:solidFill>
                  <a:srgbClr val="44546A">
                    <a:lumMod val="50000"/>
                  </a:srgbClr>
                </a:solidFill>
                <a:latin typeface="Meiryo UI" panose="020B0604030504040204" pitchFamily="50" charset="-128"/>
                <a:ea typeface="Meiryo UI" panose="020B0604030504040204" pitchFamily="50" charset="-128"/>
              </a:rPr>
              <a:t>　</a:t>
            </a:r>
            <a:r>
              <a:rPr lang="ja-JP" altLang="en-US" sz="1350" dirty="0">
                <a:solidFill>
                  <a:srgbClr val="44546A">
                    <a:lumMod val="50000"/>
                  </a:srgbClr>
                </a:solidFill>
                <a:latin typeface="Meiryo UI" panose="020B0604030504040204" pitchFamily="50" charset="-128"/>
                <a:ea typeface="Meiryo UI" panose="020B0604030504040204" pitchFamily="50" charset="-128"/>
              </a:rPr>
              <a:t>各区の地域自立支援協議会において障がい福祉に関する地域課題等の検討を行うほか、各区の障がい者基幹相談支援センターと他分野の相談支援機関との連携強化等に取り組んでいます。</a:t>
            </a:r>
            <a:endParaRPr lang="en-US" altLang="ja-JP" sz="1350" dirty="0">
              <a:solidFill>
                <a:srgbClr val="44546A">
                  <a:lumMod val="50000"/>
                </a:srgbClr>
              </a:solidFill>
              <a:latin typeface="Meiryo UI" panose="020B0604030504040204" pitchFamily="50" charset="-128"/>
              <a:ea typeface="Meiryo UI" panose="020B0604030504040204" pitchFamily="50" charset="-128"/>
            </a:endParaRPr>
          </a:p>
        </p:txBody>
      </p:sp>
      <p:sp>
        <p:nvSpPr>
          <p:cNvPr id="21" name="タイトル 1">
            <a:extLst>
              <a:ext uri="{FF2B5EF4-FFF2-40B4-BE49-F238E27FC236}">
                <a16:creationId xmlns:a16="http://schemas.microsoft.com/office/drawing/2014/main" id="{917B03A7-B6B4-1D95-C4AB-7E3DD82200F3}"/>
              </a:ext>
            </a:extLst>
          </p:cNvPr>
          <p:cNvSpPr txBox="1">
            <a:spLocks/>
          </p:cNvSpPr>
          <p:nvPr/>
        </p:nvSpPr>
        <p:spPr>
          <a:xfrm>
            <a:off x="6532788" y="1535901"/>
            <a:ext cx="2054472" cy="4141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000" b="1" dirty="0">
                <a:solidFill>
                  <a:prstClr val="black"/>
                </a:solidFill>
                <a:latin typeface="Meiryo UI" panose="020B0604030504040204" pitchFamily="50" charset="-128"/>
                <a:ea typeface="Meiryo UI" panose="020B0604030504040204" pitchFamily="50" charset="-128"/>
              </a:rPr>
              <a:t>事業所の登録</a:t>
            </a:r>
          </a:p>
        </p:txBody>
      </p:sp>
      <p:sp>
        <p:nvSpPr>
          <p:cNvPr id="22" name="タイトル 1">
            <a:extLst>
              <a:ext uri="{FF2B5EF4-FFF2-40B4-BE49-F238E27FC236}">
                <a16:creationId xmlns:a16="http://schemas.microsoft.com/office/drawing/2014/main" id="{10BF9D52-FF85-F06F-B5B4-B6CCBE9F8D5C}"/>
              </a:ext>
            </a:extLst>
          </p:cNvPr>
          <p:cNvSpPr txBox="1">
            <a:spLocks/>
          </p:cNvSpPr>
          <p:nvPr/>
        </p:nvSpPr>
        <p:spPr>
          <a:xfrm>
            <a:off x="6342789" y="1980268"/>
            <a:ext cx="2434473" cy="103255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400" dirty="0">
                <a:solidFill>
                  <a:srgbClr val="44546A">
                    <a:lumMod val="50000"/>
                  </a:srgbClr>
                </a:solidFill>
                <a:latin typeface="Meiryo UI" panose="020B0604030504040204" pitchFamily="50" charset="-128"/>
                <a:ea typeface="Meiryo UI" panose="020B0604030504040204" pitchFamily="50" charset="-128"/>
              </a:rPr>
              <a:t>　</a:t>
            </a:r>
            <a:endParaRPr lang="en-US" altLang="ja-JP" sz="140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r>
              <a:rPr lang="ja-JP" altLang="en-US" sz="1400" dirty="0">
                <a:solidFill>
                  <a:srgbClr val="44546A">
                    <a:lumMod val="50000"/>
                  </a:srgbClr>
                </a:solidFill>
                <a:latin typeface="Meiryo UI" panose="020B0604030504040204" pitchFamily="50" charset="-128"/>
                <a:ea typeface="Meiryo UI" panose="020B0604030504040204" pitchFamily="50" charset="-128"/>
              </a:rPr>
              <a:t>本市では、障がいのある人の生活を地域全体で支える体制の充実をめざして、地域生活支援拠点等の機能の一部を担おうとする指定障がい福祉サービス等事業所を募集し、各区の地域自立支援協議会の同意に基づき、一定の要件を満たす事業所を地域生活支援拠点等の機能を担う事業所として登録する制度を設けています。</a:t>
            </a:r>
            <a:endParaRPr lang="en-US" altLang="ja-JP" sz="140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endParaRPr lang="en-US" altLang="ja-JP" sz="120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endParaRPr lang="en-US" altLang="ja-JP" sz="120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r>
              <a:rPr lang="ja-JP" altLang="en-US" sz="1400" dirty="0">
                <a:solidFill>
                  <a:srgbClr val="44546A">
                    <a:lumMod val="50000"/>
                  </a:srgbClr>
                </a:solidFill>
                <a:latin typeface="Meiryo UI" panose="020B0604030504040204" pitchFamily="50" charset="-128"/>
                <a:ea typeface="Meiryo UI" panose="020B0604030504040204" pitchFamily="50" charset="-128"/>
              </a:rPr>
              <a:t>本市ホームページ</a:t>
            </a:r>
            <a:endParaRPr lang="en-US" altLang="ja-JP" sz="1400" dirty="0">
              <a:latin typeface="Meiryo UI" panose="020B0604030504040204" pitchFamily="50" charset="-128"/>
              <a:ea typeface="Meiryo UI" panose="020B0604030504040204" pitchFamily="50" charset="-128"/>
              <a:hlinkClick r:id="rId3">
                <a:extLst>
                  <a:ext uri="{A12FA001-AC4F-418D-AE19-62706E023703}">
                    <ahyp:hlinkClr xmlns:ahyp="http://schemas.microsoft.com/office/drawing/2018/hyperlinkcolor" val="tx"/>
                  </a:ext>
                </a:extLst>
              </a:hlinkClick>
            </a:endParaRPr>
          </a:p>
          <a:p>
            <a:pPr algn="l" defTabSz="685783">
              <a:lnSpc>
                <a:spcPct val="100000"/>
              </a:lnSpc>
              <a:defRPr/>
            </a:pPr>
            <a:r>
              <a:rPr lang="en-US" altLang="ja-JP" sz="1400" dirty="0">
                <a:solidFill>
                  <a:srgbClr val="0563C1"/>
                </a:solidFill>
                <a:latin typeface="Meiryo UI" panose="020B0604030504040204" pitchFamily="50" charset="-128"/>
                <a:ea typeface="Meiryo UI" panose="020B0604030504040204" pitchFamily="50" charset="-128"/>
                <a:hlinkClick r:id="rId3">
                  <a:extLst>
                    <a:ext uri="{A12FA001-AC4F-418D-AE19-62706E023703}">
                      <ahyp:hlinkClr xmlns:ahyp="http://schemas.microsoft.com/office/drawing/2018/hyperlinkcolor" val="tx"/>
                    </a:ext>
                  </a:extLst>
                </a:hlinkClick>
              </a:rPr>
              <a:t>https://www.city.osaka.lg.jp/fukushi/page/0000592830.html</a:t>
            </a:r>
            <a:endParaRPr lang="en-US" altLang="ja-JP" sz="140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endParaRPr lang="en-US" altLang="ja-JP" sz="1200" dirty="0">
              <a:solidFill>
                <a:srgbClr val="44546A">
                  <a:lumMod val="50000"/>
                </a:srgbClr>
              </a:solidFill>
              <a:latin typeface="Meiryo UI" panose="020B0604030504040204" pitchFamily="50" charset="-128"/>
              <a:ea typeface="Meiryo UI" panose="020B0604030504040204" pitchFamily="50" charset="-128"/>
            </a:endParaRPr>
          </a:p>
          <a:p>
            <a:pPr algn="l" defTabSz="685783">
              <a:lnSpc>
                <a:spcPct val="100000"/>
              </a:lnSpc>
              <a:defRPr/>
            </a:pPr>
            <a:endParaRPr lang="en-US" altLang="ja-JP" sz="1200" dirty="0">
              <a:solidFill>
                <a:srgbClr val="44546A">
                  <a:lumMod val="50000"/>
                </a:srgbClr>
              </a:solidFill>
              <a:latin typeface="Meiryo UI" panose="020B0604030504040204" pitchFamily="50" charset="-128"/>
              <a:ea typeface="Meiryo UI" panose="020B0604030504040204"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129740" y="1028160"/>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Meiryo UI" panose="020B0604030504040204" pitchFamily="50" charset="-128"/>
                <a:ea typeface="Meiryo UI" panose="020B0604030504040204" pitchFamily="50" charset="-128"/>
                <a:cs typeface="Segoe UI" panose="020B0502040204020203" pitchFamily="34" charset="0"/>
              </a:rPr>
              <a:t>1</a:t>
            </a:r>
            <a:endParaRPr lang="ja-JP" altLang="en-US" sz="3000" b="1" dirty="0">
              <a:solidFill>
                <a:schemeClr val="bg1"/>
              </a:solidFill>
              <a:latin typeface="Meiryo UI" panose="020B0604030504040204" pitchFamily="50" charset="-128"/>
              <a:ea typeface="Meiryo UI" panose="020B0604030504040204" pitchFamily="50" charset="-128"/>
              <a:cs typeface="Segoe UI" panose="020B0502040204020203"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152903" y="73126"/>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Meiryo UI" panose="020B0604030504040204" pitchFamily="50" charset="-128"/>
                <a:ea typeface="Meiryo UI" panose="020B0604030504040204" pitchFamily="50" charset="-128"/>
              </a:rPr>
              <a:t>　　</a:t>
            </a:r>
            <a:endParaRPr lang="ja-JP" altLang="en-US" sz="2100" b="1" dirty="0">
              <a:solidFill>
                <a:srgbClr val="FFFDE1"/>
              </a:solidFill>
              <a:latin typeface="Meiryo UI" panose="020B0604030504040204" pitchFamily="50" charset="-128"/>
              <a:ea typeface="Meiryo UI" panose="020B0604030504040204" pitchFamily="50" charset="-128"/>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343143" y="186495"/>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eiryo UI" panose="020B0604030504040204" pitchFamily="50" charset="-128"/>
                <a:ea typeface="Meiryo UI" panose="020B0604030504040204" pitchFamily="50" charset="-128"/>
              </a:rPr>
              <a:t>取組み</a:t>
            </a:r>
            <a:endParaRPr lang="en-US" altLang="ja-JP" sz="3300" b="1" dirty="0">
              <a:solidFill>
                <a:schemeClr val="bg1"/>
              </a:solidFill>
              <a:latin typeface="Meiryo UI" panose="020B0604030504040204" pitchFamily="50" charset="-128"/>
              <a:ea typeface="Meiryo UI" panose="020B0604030504040204" pitchFamily="50" charset="-128"/>
            </a:endParaRPr>
          </a:p>
        </p:txBody>
      </p:sp>
      <p:sp>
        <p:nvSpPr>
          <p:cNvPr id="27" name="楕円 26">
            <a:hlinkClick r:id="rId4" action="ppaction://hlinksldjump"/>
            <a:extLst>
              <a:ext uri="{FF2B5EF4-FFF2-40B4-BE49-F238E27FC236}">
                <a16:creationId xmlns:a16="http://schemas.microsoft.com/office/drawing/2014/main" id="{581E6311-241F-4F35-825A-1A51D2309E5D}"/>
              </a:ext>
            </a:extLst>
          </p:cNvPr>
          <p:cNvSpPr>
            <a:spLocks noChangeAspect="1"/>
          </p:cNvSpPr>
          <p:nvPr/>
        </p:nvSpPr>
        <p:spPr>
          <a:xfrm>
            <a:off x="469881" y="-13024"/>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300" dirty="0">
                <a:solidFill>
                  <a:schemeClr val="bg1"/>
                </a:solidFill>
                <a:latin typeface="Meiryo UI" panose="020B0604030504040204" pitchFamily="50" charset="-128"/>
                <a:ea typeface="Meiryo UI" panose="020B0604030504040204" pitchFamily="50" charset="-128"/>
                <a:cs typeface="Segoe UI" panose="020B0502040204020203" pitchFamily="34" charset="0"/>
              </a:rPr>
              <a:t>03</a:t>
            </a:r>
            <a:endParaRPr lang="ja-JP" altLang="en-US" sz="3300" dirty="0">
              <a:solidFill>
                <a:schemeClr val="bg1"/>
              </a:solidFill>
              <a:latin typeface="Meiryo UI" panose="020B0604030504040204" pitchFamily="50" charset="-128"/>
              <a:ea typeface="Meiryo UI" panose="020B0604030504040204" pitchFamily="50" charset="-128"/>
              <a:cs typeface="Segoe UI" panose="020B0502040204020203" pitchFamily="34" charset="0"/>
            </a:endParaRPr>
          </a:p>
        </p:txBody>
      </p:sp>
      <p:sp>
        <p:nvSpPr>
          <p:cNvPr id="26" name="スライド番号プレースホルダー 5">
            <a:extLst>
              <a:ext uri="{FF2B5EF4-FFF2-40B4-BE49-F238E27FC236}">
                <a16:creationId xmlns:a16="http://schemas.microsoft.com/office/drawing/2014/main" id="{603F1994-73ED-447D-B364-2DD5346A4044}"/>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latin typeface="Meiryo UI" panose="020B0604030504040204" pitchFamily="50" charset="-128"/>
                <a:ea typeface="Meiryo UI" panose="020B0604030504040204" pitchFamily="50" charset="-128"/>
              </a:rPr>
              <a:t>4</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5048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878</Words>
  <Application>Microsoft Office PowerPoint</Application>
  <PresentationFormat>画面に合わせる (4:3)</PresentationFormat>
  <Paragraphs>77</Paragraphs>
  <Slides>4</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Meiryo UI</vt:lpstr>
      <vt:lpstr>游ゴシック</vt:lpstr>
      <vt:lpstr>游ゴシック Light</vt:lpstr>
      <vt:lpstr>Arial</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2026-03-31T00:32:15Z</dcterms:modified>
</cp:coreProperties>
</file>