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sldIdLst>
    <p:sldId id="410" r:id="rId2"/>
    <p:sldId id="433" r:id="rId3"/>
    <p:sldId id="435" r:id="rId4"/>
    <p:sldId id="361" r:id="rId5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GQqnDgLFhuyxW8JbulNLng==" hashData="TdQY8ophNR0NUKGV6qotcoSXHeP0J/GzPW5h7mLW0KRJecT0KFFRcXeyzFaGBvXFB18yl/WFHMXTIiZ76P9/O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FCF2F"/>
    <a:srgbClr val="99D24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3A661-518F-44F3-B462-2D0A09FF72C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2F164-E566-4BC8-935F-B7FBEED30F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2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CA69F4-4EF9-264B-A3A2-B28016D02E5D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626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2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3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7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02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1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6955004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楕円 6">
            <a:hlinkClick r:id="rId3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2627747" y="233666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2345785" y="4091247"/>
            <a:ext cx="2089127" cy="68731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市町村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問合せ先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2380597" y="4849623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地域生活支援拠点等に関するお問い合わせはこちらです。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4479690" y="4091245"/>
            <a:ext cx="2218196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運用状況の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検証・検討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4544225" y="4843227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地域生活支援拠点等の運用状況の検証・検討について掲載しています。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6842470" y="4091245"/>
            <a:ext cx="1819892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取組み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6707853" y="4836831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地域生活支援拠点等についての取組みを掲載しています。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104294" y="857250"/>
            <a:ext cx="6890210" cy="36965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800" dirty="0">
                <a:latin typeface="+mn-ea"/>
                <a:ea typeface="+mn-ea"/>
              </a:rPr>
              <a:t>「大阪府地域生活支援拠点等ポータルサイト」情報シート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3" y="857250"/>
            <a:ext cx="2152357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350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245158" y="2673583"/>
            <a:ext cx="1813787" cy="47822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b="1" spc="225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寝屋川市</a:t>
            </a:r>
            <a:endParaRPr lang="en-US" altLang="ja-JP" b="1" spc="225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2358457" y="1214754"/>
            <a:ext cx="6763406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412070" y="1241464"/>
            <a:ext cx="1328216" cy="1328216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350" dirty="0">
              <a:solidFill>
                <a:schemeClr val="tx1"/>
              </a:solidFill>
            </a:endParaRP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4791375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CAD511B1-606A-4CF6-B6A0-EDC3556CA8DA}"/>
              </a:ext>
            </a:extLst>
          </p:cNvPr>
          <p:cNvSpPr txBox="1">
            <a:spLocks/>
          </p:cNvSpPr>
          <p:nvPr/>
        </p:nvSpPr>
        <p:spPr>
          <a:xfrm>
            <a:off x="82193" y="3933992"/>
            <a:ext cx="2022101" cy="64713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人口（令和８年１月現在）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　　　　　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223,224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整備</a:t>
            </a:r>
            <a:r>
              <a:rPr lang="ja-JP" altLang="en-US" sz="1000" b="1" spc="225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時期：令和２年４月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CDE0DCB-57DA-4DB2-83B5-01F90BF23F6F}"/>
              </a:ext>
            </a:extLst>
          </p:cNvPr>
          <p:cNvSpPr/>
          <p:nvPr/>
        </p:nvSpPr>
        <p:spPr>
          <a:xfrm>
            <a:off x="683568" y="1556792"/>
            <a:ext cx="7920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 2">
            <a:extLst>
              <a:ext uri="{FF2B5EF4-FFF2-40B4-BE49-F238E27FC236}">
                <a16:creationId xmlns:a16="http://schemas.microsoft.com/office/drawing/2014/main" id="{945171B4-8AB3-4180-916D-CE11E6D279C4}"/>
              </a:ext>
            </a:extLst>
          </p:cNvPr>
          <p:cNvSpPr/>
          <p:nvPr/>
        </p:nvSpPr>
        <p:spPr>
          <a:xfrm>
            <a:off x="2259017" y="1340768"/>
            <a:ext cx="6763406" cy="716558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1905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FB7A26D9-7670-40AB-88D1-40F2FDBDFCF5}"/>
              </a:ext>
            </a:extLst>
          </p:cNvPr>
          <p:cNvSpPr txBox="1">
            <a:spLocks/>
          </p:cNvSpPr>
          <p:nvPr/>
        </p:nvSpPr>
        <p:spPr>
          <a:xfrm>
            <a:off x="2267743" y="1412776"/>
            <a:ext cx="6754679" cy="398745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100" dirty="0">
                <a:latin typeface="+mn-ea"/>
                <a:ea typeface="+mn-ea"/>
              </a:rPr>
              <a:t>本市では平成</a:t>
            </a:r>
            <a:r>
              <a:rPr lang="en-US" altLang="ja-JP" sz="1100" dirty="0">
                <a:latin typeface="+mn-ea"/>
                <a:ea typeface="+mn-ea"/>
              </a:rPr>
              <a:t>30</a:t>
            </a:r>
            <a:r>
              <a:rPr lang="ja-JP" altLang="en-US" sz="1100" dirty="0">
                <a:latin typeface="+mn-ea"/>
                <a:ea typeface="+mn-ea"/>
              </a:rPr>
              <a:t>年度から面的整備の手法での地域生活支援（拠点）システムの整備を推進しており、基幹相談支援センターにコーディネーターを配置し、自立支援協議会の全体会で毎年検証・検討を行いながら、効果的な支援体制や緊急時の連絡体制の構築を含む、機能の充実を図っています。</a:t>
            </a:r>
            <a:endParaRPr lang="en-US" altLang="ja-JP" sz="1100" dirty="0">
              <a:latin typeface="+mn-ea"/>
              <a:ea typeface="+mn-ea"/>
            </a:endParaRPr>
          </a:p>
        </p:txBody>
      </p:sp>
      <p:sp>
        <p:nvSpPr>
          <p:cNvPr id="23" name="スライド番号プレースホルダー 5">
            <a:extLst>
              <a:ext uri="{FF2B5EF4-FFF2-40B4-BE49-F238E27FC236}">
                <a16:creationId xmlns:a16="http://schemas.microsoft.com/office/drawing/2014/main" id="{6C33BC74-78AB-470F-8BAF-9C1E3D03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808DCA07-5042-4D76-9970-E4E86523188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59" y="1431056"/>
            <a:ext cx="973838" cy="971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2"/>
            <a:ext cx="6862847" cy="1334902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249742" y="1350851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市町村問合せ先</a:t>
            </a:r>
            <a:endParaRPr lang="en-US" altLang="ja-JP" sz="33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147661" y="2803551"/>
            <a:ext cx="6862847" cy="3008913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F59C1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4270017" y="2489872"/>
            <a:ext cx="603956" cy="274526"/>
          </a:xfrm>
          <a:prstGeom prst="triangle">
            <a:avLst/>
          </a:prstGeom>
          <a:solidFill>
            <a:srgbClr val="E27B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271479" y="2862281"/>
            <a:ext cx="6601033" cy="151124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b="1" dirty="0">
                <a:latin typeface="+mn-ea"/>
              </a:rPr>
              <a:t>寝屋川市　福祉部　障害福祉課</a:t>
            </a:r>
            <a:endParaRPr lang="en-US" altLang="ja-JP" sz="135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350" b="1" dirty="0">
                <a:latin typeface="+mn-ea"/>
              </a:rPr>
              <a:t>　　住所　〒</a:t>
            </a:r>
            <a:r>
              <a:rPr lang="en-US" altLang="ja-JP" sz="1350" b="1" dirty="0">
                <a:latin typeface="+mn-ea"/>
              </a:rPr>
              <a:t>572-8533</a:t>
            </a:r>
            <a:r>
              <a:rPr lang="ja-JP" altLang="en-US" sz="1350" b="1" dirty="0">
                <a:latin typeface="+mn-ea"/>
              </a:rPr>
              <a:t>　寝屋川市池田西町</a:t>
            </a:r>
            <a:r>
              <a:rPr lang="en-US" altLang="ja-JP" sz="1350" b="1" dirty="0">
                <a:latin typeface="+mn-ea"/>
              </a:rPr>
              <a:t>28</a:t>
            </a:r>
            <a:r>
              <a:rPr lang="ja-JP" altLang="en-US" sz="1350" b="1" dirty="0">
                <a:latin typeface="+mn-ea"/>
              </a:rPr>
              <a:t>番</a:t>
            </a:r>
            <a:r>
              <a:rPr lang="en-US" altLang="ja-JP" sz="1350" b="1" dirty="0">
                <a:latin typeface="+mn-ea"/>
              </a:rPr>
              <a:t>22</a:t>
            </a:r>
            <a:r>
              <a:rPr lang="ja-JP" altLang="en-US" sz="1350" b="1" dirty="0">
                <a:latin typeface="+mn-ea"/>
              </a:rPr>
              <a:t>号　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電話番号　</a:t>
            </a:r>
            <a:r>
              <a:rPr lang="en-US" altLang="ja-JP" sz="1350" b="1" dirty="0">
                <a:latin typeface="+mn-ea"/>
              </a:rPr>
              <a:t>050-1725-7913</a:t>
            </a:r>
            <a:r>
              <a:rPr lang="ja-JP" altLang="en-US" sz="1350" b="1" dirty="0">
                <a:latin typeface="+mn-ea"/>
              </a:rPr>
              <a:t>（自動音声対応）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連絡用アドレス　</a:t>
            </a:r>
            <a:endParaRPr lang="en-US" altLang="ja-JP" sz="1350" b="1" dirty="0">
              <a:latin typeface="+mn-ea"/>
            </a:endParaRP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796154" y="921251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53025" y="1879144"/>
            <a:ext cx="62646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  <a:latin typeface="Segoe UI"/>
                <a:ea typeface="メイリオ"/>
              </a:rPr>
              <a:t>地域生活支援拠点等に関するお問い合わせはこちらです。</a:t>
            </a:r>
            <a:endParaRPr lang="en-US" altLang="ja-JP" sz="1600" b="1" dirty="0">
              <a:solidFill>
                <a:schemeClr val="bg1"/>
              </a:solidFill>
              <a:latin typeface="Segoe UI"/>
              <a:ea typeface="メイリオ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D577522B-1BA6-4515-94A2-CFEC36C6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55A6B56-6663-4FBF-8687-0B8F696EF014}"/>
              </a:ext>
            </a:extLst>
          </p:cNvPr>
          <p:cNvSpPr txBox="1"/>
          <p:nvPr/>
        </p:nvSpPr>
        <p:spPr>
          <a:xfrm>
            <a:off x="1271480" y="4593265"/>
            <a:ext cx="6604578" cy="104199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（緊急時の受入れ・対応について）</a:t>
            </a:r>
            <a:endParaRPr lang="en-US" altLang="ja-JP" sz="1350" b="1" dirty="0"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　連絡窓口　寝屋川市基幹相談支援センター</a:t>
            </a:r>
            <a:endParaRPr lang="en-US" altLang="ja-JP" sz="1350" b="1" dirty="0"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　電話番号　</a:t>
            </a:r>
            <a:endParaRPr lang="en-US" altLang="ja-JP" sz="135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1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solidFill>
                  <a:schemeClr val="bg1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013443" y="1246952"/>
            <a:ext cx="5670630" cy="66997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運用状況の検証・検討</a:t>
            </a: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960428" y="1016432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359533" y="2473810"/>
            <a:ext cx="2440394" cy="1080847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552493" y="226675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検証・検討の場の名称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364147" y="4822381"/>
            <a:ext cx="2440394" cy="10908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557108" y="4615324"/>
            <a:ext cx="2054472" cy="469860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コーディネーターの配置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359533" y="3827191"/>
            <a:ext cx="2440394" cy="728481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552493" y="362013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3118111" y="2473810"/>
            <a:ext cx="5828375" cy="3439466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3578959" y="2256067"/>
            <a:ext cx="4906679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3408057" y="2873625"/>
            <a:ext cx="5170126" cy="2320675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◆運用状況の検証・検討について</a:t>
            </a: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⑴　開催日時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・令和７年５月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19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・令和７年７月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・令和７年９月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22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・令和７年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・令和７年１月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19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・令和７年３月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⑵　議題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体験宿泊について、他情報共有</a:t>
            </a: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内容：体験宿泊事業実施状況と今後の利用等について情報共有</a:t>
            </a:r>
          </a:p>
          <a:p>
            <a:pPr algn="l" defTabSz="685783">
              <a:lnSpc>
                <a:spcPct val="100000"/>
              </a:lnSpc>
              <a:defRPr/>
            </a:pPr>
            <a:endParaRPr lang="ja-JP" altLang="en-US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1284899" y="4154248"/>
            <a:ext cx="589659" cy="14071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年６回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539552" y="2870714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寝屋川市自立支援協議会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相談支援部会基幹・拠点推進会議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B31C0680-B7D4-45C6-8054-86950F5B86B5}"/>
              </a:ext>
            </a:extLst>
          </p:cNvPr>
          <p:cNvSpPr txBox="1">
            <a:spLocks/>
          </p:cNvSpPr>
          <p:nvPr/>
        </p:nvSpPr>
        <p:spPr>
          <a:xfrm>
            <a:off x="1207054" y="5318267"/>
            <a:ext cx="745347" cy="252454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配置なし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ADF12245-A631-49DB-9C53-BD8A0EF6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858412" y="2426892"/>
            <a:ext cx="7427176" cy="3573858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1140576" y="2715474"/>
            <a:ext cx="1616278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各機能の取組み</a:t>
            </a:r>
            <a:endParaRPr kumimoji="1" lang="en-US" altLang="ja-JP" sz="16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defTabSz="685783">
              <a:lnSpc>
                <a:spcPct val="100000"/>
              </a:lnSpc>
              <a:defRPr/>
            </a:pP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140576" y="1106742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ja-JP" altLang="en-US" sz="2100" b="1" dirty="0">
              <a:solidFill>
                <a:srgbClr val="FFFDE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2182893" y="1208458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取組み</a:t>
            </a:r>
            <a:endParaRPr lang="en-US" altLang="ja-JP" sz="33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楕円 26">
            <a:hlinkClick r:id="rId3" action="ppaction://hlinksldjump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774216" y="985577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26" name="スライド番号プレースホルダー 5">
            <a:extLst>
              <a:ext uri="{FF2B5EF4-FFF2-40B4-BE49-F238E27FC236}">
                <a16:creationId xmlns:a16="http://schemas.microsoft.com/office/drawing/2014/main" id="{603F1994-73ED-447D-B364-2DD5346A4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E24B0F11-A99B-446C-A730-C070E92C7523}"/>
              </a:ext>
            </a:extLst>
          </p:cNvPr>
          <p:cNvSpPr txBox="1">
            <a:spLocks/>
          </p:cNvSpPr>
          <p:nvPr/>
        </p:nvSpPr>
        <p:spPr>
          <a:xfrm>
            <a:off x="827259" y="3129590"/>
            <a:ext cx="7077697" cy="2723993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◆相談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基幹相談支援センター及び相談支援事業所の連携により、緊急支援のニーズの把握や相談支援の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仕組みづくりを推進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◆緊急時の受入れ・対応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養護者の緊急時に対応できる居室確保を実施</a:t>
            </a: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◆体験の機会・場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短期入所を活用した体験宿泊プログラムを実施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◆専門的人材の確保・養成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自立支援協議会で実施する、相談支援専門員向けの研修についての内容を検討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048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486</Words>
  <Application>Microsoft Office PowerPoint</Application>
  <PresentationFormat>画面に合わせる (4:3)</PresentationFormat>
  <Paragraphs>78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メイリオ</vt:lpstr>
      <vt:lpstr>游ゴシック</vt:lpstr>
      <vt:lpstr>游ゴシック Light</vt:lpstr>
      <vt:lpstr>Arial</vt:lpstr>
      <vt:lpstr>Segoe UI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2026-03-25T08:43:51Z</dcterms:modified>
</cp:coreProperties>
</file>