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3d8hj4WmTjzKRhgNtwuFCw==" hashData="Bvscdakb1DrpPwG65JIn8+UDQHTC3qn9sZkwPRCeUo/hYxjwRBOuqEqKsm7ShpTe74GbPZd+31TeFX22oarWA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rgbClr val="00000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903"/>
    <p:restoredTop sz="94660"/>
  </p:normalViewPr>
  <p:slideViewPr>
    <p:cSldViewPr snapToGrid="0">
      <p:cViewPr varScale="1">
        <p:scale>
          <a:sx n="97" d="100"/>
          <a:sy n="97" d="100"/>
        </p:scale>
        <p:origin x="57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2026/3/31</a:t>
            </a:fld>
            <a:endParaRPr kumimoji="1" lang="ja-JP" altLang="en-US"/>
          </a:p>
        </p:txBody>
      </p:sp>
      <p:sp>
        <p:nvSpPr>
          <p:cNvPr id="1102"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 name="スライド イメージ プレースホルダー 1"/>
          <p:cNvSpPr>
            <a:spLocks noGrp="1" noRot="1" noChangeAspect="1"/>
          </p:cNvSpPr>
          <p:nvPr>
            <p:ph type="sldImg"/>
          </p:nvPr>
        </p:nvSpPr>
        <p:spPr>
          <a:xfrm>
            <a:off x="919163" y="746125"/>
            <a:ext cx="4968875" cy="3725863"/>
          </a:xfrm>
        </p:spPr>
      </p:sp>
      <p:sp>
        <p:nvSpPr>
          <p:cNvPr id="1128" name="ノート プレースホルダー 2"/>
          <p:cNvSpPr>
            <a:spLocks noGrp="1"/>
          </p:cNvSpPr>
          <p:nvPr>
            <p:ph type="body" idx="1"/>
          </p:nvPr>
        </p:nvSpPr>
        <p:spPr/>
        <p:txBody>
          <a:bodyPr/>
          <a:lstStyle/>
          <a:p>
            <a:endParaRPr lang="ja-JP" altLang="en-US" dirty="0"/>
          </a:p>
        </p:txBody>
      </p:sp>
      <p:sp>
        <p:nvSpPr>
          <p:cNvPr id="1129"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スライド イメージ プレースホルダー 1"/>
          <p:cNvSpPr>
            <a:spLocks noGrp="1" noRot="1" noChangeAspect="1"/>
          </p:cNvSpPr>
          <p:nvPr>
            <p:ph type="sldImg"/>
          </p:nvPr>
        </p:nvSpPr>
        <p:spPr>
          <a:xfrm>
            <a:off x="919163" y="746125"/>
            <a:ext cx="4968875" cy="3725863"/>
          </a:xfrm>
        </p:spPr>
      </p:sp>
      <p:sp>
        <p:nvSpPr>
          <p:cNvPr id="1143" name="ノート プレースホルダー 2"/>
          <p:cNvSpPr>
            <a:spLocks noGrp="1"/>
          </p:cNvSpPr>
          <p:nvPr>
            <p:ph type="body" idx="1"/>
          </p:nvPr>
        </p:nvSpPr>
        <p:spPr/>
        <p:txBody>
          <a:bodyPr/>
          <a:lstStyle/>
          <a:p>
            <a:endParaRPr lang="ja-JP" altLang="en-US"/>
          </a:p>
        </p:txBody>
      </p:sp>
      <p:sp>
        <p:nvSpPr>
          <p:cNvPr id="114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 name="スライド イメージ プレースホルダー 1"/>
          <p:cNvSpPr>
            <a:spLocks noGrp="1" noRot="1" noChangeAspect="1"/>
          </p:cNvSpPr>
          <p:nvPr>
            <p:ph type="sldImg"/>
          </p:nvPr>
        </p:nvSpPr>
        <p:spPr>
          <a:xfrm>
            <a:off x="919163" y="746125"/>
            <a:ext cx="4968875" cy="3725863"/>
          </a:xfrm>
        </p:spPr>
      </p:sp>
      <p:sp>
        <p:nvSpPr>
          <p:cNvPr id="1165" name="ノート プレースホルダー 2"/>
          <p:cNvSpPr>
            <a:spLocks noGrp="1"/>
          </p:cNvSpPr>
          <p:nvPr>
            <p:ph type="body" idx="1"/>
          </p:nvPr>
        </p:nvSpPr>
        <p:spPr/>
        <p:txBody>
          <a:bodyPr/>
          <a:lstStyle/>
          <a:p>
            <a:endParaRPr lang="ja-JP" altLang="en-US"/>
          </a:p>
        </p:txBody>
      </p:sp>
      <p:sp>
        <p:nvSpPr>
          <p:cNvPr id="1166"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 name="スライド イメージ プレースホルダー 1"/>
          <p:cNvSpPr>
            <a:spLocks noGrp="1" noRot="1" noChangeAspect="1"/>
          </p:cNvSpPr>
          <p:nvPr>
            <p:ph type="sldImg"/>
          </p:nvPr>
        </p:nvSpPr>
        <p:spPr>
          <a:xfrm>
            <a:off x="919163" y="746125"/>
            <a:ext cx="4968875" cy="3725863"/>
          </a:xfrm>
        </p:spPr>
      </p:sp>
      <p:sp>
        <p:nvSpPr>
          <p:cNvPr id="1189" name="ノート プレースホルダー 2"/>
          <p:cNvSpPr>
            <a:spLocks noGrp="1"/>
          </p:cNvSpPr>
          <p:nvPr>
            <p:ph type="body" idx="1"/>
          </p:nvPr>
        </p:nvSpPr>
        <p:spPr/>
        <p:txBody>
          <a:bodyPr/>
          <a:lstStyle/>
          <a:p>
            <a:endParaRPr lang="ja-JP" altLang="en-US"/>
          </a:p>
        </p:txBody>
      </p:sp>
      <p:sp>
        <p:nvSpPr>
          <p:cNvPr id="1190"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1032"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ACA9441-E778-46E2-9072-D9E0E2A9E1CF}" type="datetime1">
              <a:rPr kumimoji="1" lang="ja-JP" altLang="en-US" smtClean="0"/>
              <a:t>2026/3/31</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E9298227-1457-4F23-9F49-FEC451472643}" type="datetime1">
              <a:rPr kumimoji="1" lang="ja-JP" altLang="en-US" smtClean="0"/>
              <a:t>2026/3/31</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59C769F8-7E42-44CA-834B-58D976EAFCF9}" type="datetime1">
              <a:rPr kumimoji="1" lang="ja-JP" altLang="en-US" smtClean="0"/>
              <a:t>2026/3/31</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15CA42C1-6DA8-4E87-8CC9-F7AC1F2432EB}" type="datetime1">
              <a:rPr kumimoji="1" lang="ja-JP" altLang="en-US" smtClean="0"/>
              <a:t>2026/3/31</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F34424F2-2534-4E2E-98B7-6C01870B28F8}" type="datetime1">
              <a:rPr kumimoji="1" lang="ja-JP" altLang="en-US" smtClean="0"/>
              <a:t>2026/3/31</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2FC9F997-8AE3-49E9-A3C8-410953056C30}" type="datetime1">
              <a:rPr kumimoji="1" lang="ja-JP" altLang="en-US" smtClean="0"/>
              <a:t>2026/3/31</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28AA54F-FBA8-4B52-B0B6-90644E938BE0}" type="datetime1">
              <a:rPr kumimoji="1" lang="ja-JP" altLang="en-US" smtClean="0"/>
              <a:t>2026/3/31</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4242180B-066C-4B33-9866-DF17A2270C18}" type="datetime1">
              <a:rPr kumimoji="1" lang="ja-JP" altLang="en-US" smtClean="0"/>
              <a:t>2026/3/31</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036F57DA-19DE-408E-A972-18C83B513BDA}" type="datetime1">
              <a:rPr kumimoji="1" lang="ja-JP" altLang="en-US" smtClean="0"/>
              <a:t>2026/3/31</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5714D222-3872-4908-9588-C6DBCAF12C8A}" type="datetime1">
              <a:rPr kumimoji="1" lang="ja-JP" altLang="en-US" smtClean="0"/>
              <a:t>2026/3/31</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82"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1083"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F2F8910D-4704-4575-A1CE-57C3D2735209}" type="datetime1">
              <a:rPr kumimoji="1" lang="ja-JP" altLang="en-US" smtClean="0"/>
              <a:t>2026/3/31</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2026/3/31</a:t>
            </a:fld>
            <a:endParaRPr kumimoji="1" lang="ja-JP" altLang="en-US"/>
          </a:p>
        </p:txBody>
      </p:sp>
      <p:sp>
        <p:nvSpPr>
          <p:cNvPr id="1028"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楕円 16"/>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1108" name="楕円 6">
            <a:hlinkClick r:id="rId3" action="ppaction://hlinksldjump"/>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1109" name="タイトル 1"/>
          <p:cNvSpPr txBox="1"/>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1110" name="タイトル 1"/>
          <p:cNvSpPr txBox="1"/>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a:p>
            <a:pPr algn="l">
              <a:lnSpc>
                <a:spcPct val="100000"/>
              </a:lnSpc>
            </a:pPr>
            <a:endParaRPr lang="ja-JP" altLang="en-US" sz="1200" dirty="0">
              <a:latin typeface="+mn-ea"/>
              <a:ea typeface="+mn-ea"/>
            </a:endParaRPr>
          </a:p>
        </p:txBody>
      </p:sp>
      <p:sp>
        <p:nvSpPr>
          <p:cNvPr id="1111" name="タイトル 1"/>
          <p:cNvSpPr txBox="1"/>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1112" name="タイトル 1"/>
          <p:cNvSpPr txBox="1"/>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1113" name="タイトル 1"/>
          <p:cNvSpPr txBox="1"/>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1114" name="タイトル 1"/>
          <p:cNvSpPr txBox="1"/>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1115" name="タイトル 1"/>
          <p:cNvSpPr txBox="1"/>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1116" name="正方形/長方形 1"/>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1117" name="タイトル 1"/>
          <p:cNvSpPr txBox="1"/>
          <p:nvPr/>
        </p:nvSpPr>
        <p:spPr>
          <a:xfrm>
            <a:off x="245158" y="2673583"/>
            <a:ext cx="1813787" cy="478226"/>
          </a:xfrm>
          <a:prstGeom prst="rect">
            <a:avLst/>
          </a:prstGeom>
        </p:spPr>
        <p:txBody>
          <a:bodyPr vert="horz" lIns="68580" tIns="34290" rIns="68580" bIns="3429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岬町</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118" name="直線コネクタ 9"/>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20" name="楕円 15"/>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121" name="タイトル 1"/>
          <p:cNvSpPr txBox="1"/>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人口（令和７年４月現在）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14,981人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整備時期：令和４年３月</a:t>
            </a:r>
            <a:endParaRPr lang="en-US" altLang="ja-JP" sz="1000" b="1" spc="225" dirty="0">
              <a:solidFill>
                <a:schemeClr val="bg1"/>
              </a:solidFill>
              <a:latin typeface="+mn-ea"/>
              <a:ea typeface="+mn-ea"/>
              <a:cs typeface="Arial" panose="020B0604020202020204" pitchFamily="34" charset="0"/>
            </a:endParaRPr>
          </a:p>
        </p:txBody>
      </p:sp>
      <p:sp>
        <p:nvSpPr>
          <p:cNvPr id="1122" name="正方形/長方形 11"/>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角丸四角形 2"/>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1125"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角丸四角形 1"/>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32" name="タイトル 1"/>
          <p:cNvSpPr txBox="1"/>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1133" name="角丸四角形 2"/>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4" name="三角形 5"/>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5" name="テキスト ボックス 7"/>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岬町　地域福祉課</a:t>
            </a:r>
            <a:endParaRPr lang="en-US" altLang="ja-JP" sz="1350" b="1" dirty="0">
              <a:latin typeface="+mn-ea"/>
            </a:endParaRPr>
          </a:p>
          <a:p>
            <a:pPr>
              <a:lnSpc>
                <a:spcPct val="150000"/>
              </a:lnSpc>
            </a:pPr>
            <a:r>
              <a:rPr lang="ja-JP" altLang="en-US" sz="1350" b="1" dirty="0">
                <a:latin typeface="+mn-ea"/>
              </a:rPr>
              <a:t>　　住所　　　　　　　泉南郡岬町深日2000番地の1</a:t>
            </a:r>
            <a:endParaRPr lang="en-US" altLang="ja-JP" sz="1350" b="1" dirty="0">
              <a:latin typeface="+mn-ea"/>
            </a:endParaRPr>
          </a:p>
          <a:p>
            <a:r>
              <a:rPr lang="ja-JP" altLang="en-US" sz="1350" b="1" dirty="0">
                <a:latin typeface="+mn-ea"/>
              </a:rPr>
              <a:t>　　電話番号　　　　　０７２－４９２－２７００</a:t>
            </a:r>
            <a:endParaRPr lang="en-US" altLang="ja-JP" sz="1350" b="1" dirty="0">
              <a:latin typeface="+mn-ea"/>
            </a:endParaRPr>
          </a:p>
          <a:p>
            <a:r>
              <a:rPr lang="ja-JP" altLang="en-US" sz="1350" b="1" dirty="0">
                <a:latin typeface="+mn-ea"/>
              </a:rPr>
              <a:t>　　</a:t>
            </a:r>
            <a:endParaRPr lang="en-US" altLang="ja-JP" sz="1350" b="1" dirty="0">
              <a:latin typeface="+mn-ea"/>
            </a:endParaRPr>
          </a:p>
          <a:p>
            <a:r>
              <a:rPr lang="ja-JP" altLang="en-US" sz="1350" b="1" dirty="0">
                <a:latin typeface="+mn-ea"/>
              </a:rPr>
              <a:t>　　担当係名　　　　　地域福祉課　地域福祉係</a:t>
            </a:r>
            <a:endParaRPr lang="en-US" altLang="ja-JP" sz="1350" dirty="0">
              <a:latin typeface="+mn-ea"/>
            </a:endParaRPr>
          </a:p>
        </p:txBody>
      </p:sp>
      <p:sp>
        <p:nvSpPr>
          <p:cNvPr id="1136" name="楕円 9">
            <a:hlinkClick r:id="rId3" action="ppaction://hlinksldjump"/>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37" name="テキスト ボックス 10"/>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138" name="正方形/長方形 11"/>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39"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140" name="テキスト ボックス 13"/>
          <p:cNvSpPr txBox="1"/>
          <p:nvPr/>
        </p:nvSpPr>
        <p:spPr>
          <a:xfrm>
            <a:off x="1271480" y="4593265"/>
            <a:ext cx="6604578" cy="1041991"/>
          </a:xfrm>
          <a:prstGeom prst="rect">
            <a:avLst/>
          </a:prstGeom>
          <a:noFill/>
        </p:spPr>
        <p:txBody>
          <a:bodyPr wrap="square">
            <a:noAutofit/>
          </a:bodyPr>
          <a:lstStyle/>
          <a:p>
            <a:pPr>
              <a:spcAft>
                <a:spcPts val="300"/>
              </a:spcAft>
            </a:pPr>
            <a:endParaRPr lang="en-US" altLang="ja-JP" sz="1350" b="1" dirty="0">
              <a:latin typeface="+mn-ea"/>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角丸四角形 1"/>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1147" name="タイトル 1"/>
          <p:cNvSpPr txBox="1"/>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148" name="楕円 9">
            <a:hlinkClick r:id="rId3" action="ppaction://hlinksldjump"/>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49" name="正方形/長方形 8"/>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50" name="角丸四角形 1"/>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1" name="タイトル 1"/>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152" name="角丸四角形 1"/>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3" name="タイトル 1"/>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154" name="角丸四角形 1"/>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5" name="タイトル 1"/>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6" name="角丸四角形 1"/>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7" name="タイトル 1"/>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8" name="タイトル 1"/>
          <p:cNvSpPr txBox="1"/>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内容：地域生活支援拠点等の整備・運営における課題を確認</a:t>
            </a: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・緊急時のリスクを軽減し、将来の生活のあり様を含めたサービス等利用計画の作成や質の高い相談支援ができる相談支援専門員のさらなる質の向上</a:t>
            </a: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・「阪南岬あんしんネット」のさらなる周知をおこなう。</a:t>
            </a:r>
          </a:p>
        </p:txBody>
      </p:sp>
      <p:sp>
        <p:nvSpPr>
          <p:cNvPr id="1159" name="タイトル 1"/>
          <p:cNvSpPr txBox="1"/>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1回／年</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0" name="タイトル 1"/>
          <p:cNvSpPr txBox="1"/>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阪南市岬町地域自立支援協議会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地域生活支援部会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1" name="タイトル 1"/>
          <p:cNvSpPr txBox="1"/>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配置はありません。</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2"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8" name="正方形/長方形 5"/>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69" name="角丸四角形 1"/>
          <p:cNvSpPr/>
          <p:nvPr/>
        </p:nvSpPr>
        <p:spPr>
          <a:xfrm>
            <a:off x="514814" y="2326470"/>
            <a:ext cx="5026681" cy="1970394"/>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350">
                <a:solidFill>
                  <a:schemeClr val="bg1"/>
                </a:solidFill>
                <a:latin typeface="游ゴシック" panose="020F0502020204030204"/>
                <a:ea typeface="游ゴシック" panose="020B0400000000000000" pitchFamily="50" charset="-128"/>
              </a:rPr>
              <a:t>緊急時の受け入れ</a:t>
            </a:r>
            <a:endParaRPr lang="ja-JP" altLang="en-US"/>
          </a:p>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0" name="角丸四角形 4"/>
          <p:cNvSpPr/>
          <p:nvPr/>
        </p:nvSpPr>
        <p:spPr>
          <a:xfrm>
            <a:off x="5652179" y="2328368"/>
            <a:ext cx="2794422" cy="1970640"/>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1" name="円/楕円 8"/>
          <p:cNvSpPr/>
          <p:nvPr/>
        </p:nvSpPr>
        <p:spPr>
          <a:xfrm>
            <a:off x="6677334" y="2044204"/>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2" name="タイトル 1"/>
          <p:cNvSpPr txBox="1"/>
          <p:nvPr/>
        </p:nvSpPr>
        <p:spPr>
          <a:xfrm>
            <a:off x="627153" y="2580180"/>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相談機能</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73" name="タイトル 1"/>
          <p:cNvSpPr txBox="1"/>
          <p:nvPr/>
        </p:nvSpPr>
        <p:spPr>
          <a:xfrm>
            <a:off x="5537514" y="2627035"/>
            <a:ext cx="3099171" cy="5738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阪南・岬</a:t>
            </a:r>
          </a:p>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あんしんネット</a:t>
            </a:r>
          </a:p>
        </p:txBody>
      </p:sp>
      <p:sp>
        <p:nvSpPr>
          <p:cNvPr id="1174" name="円/楕円 22"/>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5" name="角丸四角形 1"/>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1176" name="タイトル 1"/>
          <p:cNvSpPr txBox="1"/>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1177" name="楕円 26">
            <a:hlinkClick r:id="rId3" action="ppaction://hlinksldjump"/>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178"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
        <p:nvSpPr>
          <p:cNvPr id="1179" name="タイトル 77"/>
          <p:cNvSpPr txBox="1"/>
          <p:nvPr/>
        </p:nvSpPr>
        <p:spPr>
          <a:xfrm>
            <a:off x="548054" y="2931754"/>
            <a:ext cx="4265259" cy="49724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指定特定相談事業所で「阪南岬あんしんネット」の相談ができます。</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事前登録制です。利用者情報を事前に収集します。</a:t>
            </a:r>
          </a:p>
        </p:txBody>
      </p:sp>
      <p:sp>
        <p:nvSpPr>
          <p:cNvPr id="1180" name="タイトル 78"/>
          <p:cNvSpPr txBox="1"/>
          <p:nvPr/>
        </p:nvSpPr>
        <p:spPr>
          <a:xfrm>
            <a:off x="394118" y="3428959"/>
            <a:ext cx="3173896" cy="40768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体験の機会、場</a:t>
            </a:r>
          </a:p>
          <a:p>
            <a:pPr defTabSz="685783">
              <a:lnSpc>
                <a:spcPct val="100000"/>
              </a:lnSpc>
              <a:defRPr/>
            </a:pP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81" name="タイトル 79"/>
          <p:cNvSpPr txBox="1"/>
          <p:nvPr/>
        </p:nvSpPr>
        <p:spPr>
          <a:xfrm>
            <a:off x="627536" y="3743621"/>
            <a:ext cx="4568977" cy="34899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相談支援専門員がグループホームの空き状況や特徴を把握しマッチング</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将来を見据えての利用の相談を計画相談員が中心におこないます。</a:t>
            </a:r>
            <a:endParaRPr lang="ja-JP" altLang="en-US"/>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82" name="タイトル 80"/>
          <p:cNvSpPr txBox="1"/>
          <p:nvPr/>
        </p:nvSpPr>
        <p:spPr>
          <a:xfrm>
            <a:off x="5717348" y="3325051"/>
            <a:ext cx="2726639" cy="96898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介護者の急病などの突発的な事態が発生したときに、自宅に残された障がいのある方が、宿泊（短期入所）サービス等をスムーズに利用できるようにするための登録制度です。</a:t>
            </a:r>
          </a:p>
        </p:txBody>
      </p:sp>
      <p:sp>
        <p:nvSpPr>
          <p:cNvPr id="1183" name="タイトル 82"/>
          <p:cNvSpPr txBox="1"/>
          <p:nvPr/>
        </p:nvSpPr>
        <p:spPr>
          <a:xfrm>
            <a:off x="770775" y="5154613"/>
            <a:ext cx="5673924" cy="43989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阪南・岬あんしんネットの利用をするには</a:t>
            </a:r>
          </a:p>
        </p:txBody>
      </p:sp>
      <p:sp>
        <p:nvSpPr>
          <p:cNvPr id="1184" name="タイトル 84"/>
          <p:cNvSpPr txBox="1"/>
          <p:nvPr/>
        </p:nvSpPr>
        <p:spPr>
          <a:xfrm>
            <a:off x="504421" y="5482298"/>
            <a:ext cx="8135160" cy="97288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対象となる方 </a:t>
            </a:r>
            <a:endParaRPr lang="ja-JP" altLang="en-US" dirty="0"/>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岬町に居住し、在宅生活をされている障がいのある方で、介護者が不在になると、在宅生活を続けることが困難な方。 </a:t>
            </a:r>
            <a:endParaRPr lang="ja-JP" altLang="en-US" dirty="0"/>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上記の対象となる方で以下の要件を満たす方 </a:t>
            </a:r>
            <a:endParaRPr lang="ja-JP" altLang="en-US" dirty="0"/>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・障害支援区分１以上 ・短期入所の支給決定を受けている </a:t>
            </a:r>
            <a:endParaRPr lang="ja-JP" altLang="en-US" dirty="0"/>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つぎに宿泊（短期入所）の利用申請や宿泊施設（短期入所事業所）と契約</a:t>
            </a:r>
            <a:endParaRPr lang="ja-JP" altLang="en-US" dirty="0"/>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緊急時に利用する宿泊施設を事前に決め、利用するための契約をします。いざというときに備えて、普段から利用しておくことをお勧めします。</a:t>
            </a:r>
            <a:endParaRPr lang="ja-JP" altLang="en-US" dirty="0"/>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85" name="角丸四角形 85"/>
          <p:cNvSpPr/>
          <p:nvPr/>
        </p:nvSpPr>
        <p:spPr>
          <a:xfrm>
            <a:off x="399773" y="4813202"/>
            <a:ext cx="8053196" cy="1819788"/>
          </a:xfrm>
          <a:prstGeom prst="roundRect">
            <a:avLst>
              <a:gd name="adj" fmla="val 5758"/>
            </a:avLst>
          </a:prstGeom>
          <a:no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dirty="0"/>
          </a:p>
          <a:p>
            <a:pPr algn="ctr" defTabSz="685800">
              <a:defRPr/>
            </a:pPr>
            <a:endParaRPr lang="ja-JP" altLang="en-US" sz="1350" dirty="0">
              <a:solidFill>
                <a:schemeClr val="bg1"/>
              </a:solidFill>
              <a:latin typeface="游ゴシック" panose="020F0502020204030204"/>
              <a:ea typeface="游ゴシック" panose="020B0400000000000000" pitchFamily="50" charset="-128"/>
            </a:endParaRPr>
          </a:p>
        </p:txBody>
      </p:sp>
      <p:sp>
        <p:nvSpPr>
          <p:cNvPr id="1186" name="円/楕円 81"/>
          <p:cNvSpPr/>
          <p:nvPr/>
        </p:nvSpPr>
        <p:spPr>
          <a:xfrm>
            <a:off x="1433075" y="4472877"/>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３</a:t>
            </a:r>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ln/>
      </a:spPr>
      <a:bodyPr vertOverflow="overflow" horzOverflow="overflow" rtlCol="0" anchor="t"/>
      <a:lstStyle>
        <a:defPPr>
          <a:defRPr kumimoji="1" b="1" dirty="0" smtClean="0">
            <a:latin typeface="HG丸ｺﾞｼｯｸM-PRO"/>
            <a:ea typeface="HG丸ｺﾞｼｯｸM-PRO"/>
          </a:defRPr>
        </a:defPPr>
      </a:lstStyle>
      <a:style>
        <a:lnRef idx="3">
          <a:schemeClr val="lt1"/>
        </a:lnRef>
        <a:fillRef idx="1">
          <a:schemeClr val="accent2"/>
        </a:fillRef>
        <a:effectRef idx="1">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510</Words>
  <Application>Microsoft Office PowerPoint</Application>
  <PresentationFormat>画面に合わせる (4:3)</PresentationFormat>
  <Paragraphs>76</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2026-03-31T00:04:38Z</dcterms:modified>
</cp:coreProperties>
</file>