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361"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WPfsQIFLVDVRbSIJsy4oRQ==" hashData="IblmxOwXVMXI6wtROmmFH/OZl35Hh1VU0H2SsKyHeMmrBouUsso2HedzyCs2++a/LdSPtC5TbReUqBrMvTZLZ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rgbClr val="00000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7"/>
    <p:restoredTop sz="94660"/>
  </p:normalViewPr>
  <p:slideViewPr>
    <p:cSldViewPr snapToGrid="0">
      <p:cViewPr varScale="1">
        <p:scale>
          <a:sx n="97" d="100"/>
          <a:sy n="97" d="100"/>
        </p:scale>
        <p:origin x="94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1102"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スライド イメージ プレースホルダー 1"/>
          <p:cNvSpPr>
            <a:spLocks noGrp="1" noRot="1" noChangeAspect="1"/>
          </p:cNvSpPr>
          <p:nvPr>
            <p:ph type="sldImg"/>
          </p:nvPr>
        </p:nvSpPr>
        <p:spPr>
          <a:xfrm>
            <a:off x="919163" y="746125"/>
            <a:ext cx="4968875" cy="3725863"/>
          </a:xfrm>
        </p:spPr>
      </p:sp>
      <p:sp>
        <p:nvSpPr>
          <p:cNvPr id="1129" name="ノート プレースホルダー 2"/>
          <p:cNvSpPr>
            <a:spLocks noGrp="1"/>
          </p:cNvSpPr>
          <p:nvPr>
            <p:ph type="body" idx="1"/>
          </p:nvPr>
        </p:nvSpPr>
        <p:spPr/>
        <p:txBody>
          <a:bodyPr/>
          <a:lstStyle/>
          <a:p>
            <a:endParaRPr lang="ja-JP" altLang="en-US" dirty="0"/>
          </a:p>
        </p:txBody>
      </p:sp>
      <p:sp>
        <p:nvSpPr>
          <p:cNvPr id="1130"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 name="スライド イメージ プレースホルダー 1"/>
          <p:cNvSpPr>
            <a:spLocks noGrp="1" noRot="1" noChangeAspect="1"/>
          </p:cNvSpPr>
          <p:nvPr>
            <p:ph type="sldImg"/>
          </p:nvPr>
        </p:nvSpPr>
        <p:spPr>
          <a:xfrm>
            <a:off x="919163" y="746125"/>
            <a:ext cx="4968875" cy="3725863"/>
          </a:xfrm>
        </p:spPr>
      </p:sp>
      <p:sp>
        <p:nvSpPr>
          <p:cNvPr id="1144" name="ノート プレースホルダー 2"/>
          <p:cNvSpPr>
            <a:spLocks noGrp="1"/>
          </p:cNvSpPr>
          <p:nvPr>
            <p:ph type="body" idx="1"/>
          </p:nvPr>
        </p:nvSpPr>
        <p:spPr/>
        <p:txBody>
          <a:bodyPr/>
          <a:lstStyle/>
          <a:p>
            <a:endParaRPr lang="ja-JP" altLang="en-US"/>
          </a:p>
        </p:txBody>
      </p:sp>
      <p:sp>
        <p:nvSpPr>
          <p:cNvPr id="1145"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スライド イメージ プレースホルダー 1"/>
          <p:cNvSpPr>
            <a:spLocks noGrp="1" noRot="1" noChangeAspect="1"/>
          </p:cNvSpPr>
          <p:nvPr>
            <p:ph type="sldImg"/>
          </p:nvPr>
        </p:nvSpPr>
        <p:spPr>
          <a:xfrm>
            <a:off x="919163" y="746125"/>
            <a:ext cx="4968875" cy="3725863"/>
          </a:xfrm>
        </p:spPr>
      </p:sp>
      <p:sp>
        <p:nvSpPr>
          <p:cNvPr id="1167" name="ノート プレースホルダー 2"/>
          <p:cNvSpPr>
            <a:spLocks noGrp="1"/>
          </p:cNvSpPr>
          <p:nvPr>
            <p:ph type="body" idx="1"/>
          </p:nvPr>
        </p:nvSpPr>
        <p:spPr/>
        <p:txBody>
          <a:bodyPr/>
          <a:lstStyle/>
          <a:p>
            <a:endParaRPr lang="ja-JP" altLang="en-US"/>
          </a:p>
        </p:txBody>
      </p:sp>
      <p:sp>
        <p:nvSpPr>
          <p:cNvPr id="1168"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 name="スライド イメージ プレースホルダー 1"/>
          <p:cNvSpPr>
            <a:spLocks noGrp="1" noRot="1" noChangeAspect="1"/>
          </p:cNvSpPr>
          <p:nvPr>
            <p:ph type="sldImg"/>
          </p:nvPr>
        </p:nvSpPr>
        <p:spPr>
          <a:xfrm>
            <a:off x="919163" y="746125"/>
            <a:ext cx="4968875" cy="3725863"/>
          </a:xfrm>
        </p:spPr>
      </p:sp>
      <p:sp>
        <p:nvSpPr>
          <p:cNvPr id="1189" name="ノート プレースホルダー 2"/>
          <p:cNvSpPr>
            <a:spLocks noGrp="1"/>
          </p:cNvSpPr>
          <p:nvPr>
            <p:ph type="body" idx="1"/>
          </p:nvPr>
        </p:nvSpPr>
        <p:spPr/>
        <p:txBody>
          <a:bodyPr/>
          <a:lstStyle/>
          <a:p>
            <a:endParaRPr lang="ja-JP" altLang="en-US"/>
          </a:p>
        </p:txBody>
      </p:sp>
      <p:sp>
        <p:nvSpPr>
          <p:cNvPr id="1190"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1032"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82"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1083"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1028"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city.minoh.lg.jp/syougaifukushi/syousuikyou/r7houkoku/5.html"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楕円 16"/>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1108" name="楕円 6">
            <a:hlinkClick r:id="rId3" action="ppaction://hlinksldjump"/>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1109" name="タイトル 1"/>
          <p:cNvSpPr txBox="1"/>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1110" name="タイトル 1"/>
          <p:cNvSpPr txBox="1"/>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1111" name="タイトル 1"/>
          <p:cNvSpPr txBox="1"/>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1112" name="タイトル 1"/>
          <p:cNvSpPr txBox="1"/>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1113" name="タイトル 1"/>
          <p:cNvSpPr txBox="1"/>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1114" name="タイトル 1"/>
          <p:cNvSpPr txBox="1"/>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1115" name="タイトル 1"/>
          <p:cNvSpPr txBox="1"/>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1116" name="正方形/長方形 1"/>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1117" name="タイトル 1"/>
          <p:cNvSpPr txBox="1"/>
          <p:nvPr/>
        </p:nvSpPr>
        <p:spPr>
          <a:xfrm>
            <a:off x="245158" y="2673583"/>
            <a:ext cx="1813787" cy="478226"/>
          </a:xfrm>
          <a:prstGeom prst="rect">
            <a:avLst/>
          </a:prstGeom>
        </p:spPr>
        <p:txBody>
          <a:bodyPr vert="horz" lIns="68580" tIns="34290" rIns="68580" bIns="3429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箕面市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118" name="直線コネクタ 9"/>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19" name="楕円 2"/>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市町村章等</a:t>
            </a:r>
            <a:endParaRPr lang="en-US" altLang="ja-JP" sz="1350" dirty="0">
              <a:solidFill>
                <a:schemeClr val="tx1"/>
              </a:solidFill>
            </a:endParaRPr>
          </a:p>
        </p:txBody>
      </p:sp>
      <p:sp>
        <p:nvSpPr>
          <p:cNvPr id="1120" name="楕円 15"/>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121" name="タイトル 1"/>
          <p:cNvSpPr txBox="1"/>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140,599人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a:t>
            </a:r>
            <a:r>
              <a:rPr lang="ja-JP" altLang="en-US" sz="1000" b="1" spc="225">
                <a:solidFill>
                  <a:schemeClr val="bg1"/>
                </a:solidFill>
                <a:latin typeface="+mn-ea"/>
                <a:ea typeface="+mn-ea"/>
                <a:cs typeface="Arial" panose="020B0604020202020204" pitchFamily="34" charset="0"/>
              </a:rPr>
              <a:t>：令和３年３月</a:t>
            </a:r>
            <a:endParaRPr lang="en-US" altLang="ja-JP" sz="1000" b="1" spc="225" dirty="0">
              <a:solidFill>
                <a:schemeClr val="bg1"/>
              </a:solidFill>
              <a:latin typeface="+mn-ea"/>
              <a:ea typeface="+mn-ea"/>
              <a:cs typeface="Arial" panose="020B0604020202020204" pitchFamily="34" charset="0"/>
            </a:endParaRPr>
          </a:p>
        </p:txBody>
      </p:sp>
      <p:sp>
        <p:nvSpPr>
          <p:cNvPr id="1122" name="正方形/長方形 11"/>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3" name="角丸四角形 2"/>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1124" name="タイトル 1"/>
          <p:cNvSpPr txBox="1"/>
          <p:nvPr/>
        </p:nvSpPr>
        <p:spPr>
          <a:xfrm>
            <a:off x="2259017" y="1499674"/>
            <a:ext cx="6754679" cy="3987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游ゴシック" panose="020B0400000000000000" pitchFamily="50" charset="-128"/>
                <a:ea typeface="游ゴシック" panose="020B0400000000000000" pitchFamily="50" charset="-128"/>
              </a:rPr>
              <a:t>本市では、地域のさまざまな事業所と連携して面的な整備を進めることで、さまざまな障害種別に対応できる地域生活支援拠点等の整備を進めています。</a:t>
            </a:r>
            <a:endParaRPr lang="en-US" altLang="ja-JP" sz="1200" dirty="0">
              <a:latin typeface="+mn-ea"/>
              <a:ea typeface="+mn-ea"/>
            </a:endParaRPr>
          </a:p>
        </p:txBody>
      </p:sp>
      <p:sp>
        <p:nvSpPr>
          <p:cNvPr id="1125"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26" name="図 93"/>
          <p:cNvPicPr>
            <a:picLocks noChangeAspect="1"/>
          </p:cNvPicPr>
          <p:nvPr/>
        </p:nvPicPr>
        <p:blipFill>
          <a:blip r:embed="rId4"/>
          <a:stretch>
            <a:fillRect/>
          </a:stretch>
        </p:blipFill>
        <p:spPr>
          <a:xfrm>
            <a:off x="250189" y="1261861"/>
            <a:ext cx="1686108" cy="1309942"/>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角丸四角形 1"/>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33" name="タイトル 1"/>
          <p:cNvSpPr txBox="1"/>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1134" name="角丸四角形 2"/>
          <p:cNvSpPr/>
          <p:nvPr/>
        </p:nvSpPr>
        <p:spPr>
          <a:xfrm>
            <a:off x="1147661" y="2803364"/>
            <a:ext cx="6862847" cy="3201552"/>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5" name="三角形 5"/>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6" name="テキスト ボックス 7"/>
          <p:cNvSpPr txBox="1"/>
          <p:nvPr/>
        </p:nvSpPr>
        <p:spPr>
          <a:xfrm>
            <a:off x="1278568" y="2765171"/>
            <a:ext cx="6601033" cy="1886650"/>
          </a:xfrm>
          <a:prstGeom prst="rect">
            <a:avLst/>
          </a:prstGeom>
          <a:noFill/>
        </p:spPr>
        <p:txBody>
          <a:bodyPr wrap="square">
            <a:noAutofit/>
          </a:bodyPr>
          <a:lstStyle/>
          <a:p>
            <a:pPr algn="ctr">
              <a:lnSpc>
                <a:spcPct val="150000"/>
              </a:lnSpc>
            </a:pPr>
            <a:r>
              <a:rPr lang="ja-JP" altLang="en-US" b="1" dirty="0">
                <a:latin typeface="+mn-ea"/>
              </a:rPr>
              <a:t>箕面市　健康福祉部　障害福祉室</a:t>
            </a:r>
            <a:endParaRPr lang="en-US" altLang="ja-JP" sz="1350" b="1" dirty="0">
              <a:latin typeface="+mn-ea"/>
            </a:endParaRPr>
          </a:p>
          <a:p>
            <a:pPr algn="ctr">
              <a:lnSpc>
                <a:spcPct val="150000"/>
              </a:lnSpc>
            </a:pPr>
            <a:r>
              <a:rPr lang="ja-JP" altLang="en-US" sz="1600" b="1" dirty="0">
                <a:latin typeface="+mn-ea"/>
              </a:rPr>
              <a:t>※（R8.4～）箕面市　福祉部　障害福祉課</a:t>
            </a:r>
          </a:p>
          <a:p>
            <a:pPr>
              <a:lnSpc>
                <a:spcPct val="150000"/>
              </a:lnSpc>
            </a:pPr>
            <a:r>
              <a:rPr lang="ja-JP" altLang="en-US" sz="1350" b="1" dirty="0">
                <a:latin typeface="+mn-ea"/>
              </a:rPr>
              <a:t>　　住所：箕面市萱野五丁目８番１号　</a:t>
            </a:r>
          </a:p>
          <a:p>
            <a:r>
              <a:rPr lang="ja-JP" altLang="en-US" sz="1350" b="1" dirty="0">
                <a:latin typeface="+mn-ea"/>
              </a:rPr>
              <a:t>　　電話番号：072-727-9514</a:t>
            </a:r>
            <a:endParaRPr lang="en-US" altLang="ja-JP" sz="1350" b="1" dirty="0">
              <a:latin typeface="+mn-ea"/>
            </a:endParaRPr>
          </a:p>
          <a:p>
            <a:r>
              <a:rPr lang="ja-JP" altLang="en-US" sz="1350" b="1" dirty="0">
                <a:latin typeface="+mn-ea"/>
              </a:rPr>
              <a:t>　　連絡用アドレス：</a:t>
            </a:r>
            <a:r>
              <a:rPr lang="ja-JP" altLang="en-US" sz="1350" b="1"/>
              <a:t>syougaifukushi＠maple.city.minoh.lg.jp</a:t>
            </a:r>
            <a:endParaRPr lang="en-US" altLang="ja-JP" sz="1350" b="1" dirty="0">
              <a:latin typeface="+mn-ea"/>
            </a:endParaRPr>
          </a:p>
          <a:p>
            <a:r>
              <a:rPr lang="ja-JP" altLang="en-US" sz="1350" b="1" dirty="0">
                <a:latin typeface="+mn-ea"/>
              </a:rPr>
              <a:t>　　担当係名等：サービス支給グループ</a:t>
            </a:r>
            <a:endParaRPr lang="en-US" altLang="ja-JP" sz="1350" dirty="0">
              <a:latin typeface="+mn-ea"/>
            </a:endParaRPr>
          </a:p>
          <a:p>
            <a:endParaRPr lang="ja-JP" altLang="en-US" sz="1350" b="0" dirty="0">
              <a:latin typeface="+mn-ea"/>
            </a:endParaRPr>
          </a:p>
          <a:p>
            <a:endParaRPr lang="ja-JP" altLang="en-US" sz="1350" b="1" dirty="0">
              <a:latin typeface="+mn-ea"/>
            </a:endParaRPr>
          </a:p>
        </p:txBody>
      </p:sp>
      <p:sp>
        <p:nvSpPr>
          <p:cNvPr id="1137" name="楕円 9">
            <a:hlinkClick r:id="rId3" action="ppaction://hlinksldjump"/>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38" name="テキスト ボックス 10"/>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139" name="正方形/長方形 11"/>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40"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141" name="テキスト ボックス 13"/>
          <p:cNvSpPr txBox="1"/>
          <p:nvPr/>
        </p:nvSpPr>
        <p:spPr>
          <a:xfrm>
            <a:off x="1186241" y="4685698"/>
            <a:ext cx="6824267" cy="1319218"/>
          </a:xfrm>
          <a:prstGeom prst="rect">
            <a:avLst/>
          </a:prstGeom>
          <a:noFill/>
        </p:spPr>
        <p:txBody>
          <a:bodyPr wrap="square">
            <a:noAutofit/>
          </a:bodyPr>
          <a:lstStyle/>
          <a:p>
            <a:pPr>
              <a:spcAft>
                <a:spcPts val="300"/>
              </a:spcAft>
            </a:pPr>
            <a:r>
              <a:rPr lang="ja-JP" altLang="en-US" sz="1350" b="1" dirty="0">
                <a:latin typeface="+mn-ea"/>
              </a:rPr>
              <a:t>　</a:t>
            </a:r>
            <a:endParaRPr lang="en-US" altLang="ja-JP" sz="1350" b="1" dirty="0">
              <a:latin typeface="+mn-ea"/>
            </a:endParaRPr>
          </a:p>
          <a:p>
            <a:pPr>
              <a:spcAft>
                <a:spcPts val="300"/>
              </a:spcAft>
            </a:pPr>
            <a:r>
              <a:rPr lang="ja-JP" altLang="en-US" sz="1350" b="1" dirty="0">
                <a:latin typeface="+mn-ea"/>
              </a:rPr>
              <a:t>【緊急時の受入れ・対応について】</a:t>
            </a:r>
          </a:p>
          <a:p>
            <a:pPr>
              <a:spcAft>
                <a:spcPts val="300"/>
              </a:spcAft>
            </a:pPr>
            <a:r>
              <a:rPr lang="ja-JP" altLang="en-US" sz="1350" b="1" dirty="0">
                <a:latin typeface="+mn-ea"/>
              </a:rPr>
              <a:t>　連絡窓口：箕面市基幹相談支援センター（箕面市　健康福祉部　地域包括ケア室）</a:t>
            </a:r>
          </a:p>
          <a:p>
            <a:pPr>
              <a:spcAft>
                <a:spcPts val="300"/>
              </a:spcAft>
            </a:pPr>
            <a:r>
              <a:rPr lang="ja-JP" altLang="en-US" sz="1350" b="1" dirty="0">
                <a:latin typeface="+mn-ea"/>
              </a:rPr>
              <a:t>　　　　　　　　　　　　　　　　　※（R8.4～）箕面市　福祉部　共生社会福祉課</a:t>
            </a:r>
          </a:p>
          <a:p>
            <a:pPr>
              <a:spcAft>
                <a:spcPts val="300"/>
              </a:spcAft>
            </a:pPr>
            <a:r>
              <a:rPr lang="ja-JP" altLang="en-US" sz="1350" b="1" dirty="0">
                <a:latin typeface="+mn-ea"/>
              </a:rPr>
              <a:t>　電話番号：072-727-9501</a:t>
            </a:r>
          </a:p>
          <a:p>
            <a:pPr>
              <a:spcAft>
                <a:spcPts val="300"/>
              </a:spcAft>
            </a:pPr>
            <a:r>
              <a:rPr lang="ja-JP" altLang="en-US" sz="1350" b="1" dirty="0">
                <a:latin typeface="+mn-ea"/>
              </a:rPr>
              <a:t>　　　　　　　　　　　　</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 name="角丸四角形 1"/>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1148" name="タイトル 1"/>
          <p:cNvSpPr txBox="1"/>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149" name="楕円 9">
            <a:hlinkClick r:id="rId3" action="ppaction://hlinksldjump"/>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50" name="正方形/長方形 8"/>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51" name="角丸四角形 1"/>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2" name="タイトル 1"/>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153" name="角丸四角形 1"/>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4" name="タイトル 1"/>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155" name="角丸四角形 1"/>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6" name="タイトル 1"/>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7" name="角丸四角形 1"/>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8" name="タイトル 1"/>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9" name="タイトル 1"/>
          <p:cNvSpPr txBox="1"/>
          <p:nvPr/>
        </p:nvSpPr>
        <p:spPr>
          <a:xfrm>
            <a:off x="3408129" y="2874705"/>
            <a:ext cx="5343104" cy="115948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内容：令和７年度の実績報告（緊急時の受け入れ件数等）</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現在の課題、検討事項の共有および意見交換</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開催日：（箕面市障害者市民施策推進協議会）令和８年１月２０日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（箕面市自立支援協議会相談支援部会）令和８年３月１３日</a:t>
            </a:r>
          </a:p>
        </p:txBody>
      </p:sp>
      <p:sp>
        <p:nvSpPr>
          <p:cNvPr id="1160" name="タイトル 1"/>
          <p:cNvSpPr txBox="1"/>
          <p:nvPr/>
        </p:nvSpPr>
        <p:spPr>
          <a:xfrm>
            <a:off x="1143659" y="4126553"/>
            <a:ext cx="2435300" cy="69582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各年１回</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1" name="タイトル 1"/>
          <p:cNvSpPr txBox="1"/>
          <p:nvPr/>
        </p:nvSpPr>
        <p:spPr>
          <a:xfrm>
            <a:off x="364147" y="2858829"/>
            <a:ext cx="2764941" cy="69582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100" dirty="0">
                <a:solidFill>
                  <a:srgbClr val="44546A">
                    <a:lumMod val="50000"/>
                  </a:srgbClr>
                </a:solidFill>
                <a:latin typeface="メイリオ" panose="020B0604030504040204" pitchFamily="50" charset="-128"/>
                <a:ea typeface="メイリオ" panose="020B0604030504040204" pitchFamily="50" charset="-128"/>
              </a:rPr>
              <a:t>箕面市自立支援協議会相談支援部会</a:t>
            </a:r>
            <a:endParaRPr lang="en-US" altLang="ja-JP" sz="11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100" dirty="0">
                <a:solidFill>
                  <a:srgbClr val="44546A">
                    <a:lumMod val="50000"/>
                  </a:srgbClr>
                </a:solidFill>
                <a:latin typeface="メイリオ" panose="020B0604030504040204" pitchFamily="50" charset="-128"/>
                <a:ea typeface="メイリオ" panose="020B0604030504040204" pitchFamily="50" charset="-128"/>
              </a:rPr>
              <a:t>箕面市障害者市民施策推進協議会</a:t>
            </a:r>
          </a:p>
        </p:txBody>
      </p:sp>
      <p:sp>
        <p:nvSpPr>
          <p:cNvPr id="1162" name="タイトル 1"/>
          <p:cNvSpPr txBox="1"/>
          <p:nvPr/>
        </p:nvSpPr>
        <p:spPr>
          <a:xfrm>
            <a:off x="1239871" y="5217448"/>
            <a:ext cx="2435300" cy="69582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配置なし</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3"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
        <p:nvSpPr>
          <p:cNvPr id="1164" name="タイトル 94"/>
          <p:cNvSpPr txBox="1"/>
          <p:nvPr/>
        </p:nvSpPr>
        <p:spPr>
          <a:xfrm>
            <a:off x="3408129" y="4143028"/>
            <a:ext cx="5170126" cy="135870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◆検証・検討結果の公表状況</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・公開の会議である箕面市障害者市民施策推進協議会で検証、検討結果</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を報告</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・箕面市障害者市民施策推進協議会の資料及び議事録を市のホームペー</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ジに掲載</a:t>
            </a: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リンク　</a:t>
            </a:r>
            <a:r>
              <a:rPr lang="ja-JP" altLang="en-US" sz="1200" dirty="0">
                <a:solidFill>
                  <a:srgbClr val="44546A">
                    <a:lumMod val="50000"/>
                  </a:srgbClr>
                </a:solidFill>
                <a:latin typeface="メイリオ" panose="020B0604030504040204" pitchFamily="50" charset="-128"/>
                <a:ea typeface="メイリオ" panose="020B0604030504040204" pitchFamily="50" charset="-128"/>
                <a:hlinkClick r:id="rId4"/>
              </a:rPr>
              <a:t>箕面市障害者市民施策推進協議会（令和８年１月２０日）</a:t>
            </a:r>
            <a:endParaRPr lang="en-US" altLang="ja-JP" sz="1200" u="sng" dirty="0">
              <a:solidFill>
                <a:srgbClr val="0070C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 name="正方形/長方形 5"/>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71" name="角丸四角形 1"/>
          <p:cNvSpPr/>
          <p:nvPr/>
        </p:nvSpPr>
        <p:spPr>
          <a:xfrm>
            <a:off x="515392" y="2325292"/>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2" name="角丸四角形 4"/>
          <p:cNvSpPr/>
          <p:nvPr/>
        </p:nvSpPr>
        <p:spPr>
          <a:xfrm>
            <a:off x="3356884" y="2325291"/>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3" name="円/楕円 8"/>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4" name="角丸四角形 9"/>
          <p:cNvSpPr/>
          <p:nvPr/>
        </p:nvSpPr>
        <p:spPr>
          <a:xfrm>
            <a:off x="6198374" y="2325290"/>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175" name="円/楕円 11"/>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6" name="タイトル 1"/>
          <p:cNvSpPr txBox="1"/>
          <p:nvPr/>
        </p:nvSpPr>
        <p:spPr>
          <a:xfrm>
            <a:off x="733222" y="2882073"/>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相談</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77" name="タイトル 1"/>
          <p:cNvSpPr txBox="1"/>
          <p:nvPr/>
        </p:nvSpPr>
        <p:spPr>
          <a:xfrm>
            <a:off x="607378" y="3436722"/>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kumimoji="1" lang="ja-JP" altLang="en-US" sz="1200" b="0" dirty="0">
                <a:solidFill>
                  <a:schemeClr val="tx1"/>
                </a:solidFill>
                <a:latin typeface="メイリオ"/>
                <a:ea typeface="メイリオ"/>
              </a:rPr>
              <a:t>基幹相談支援センターを中心とした緊急時に対応する２４時間支援体制</a:t>
            </a:r>
            <a:endParaRPr lang="en-US" altLang="ja-JP" sz="1200" b="0" dirty="0">
              <a:solidFill>
                <a:srgbClr val="44546A">
                  <a:lumMod val="50000"/>
                </a:srgbClr>
              </a:solidFill>
              <a:latin typeface="メイリオ"/>
              <a:ea typeface="メイリオ"/>
            </a:endParaRPr>
          </a:p>
        </p:txBody>
      </p:sp>
      <p:sp>
        <p:nvSpPr>
          <p:cNvPr id="1178" name="タイトル 1"/>
          <p:cNvSpPr txBox="1"/>
          <p:nvPr/>
        </p:nvSpPr>
        <p:spPr>
          <a:xfrm>
            <a:off x="3264808" y="2708722"/>
            <a:ext cx="2611940" cy="587467"/>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緊急時の受け入れ</a:t>
            </a:r>
          </a:p>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・対応</a:t>
            </a:r>
            <a:endParaRPr lang="ja-JP" altLang="en-US" sz="2100" b="0" dirty="0">
              <a:solidFill>
                <a:prstClr val="black"/>
              </a:solidFill>
              <a:latin typeface="メイリオ" panose="020B0604030504040204" pitchFamily="50" charset="-128"/>
              <a:ea typeface="メイリオ" panose="020B0604030504040204" pitchFamily="50" charset="-128"/>
            </a:endParaRPr>
          </a:p>
        </p:txBody>
      </p:sp>
      <p:sp>
        <p:nvSpPr>
          <p:cNvPr id="1179" name="タイトル 1"/>
          <p:cNvSpPr txBox="1"/>
          <p:nvPr/>
        </p:nvSpPr>
        <p:spPr>
          <a:xfrm>
            <a:off x="3442528" y="3436722"/>
            <a:ext cx="2282698" cy="247983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kumimoji="1" lang="ja-JP" altLang="en-US" sz="1200" b="0" dirty="0">
                <a:solidFill>
                  <a:schemeClr val="tx1"/>
                </a:solidFill>
                <a:latin typeface="メイリオ"/>
                <a:ea typeface="メイリオ"/>
              </a:rPr>
              <a:t>・利用契約なしでも、空きがあり受け入れ体制が整えられる場合に緊急利用可である市外８事業所で調整</a:t>
            </a:r>
            <a:endParaRPr lang="ja-JP" altLang="en-US" sz="1200" b="0">
              <a:solidFill>
                <a:schemeClr val="tx1"/>
              </a:solidFill>
              <a:latin typeface="メイリオ"/>
              <a:ea typeface="メイリオ"/>
            </a:endParaRPr>
          </a:p>
          <a:p>
            <a:pPr algn="l"/>
            <a:endParaRPr kumimoji="1" lang="ja-JP" altLang="en-US" sz="1200" b="0" dirty="0">
              <a:solidFill>
                <a:schemeClr val="tx1"/>
              </a:solidFill>
              <a:latin typeface="メイリオ"/>
              <a:ea typeface="メイリオ"/>
            </a:endParaRPr>
          </a:p>
          <a:p>
            <a:pPr algn="l"/>
            <a:r>
              <a:rPr kumimoji="1" lang="ja-JP" altLang="en-US" sz="1200" b="0" dirty="0">
                <a:solidFill>
                  <a:schemeClr val="tx1"/>
                </a:solidFill>
                <a:latin typeface="メイリオ"/>
                <a:ea typeface="メイリオ"/>
              </a:rPr>
              <a:t>・市内高齢者入所施設２施設に居室確保の協力依頼しており、施設で支援体制を確保できない場合は、外部の事業者（居宅介護や重度訪問介護）による介護サービスを提供</a:t>
            </a:r>
          </a:p>
          <a:p>
            <a:pPr algn="l" defTabSz="685783">
              <a:lnSpc>
                <a:spcPct val="100000"/>
              </a:lnSpc>
              <a:defRPr/>
            </a:pPr>
            <a:endParaRPr lang="en-US" altLang="ja-JP" sz="1200" b="0" dirty="0">
              <a:solidFill>
                <a:srgbClr val="44546A">
                  <a:lumMod val="50000"/>
                </a:srgbClr>
              </a:solidFill>
              <a:latin typeface="メイリオ"/>
              <a:ea typeface="メイリオ"/>
            </a:endParaRPr>
          </a:p>
        </p:txBody>
      </p:sp>
      <p:sp>
        <p:nvSpPr>
          <p:cNvPr id="1180" name="タイトル 1"/>
          <p:cNvSpPr txBox="1"/>
          <p:nvPr/>
        </p:nvSpPr>
        <p:spPr>
          <a:xfrm>
            <a:off x="6216478" y="2708766"/>
            <a:ext cx="2426997" cy="410056"/>
          </a:xfrm>
          <a:prstGeom prst="rect">
            <a:avLst/>
          </a:prstGeom>
        </p:spPr>
        <p:txBody>
          <a:bodyPr vert="horz" lIns="68580" tIns="34290" rIns="68580" bIns="34290" rtlCol="0" anchor="t">
            <a:normAutofit fontScale="2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kumimoji="1" lang="ja-JP" altLang="en-US" sz="8000" b="1" dirty="0">
                <a:latin typeface="メイリオ"/>
                <a:ea typeface="メイリオ"/>
              </a:rPr>
              <a:t>専門的人材の確保</a:t>
            </a:r>
            <a:endParaRPr lang="en-US" altLang="ja-JP" sz="8000" b="1" dirty="0">
              <a:solidFill>
                <a:prstClr val="black"/>
              </a:solidFill>
              <a:latin typeface="メイリオ"/>
              <a:ea typeface="メイリオ"/>
            </a:endParaRPr>
          </a:p>
          <a:p>
            <a:pPr defTabSz="685783">
              <a:lnSpc>
                <a:spcPct val="100000"/>
              </a:lnSpc>
              <a:defRPr/>
            </a:pPr>
            <a:r>
              <a:rPr kumimoji="1" lang="ja-JP" altLang="en-US" sz="8000" b="1" dirty="0">
                <a:latin typeface="メイリオ"/>
                <a:ea typeface="メイリオ"/>
              </a:rPr>
              <a:t>・養成</a:t>
            </a:r>
          </a:p>
        </p:txBody>
      </p:sp>
      <p:sp>
        <p:nvSpPr>
          <p:cNvPr id="1181" name="タイトル 1"/>
          <p:cNvSpPr txBox="1"/>
          <p:nvPr/>
        </p:nvSpPr>
        <p:spPr>
          <a:xfrm>
            <a:off x="6198374" y="3439393"/>
            <a:ext cx="2427684" cy="1029887"/>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kumimoji="1" lang="ja-JP" altLang="en-US" sz="1200" b="0" dirty="0">
                <a:latin typeface="メイリオ"/>
                <a:ea typeface="メイリオ"/>
              </a:rPr>
              <a:t>「箕面市保健・福祉研修奨励金」による以下の従事者養成研修費の一部助成</a:t>
            </a:r>
            <a:endParaRPr lang="ja-JP" altLang="en-US" sz="1200" b="0">
              <a:latin typeface="メイリオ"/>
              <a:ea typeface="メイリオ"/>
            </a:endParaRPr>
          </a:p>
          <a:p>
            <a:pPr algn="l"/>
            <a:r>
              <a:rPr kumimoji="1" lang="ja-JP" altLang="en-US" sz="1200" b="0" dirty="0">
                <a:latin typeface="メイリオ"/>
                <a:ea typeface="メイリオ"/>
              </a:rPr>
              <a:t>・移動支援従事者養成研修</a:t>
            </a:r>
            <a:endParaRPr lang="ja-JP" altLang="en-US" sz="1200" b="0">
              <a:latin typeface="メイリオ"/>
              <a:ea typeface="メイリオ"/>
            </a:endParaRPr>
          </a:p>
          <a:p>
            <a:pPr algn="l"/>
            <a:r>
              <a:rPr kumimoji="1" lang="ja-JP" altLang="en-US" sz="1200" b="0" dirty="0">
                <a:latin typeface="メイリオ"/>
                <a:ea typeface="メイリオ"/>
              </a:rPr>
              <a:t>・同行援護従事者養成研修</a:t>
            </a:r>
            <a:endParaRPr lang="ja-JP" altLang="en-US" sz="1200" b="0">
              <a:latin typeface="メイリオ"/>
              <a:ea typeface="メイリオ"/>
            </a:endParaRPr>
          </a:p>
          <a:p>
            <a:pPr algn="l"/>
            <a:r>
              <a:rPr kumimoji="1" lang="ja-JP" altLang="en-US" sz="1200" b="0" dirty="0">
                <a:latin typeface="メイリオ"/>
                <a:ea typeface="メイリオ"/>
              </a:rPr>
              <a:t>・重度訪問介護従事者養成研修</a:t>
            </a:r>
          </a:p>
          <a:p>
            <a:pPr algn="l"/>
            <a:endParaRPr lang="ja-JP" altLang="en-US" sz="1200" b="0">
              <a:latin typeface="メイリオ"/>
              <a:ea typeface="メイリオ"/>
            </a:endParaRPr>
          </a:p>
          <a:p>
            <a:pPr algn="l" defTabSz="685783">
              <a:lnSpc>
                <a:spcPct val="100000"/>
              </a:lnSpc>
              <a:defRPr/>
            </a:pPr>
            <a:endParaRPr lang="en-US" altLang="ja-JP" sz="1200" b="0" dirty="0">
              <a:solidFill>
                <a:srgbClr val="44546A">
                  <a:lumMod val="50000"/>
                </a:srgbClr>
              </a:solidFill>
              <a:latin typeface="メイリオ"/>
              <a:ea typeface="メイリオ"/>
            </a:endParaRPr>
          </a:p>
        </p:txBody>
      </p:sp>
      <p:sp>
        <p:nvSpPr>
          <p:cNvPr id="1182" name="円/楕円 22"/>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83" name="角丸四角形 1"/>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1184" name="タイトル 1"/>
          <p:cNvSpPr txBox="1"/>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1185" name="楕円 26">
            <a:hlinkClick r:id="rId3" action="ppaction://hlinksldjump"/>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186"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ln/>
      </a:spPr>
      <a:bodyPr vertOverflow="overflow" horzOverflow="overflow" rtlCol="0" anchor="t"/>
      <a:lstStyle>
        <a:defPPr>
          <a:defRPr kumimoji="1" b="1" dirty="0" smtClean="0">
            <a:latin typeface="HG丸ｺﾞｼｯｸM-PRO"/>
            <a:ea typeface="HG丸ｺﾞｼｯｸM-PRO"/>
          </a:defRPr>
        </a:defPPr>
      </a:lstStyle>
      <a:style>
        <a:lnRef idx="3">
          <a:schemeClr val="lt1"/>
        </a:lnRef>
        <a:fillRef idx="1">
          <a:schemeClr val="accent2"/>
        </a:fillRef>
        <a:effectRef idx="1">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601</Words>
  <Application>Microsoft Office PowerPoint</Application>
  <PresentationFormat>画面に合わせる (4:3)</PresentationFormat>
  <Paragraphs>86</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2026-03-25T08:49:48Z</dcterms:modified>
</cp:coreProperties>
</file>