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6"/>
  </p:notesMasterIdLst>
  <p:sldIdLst>
    <p:sldId id="410" r:id="rId2"/>
    <p:sldId id="433" r:id="rId3"/>
    <p:sldId id="435" r:id="rId4"/>
    <p:sldId id="436" r:id="rId5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UvvX6u8xS1EjOmqL3tt9g==" hashData="WINAgYyuWgU88MY4+/C7KzaGT7kd5+xwOLYGkaQDK82GhSgmpx7cnbSREYFovDrk+Og8hT3tDcjhgQPyoDM4E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FCF2F"/>
    <a:srgbClr val="99D24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スタイル (中間)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rgbClr val="00000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3"/>
    <p:restoredTop sz="94660"/>
  </p:normalViewPr>
  <p:slideViewPr>
    <p:cSldViewPr snapToGrid="0">
      <p:cViewPr varScale="1">
        <p:scale>
          <a:sx n="97" d="100"/>
          <a:sy n="97" d="100"/>
        </p:scale>
        <p:origin x="12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3A661-518F-44F3-B462-2D0A09FF72C5}" type="datetimeFigureOut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2F164-E566-4BC8-935F-B7FBEED30F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249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112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3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A69F4-4EF9-264B-A3A2-B28016D02E5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84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114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14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A69F4-4EF9-264B-A3A2-B28016D02E5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97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116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116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CA69F4-4EF9-264B-A3A2-B28016D02E5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25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118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8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A69F4-4EF9-264B-A3A2-B28016D02E5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91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A9441-E778-46E2-9072-D9E0E2A9E1CF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80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8227-1457-4F23-9F49-FEC451472643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372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769F8-7E42-44CA-834B-58D976EAFCF9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99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42C1-6DA8-4E87-8CC9-F7AC1F2432EB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24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24F2-2534-4E2E-98B7-6C01870B28F8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5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9F997-8AE3-49E9-A3C8-410953056C30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5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A54F-FBA8-4B52-B0B6-90644E938BE0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08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2180B-066C-4B33-9866-DF17A2270C18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37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57DA-19DE-408E-A972-18C83B513BDA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0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D222-3872-4908-9588-C6DBCAF12C8A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02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910D-4704-4575-A1CE-57C3D2735209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12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90758-9826-4095-AEED-42F992C26181}" type="datetime1">
              <a:rPr kumimoji="1" lang="ja-JP" altLang="en-US" smtClean="0"/>
              <a:t>2026/3/25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54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楕円 16"/>
          <p:cNvSpPr/>
          <p:nvPr/>
        </p:nvSpPr>
        <p:spPr>
          <a:xfrm>
            <a:off x="6955004" y="2276872"/>
            <a:ext cx="1594827" cy="1594827"/>
          </a:xfrm>
          <a:prstGeom prst="ellipse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+mj-lt"/>
              </a:rPr>
              <a:t>03</a:t>
            </a:r>
            <a:endParaRPr lang="ja-JP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08" name="楕円 6">
            <a:hlinkClick r:id="" action="ppaction://noaction"/>
          </p:cNvPr>
          <p:cNvSpPr/>
          <p:nvPr/>
        </p:nvSpPr>
        <p:spPr>
          <a:xfrm>
            <a:off x="2627747" y="2336662"/>
            <a:ext cx="1594827" cy="1594827"/>
          </a:xfrm>
          <a:prstGeom prst="ellipse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+mj-lt"/>
              </a:rPr>
              <a:t>01</a:t>
            </a:r>
            <a:endParaRPr lang="ja-JP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09" name="タイトル 1"/>
          <p:cNvSpPr txBox="1"/>
          <p:nvPr/>
        </p:nvSpPr>
        <p:spPr>
          <a:xfrm>
            <a:off x="2345785" y="4091247"/>
            <a:ext cx="2089127" cy="68731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50"/>
              </a:lnSpc>
            </a:pPr>
            <a:r>
              <a:rPr lang="ja-JP" altLang="en-US" sz="1800" b="1" dirty="0">
                <a:solidFill>
                  <a:srgbClr val="F59C0B"/>
                </a:solidFill>
                <a:latin typeface="+mn-ea"/>
                <a:ea typeface="+mn-ea"/>
              </a:rPr>
              <a:t>市町村</a:t>
            </a:r>
            <a:endParaRPr lang="en-US" altLang="ja-JP" sz="1800" b="1" dirty="0">
              <a:solidFill>
                <a:srgbClr val="F59C0B"/>
              </a:solidFill>
              <a:latin typeface="+mn-ea"/>
              <a:ea typeface="+mn-ea"/>
            </a:endParaRPr>
          </a:p>
          <a:p>
            <a:pPr>
              <a:lnSpc>
                <a:spcPts val="2250"/>
              </a:lnSpc>
            </a:pPr>
            <a:r>
              <a:rPr lang="ja-JP" altLang="en-US" sz="1800" b="1" dirty="0">
                <a:solidFill>
                  <a:srgbClr val="F59C0B"/>
                </a:solidFill>
                <a:latin typeface="+mn-ea"/>
                <a:ea typeface="+mn-ea"/>
              </a:rPr>
              <a:t>問合せ先</a:t>
            </a:r>
            <a:endParaRPr lang="en-US" altLang="ja-JP" sz="1800" b="1" dirty="0">
              <a:solidFill>
                <a:srgbClr val="F59C0B"/>
              </a:solidFill>
              <a:latin typeface="+mn-ea"/>
              <a:ea typeface="+mn-ea"/>
            </a:endParaRPr>
          </a:p>
        </p:txBody>
      </p:sp>
      <p:sp>
        <p:nvSpPr>
          <p:cNvPr id="1110" name="タイトル 1"/>
          <p:cNvSpPr txBox="1"/>
          <p:nvPr/>
        </p:nvSpPr>
        <p:spPr>
          <a:xfrm>
            <a:off x="2380597" y="4849623"/>
            <a:ext cx="2089127" cy="79749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200" dirty="0">
                <a:latin typeface="+mn-ea"/>
                <a:ea typeface="+mn-ea"/>
              </a:rPr>
              <a:t>地域生活支援拠点等に関するお問い合わせはこちらです。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1111" name="タイトル 1"/>
          <p:cNvSpPr txBox="1"/>
          <p:nvPr/>
        </p:nvSpPr>
        <p:spPr>
          <a:xfrm>
            <a:off x="4479690" y="4091245"/>
            <a:ext cx="2218196" cy="68731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50"/>
              </a:lnSpc>
            </a:pPr>
            <a:r>
              <a:rPr lang="ja-JP" altLang="en-US" sz="1800" b="1" dirty="0">
                <a:solidFill>
                  <a:srgbClr val="F59C0B"/>
                </a:solidFill>
                <a:latin typeface="+mn-ea"/>
                <a:ea typeface="+mn-ea"/>
              </a:rPr>
              <a:t>運用状況の</a:t>
            </a:r>
            <a:endParaRPr lang="en-US" altLang="ja-JP" sz="1800" b="1" dirty="0">
              <a:solidFill>
                <a:srgbClr val="F59C0B"/>
              </a:solidFill>
              <a:latin typeface="+mn-ea"/>
              <a:ea typeface="+mn-ea"/>
            </a:endParaRPr>
          </a:p>
          <a:p>
            <a:pPr>
              <a:lnSpc>
                <a:spcPts val="2250"/>
              </a:lnSpc>
            </a:pPr>
            <a:r>
              <a:rPr lang="ja-JP" altLang="en-US" sz="1800" b="1" dirty="0">
                <a:solidFill>
                  <a:srgbClr val="F59C0B"/>
                </a:solidFill>
                <a:latin typeface="+mn-ea"/>
                <a:ea typeface="+mn-ea"/>
              </a:rPr>
              <a:t>検証・検討</a:t>
            </a:r>
            <a:endParaRPr lang="en-US" altLang="ja-JP" sz="1800" b="1" dirty="0">
              <a:solidFill>
                <a:srgbClr val="F59C0B"/>
              </a:solidFill>
              <a:latin typeface="+mn-ea"/>
              <a:ea typeface="+mn-ea"/>
            </a:endParaRPr>
          </a:p>
        </p:txBody>
      </p:sp>
      <p:sp>
        <p:nvSpPr>
          <p:cNvPr id="1112" name="タイトル 1"/>
          <p:cNvSpPr txBox="1"/>
          <p:nvPr/>
        </p:nvSpPr>
        <p:spPr>
          <a:xfrm>
            <a:off x="4544225" y="4843227"/>
            <a:ext cx="2089127" cy="79749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200" dirty="0">
                <a:latin typeface="+mn-ea"/>
                <a:ea typeface="+mn-ea"/>
              </a:rPr>
              <a:t>地域生活支援拠点等の運用状況の検証・検討について掲載しています。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1113" name="タイトル 1"/>
          <p:cNvSpPr txBox="1"/>
          <p:nvPr/>
        </p:nvSpPr>
        <p:spPr>
          <a:xfrm>
            <a:off x="6842470" y="4091245"/>
            <a:ext cx="1819892" cy="68731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50"/>
              </a:lnSpc>
            </a:pPr>
            <a:r>
              <a:rPr lang="ja-JP" altLang="en-US" sz="1800" b="1" dirty="0">
                <a:solidFill>
                  <a:srgbClr val="F59C0B"/>
                </a:solidFill>
                <a:latin typeface="+mn-ea"/>
                <a:ea typeface="+mn-ea"/>
              </a:rPr>
              <a:t>取組み</a:t>
            </a:r>
            <a:endParaRPr lang="en-US" altLang="ja-JP" sz="1800" b="1" dirty="0">
              <a:solidFill>
                <a:srgbClr val="F59C0B"/>
              </a:solidFill>
              <a:latin typeface="+mn-ea"/>
              <a:ea typeface="+mn-ea"/>
            </a:endParaRPr>
          </a:p>
        </p:txBody>
      </p:sp>
      <p:sp>
        <p:nvSpPr>
          <p:cNvPr id="1114" name="タイトル 1"/>
          <p:cNvSpPr txBox="1"/>
          <p:nvPr/>
        </p:nvSpPr>
        <p:spPr>
          <a:xfrm>
            <a:off x="6707853" y="4836831"/>
            <a:ext cx="2089127" cy="797490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200" dirty="0">
                <a:latin typeface="+mn-ea"/>
                <a:ea typeface="+mn-ea"/>
              </a:rPr>
              <a:t>地域生活支援拠点等についての取組みを掲載しています。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1115" name="タイトル 1"/>
          <p:cNvSpPr txBox="1"/>
          <p:nvPr/>
        </p:nvSpPr>
        <p:spPr>
          <a:xfrm>
            <a:off x="2104294" y="857250"/>
            <a:ext cx="6890210" cy="369658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1800" dirty="0">
                <a:latin typeface="+mn-ea"/>
                <a:ea typeface="+mn-ea"/>
              </a:rPr>
              <a:t>「大阪府地域生活支援拠点等ポータルサイト」情報シート</a:t>
            </a:r>
            <a:endParaRPr lang="en-US" altLang="ja-JP" sz="1800" dirty="0">
              <a:latin typeface="+mn-ea"/>
              <a:ea typeface="+mn-ea"/>
            </a:endParaRPr>
          </a:p>
        </p:txBody>
      </p:sp>
      <p:sp>
        <p:nvSpPr>
          <p:cNvPr id="1116" name="正方形/長方形 1"/>
          <p:cNvSpPr/>
          <p:nvPr/>
        </p:nvSpPr>
        <p:spPr>
          <a:xfrm>
            <a:off x="3" y="857250"/>
            <a:ext cx="2152357" cy="5143500"/>
          </a:xfrm>
          <a:prstGeom prst="rect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1350" dirty="0"/>
          </a:p>
        </p:txBody>
      </p:sp>
      <p:sp>
        <p:nvSpPr>
          <p:cNvPr id="1117" name="タイトル 1"/>
          <p:cNvSpPr txBox="1"/>
          <p:nvPr/>
        </p:nvSpPr>
        <p:spPr>
          <a:xfrm>
            <a:off x="245158" y="2673583"/>
            <a:ext cx="1813787" cy="478226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55000" lnSpcReduction="20000"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b="1" spc="225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熊取町</a:t>
            </a:r>
            <a:endParaRPr lang="en-US" altLang="ja-JP" b="1" spc="225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18" name="直線コネクタ 9"/>
          <p:cNvCxnSpPr>
            <a:cxnSpLocks/>
          </p:cNvCxnSpPr>
          <p:nvPr/>
        </p:nvCxnSpPr>
        <p:spPr>
          <a:xfrm>
            <a:off x="2358457" y="1214754"/>
            <a:ext cx="6763406" cy="0"/>
          </a:xfrm>
          <a:prstGeom prst="line">
            <a:avLst/>
          </a:prstGeom>
          <a:ln>
            <a:solidFill>
              <a:srgbClr val="D6B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9" name="楕円 2"/>
          <p:cNvSpPr/>
          <p:nvPr/>
        </p:nvSpPr>
        <p:spPr>
          <a:xfrm>
            <a:off x="412070" y="1241464"/>
            <a:ext cx="1328216" cy="1328216"/>
          </a:xfrm>
          <a:prstGeom prst="ellipse">
            <a:avLst/>
          </a:prstGeom>
          <a:solidFill>
            <a:srgbClr val="FFFD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市町村章等</a:t>
            </a:r>
            <a:endParaRPr lang="en-US" altLang="ja-JP" sz="1350" dirty="0">
              <a:solidFill>
                <a:schemeClr val="tx1"/>
              </a:solidFill>
            </a:endParaRPr>
          </a:p>
        </p:txBody>
      </p:sp>
      <p:sp>
        <p:nvSpPr>
          <p:cNvPr id="1120" name="楕円 15"/>
          <p:cNvSpPr/>
          <p:nvPr/>
        </p:nvSpPr>
        <p:spPr>
          <a:xfrm>
            <a:off x="4791375" y="2276872"/>
            <a:ext cx="1594827" cy="1594827"/>
          </a:xfrm>
          <a:prstGeom prst="ellipse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+mj-lt"/>
              </a:rPr>
              <a:t>02</a:t>
            </a:r>
            <a:endParaRPr lang="ja-JP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21" name="タイトル 1"/>
          <p:cNvSpPr txBox="1"/>
          <p:nvPr/>
        </p:nvSpPr>
        <p:spPr>
          <a:xfrm>
            <a:off x="55952" y="3934036"/>
            <a:ext cx="2177530" cy="65286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ja-JP" altLang="en-US" sz="1000" b="1" spc="225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人口（令和８年１月末現在）</a:t>
            </a:r>
            <a:endParaRPr lang="en-US" altLang="ja-JP" sz="1000" b="1" spc="225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ja-JP" altLang="en-US" sz="1000" b="1" spc="225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　　　　　42，080人</a:t>
            </a:r>
            <a:endParaRPr lang="en-US" altLang="ja-JP" sz="1000" b="1" spc="225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endParaRPr lang="en-US" altLang="ja-JP" sz="1000" b="1" spc="225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ja-JP" altLang="en-US" sz="1000" b="1" spc="225" dirty="0">
                <a:solidFill>
                  <a:schemeClr val="bg1"/>
                </a:solidFill>
                <a:latin typeface="+mn-ea"/>
                <a:ea typeface="+mn-ea"/>
                <a:cs typeface="Arial" panose="020B0604020202020204" pitchFamily="34" charset="0"/>
              </a:rPr>
              <a:t>整備時期：令和３年１月</a:t>
            </a:r>
            <a:endParaRPr lang="en-US" altLang="ja-JP" sz="1000" b="1" spc="225" dirty="0">
              <a:solidFill>
                <a:schemeClr val="bg1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1122" name="正方形/長方形 11"/>
          <p:cNvSpPr/>
          <p:nvPr/>
        </p:nvSpPr>
        <p:spPr>
          <a:xfrm>
            <a:off x="683568" y="1556792"/>
            <a:ext cx="79208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角丸四角形 2"/>
          <p:cNvSpPr/>
          <p:nvPr/>
        </p:nvSpPr>
        <p:spPr>
          <a:xfrm>
            <a:off x="2259017" y="1340768"/>
            <a:ext cx="6763406" cy="716558"/>
          </a:xfrm>
          <a:prstGeom prst="roundRect">
            <a:avLst>
              <a:gd name="adj" fmla="val 5612"/>
            </a:avLst>
          </a:prstGeom>
          <a:solidFill>
            <a:schemeClr val="bg1"/>
          </a:solidFill>
          <a:ln w="19050">
            <a:solidFill>
              <a:srgbClr val="F59C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/>
          </a:p>
        </p:txBody>
      </p:sp>
      <p:sp>
        <p:nvSpPr>
          <p:cNvPr id="1124" name="タイトル 1"/>
          <p:cNvSpPr txBox="1"/>
          <p:nvPr/>
        </p:nvSpPr>
        <p:spPr>
          <a:xfrm>
            <a:off x="2267743" y="1411082"/>
            <a:ext cx="6754679" cy="64482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ja-JP" sz="1200" dirty="0">
                <a:latin typeface="+mn-ea"/>
                <a:ea typeface="+mn-ea"/>
              </a:rPr>
              <a:t>本町の地域生活支援拠点は、地域における複数の機関が連携して機能を担う面的整備型で、町と町内事業所、関係機関等のネットワーク構築を軸に、自立支援協議会で検討を行いながら運用しています。</a:t>
            </a:r>
          </a:p>
        </p:txBody>
      </p:sp>
      <p:sp>
        <p:nvSpPr>
          <p:cNvPr id="1125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057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126" name="図 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17" y="1409027"/>
            <a:ext cx="828573" cy="96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9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角丸四角形 1"/>
          <p:cNvSpPr/>
          <p:nvPr/>
        </p:nvSpPr>
        <p:spPr>
          <a:xfrm>
            <a:off x="1140576" y="1106742"/>
            <a:ext cx="6862847" cy="1334902"/>
          </a:xfrm>
          <a:prstGeom prst="roundRect">
            <a:avLst>
              <a:gd name="adj" fmla="val 21554"/>
            </a:avLst>
          </a:prstGeom>
          <a:solidFill>
            <a:srgbClr val="F59C0B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　　</a:t>
            </a:r>
            <a:endParaRPr lang="ja-JP" altLang="en-US" sz="2100" b="1" dirty="0">
              <a:solidFill>
                <a:srgbClr val="FFFDE1"/>
              </a:solidFill>
            </a:endParaRPr>
          </a:p>
        </p:txBody>
      </p:sp>
      <p:sp>
        <p:nvSpPr>
          <p:cNvPr id="1133" name="タイトル 1"/>
          <p:cNvSpPr txBox="1"/>
          <p:nvPr/>
        </p:nvSpPr>
        <p:spPr>
          <a:xfrm>
            <a:off x="2249742" y="1350851"/>
            <a:ext cx="4457713" cy="66997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3300" b="1" dirty="0">
                <a:solidFill>
                  <a:schemeClr val="bg1"/>
                </a:solidFill>
                <a:latin typeface="+mn-ea"/>
                <a:ea typeface="+mn-ea"/>
              </a:rPr>
              <a:t>市町村問合せ先</a:t>
            </a:r>
            <a:endParaRPr lang="en-US" altLang="ja-JP" sz="33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134" name="角丸四角形 2"/>
          <p:cNvSpPr/>
          <p:nvPr/>
        </p:nvSpPr>
        <p:spPr>
          <a:xfrm>
            <a:off x="1147661" y="2803551"/>
            <a:ext cx="6862847" cy="3008913"/>
          </a:xfrm>
          <a:prstGeom prst="roundRect">
            <a:avLst>
              <a:gd name="adj" fmla="val 5612"/>
            </a:avLst>
          </a:prstGeom>
          <a:solidFill>
            <a:schemeClr val="bg1"/>
          </a:solidFill>
          <a:ln w="57150">
            <a:solidFill>
              <a:srgbClr val="F59C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135" name="三角形 5"/>
          <p:cNvSpPr/>
          <p:nvPr/>
        </p:nvSpPr>
        <p:spPr>
          <a:xfrm flipV="1">
            <a:off x="4270017" y="2489872"/>
            <a:ext cx="603956" cy="274526"/>
          </a:xfrm>
          <a:prstGeom prst="triangle">
            <a:avLst/>
          </a:prstGeom>
          <a:solidFill>
            <a:srgbClr val="E27B1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136" name="テキスト ボックス 7"/>
          <p:cNvSpPr txBox="1"/>
          <p:nvPr/>
        </p:nvSpPr>
        <p:spPr>
          <a:xfrm>
            <a:off x="1271479" y="2864550"/>
            <a:ext cx="6601033" cy="251176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b="1" dirty="0">
                <a:latin typeface="+mn-ea"/>
              </a:rPr>
              <a:t>熊取町　障がい福祉課</a:t>
            </a:r>
          </a:p>
          <a:p>
            <a:pPr>
              <a:lnSpc>
                <a:spcPct val="150000"/>
              </a:lnSpc>
            </a:pPr>
            <a:r>
              <a:rPr lang="ja-JP" altLang="en-US" sz="1350" b="1" dirty="0">
                <a:latin typeface="+mn-ea"/>
              </a:rPr>
              <a:t>　　</a:t>
            </a:r>
          </a:p>
          <a:p>
            <a:pPr>
              <a:lnSpc>
                <a:spcPct val="150000"/>
              </a:lnSpc>
            </a:pPr>
            <a:r>
              <a:rPr lang="ja-JP" altLang="en-US" sz="1350" b="1" dirty="0">
                <a:latin typeface="+mn-ea"/>
              </a:rPr>
              <a:t>　　住　　所　大阪府泉南郡熊取町野田１丁目１番１号</a:t>
            </a:r>
          </a:p>
          <a:p>
            <a:r>
              <a:rPr lang="ja-JP" altLang="en-US" sz="1350" b="1" dirty="0">
                <a:latin typeface="+mn-ea"/>
              </a:rPr>
              <a:t>　　</a:t>
            </a:r>
            <a:endParaRPr lang="en-US" altLang="ja-JP" sz="1350" b="1" dirty="0">
              <a:latin typeface="+mn-ea"/>
            </a:endParaRPr>
          </a:p>
          <a:p>
            <a:r>
              <a:rPr lang="ja-JP" altLang="en-US" sz="1350" b="1" dirty="0">
                <a:latin typeface="+mn-ea"/>
              </a:rPr>
              <a:t>　　電話番号　０７２－４５２－６２８９</a:t>
            </a:r>
          </a:p>
          <a:p>
            <a:r>
              <a:rPr lang="ja-JP" altLang="en-US" sz="1350" b="1" dirty="0">
                <a:latin typeface="+mn-ea"/>
              </a:rPr>
              <a:t>　　</a:t>
            </a:r>
            <a:endParaRPr lang="en-US" altLang="ja-JP" sz="1350" b="1" dirty="0">
              <a:latin typeface="+mn-ea"/>
            </a:endParaRPr>
          </a:p>
          <a:p>
            <a:r>
              <a:rPr lang="ja-JP" altLang="en-US" sz="1350" b="1" dirty="0">
                <a:latin typeface="+mn-ea"/>
              </a:rPr>
              <a:t>　　連絡用アドレス　shougai@town.kumatori.lg.jp</a:t>
            </a:r>
          </a:p>
          <a:p>
            <a:endParaRPr lang="ja-JP" altLang="en-US" sz="1350" b="1" dirty="0">
              <a:latin typeface="+mn-ea"/>
            </a:endParaRPr>
          </a:p>
          <a:p>
            <a:r>
              <a:rPr lang="ja-JP" altLang="en-US" sz="1350" b="1" dirty="0">
                <a:latin typeface="+mn-ea"/>
              </a:rPr>
              <a:t>　　担当係名　 障がい福祉グループ</a:t>
            </a:r>
            <a:endParaRPr lang="en-US" altLang="ja-JP" sz="1350" dirty="0">
              <a:latin typeface="+mn-ea"/>
            </a:endParaRPr>
          </a:p>
        </p:txBody>
      </p:sp>
      <p:sp>
        <p:nvSpPr>
          <p:cNvPr id="1137" name="楕円 9">
            <a:hlinkClick r:id="" action="ppaction://noaction"/>
          </p:cNvPr>
          <p:cNvSpPr>
            <a:spLocks noChangeAspect="1"/>
          </p:cNvSpPr>
          <p:nvPr/>
        </p:nvSpPr>
        <p:spPr>
          <a:xfrm>
            <a:off x="796154" y="921251"/>
            <a:ext cx="999000" cy="999000"/>
          </a:xfrm>
          <a:prstGeom prst="ellipse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ja-JP" alt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8" name="テキスト ボックス 10"/>
          <p:cNvSpPr txBox="1"/>
          <p:nvPr/>
        </p:nvSpPr>
        <p:spPr>
          <a:xfrm>
            <a:off x="2053025" y="1879144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chemeClr val="bg1"/>
                </a:solidFill>
                <a:latin typeface="Segoe UI"/>
                <a:ea typeface="メイリオ"/>
              </a:rPr>
              <a:t>地域生活支援拠点等に関するお問い合わせはこちらです。</a:t>
            </a:r>
            <a:endParaRPr lang="en-US" altLang="ja-JP" sz="1600" b="1" dirty="0">
              <a:solidFill>
                <a:schemeClr val="bg1"/>
              </a:solidFill>
              <a:latin typeface="Segoe UI"/>
              <a:ea typeface="メイリオ"/>
            </a:endParaRPr>
          </a:p>
        </p:txBody>
      </p:sp>
      <p:sp>
        <p:nvSpPr>
          <p:cNvPr id="1139" name="正方形/長方形 11"/>
          <p:cNvSpPr/>
          <p:nvPr/>
        </p:nvSpPr>
        <p:spPr>
          <a:xfrm>
            <a:off x="0" y="857250"/>
            <a:ext cx="231399" cy="5143500"/>
          </a:xfrm>
          <a:prstGeom prst="rect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rgbClr val="D99E29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40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057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1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角丸四角形 1"/>
          <p:cNvSpPr/>
          <p:nvPr/>
        </p:nvSpPr>
        <p:spPr>
          <a:xfrm>
            <a:off x="1140576" y="1106741"/>
            <a:ext cx="6862847" cy="810000"/>
          </a:xfrm>
          <a:prstGeom prst="roundRect">
            <a:avLst>
              <a:gd name="adj" fmla="val 21554"/>
            </a:avLst>
          </a:prstGeom>
          <a:solidFill>
            <a:srgbClr val="F59C0B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>
                <a:solidFill>
                  <a:schemeClr val="bg1"/>
                </a:solidFill>
              </a:rPr>
              <a:t>　　</a:t>
            </a:r>
          </a:p>
        </p:txBody>
      </p:sp>
      <p:sp>
        <p:nvSpPr>
          <p:cNvPr id="1147" name="タイトル 1"/>
          <p:cNvSpPr txBox="1"/>
          <p:nvPr/>
        </p:nvSpPr>
        <p:spPr>
          <a:xfrm>
            <a:off x="2013443" y="1246952"/>
            <a:ext cx="5670630" cy="6699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3300" b="1" dirty="0">
                <a:solidFill>
                  <a:schemeClr val="bg1"/>
                </a:solidFill>
                <a:latin typeface="+mn-ea"/>
                <a:ea typeface="+mn-ea"/>
              </a:rPr>
              <a:t>運用状況の検証・検討</a:t>
            </a:r>
          </a:p>
        </p:txBody>
      </p:sp>
      <p:sp>
        <p:nvSpPr>
          <p:cNvPr id="1148" name="楕円 9">
            <a:hlinkClick r:id="" action="ppaction://noaction"/>
          </p:cNvPr>
          <p:cNvSpPr>
            <a:spLocks noChangeAspect="1"/>
          </p:cNvSpPr>
          <p:nvPr/>
        </p:nvSpPr>
        <p:spPr>
          <a:xfrm>
            <a:off x="960428" y="1016432"/>
            <a:ext cx="999000" cy="999000"/>
          </a:xfrm>
          <a:prstGeom prst="ellipse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ja-JP" altLang="en-US" sz="3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49" name="正方形/長方形 8"/>
          <p:cNvSpPr/>
          <p:nvPr/>
        </p:nvSpPr>
        <p:spPr>
          <a:xfrm>
            <a:off x="0" y="857250"/>
            <a:ext cx="231399" cy="5143500"/>
          </a:xfrm>
          <a:prstGeom prst="rect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rgbClr val="D99E29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50" name="角丸四角形 1"/>
          <p:cNvSpPr/>
          <p:nvPr/>
        </p:nvSpPr>
        <p:spPr>
          <a:xfrm>
            <a:off x="359533" y="2473810"/>
            <a:ext cx="2440394" cy="1080847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 w="38100">
            <a:solidFill>
              <a:srgbClr val="F59C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51" name="タイトル 1"/>
          <p:cNvSpPr/>
          <p:nvPr/>
        </p:nvSpPr>
        <p:spPr>
          <a:xfrm>
            <a:off x="552493" y="2266753"/>
            <a:ext cx="2054472" cy="414116"/>
          </a:xfrm>
          <a:prstGeom prst="roundRect">
            <a:avLst>
              <a:gd name="adj" fmla="val 49068"/>
            </a:avLst>
          </a:prstGeom>
          <a:solidFill>
            <a:srgbClr val="F59C0B"/>
          </a:solidFill>
        </p:spPr>
        <p:txBody>
          <a:bodyPr vert="horz" lIns="68580" tIns="5400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検証・検討の場の名称</a:t>
            </a:r>
            <a:endParaRPr lang="en-US" altLang="ja-JP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52" name="角丸四角形 1"/>
          <p:cNvSpPr/>
          <p:nvPr/>
        </p:nvSpPr>
        <p:spPr>
          <a:xfrm>
            <a:off x="364147" y="4822381"/>
            <a:ext cx="2440394" cy="1090895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 w="38100">
            <a:solidFill>
              <a:srgbClr val="F59C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53" name="タイトル 1"/>
          <p:cNvSpPr/>
          <p:nvPr/>
        </p:nvSpPr>
        <p:spPr>
          <a:xfrm>
            <a:off x="557108" y="4615324"/>
            <a:ext cx="2054472" cy="469860"/>
          </a:xfrm>
          <a:prstGeom prst="roundRect">
            <a:avLst>
              <a:gd name="adj" fmla="val 49068"/>
            </a:avLst>
          </a:prstGeom>
          <a:solidFill>
            <a:srgbClr val="F59C0B"/>
          </a:solidFill>
        </p:spPr>
        <p:txBody>
          <a:bodyPr vert="horz" lIns="68580" tIns="5400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地域生活支援拠点等</a:t>
            </a:r>
            <a:endParaRPr lang="en-US" altLang="ja-JP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685783">
              <a:lnSpc>
                <a:spcPct val="100000"/>
              </a:lnSpc>
              <a:defRPr/>
            </a:pP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コーディネーターの配置</a:t>
            </a:r>
            <a:endParaRPr lang="en-US" altLang="ja-JP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54" name="角丸四角形 1"/>
          <p:cNvSpPr/>
          <p:nvPr/>
        </p:nvSpPr>
        <p:spPr>
          <a:xfrm>
            <a:off x="359533" y="3827191"/>
            <a:ext cx="2440394" cy="728481"/>
          </a:xfrm>
          <a:prstGeom prst="roundRect">
            <a:avLst>
              <a:gd name="adj" fmla="val 5758"/>
            </a:avLst>
          </a:prstGeom>
          <a:solidFill>
            <a:schemeClr val="bg1"/>
          </a:solidFill>
          <a:ln w="38100">
            <a:solidFill>
              <a:srgbClr val="F59C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55" name="タイトル 1"/>
          <p:cNvSpPr/>
          <p:nvPr/>
        </p:nvSpPr>
        <p:spPr>
          <a:xfrm>
            <a:off x="552493" y="3620133"/>
            <a:ext cx="2054472" cy="414116"/>
          </a:xfrm>
          <a:prstGeom prst="roundRect">
            <a:avLst>
              <a:gd name="adj" fmla="val 49068"/>
            </a:avLst>
          </a:prstGeom>
          <a:solidFill>
            <a:srgbClr val="F59C0B"/>
          </a:solidFill>
        </p:spPr>
        <p:txBody>
          <a:bodyPr vert="horz" lIns="68580" tIns="54000" rIns="68580" bIns="34290" rtlCol="0" anchor="ctr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ja-JP" altLang="en-US" sz="1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開催頻度</a:t>
            </a:r>
            <a:endParaRPr lang="en-US" altLang="ja-JP" sz="15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56" name="角丸四角形 1"/>
          <p:cNvSpPr/>
          <p:nvPr/>
        </p:nvSpPr>
        <p:spPr>
          <a:xfrm>
            <a:off x="3118111" y="2473810"/>
            <a:ext cx="5828375" cy="3439466"/>
          </a:xfrm>
          <a:prstGeom prst="roundRect">
            <a:avLst>
              <a:gd name="adj" fmla="val 2940"/>
            </a:avLst>
          </a:prstGeom>
          <a:solidFill>
            <a:schemeClr val="bg1"/>
          </a:solidFill>
          <a:ln w="38100">
            <a:solidFill>
              <a:srgbClr val="F59C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57" name="タイトル 1"/>
          <p:cNvSpPr/>
          <p:nvPr/>
        </p:nvSpPr>
        <p:spPr>
          <a:xfrm>
            <a:off x="3578959" y="2256067"/>
            <a:ext cx="4906679" cy="414116"/>
          </a:xfrm>
          <a:prstGeom prst="roundRect">
            <a:avLst>
              <a:gd name="adj" fmla="val 49068"/>
            </a:avLst>
          </a:prstGeom>
          <a:solidFill>
            <a:srgbClr val="F59C0B"/>
          </a:solidFill>
        </p:spPr>
        <p:txBody>
          <a:bodyPr vert="horz" lIns="68580" tIns="5400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ja-JP" altLang="en-US" sz="1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具体的な内容</a:t>
            </a:r>
            <a:endParaRPr lang="en-US" altLang="ja-JP" sz="15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58" name="タイトル 1"/>
          <p:cNvSpPr txBox="1"/>
          <p:nvPr/>
        </p:nvSpPr>
        <p:spPr>
          <a:xfrm>
            <a:off x="3354933" y="2684445"/>
            <a:ext cx="5382234" cy="3190203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◆運用状況の検証・検討について</a:t>
            </a:r>
            <a:endParaRPr lang="ja-JP" altLang="en-US"/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開催日：令和７年１０月８日（令和７年度第１回）</a:t>
            </a: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議題：熊取町における地域生活支援拠点等の概要説明、地域生活支援拠点等検討</a:t>
            </a: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部会について、研修会について</a:t>
            </a: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内容：○部会は３ヶ月に１回程度の開催とし、拠点等の運用の協議と情報共有を行う。</a:t>
            </a: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○拠点を担う事業所登録数が少ないため、改めて事業所に周知する。</a:t>
            </a: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○緊急対応や体験利用のケースについて、再度状況把握する。</a:t>
            </a: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○事業所向け虐待防止研修を行う。</a:t>
            </a: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8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ja-JP" altLang="en-US" sz="800"/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開催日：令和８年２月４日（令和７年度第２回）</a:t>
            </a: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議題：熊取町における地域生活支援拠点等の運営について、研修会について</a:t>
            </a: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内容：○地域生活支援拠点を理解してもらうために、事業所説明会を開催する。　</a:t>
            </a:r>
            <a:endParaRPr lang="ja-JP" altLang="en-US" sz="1000"/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○虐待防止研修詳細の周知を行う。</a:t>
            </a: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8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開催日：令和８年２月１９日（研修会）</a:t>
            </a: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内容：講義・演習「虐待が疑われる事案への対応」</a:t>
            </a: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講師：大阪知的障害者福祉協会　研修委員長</a:t>
            </a:r>
            <a:endParaRPr lang="ja-JP" altLang="en-US" sz="1000"/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社会福祉法人北摂杉の子会　ジョブサイトよど　　池田　淳　氏</a:t>
            </a:r>
          </a:p>
          <a:p>
            <a:pPr algn="l" defTabSz="685783">
              <a:lnSpc>
                <a:spcPct val="100000"/>
              </a:lnSpc>
              <a:defRPr/>
            </a:pPr>
            <a:endParaRPr lang="ja-JP" altLang="en-US" sz="9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◆検証・検討結果の公表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en-US" altLang="ja-JP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10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公開の会議である熊取町自立支援協議会で検証・検討結果を報告していく予定。</a:t>
            </a:r>
          </a:p>
        </p:txBody>
      </p:sp>
      <p:sp>
        <p:nvSpPr>
          <p:cNvPr id="1159" name="タイトル 1"/>
          <p:cNvSpPr txBox="1"/>
          <p:nvPr/>
        </p:nvSpPr>
        <p:spPr>
          <a:xfrm>
            <a:off x="527272" y="4080482"/>
            <a:ext cx="2256422" cy="56704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３ヶ月に１回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60" name="タイトル 1"/>
          <p:cNvSpPr txBox="1"/>
          <p:nvPr/>
        </p:nvSpPr>
        <p:spPr>
          <a:xfrm>
            <a:off x="565817" y="2918266"/>
            <a:ext cx="2256422" cy="56704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地域生活支援拠点部会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61" name="タイトル 1"/>
          <p:cNvSpPr txBox="1"/>
          <p:nvPr/>
        </p:nvSpPr>
        <p:spPr>
          <a:xfrm>
            <a:off x="3460987" y="5913276"/>
            <a:ext cx="5170126" cy="25931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lnSpc>
                <a:spcPct val="100000"/>
              </a:lnSpc>
              <a:defRPr/>
            </a:pPr>
            <a:endParaRPr/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62" name="タイトル 1"/>
          <p:cNvSpPr txBox="1"/>
          <p:nvPr/>
        </p:nvSpPr>
        <p:spPr>
          <a:xfrm>
            <a:off x="539552" y="5310230"/>
            <a:ext cx="2256422" cy="56704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lnSpc>
                <a:spcPct val="100000"/>
              </a:lnSpc>
              <a:defRPr/>
            </a:pPr>
            <a:r>
              <a:rPr lang="ja-JP" altLang="en-US" sz="105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熊取町　障がい福祉課がコーディネーターの役割を担う。</a:t>
            </a:r>
            <a:endParaRPr lang="en-US" altLang="ja-JP" sz="105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63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057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60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正方形/長方形 5"/>
          <p:cNvSpPr/>
          <p:nvPr/>
        </p:nvSpPr>
        <p:spPr>
          <a:xfrm>
            <a:off x="0" y="857250"/>
            <a:ext cx="231399" cy="5143500"/>
          </a:xfrm>
          <a:prstGeom prst="rect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srgbClr val="D99E29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70" name="角丸四角形 1"/>
          <p:cNvSpPr/>
          <p:nvPr/>
        </p:nvSpPr>
        <p:spPr>
          <a:xfrm>
            <a:off x="608496" y="2382552"/>
            <a:ext cx="8161064" cy="2148516"/>
          </a:xfrm>
          <a:prstGeom prst="roundRect">
            <a:avLst>
              <a:gd name="adj" fmla="val 14961"/>
            </a:avLst>
          </a:prstGeom>
          <a:solidFill>
            <a:schemeClr val="bg1"/>
          </a:solidFill>
          <a:ln w="38100">
            <a:solidFill>
              <a:srgbClr val="F59C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71" name="タイトル 1"/>
          <p:cNvSpPr txBox="1"/>
          <p:nvPr/>
        </p:nvSpPr>
        <p:spPr>
          <a:xfrm>
            <a:off x="810811" y="2434073"/>
            <a:ext cx="2054472" cy="41411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各機能の取組み</a:t>
            </a:r>
            <a:endParaRPr lang="en-US" altLang="ja-JP" sz="1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72" name="タイトル 1"/>
          <p:cNvSpPr txBox="1"/>
          <p:nvPr/>
        </p:nvSpPr>
        <p:spPr>
          <a:xfrm>
            <a:off x="972886" y="2766178"/>
            <a:ext cx="7794386" cy="3337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◆相談・・・コーディネーターは熊取町役場（障がい福祉課）が担い、緊急時の相談を受けます。</a:t>
            </a: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73" name="円/楕円 22"/>
          <p:cNvSpPr/>
          <p:nvPr/>
        </p:nvSpPr>
        <p:spPr>
          <a:xfrm>
            <a:off x="265102" y="3072956"/>
            <a:ext cx="680283" cy="680283"/>
          </a:xfrm>
          <a:prstGeom prst="ellipse">
            <a:avLst/>
          </a:prstGeom>
          <a:solidFill>
            <a:srgbClr val="F59C0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altLang="ja-JP" sz="3000" b="1" dirty="0">
                <a:solidFill>
                  <a:schemeClr val="bg1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1</a:t>
            </a:r>
            <a:endParaRPr lang="ja-JP" altLang="en-US" sz="3000" b="1" dirty="0">
              <a:solidFill>
                <a:schemeClr val="bg1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174" name="角丸四角形 1"/>
          <p:cNvSpPr/>
          <p:nvPr/>
        </p:nvSpPr>
        <p:spPr>
          <a:xfrm>
            <a:off x="1140576" y="1106742"/>
            <a:ext cx="6862847" cy="810000"/>
          </a:xfrm>
          <a:prstGeom prst="roundRect">
            <a:avLst>
              <a:gd name="adj" fmla="val 21554"/>
            </a:avLst>
          </a:prstGeom>
          <a:solidFill>
            <a:srgbClr val="F59C0B"/>
          </a:solidFill>
          <a:ln w="571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100" b="1" dirty="0"/>
              <a:t>　　</a:t>
            </a:r>
            <a:endParaRPr lang="ja-JP" altLang="en-US" sz="2100" b="1" dirty="0">
              <a:solidFill>
                <a:srgbClr val="FFFDE1"/>
              </a:solidFill>
            </a:endParaRPr>
          </a:p>
        </p:txBody>
      </p:sp>
      <p:sp>
        <p:nvSpPr>
          <p:cNvPr id="1175" name="タイトル 1"/>
          <p:cNvSpPr txBox="1"/>
          <p:nvPr/>
        </p:nvSpPr>
        <p:spPr>
          <a:xfrm>
            <a:off x="2182892" y="1258187"/>
            <a:ext cx="4457713" cy="66997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33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取組み</a:t>
            </a:r>
            <a:endParaRPr lang="en-US" altLang="ja-JP" sz="33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76" name="楕円 26">
            <a:hlinkClick r:id="" action="ppaction://noaction"/>
          </p:cNvPr>
          <p:cNvSpPr>
            <a:spLocks noChangeAspect="1"/>
          </p:cNvSpPr>
          <p:nvPr/>
        </p:nvSpPr>
        <p:spPr>
          <a:xfrm>
            <a:off x="774216" y="985577"/>
            <a:ext cx="999000" cy="999000"/>
          </a:xfrm>
          <a:prstGeom prst="ellipse">
            <a:avLst/>
          </a:prstGeom>
          <a:solidFill>
            <a:srgbClr val="F59C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bg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03</a:t>
            </a:r>
            <a:endParaRPr lang="ja-JP" altLang="en-US" sz="3600" dirty="0">
              <a:solidFill>
                <a:schemeClr val="bg1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77" name="角丸四角形 1"/>
          <p:cNvSpPr/>
          <p:nvPr/>
        </p:nvSpPr>
        <p:spPr>
          <a:xfrm>
            <a:off x="626019" y="4832210"/>
            <a:ext cx="8161064" cy="1120797"/>
          </a:xfrm>
          <a:prstGeom prst="roundRect">
            <a:avLst>
              <a:gd name="adj" fmla="val 14961"/>
            </a:avLst>
          </a:prstGeom>
          <a:solidFill>
            <a:schemeClr val="bg1"/>
          </a:solidFill>
          <a:ln w="38100">
            <a:solidFill>
              <a:srgbClr val="F59C0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ja-JP" altLang="en-US" sz="1350">
              <a:solidFill>
                <a:prstClr val="white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  <p:sp>
        <p:nvSpPr>
          <p:cNvPr id="1178" name="タイトル 1"/>
          <p:cNvSpPr txBox="1"/>
          <p:nvPr/>
        </p:nvSpPr>
        <p:spPr>
          <a:xfrm>
            <a:off x="850523" y="4881104"/>
            <a:ext cx="3068093" cy="41370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>
              <a:lnSpc>
                <a:spcPct val="100000"/>
              </a:lnSpc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緊急時に備えた事前登録制</a:t>
            </a:r>
            <a:endParaRPr lang="en-US" altLang="ja-JP" sz="1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79" name="タイトル 1"/>
          <p:cNvSpPr txBox="1"/>
          <p:nvPr/>
        </p:nvSpPr>
        <p:spPr>
          <a:xfrm>
            <a:off x="994833" y="5246302"/>
            <a:ext cx="7909079" cy="73339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事前に登録し情報を提供いただくことで、緊急時等に迅速な対応ができることから、事前登録を勧めています。</a:t>
            </a: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endParaRPr lang="ja-JP" altLang="en-US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届出先：熊取町　障がい福祉課（熊取ふれあいセンター　１階）</a:t>
            </a:r>
          </a:p>
          <a:p>
            <a:pPr algn="l" defTabSz="685783">
              <a:lnSpc>
                <a:spcPct val="100000"/>
              </a:lnSpc>
              <a:defRPr/>
            </a:pPr>
            <a:endParaRPr lang="ja-JP" altLang="en-US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80" name="円/楕円 22"/>
          <p:cNvSpPr/>
          <p:nvPr/>
        </p:nvSpPr>
        <p:spPr>
          <a:xfrm>
            <a:off x="282625" y="5072281"/>
            <a:ext cx="680283" cy="680283"/>
          </a:xfrm>
          <a:prstGeom prst="ellipse">
            <a:avLst/>
          </a:prstGeom>
          <a:solidFill>
            <a:srgbClr val="F59C0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altLang="ja-JP" sz="3000" b="1" dirty="0">
                <a:solidFill>
                  <a:schemeClr val="bg1"/>
                </a:solidFill>
                <a:latin typeface="Segoe UI" panose="020B0502040204020203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2</a:t>
            </a:r>
            <a:endParaRPr lang="ja-JP" altLang="en-US" sz="3000" b="1" dirty="0">
              <a:solidFill>
                <a:schemeClr val="bg1"/>
              </a:solidFill>
              <a:latin typeface="Segoe UI" panose="020B0502040204020203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18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876256" y="6453336"/>
            <a:ext cx="2057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182" name="タイトル 93"/>
          <p:cNvSpPr txBox="1"/>
          <p:nvPr/>
        </p:nvSpPr>
        <p:spPr>
          <a:xfrm>
            <a:off x="972205" y="3052759"/>
            <a:ext cx="7794386" cy="33376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◆緊急時の受入れ・対応・・・緊急受け入れが必要となった場合、対象者の情報収集を行い、空床情報を元に受</a:t>
            </a: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け入れ先の調整を行います。緊急時に備え、事前登録制を導入しています。</a:t>
            </a:r>
          </a:p>
        </p:txBody>
      </p:sp>
      <p:sp>
        <p:nvSpPr>
          <p:cNvPr id="1183" name="タイトル 94"/>
          <p:cNvSpPr txBox="1"/>
          <p:nvPr/>
        </p:nvSpPr>
        <p:spPr>
          <a:xfrm>
            <a:off x="967554" y="3515070"/>
            <a:ext cx="7794386" cy="36043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◆体験の機会・場・・・グループホームや短期入所を「体験の機会・場」として位置づけ、宿泊利用だけでなく、</a:t>
            </a: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見学等も体験ととらえて提案していきます。空床情報の収集や事前登録制によりスムーズに体験につなげます。</a:t>
            </a:r>
          </a:p>
        </p:txBody>
      </p:sp>
      <p:sp>
        <p:nvSpPr>
          <p:cNvPr id="1184" name="タイトル 95"/>
          <p:cNvSpPr txBox="1"/>
          <p:nvPr/>
        </p:nvSpPr>
        <p:spPr>
          <a:xfrm>
            <a:off x="966873" y="4004921"/>
            <a:ext cx="7794386" cy="36043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◆専門的人材の確保・養成・・・大阪府で実施する専門性の高い研修を活用するとともに、町でも人材育成のた</a:t>
            </a:r>
            <a:endParaRPr lang="en-US" altLang="ja-JP" sz="1200" dirty="0">
              <a:solidFill>
                <a:srgbClr val="44546A">
                  <a:lumMod val="50000"/>
                </a:srgb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defTabSz="685783">
              <a:lnSpc>
                <a:spcPct val="100000"/>
              </a:lnSpc>
              <a:defRPr/>
            </a:pPr>
            <a:r>
              <a:rPr lang="ja-JP" altLang="en-US" sz="1200" dirty="0">
                <a:solidFill>
                  <a:srgbClr val="44546A">
                    <a:lumMod val="50000"/>
                  </a:srgb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めの研修を実施していきます。</a:t>
            </a:r>
          </a:p>
        </p:txBody>
      </p:sp>
    </p:spTree>
    <p:extLst>
      <p:ext uri="{BB962C8B-B14F-4D97-AF65-F5344CB8AC3E}">
        <p14:creationId xmlns:p14="http://schemas.microsoft.com/office/powerpoint/2010/main" val="34463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  <a:ln/>
      </a:spPr>
      <a:bodyPr vertOverflow="overflow" horzOverflow="overflow" rtlCol="0" anchor="t"/>
      <a:lstStyle>
        <a:defPPr>
          <a:defRPr kumimoji="1" b="1" dirty="0" smtClean="0">
            <a:latin typeface="HG丸ｺﾞｼｯｸM-PRO"/>
            <a:ea typeface="HG丸ｺﾞｼｯｸM-PRO"/>
          </a:defRPr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画面に合わせる (4:3)</PresentationFormat>
  <Paragraphs>91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メイリオ</vt:lpstr>
      <vt:lpstr>游ゴシック</vt:lpstr>
      <vt:lpstr>游ゴシック Light</vt:lpstr>
      <vt:lpstr>Arial</vt:lpstr>
      <vt:lpstr>Segoe UI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2026-03-25T09:11:42Z</dcterms:modified>
</cp:coreProperties>
</file>