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6"/>
  </p:notesMasterIdLst>
  <p:sldIdLst>
    <p:sldId id="410" r:id="rId2"/>
    <p:sldId id="433" r:id="rId3"/>
    <p:sldId id="435" r:id="rId4"/>
    <p:sldId id="436" r:id="rId5"/>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NkKsnuBgmw/HGDx1o8yMw==" hashData="YzNnK+AanT2nKlQidUze1pJnzFY/AN5cK1DETZeyHRU6kgr2kAY0B0ztxKir0NK0FSA3rcuJsQFqVdDasa356g=="/>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EFCF2F"/>
    <a:srgbClr val="99D24E"/>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5" autoAdjust="0"/>
    <p:restoredTop sz="94660"/>
  </p:normalViewPr>
  <p:slideViewPr>
    <p:cSldViewPr snapToGrid="0">
      <p:cViewPr varScale="1">
        <p:scale>
          <a:sx n="97" d="100"/>
          <a:sy n="97" d="100"/>
        </p:scale>
        <p:origin x="840"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3803A661-518F-44F3-B462-2D0A09FF72C5}" type="datetimeFigureOut">
              <a:rPr kumimoji="1" lang="ja-JP" altLang="en-US" smtClean="0"/>
              <a:t>2026/4/3</a:t>
            </a:fld>
            <a:endParaRPr kumimoji="1" lang="ja-JP" altLang="en-US"/>
          </a:p>
        </p:txBody>
      </p:sp>
      <p:sp>
        <p:nvSpPr>
          <p:cNvPr id="4"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A462F164-E566-4BC8-935F-B7FBEED30F01}" type="slidenum">
              <a:rPr kumimoji="1" lang="ja-JP" altLang="en-US" smtClean="0"/>
              <a:t>‹#›</a:t>
            </a:fld>
            <a:endParaRPr kumimoji="1" lang="ja-JP" altLang="en-US"/>
          </a:p>
        </p:txBody>
      </p:sp>
    </p:spTree>
    <p:extLst>
      <p:ext uri="{BB962C8B-B14F-4D97-AF65-F5344CB8AC3E}">
        <p14:creationId xmlns:p14="http://schemas.microsoft.com/office/powerpoint/2010/main" val="371224916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12CA69F4-4EF9-264B-A3A2-B28016D02E5D}" type="slidenum">
              <a:rPr kumimoji="1" lang="ja-JP" altLang="en-US" smtClean="0"/>
              <a:t>1</a:t>
            </a:fld>
            <a:endParaRPr kumimoji="1" lang="ja-JP" altLang="en-US"/>
          </a:p>
        </p:txBody>
      </p:sp>
    </p:spTree>
    <p:extLst>
      <p:ext uri="{BB962C8B-B14F-4D97-AF65-F5344CB8AC3E}">
        <p14:creationId xmlns:p14="http://schemas.microsoft.com/office/powerpoint/2010/main" val="13968416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p:txBody>
          <a:bodyPr/>
          <a:lstStyle/>
          <a:p>
            <a:endParaRPr lang="ja-JP" altLang="en-US"/>
          </a:p>
        </p:txBody>
      </p:sp>
      <p:sp>
        <p:nvSpPr>
          <p:cNvPr id="4" name="スライド番号プレースホルダー 3"/>
          <p:cNvSpPr>
            <a:spLocks noGrp="1"/>
          </p:cNvSpPr>
          <p:nvPr>
            <p:ph type="sldNum" sz="quarter" idx="5"/>
          </p:nvPr>
        </p:nvSpPr>
        <p:spPr/>
        <p:txBody>
          <a:bodyPr/>
          <a:lstStyle/>
          <a:p>
            <a:fld id="{12CA69F4-4EF9-264B-A3A2-B28016D02E5D}" type="slidenum">
              <a:rPr kumimoji="1" lang="ja-JP" altLang="en-US" smtClean="0"/>
              <a:t>2</a:t>
            </a:fld>
            <a:endParaRPr kumimoji="1" lang="ja-JP" altLang="en-US"/>
          </a:p>
        </p:txBody>
      </p:sp>
    </p:spTree>
    <p:extLst>
      <p:ext uri="{BB962C8B-B14F-4D97-AF65-F5344CB8AC3E}">
        <p14:creationId xmlns:p14="http://schemas.microsoft.com/office/powerpoint/2010/main" val="20109795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p:txBody>
          <a:bodyPr/>
          <a:lstStyle/>
          <a:p>
            <a:endParaRPr lang="ja-JP" altLang="en-US"/>
          </a:p>
        </p:txBody>
      </p:sp>
      <p:sp>
        <p:nvSpPr>
          <p:cNvPr id="4" name="スライド番号プレースホルダー 3"/>
          <p:cNvSpPr>
            <a:spLocks noGrp="1"/>
          </p:cNvSpPr>
          <p:nvPr>
            <p:ph type="sldNum" sz="quarter" idx="5"/>
          </p:nvPr>
        </p:nvSpPr>
        <p:spPr/>
        <p:txBody>
          <a:bodyPr/>
          <a:lstStyle/>
          <a:p>
            <a:fld id="{12CA69F4-4EF9-264B-A3A2-B28016D02E5D}" type="slidenum">
              <a:rPr kumimoji="1" lang="ja-JP" altLang="en-US" smtClean="0"/>
              <a:t>3</a:t>
            </a:fld>
            <a:endParaRPr kumimoji="1" lang="ja-JP" altLang="en-US"/>
          </a:p>
        </p:txBody>
      </p:sp>
    </p:spTree>
    <p:extLst>
      <p:ext uri="{BB962C8B-B14F-4D97-AF65-F5344CB8AC3E}">
        <p14:creationId xmlns:p14="http://schemas.microsoft.com/office/powerpoint/2010/main" val="30872528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CA69F4-4EF9-264B-A3A2-B28016D02E5D}"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4039122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4500"/>
            </a:lvl1pPr>
          </a:lstStyle>
          <a:p>
            <a:r>
              <a:rPr kumimoji="1"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ACA9441-E778-46E2-9072-D9E0E2A9E1CF}" type="datetime1">
              <a:rPr kumimoji="1" lang="ja-JP" altLang="en-US" smtClean="0"/>
              <a:t>2026/4/3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4188041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9298227-1457-4F23-9F49-FEC451472643}" type="datetime1">
              <a:rPr kumimoji="1" lang="ja-JP" altLang="en-US" smtClean="0"/>
              <a:t>2026/4/3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9637268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28650" y="365125"/>
            <a:ext cx="58007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9C769F8-7E42-44CA-834B-58D976EAFCF9}" type="datetime1">
              <a:rPr kumimoji="1" lang="ja-JP" altLang="en-US" smtClean="0"/>
              <a:t>2026/4/3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5609982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5CA42C1-6DA8-4E87-8CC9-F7AC1F2432EB}" type="datetime1">
              <a:rPr kumimoji="1" lang="ja-JP" altLang="en-US" smtClean="0"/>
              <a:t>2026/4/3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908246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9"/>
            <a:ext cx="7886700" cy="2852737"/>
          </a:xfrm>
        </p:spPr>
        <p:txBody>
          <a:bodyPr anchor="b"/>
          <a:lstStyle>
            <a:lvl1pPr>
              <a:defRPr sz="45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34424F2-2534-4E2E-98B7-6C01870B28F8}" type="datetime1">
              <a:rPr kumimoji="1" lang="ja-JP" altLang="en-US" smtClean="0"/>
              <a:t>2026/4/3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245531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286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291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2FC9F997-8AE3-49E9-A3C8-410953056C30}" type="datetime1">
              <a:rPr kumimoji="1" lang="ja-JP" altLang="en-US" smtClean="0"/>
              <a:t>2026/4/3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72558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365126"/>
            <a:ext cx="78867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29842" y="2505075"/>
            <a:ext cx="3868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29150" y="2505075"/>
            <a:ext cx="3887391"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A28AA54F-FBA8-4B52-B0B6-90644E938BE0}" type="datetime1">
              <a:rPr kumimoji="1" lang="ja-JP" altLang="en-US" smtClean="0"/>
              <a:t>2026/4/3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6320897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4242180B-066C-4B33-9866-DF17A2270C18}" type="datetime1">
              <a:rPr kumimoji="1" lang="ja-JP" altLang="en-US" smtClean="0"/>
              <a:t>2026/4/3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2723794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36F57DA-19DE-408E-A972-18C83B513BDA}" type="datetime1">
              <a:rPr kumimoji="1" lang="ja-JP" altLang="en-US" smtClean="0"/>
              <a:t>2026/4/3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26506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コンテンツ プレースホルダー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714D222-3872-4908-9588-C6DBCAF12C8A}" type="datetime1">
              <a:rPr kumimoji="1" lang="ja-JP" altLang="en-US" smtClean="0"/>
              <a:t>2026/4/3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217021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図プレースホルダー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2F8910D-4704-4575-A1CE-57C3D2735209}" type="datetime1">
              <a:rPr kumimoji="1" lang="ja-JP" altLang="en-US" smtClean="0"/>
              <a:t>2026/4/3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464125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77490758-9826-4095-AEED-42F992C26181}" type="datetime1">
              <a:rPr kumimoji="1" lang="ja-JP" altLang="en-US" smtClean="0"/>
              <a:t>2026/4/3</a:t>
            </a:fld>
            <a:endParaRPr kumimoji="1" lang="ja-JP" altLang="en-US"/>
          </a:p>
        </p:txBody>
      </p:sp>
      <p:sp>
        <p:nvSpPr>
          <p:cNvPr id="5" name="フッター プレースホルダー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62754971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楕円 16">
            <a:extLst>
              <a:ext uri="{FF2B5EF4-FFF2-40B4-BE49-F238E27FC236}">
                <a16:creationId xmlns:a16="http://schemas.microsoft.com/office/drawing/2014/main" id="{16A7AD72-6DFE-4FB6-BC8E-2F873043C896}"/>
              </a:ext>
            </a:extLst>
          </p:cNvPr>
          <p:cNvSpPr/>
          <p:nvPr/>
        </p:nvSpPr>
        <p:spPr>
          <a:xfrm>
            <a:off x="6955004" y="2276872"/>
            <a:ext cx="1594827" cy="1594827"/>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mj-lt"/>
              </a:rPr>
              <a:t>03</a:t>
            </a:r>
            <a:endParaRPr lang="ja-JP" altLang="en-US" sz="3600" dirty="0">
              <a:solidFill>
                <a:schemeClr val="bg1"/>
              </a:solidFill>
              <a:latin typeface="+mj-lt"/>
            </a:endParaRPr>
          </a:p>
        </p:txBody>
      </p:sp>
      <p:sp>
        <p:nvSpPr>
          <p:cNvPr id="7" name="楕円 6">
            <a:hlinkClick r:id="rId3" action="ppaction://hlinksldjump"/>
            <a:extLst>
              <a:ext uri="{FF2B5EF4-FFF2-40B4-BE49-F238E27FC236}">
                <a16:creationId xmlns:a16="http://schemas.microsoft.com/office/drawing/2014/main" id="{C3194EEB-9EC8-BA88-BEE2-7390BBE8EF6C}"/>
              </a:ext>
            </a:extLst>
          </p:cNvPr>
          <p:cNvSpPr/>
          <p:nvPr/>
        </p:nvSpPr>
        <p:spPr>
          <a:xfrm>
            <a:off x="2627747" y="2336662"/>
            <a:ext cx="1594827" cy="1594827"/>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mj-lt"/>
              </a:rPr>
              <a:t>01</a:t>
            </a:r>
            <a:endParaRPr lang="ja-JP" altLang="en-US" sz="3600" dirty="0">
              <a:solidFill>
                <a:schemeClr val="bg1"/>
              </a:solidFill>
              <a:latin typeface="+mj-lt"/>
            </a:endParaRPr>
          </a:p>
        </p:txBody>
      </p:sp>
      <p:sp>
        <p:nvSpPr>
          <p:cNvPr id="8" name="タイトル 1">
            <a:extLst>
              <a:ext uri="{FF2B5EF4-FFF2-40B4-BE49-F238E27FC236}">
                <a16:creationId xmlns:a16="http://schemas.microsoft.com/office/drawing/2014/main" id="{C50E7355-7A27-644A-4B2D-93FF0DFC2468}"/>
              </a:ext>
            </a:extLst>
          </p:cNvPr>
          <p:cNvSpPr txBox="1">
            <a:spLocks/>
          </p:cNvSpPr>
          <p:nvPr/>
        </p:nvSpPr>
        <p:spPr>
          <a:xfrm>
            <a:off x="2345785" y="4091247"/>
            <a:ext cx="2089127" cy="687315"/>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2250"/>
              </a:lnSpc>
            </a:pPr>
            <a:r>
              <a:rPr lang="ja-JP" altLang="en-US" sz="1800" b="1" dirty="0">
                <a:solidFill>
                  <a:srgbClr val="F59C0B"/>
                </a:solidFill>
                <a:latin typeface="+mn-ea"/>
                <a:ea typeface="+mn-ea"/>
              </a:rPr>
              <a:t>市町村</a:t>
            </a:r>
            <a:endParaRPr lang="en-US" altLang="ja-JP" sz="1800" b="1" dirty="0">
              <a:solidFill>
                <a:srgbClr val="F59C0B"/>
              </a:solidFill>
              <a:latin typeface="+mn-ea"/>
              <a:ea typeface="+mn-ea"/>
            </a:endParaRPr>
          </a:p>
          <a:p>
            <a:pPr>
              <a:lnSpc>
                <a:spcPts val="2250"/>
              </a:lnSpc>
            </a:pPr>
            <a:r>
              <a:rPr lang="ja-JP" altLang="en-US" sz="1800" b="1" dirty="0">
                <a:solidFill>
                  <a:srgbClr val="F59C0B"/>
                </a:solidFill>
                <a:latin typeface="+mn-ea"/>
                <a:ea typeface="+mn-ea"/>
              </a:rPr>
              <a:t>問合せ先</a:t>
            </a:r>
            <a:endParaRPr lang="en-US" altLang="ja-JP" sz="1800" b="1" dirty="0">
              <a:solidFill>
                <a:srgbClr val="F59C0B"/>
              </a:solidFill>
              <a:latin typeface="+mn-ea"/>
              <a:ea typeface="+mn-ea"/>
            </a:endParaRPr>
          </a:p>
        </p:txBody>
      </p:sp>
      <p:sp>
        <p:nvSpPr>
          <p:cNvPr id="9" name="タイトル 1">
            <a:extLst>
              <a:ext uri="{FF2B5EF4-FFF2-40B4-BE49-F238E27FC236}">
                <a16:creationId xmlns:a16="http://schemas.microsoft.com/office/drawing/2014/main" id="{DD19519E-51F4-4043-4731-BF0D712162D5}"/>
              </a:ext>
            </a:extLst>
          </p:cNvPr>
          <p:cNvSpPr txBox="1">
            <a:spLocks/>
          </p:cNvSpPr>
          <p:nvPr/>
        </p:nvSpPr>
        <p:spPr>
          <a:xfrm>
            <a:off x="2380597" y="4849623"/>
            <a:ext cx="2089127" cy="797490"/>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200" dirty="0">
                <a:latin typeface="+mn-ea"/>
                <a:ea typeface="+mn-ea"/>
              </a:rPr>
              <a:t>地域生活支援拠点等に関するお問い合わせはこちらです。</a:t>
            </a:r>
            <a:endParaRPr lang="en-US" altLang="ja-JP" sz="1200" dirty="0">
              <a:latin typeface="+mn-ea"/>
              <a:ea typeface="+mn-ea"/>
            </a:endParaRPr>
          </a:p>
        </p:txBody>
      </p:sp>
      <p:sp>
        <p:nvSpPr>
          <p:cNvPr id="36" name="タイトル 1">
            <a:extLst>
              <a:ext uri="{FF2B5EF4-FFF2-40B4-BE49-F238E27FC236}">
                <a16:creationId xmlns:a16="http://schemas.microsoft.com/office/drawing/2014/main" id="{B305AA47-E314-4D0B-CBD5-2C0E4A245FB0}"/>
              </a:ext>
            </a:extLst>
          </p:cNvPr>
          <p:cNvSpPr txBox="1">
            <a:spLocks/>
          </p:cNvSpPr>
          <p:nvPr/>
        </p:nvSpPr>
        <p:spPr>
          <a:xfrm>
            <a:off x="4479690" y="4091245"/>
            <a:ext cx="2218196" cy="687316"/>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2250"/>
              </a:lnSpc>
            </a:pPr>
            <a:r>
              <a:rPr lang="ja-JP" altLang="en-US" sz="1800" b="1" dirty="0">
                <a:solidFill>
                  <a:srgbClr val="F59C0B"/>
                </a:solidFill>
                <a:latin typeface="+mn-ea"/>
                <a:ea typeface="+mn-ea"/>
              </a:rPr>
              <a:t>運用状況の</a:t>
            </a:r>
            <a:endParaRPr lang="en-US" altLang="ja-JP" sz="1800" b="1" dirty="0">
              <a:solidFill>
                <a:srgbClr val="F59C0B"/>
              </a:solidFill>
              <a:latin typeface="+mn-ea"/>
              <a:ea typeface="+mn-ea"/>
            </a:endParaRPr>
          </a:p>
          <a:p>
            <a:pPr>
              <a:lnSpc>
                <a:spcPts val="2250"/>
              </a:lnSpc>
            </a:pPr>
            <a:r>
              <a:rPr lang="ja-JP" altLang="en-US" sz="1800" b="1" dirty="0">
                <a:solidFill>
                  <a:srgbClr val="F59C0B"/>
                </a:solidFill>
                <a:latin typeface="+mn-ea"/>
                <a:ea typeface="+mn-ea"/>
              </a:rPr>
              <a:t>検証・検討</a:t>
            </a:r>
            <a:endParaRPr lang="en-US" altLang="ja-JP" sz="1800" b="1" dirty="0">
              <a:solidFill>
                <a:srgbClr val="F59C0B"/>
              </a:solidFill>
              <a:latin typeface="+mn-ea"/>
              <a:ea typeface="+mn-ea"/>
            </a:endParaRPr>
          </a:p>
        </p:txBody>
      </p:sp>
      <p:sp>
        <p:nvSpPr>
          <p:cNvPr id="37" name="タイトル 1">
            <a:extLst>
              <a:ext uri="{FF2B5EF4-FFF2-40B4-BE49-F238E27FC236}">
                <a16:creationId xmlns:a16="http://schemas.microsoft.com/office/drawing/2014/main" id="{509B671B-A2A9-4D51-F9C8-B863A7F59ABC}"/>
              </a:ext>
            </a:extLst>
          </p:cNvPr>
          <p:cNvSpPr txBox="1">
            <a:spLocks/>
          </p:cNvSpPr>
          <p:nvPr/>
        </p:nvSpPr>
        <p:spPr>
          <a:xfrm>
            <a:off x="4544225" y="4843227"/>
            <a:ext cx="2089127" cy="797490"/>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200" dirty="0">
                <a:latin typeface="+mn-ea"/>
                <a:ea typeface="+mn-ea"/>
              </a:rPr>
              <a:t>地域生活支援拠点等の運用状況の検証・検討について掲載しています。</a:t>
            </a:r>
            <a:endParaRPr lang="en-US" altLang="ja-JP" sz="1200" dirty="0">
              <a:latin typeface="+mn-ea"/>
              <a:ea typeface="+mn-ea"/>
            </a:endParaRPr>
          </a:p>
        </p:txBody>
      </p:sp>
      <p:sp>
        <p:nvSpPr>
          <p:cNvPr id="39" name="タイトル 1">
            <a:extLst>
              <a:ext uri="{FF2B5EF4-FFF2-40B4-BE49-F238E27FC236}">
                <a16:creationId xmlns:a16="http://schemas.microsoft.com/office/drawing/2014/main" id="{F4419BFB-C12D-7629-A5F6-F663479A77AA}"/>
              </a:ext>
            </a:extLst>
          </p:cNvPr>
          <p:cNvSpPr txBox="1">
            <a:spLocks/>
          </p:cNvSpPr>
          <p:nvPr/>
        </p:nvSpPr>
        <p:spPr>
          <a:xfrm>
            <a:off x="6842470" y="4091245"/>
            <a:ext cx="1819892" cy="687316"/>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2250"/>
              </a:lnSpc>
            </a:pPr>
            <a:r>
              <a:rPr lang="ja-JP" altLang="en-US" sz="1800" b="1" dirty="0">
                <a:solidFill>
                  <a:srgbClr val="F59C0B"/>
                </a:solidFill>
                <a:latin typeface="+mn-ea"/>
                <a:ea typeface="+mn-ea"/>
              </a:rPr>
              <a:t>取組み</a:t>
            </a:r>
            <a:endParaRPr lang="en-US" altLang="ja-JP" sz="1800" b="1" dirty="0">
              <a:solidFill>
                <a:srgbClr val="F59C0B"/>
              </a:solidFill>
              <a:latin typeface="+mn-ea"/>
              <a:ea typeface="+mn-ea"/>
            </a:endParaRPr>
          </a:p>
        </p:txBody>
      </p:sp>
      <p:sp>
        <p:nvSpPr>
          <p:cNvPr id="40" name="タイトル 1">
            <a:extLst>
              <a:ext uri="{FF2B5EF4-FFF2-40B4-BE49-F238E27FC236}">
                <a16:creationId xmlns:a16="http://schemas.microsoft.com/office/drawing/2014/main" id="{717CC069-A3B9-354F-B39D-7073AE2AD453}"/>
              </a:ext>
            </a:extLst>
          </p:cNvPr>
          <p:cNvSpPr txBox="1">
            <a:spLocks/>
          </p:cNvSpPr>
          <p:nvPr/>
        </p:nvSpPr>
        <p:spPr>
          <a:xfrm>
            <a:off x="6707853" y="4836831"/>
            <a:ext cx="2089127" cy="797490"/>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200" dirty="0">
                <a:latin typeface="+mn-ea"/>
                <a:ea typeface="+mn-ea"/>
              </a:rPr>
              <a:t>地域生活支援拠点等についての取組みを掲載しています。</a:t>
            </a:r>
            <a:endParaRPr lang="en-US" altLang="ja-JP" sz="1200" dirty="0">
              <a:latin typeface="+mn-ea"/>
              <a:ea typeface="+mn-ea"/>
            </a:endParaRPr>
          </a:p>
        </p:txBody>
      </p:sp>
      <p:sp>
        <p:nvSpPr>
          <p:cNvPr id="4" name="タイトル 1">
            <a:extLst>
              <a:ext uri="{FF2B5EF4-FFF2-40B4-BE49-F238E27FC236}">
                <a16:creationId xmlns:a16="http://schemas.microsoft.com/office/drawing/2014/main" id="{CCF86D90-3DC5-872E-67A2-ED9E4D0E35E1}"/>
              </a:ext>
            </a:extLst>
          </p:cNvPr>
          <p:cNvSpPr txBox="1">
            <a:spLocks/>
          </p:cNvSpPr>
          <p:nvPr/>
        </p:nvSpPr>
        <p:spPr>
          <a:xfrm>
            <a:off x="2104294" y="857250"/>
            <a:ext cx="6890210" cy="369658"/>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1800" dirty="0">
                <a:latin typeface="+mn-ea"/>
                <a:ea typeface="+mn-ea"/>
              </a:rPr>
              <a:t>「大阪府地域生活支援拠点等ポータルサイト」情報シート</a:t>
            </a:r>
            <a:endParaRPr lang="en-US" altLang="ja-JP" sz="1800" dirty="0">
              <a:latin typeface="+mn-ea"/>
              <a:ea typeface="+mn-ea"/>
            </a:endParaRPr>
          </a:p>
        </p:txBody>
      </p:sp>
      <p:sp>
        <p:nvSpPr>
          <p:cNvPr id="2" name="正方形/長方形 1">
            <a:extLst>
              <a:ext uri="{FF2B5EF4-FFF2-40B4-BE49-F238E27FC236}">
                <a16:creationId xmlns:a16="http://schemas.microsoft.com/office/drawing/2014/main" id="{0A37DBC9-8E22-92FF-72D1-26FC9FB71FE4}"/>
              </a:ext>
            </a:extLst>
          </p:cNvPr>
          <p:cNvSpPr/>
          <p:nvPr/>
        </p:nvSpPr>
        <p:spPr>
          <a:xfrm>
            <a:off x="3" y="857250"/>
            <a:ext cx="2152357"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ja-JP" altLang="en-US" sz="1350" dirty="0"/>
          </a:p>
        </p:txBody>
      </p:sp>
      <p:sp>
        <p:nvSpPr>
          <p:cNvPr id="6" name="タイトル 1">
            <a:extLst>
              <a:ext uri="{FF2B5EF4-FFF2-40B4-BE49-F238E27FC236}">
                <a16:creationId xmlns:a16="http://schemas.microsoft.com/office/drawing/2014/main" id="{DBC39CDD-BF0F-8170-9D76-683C8769E69A}"/>
              </a:ext>
            </a:extLst>
          </p:cNvPr>
          <p:cNvSpPr txBox="1">
            <a:spLocks/>
          </p:cNvSpPr>
          <p:nvPr/>
        </p:nvSpPr>
        <p:spPr>
          <a:xfrm>
            <a:off x="245158" y="2673583"/>
            <a:ext cx="1813787" cy="478226"/>
          </a:xfrm>
          <a:prstGeom prst="rect">
            <a:avLst/>
          </a:prstGeom>
        </p:spPr>
        <p:txBody>
          <a:bodyPr vert="horz" lIns="68580" tIns="34290" rIns="68580" bIns="34290" rtlCol="0" anchor="t">
            <a:normAutofit fontScale="47500" lnSpcReduction="20000"/>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b="1" spc="225" dirty="0">
                <a:solidFill>
                  <a:schemeClr val="bg1"/>
                </a:solidFill>
                <a:latin typeface="Arial" panose="020B0604020202020204" pitchFamily="34" charset="0"/>
                <a:ea typeface="+mn-ea"/>
                <a:cs typeface="Arial" panose="020B0604020202020204" pitchFamily="34" charset="0"/>
              </a:rPr>
              <a:t>柏原市</a:t>
            </a:r>
            <a:endParaRPr lang="en-US" altLang="ja-JP" b="1" spc="225" dirty="0">
              <a:solidFill>
                <a:schemeClr val="bg1"/>
              </a:solidFill>
              <a:latin typeface="Arial" panose="020B0604020202020204" pitchFamily="34" charset="0"/>
              <a:ea typeface="+mn-ea"/>
              <a:cs typeface="Arial" panose="020B0604020202020204" pitchFamily="34" charset="0"/>
            </a:endParaRPr>
          </a:p>
        </p:txBody>
      </p:sp>
      <p:cxnSp>
        <p:nvCxnSpPr>
          <p:cNvPr id="10" name="直線コネクタ 9">
            <a:extLst>
              <a:ext uri="{FF2B5EF4-FFF2-40B4-BE49-F238E27FC236}">
                <a16:creationId xmlns:a16="http://schemas.microsoft.com/office/drawing/2014/main" id="{5AF966D6-B691-445C-014C-483EB1A8E97B}"/>
              </a:ext>
            </a:extLst>
          </p:cNvPr>
          <p:cNvCxnSpPr>
            <a:cxnSpLocks/>
          </p:cNvCxnSpPr>
          <p:nvPr/>
        </p:nvCxnSpPr>
        <p:spPr>
          <a:xfrm>
            <a:off x="2358457" y="1214754"/>
            <a:ext cx="6763406" cy="0"/>
          </a:xfrm>
          <a:prstGeom prst="line">
            <a:avLst/>
          </a:prstGeom>
          <a:ln>
            <a:solidFill>
              <a:srgbClr val="D6B845"/>
            </a:solidFill>
          </a:ln>
        </p:spPr>
        <p:style>
          <a:lnRef idx="1">
            <a:schemeClr val="accent1"/>
          </a:lnRef>
          <a:fillRef idx="0">
            <a:schemeClr val="accent1"/>
          </a:fillRef>
          <a:effectRef idx="0">
            <a:schemeClr val="accent1"/>
          </a:effectRef>
          <a:fontRef idx="minor">
            <a:schemeClr val="tx1"/>
          </a:fontRef>
        </p:style>
      </p:cxnSp>
      <p:sp>
        <p:nvSpPr>
          <p:cNvPr id="16" name="楕円 15">
            <a:extLst>
              <a:ext uri="{FF2B5EF4-FFF2-40B4-BE49-F238E27FC236}">
                <a16:creationId xmlns:a16="http://schemas.microsoft.com/office/drawing/2014/main" id="{61770FFB-076D-4D8E-A395-40A76EF1C214}"/>
              </a:ext>
            </a:extLst>
          </p:cNvPr>
          <p:cNvSpPr/>
          <p:nvPr/>
        </p:nvSpPr>
        <p:spPr>
          <a:xfrm>
            <a:off x="4791375" y="2276872"/>
            <a:ext cx="1594827" cy="1594827"/>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mj-lt"/>
              </a:rPr>
              <a:t>02</a:t>
            </a:r>
            <a:endParaRPr lang="ja-JP" altLang="en-US" sz="3600" dirty="0">
              <a:solidFill>
                <a:schemeClr val="bg1"/>
              </a:solidFill>
              <a:latin typeface="+mj-lt"/>
            </a:endParaRPr>
          </a:p>
        </p:txBody>
      </p:sp>
      <p:sp>
        <p:nvSpPr>
          <p:cNvPr id="19" name="タイトル 1">
            <a:extLst>
              <a:ext uri="{FF2B5EF4-FFF2-40B4-BE49-F238E27FC236}">
                <a16:creationId xmlns:a16="http://schemas.microsoft.com/office/drawing/2014/main" id="{CAD511B1-606A-4CF6-B6A0-EDC3556CA8DA}"/>
              </a:ext>
            </a:extLst>
          </p:cNvPr>
          <p:cNvSpPr txBox="1">
            <a:spLocks/>
          </p:cNvSpPr>
          <p:nvPr/>
        </p:nvSpPr>
        <p:spPr>
          <a:xfrm>
            <a:off x="82193" y="3933992"/>
            <a:ext cx="2022101" cy="647136"/>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000" b="1" spc="225" dirty="0">
                <a:solidFill>
                  <a:schemeClr val="bg1"/>
                </a:solidFill>
                <a:latin typeface="+mn-ea"/>
                <a:ea typeface="+mn-ea"/>
                <a:cs typeface="Arial" panose="020B0604020202020204" pitchFamily="34" charset="0"/>
              </a:rPr>
              <a:t>人口（令和８年１月現在）</a:t>
            </a:r>
            <a:endParaRPr lang="en-US" altLang="ja-JP" sz="1000" b="1" spc="225" dirty="0">
              <a:solidFill>
                <a:schemeClr val="bg1"/>
              </a:solidFill>
              <a:latin typeface="+mn-ea"/>
              <a:ea typeface="+mn-ea"/>
              <a:cs typeface="Arial" panose="020B0604020202020204" pitchFamily="34" charset="0"/>
            </a:endParaRPr>
          </a:p>
          <a:p>
            <a:pPr algn="l">
              <a:lnSpc>
                <a:spcPct val="100000"/>
              </a:lnSpc>
            </a:pPr>
            <a:r>
              <a:rPr lang="ja-JP" altLang="en-US" sz="1000" b="1" spc="225" dirty="0">
                <a:solidFill>
                  <a:schemeClr val="bg1"/>
                </a:solidFill>
                <a:latin typeface="+mn-ea"/>
                <a:ea typeface="+mn-ea"/>
                <a:cs typeface="Arial" panose="020B0604020202020204" pitchFamily="34" charset="0"/>
              </a:rPr>
              <a:t>　　　　　</a:t>
            </a:r>
            <a:r>
              <a:rPr lang="en-US" altLang="ja-JP" sz="1000" b="1" spc="225" dirty="0">
                <a:solidFill>
                  <a:schemeClr val="bg1"/>
                </a:solidFill>
                <a:latin typeface="+mn-ea"/>
                <a:ea typeface="+mn-ea"/>
                <a:cs typeface="Arial" panose="020B0604020202020204" pitchFamily="34" charset="0"/>
              </a:rPr>
              <a:t>66,089</a:t>
            </a:r>
            <a:r>
              <a:rPr lang="ja-JP" altLang="en-US" sz="1000" b="1" spc="225" dirty="0">
                <a:solidFill>
                  <a:schemeClr val="bg1"/>
                </a:solidFill>
                <a:latin typeface="+mn-ea"/>
                <a:ea typeface="+mn-ea"/>
                <a:cs typeface="Arial" panose="020B0604020202020204" pitchFamily="34" charset="0"/>
              </a:rPr>
              <a:t>人</a:t>
            </a:r>
            <a:endParaRPr lang="en-US" altLang="ja-JP" sz="1000" b="1" spc="225" dirty="0">
              <a:solidFill>
                <a:schemeClr val="bg1"/>
              </a:solidFill>
              <a:latin typeface="+mn-ea"/>
              <a:ea typeface="+mn-ea"/>
              <a:cs typeface="Arial" panose="020B0604020202020204" pitchFamily="34" charset="0"/>
            </a:endParaRPr>
          </a:p>
          <a:p>
            <a:pPr algn="l">
              <a:lnSpc>
                <a:spcPct val="100000"/>
              </a:lnSpc>
            </a:pPr>
            <a:endParaRPr lang="en-US" altLang="ja-JP" sz="1000" b="1" spc="225" dirty="0">
              <a:solidFill>
                <a:schemeClr val="bg1"/>
              </a:solidFill>
              <a:latin typeface="+mn-ea"/>
              <a:ea typeface="+mn-ea"/>
              <a:cs typeface="Arial" panose="020B0604020202020204" pitchFamily="34" charset="0"/>
            </a:endParaRPr>
          </a:p>
          <a:p>
            <a:pPr algn="l">
              <a:lnSpc>
                <a:spcPct val="100000"/>
              </a:lnSpc>
            </a:pPr>
            <a:r>
              <a:rPr lang="ja-JP" altLang="en-US" sz="1000" b="1" spc="225" dirty="0">
                <a:solidFill>
                  <a:schemeClr val="bg1"/>
                </a:solidFill>
                <a:latin typeface="+mn-ea"/>
                <a:ea typeface="+mn-ea"/>
                <a:cs typeface="Arial" panose="020B0604020202020204" pitchFamily="34" charset="0"/>
              </a:rPr>
              <a:t>整備時期：令和２年４月</a:t>
            </a:r>
            <a:endParaRPr lang="en-US" altLang="ja-JP" sz="1000" b="1" spc="225" dirty="0">
              <a:solidFill>
                <a:schemeClr val="bg1"/>
              </a:solidFill>
              <a:latin typeface="+mn-ea"/>
              <a:ea typeface="+mn-ea"/>
              <a:cs typeface="Arial" panose="020B0604020202020204" pitchFamily="34" charset="0"/>
            </a:endParaRPr>
          </a:p>
        </p:txBody>
      </p:sp>
      <p:sp>
        <p:nvSpPr>
          <p:cNvPr id="12" name="正方形/長方形 11">
            <a:extLst>
              <a:ext uri="{FF2B5EF4-FFF2-40B4-BE49-F238E27FC236}">
                <a16:creationId xmlns:a16="http://schemas.microsoft.com/office/drawing/2014/main" id="{ACDE0DCB-57DA-4DB2-83B5-01F90BF23F6F}"/>
              </a:ext>
            </a:extLst>
          </p:cNvPr>
          <p:cNvSpPr/>
          <p:nvPr/>
        </p:nvSpPr>
        <p:spPr>
          <a:xfrm>
            <a:off x="683568" y="1556792"/>
            <a:ext cx="792088" cy="7200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スライド番号プレースホルダー 5">
            <a:extLst>
              <a:ext uri="{FF2B5EF4-FFF2-40B4-BE49-F238E27FC236}">
                <a16:creationId xmlns:a16="http://schemas.microsoft.com/office/drawing/2014/main" id="{6C33BC74-78AB-470F-8BAF-9C1E3D03F126}"/>
              </a:ext>
            </a:extLst>
          </p:cNvPr>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1</a:t>
            </a:fld>
            <a:endParaRPr kumimoji="1" lang="ja-JP" altLang="en-US"/>
          </a:p>
        </p:txBody>
      </p:sp>
      <p:sp>
        <p:nvSpPr>
          <p:cNvPr id="24" name="角丸四角形 2">
            <a:extLst>
              <a:ext uri="{FF2B5EF4-FFF2-40B4-BE49-F238E27FC236}">
                <a16:creationId xmlns:a16="http://schemas.microsoft.com/office/drawing/2014/main" id="{A172783A-C8DB-4302-9011-CCFA5D63BDAB}"/>
              </a:ext>
            </a:extLst>
          </p:cNvPr>
          <p:cNvSpPr/>
          <p:nvPr/>
        </p:nvSpPr>
        <p:spPr>
          <a:xfrm>
            <a:off x="2231098" y="1340768"/>
            <a:ext cx="6763406" cy="716558"/>
          </a:xfrm>
          <a:prstGeom prst="roundRect">
            <a:avLst>
              <a:gd name="adj" fmla="val 5612"/>
            </a:avLst>
          </a:prstGeom>
          <a:solidFill>
            <a:schemeClr val="bg1"/>
          </a:solidFill>
          <a:ln w="1905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350" dirty="0"/>
          </a:p>
        </p:txBody>
      </p:sp>
      <p:sp>
        <p:nvSpPr>
          <p:cNvPr id="25" name="タイトル 1">
            <a:extLst>
              <a:ext uri="{FF2B5EF4-FFF2-40B4-BE49-F238E27FC236}">
                <a16:creationId xmlns:a16="http://schemas.microsoft.com/office/drawing/2014/main" id="{C754DDA6-98CF-47F6-B51A-E273F8EA1A1A}"/>
              </a:ext>
            </a:extLst>
          </p:cNvPr>
          <p:cNvSpPr txBox="1">
            <a:spLocks/>
          </p:cNvSpPr>
          <p:nvPr/>
        </p:nvSpPr>
        <p:spPr>
          <a:xfrm>
            <a:off x="2239825" y="1401246"/>
            <a:ext cx="6754679" cy="595601"/>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200" dirty="0">
                <a:latin typeface="游ゴシック" panose="020B0400000000000000" pitchFamily="50" charset="-128"/>
                <a:ea typeface="游ゴシック" panose="020B0400000000000000" pitchFamily="50" charset="-128"/>
              </a:rPr>
              <a:t>本市では、既存の社会資源を活かし、「面的整備型」により、地域生活支援拠点等事業を運用しています。</a:t>
            </a:r>
            <a:endParaRPr lang="en-US" altLang="ja-JP" sz="1200" dirty="0">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28308943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a:extLst>
              <a:ext uri="{FF2B5EF4-FFF2-40B4-BE49-F238E27FC236}">
                <a16:creationId xmlns:a16="http://schemas.microsoft.com/office/drawing/2014/main" id="{C8B3BF4F-EC84-1CA6-4290-9403FE4E4BB3}"/>
              </a:ext>
            </a:extLst>
          </p:cNvPr>
          <p:cNvSpPr/>
          <p:nvPr/>
        </p:nvSpPr>
        <p:spPr>
          <a:xfrm>
            <a:off x="1140576" y="1106742"/>
            <a:ext cx="6862847" cy="1334902"/>
          </a:xfrm>
          <a:prstGeom prst="roundRect">
            <a:avLst>
              <a:gd name="adj" fmla="val 21554"/>
            </a:avLst>
          </a:prstGeom>
          <a:solidFill>
            <a:srgbClr val="F59C0B"/>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100" b="1" dirty="0"/>
              <a:t>　　</a:t>
            </a:r>
            <a:endParaRPr lang="ja-JP" altLang="en-US" sz="2100" b="1" dirty="0">
              <a:solidFill>
                <a:srgbClr val="FFFDE1"/>
              </a:solidFill>
            </a:endParaRPr>
          </a:p>
        </p:txBody>
      </p:sp>
      <p:sp>
        <p:nvSpPr>
          <p:cNvPr id="4" name="タイトル 1">
            <a:extLst>
              <a:ext uri="{FF2B5EF4-FFF2-40B4-BE49-F238E27FC236}">
                <a16:creationId xmlns:a16="http://schemas.microsoft.com/office/drawing/2014/main" id="{CCF86D90-3DC5-872E-67A2-ED9E4D0E35E1}"/>
              </a:ext>
            </a:extLst>
          </p:cNvPr>
          <p:cNvSpPr txBox="1">
            <a:spLocks/>
          </p:cNvSpPr>
          <p:nvPr/>
        </p:nvSpPr>
        <p:spPr>
          <a:xfrm>
            <a:off x="2249742" y="1350851"/>
            <a:ext cx="4457713" cy="669974"/>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3300" b="1" dirty="0">
                <a:solidFill>
                  <a:schemeClr val="bg1"/>
                </a:solidFill>
                <a:latin typeface="+mn-ea"/>
                <a:ea typeface="+mn-ea"/>
              </a:rPr>
              <a:t>市町村問合せ先</a:t>
            </a:r>
            <a:endParaRPr lang="en-US" altLang="ja-JP" sz="3300" b="1" dirty="0">
              <a:solidFill>
                <a:schemeClr val="bg1"/>
              </a:solidFill>
              <a:latin typeface="+mn-ea"/>
              <a:ea typeface="+mn-ea"/>
            </a:endParaRPr>
          </a:p>
        </p:txBody>
      </p:sp>
      <p:sp>
        <p:nvSpPr>
          <p:cNvPr id="3" name="角丸四角形 2">
            <a:extLst>
              <a:ext uri="{FF2B5EF4-FFF2-40B4-BE49-F238E27FC236}">
                <a16:creationId xmlns:a16="http://schemas.microsoft.com/office/drawing/2014/main" id="{667CA13B-45AF-2C66-CE56-17C9C4D9EEAC}"/>
              </a:ext>
            </a:extLst>
          </p:cNvPr>
          <p:cNvSpPr/>
          <p:nvPr/>
        </p:nvSpPr>
        <p:spPr>
          <a:xfrm>
            <a:off x="1147661" y="2803551"/>
            <a:ext cx="6862847" cy="3008913"/>
          </a:xfrm>
          <a:prstGeom prst="roundRect">
            <a:avLst>
              <a:gd name="adj" fmla="val 5612"/>
            </a:avLst>
          </a:prstGeom>
          <a:solidFill>
            <a:schemeClr val="bg1"/>
          </a:solidFill>
          <a:ln w="57150">
            <a:solidFill>
              <a:srgbClr val="F59C1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6" name="三角形 5">
            <a:extLst>
              <a:ext uri="{FF2B5EF4-FFF2-40B4-BE49-F238E27FC236}">
                <a16:creationId xmlns:a16="http://schemas.microsoft.com/office/drawing/2014/main" id="{6D764C04-8067-88A1-B865-FA78C4A09340}"/>
              </a:ext>
            </a:extLst>
          </p:cNvPr>
          <p:cNvSpPr/>
          <p:nvPr/>
        </p:nvSpPr>
        <p:spPr>
          <a:xfrm flipV="1">
            <a:off x="4270017" y="2489872"/>
            <a:ext cx="603956" cy="274526"/>
          </a:xfrm>
          <a:prstGeom prst="triangle">
            <a:avLst/>
          </a:prstGeom>
          <a:solidFill>
            <a:srgbClr val="E27B1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8" name="テキスト ボックス 7">
            <a:extLst>
              <a:ext uri="{FF2B5EF4-FFF2-40B4-BE49-F238E27FC236}">
                <a16:creationId xmlns:a16="http://schemas.microsoft.com/office/drawing/2014/main" id="{A1F95F3B-732F-3643-0A9C-2FA96D55C1DF}"/>
              </a:ext>
            </a:extLst>
          </p:cNvPr>
          <p:cNvSpPr txBox="1"/>
          <p:nvPr/>
        </p:nvSpPr>
        <p:spPr>
          <a:xfrm>
            <a:off x="1271479" y="2862281"/>
            <a:ext cx="6601033" cy="1511246"/>
          </a:xfrm>
          <a:prstGeom prst="rect">
            <a:avLst/>
          </a:prstGeom>
          <a:noFill/>
        </p:spPr>
        <p:txBody>
          <a:bodyPr wrap="square">
            <a:noAutofit/>
          </a:bodyPr>
          <a:lstStyle/>
          <a:p>
            <a:pPr algn="ctr">
              <a:lnSpc>
                <a:spcPct val="150000"/>
              </a:lnSpc>
            </a:pPr>
            <a:r>
              <a:rPr lang="ja-JP" altLang="en-US" b="1" dirty="0">
                <a:latin typeface="+mn-ea"/>
              </a:rPr>
              <a:t>柏原市　福祉こども部障害福祉課</a:t>
            </a:r>
            <a:endParaRPr lang="en-US" altLang="ja-JP" sz="1350" b="1" dirty="0">
              <a:latin typeface="+mn-ea"/>
            </a:endParaRPr>
          </a:p>
          <a:p>
            <a:pPr>
              <a:lnSpc>
                <a:spcPct val="150000"/>
              </a:lnSpc>
            </a:pPr>
            <a:r>
              <a:rPr lang="ja-JP" altLang="en-US" sz="1350" b="1" dirty="0">
                <a:latin typeface="+mn-ea"/>
              </a:rPr>
              <a:t>　　住所　〒</a:t>
            </a:r>
            <a:r>
              <a:rPr lang="en-US" altLang="ja-JP" sz="1350" b="1" dirty="0">
                <a:latin typeface="+mn-ea"/>
              </a:rPr>
              <a:t>582-8555</a:t>
            </a:r>
            <a:r>
              <a:rPr lang="ja-JP" altLang="en-US" sz="1350" b="1" dirty="0">
                <a:latin typeface="+mn-ea"/>
              </a:rPr>
              <a:t>　柏原市安堂町</a:t>
            </a:r>
            <a:r>
              <a:rPr lang="en-US" altLang="ja-JP" sz="1350" b="1" dirty="0">
                <a:latin typeface="+mn-ea"/>
              </a:rPr>
              <a:t>1</a:t>
            </a:r>
            <a:r>
              <a:rPr lang="ja-JP" altLang="en-US" sz="1350" b="1" dirty="0">
                <a:latin typeface="+mn-ea"/>
              </a:rPr>
              <a:t>番</a:t>
            </a:r>
            <a:r>
              <a:rPr lang="en-US" altLang="ja-JP" sz="1350" b="1" dirty="0">
                <a:latin typeface="+mn-ea"/>
              </a:rPr>
              <a:t>55</a:t>
            </a:r>
            <a:r>
              <a:rPr lang="ja-JP" altLang="en-US" sz="1350" b="1" dirty="0">
                <a:latin typeface="+mn-ea"/>
              </a:rPr>
              <a:t>号</a:t>
            </a:r>
            <a:endParaRPr lang="en-US" altLang="ja-JP" sz="1350" b="1" dirty="0">
              <a:latin typeface="+mn-ea"/>
            </a:endParaRPr>
          </a:p>
          <a:p>
            <a:r>
              <a:rPr lang="ja-JP" altLang="en-US" sz="1350" b="1" dirty="0">
                <a:latin typeface="+mn-ea"/>
              </a:rPr>
              <a:t>　　電話番号　</a:t>
            </a:r>
            <a:r>
              <a:rPr lang="en-US" altLang="ja-JP" sz="1350" b="1" dirty="0">
                <a:latin typeface="+mn-ea"/>
              </a:rPr>
              <a:t>072-972-1508</a:t>
            </a:r>
          </a:p>
          <a:p>
            <a:r>
              <a:rPr lang="ja-JP" altLang="en-US" sz="1350" b="1" dirty="0">
                <a:latin typeface="+mn-ea"/>
              </a:rPr>
              <a:t>　　連絡用アドレス　</a:t>
            </a:r>
            <a:r>
              <a:rPr lang="en-US" altLang="ja-JP" sz="1350" b="1" dirty="0">
                <a:latin typeface="+mn-ea"/>
              </a:rPr>
              <a:t>shogai@city.kashiwara.lg.jp</a:t>
            </a:r>
          </a:p>
          <a:p>
            <a:r>
              <a:rPr lang="ja-JP" altLang="en-US" sz="1350" b="1" dirty="0">
                <a:latin typeface="+mn-ea"/>
              </a:rPr>
              <a:t>　　担当課名　障害福祉課</a:t>
            </a:r>
            <a:endParaRPr lang="en-US" altLang="ja-JP" sz="1350" dirty="0">
              <a:latin typeface="+mn-ea"/>
            </a:endParaRPr>
          </a:p>
        </p:txBody>
      </p:sp>
      <p:sp>
        <p:nvSpPr>
          <p:cNvPr id="10" name="楕円 9">
            <a:hlinkClick r:id="rId3" action="ppaction://hlinksldjump"/>
            <a:extLst>
              <a:ext uri="{FF2B5EF4-FFF2-40B4-BE49-F238E27FC236}">
                <a16:creationId xmlns:a16="http://schemas.microsoft.com/office/drawing/2014/main" id="{A73912BB-2FAF-4919-BC39-7F531383164A}"/>
              </a:ext>
            </a:extLst>
          </p:cNvPr>
          <p:cNvSpPr>
            <a:spLocks noChangeAspect="1"/>
          </p:cNvSpPr>
          <p:nvPr/>
        </p:nvSpPr>
        <p:spPr>
          <a:xfrm>
            <a:off x="796154" y="921251"/>
            <a:ext cx="999000" cy="999000"/>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Segoe UI" panose="020B0502040204020203" pitchFamily="34" charset="0"/>
                <a:cs typeface="Segoe UI" panose="020B0502040204020203" pitchFamily="34" charset="0"/>
              </a:rPr>
              <a:t>01</a:t>
            </a:r>
            <a:endParaRPr lang="ja-JP" altLang="en-US" sz="3600" dirty="0">
              <a:solidFill>
                <a:schemeClr val="bg1"/>
              </a:solidFill>
              <a:latin typeface="Segoe UI" panose="020B0502040204020203" pitchFamily="34" charset="0"/>
              <a:cs typeface="Segoe UI" panose="020B0502040204020203" pitchFamily="34" charset="0"/>
            </a:endParaRPr>
          </a:p>
        </p:txBody>
      </p:sp>
      <p:sp>
        <p:nvSpPr>
          <p:cNvPr id="11" name="テキスト ボックス 10">
            <a:extLst>
              <a:ext uri="{FF2B5EF4-FFF2-40B4-BE49-F238E27FC236}">
                <a16:creationId xmlns:a16="http://schemas.microsoft.com/office/drawing/2014/main" id="{503C0805-2879-415D-882F-4C6263C65927}"/>
              </a:ext>
            </a:extLst>
          </p:cNvPr>
          <p:cNvSpPr txBox="1"/>
          <p:nvPr/>
        </p:nvSpPr>
        <p:spPr>
          <a:xfrm>
            <a:off x="2053025" y="1879144"/>
            <a:ext cx="6264696" cy="338554"/>
          </a:xfrm>
          <a:prstGeom prst="rect">
            <a:avLst/>
          </a:prstGeom>
          <a:noFill/>
        </p:spPr>
        <p:txBody>
          <a:bodyPr wrap="square" rtlCol="0">
            <a:spAutoFit/>
          </a:bodyPr>
          <a:lstStyle/>
          <a:p>
            <a:r>
              <a:rPr lang="ja-JP" altLang="en-US" sz="1600" b="1" dirty="0">
                <a:solidFill>
                  <a:schemeClr val="bg1"/>
                </a:solidFill>
                <a:latin typeface="Segoe UI"/>
                <a:ea typeface="メイリオ"/>
              </a:rPr>
              <a:t>地域生活支援拠点等に関するお問い合わせはこちらです。</a:t>
            </a:r>
            <a:endParaRPr lang="en-US" altLang="ja-JP" sz="1600" b="1" dirty="0">
              <a:solidFill>
                <a:schemeClr val="bg1"/>
              </a:solidFill>
              <a:latin typeface="Segoe UI"/>
              <a:ea typeface="メイリオ"/>
            </a:endParaRPr>
          </a:p>
        </p:txBody>
      </p:sp>
      <p:sp>
        <p:nvSpPr>
          <p:cNvPr id="12" name="正方形/長方形 11">
            <a:extLst>
              <a:ext uri="{FF2B5EF4-FFF2-40B4-BE49-F238E27FC236}">
                <a16:creationId xmlns:a16="http://schemas.microsoft.com/office/drawing/2014/main" id="{97406EF9-5C39-414C-881C-12B79D7D6950}"/>
              </a:ext>
            </a:extLst>
          </p:cNvPr>
          <p:cNvSpPr/>
          <p:nvPr/>
        </p:nvSpPr>
        <p:spPr>
          <a:xfrm>
            <a:off x="0" y="857250"/>
            <a:ext cx="231399"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rgbClr val="D99E29"/>
              </a:solidFill>
              <a:latin typeface="游ゴシック" panose="020F0502020204030204"/>
              <a:ea typeface="游ゴシック" panose="020B0400000000000000" pitchFamily="50" charset="-128"/>
            </a:endParaRPr>
          </a:p>
        </p:txBody>
      </p:sp>
      <p:sp>
        <p:nvSpPr>
          <p:cNvPr id="13" name="スライド番号プレースホルダー 5">
            <a:extLst>
              <a:ext uri="{FF2B5EF4-FFF2-40B4-BE49-F238E27FC236}">
                <a16:creationId xmlns:a16="http://schemas.microsoft.com/office/drawing/2014/main" id="{D577522B-1BA6-4515-94A2-CFEC36C6DC61}"/>
              </a:ext>
            </a:extLst>
          </p:cNvPr>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2</a:t>
            </a:fld>
            <a:endParaRPr kumimoji="1" lang="ja-JP" altLang="en-US"/>
          </a:p>
        </p:txBody>
      </p:sp>
      <p:sp>
        <p:nvSpPr>
          <p:cNvPr id="14" name="テキスト ボックス 13">
            <a:extLst>
              <a:ext uri="{FF2B5EF4-FFF2-40B4-BE49-F238E27FC236}">
                <a16:creationId xmlns:a16="http://schemas.microsoft.com/office/drawing/2014/main" id="{E55A6B56-6663-4FBF-8687-0B8F696EF014}"/>
              </a:ext>
            </a:extLst>
          </p:cNvPr>
          <p:cNvSpPr txBox="1"/>
          <p:nvPr/>
        </p:nvSpPr>
        <p:spPr>
          <a:xfrm>
            <a:off x="1271480" y="4593265"/>
            <a:ext cx="6604578" cy="1041991"/>
          </a:xfrm>
          <a:prstGeom prst="rect">
            <a:avLst/>
          </a:prstGeom>
          <a:noFill/>
        </p:spPr>
        <p:txBody>
          <a:bodyPr wrap="square">
            <a:noAutofit/>
          </a:bodyPr>
          <a:lstStyle/>
          <a:p>
            <a:pPr>
              <a:spcAft>
                <a:spcPts val="300"/>
              </a:spcAft>
            </a:pPr>
            <a:r>
              <a:rPr lang="ja-JP" altLang="en-US" sz="1350" b="1" dirty="0">
                <a:latin typeface="+mn-ea"/>
              </a:rPr>
              <a:t>　（緊急時の受入れ・対応について）</a:t>
            </a:r>
            <a:endParaRPr lang="en-US" altLang="ja-JP" sz="1350" b="1" dirty="0">
              <a:latin typeface="+mn-ea"/>
            </a:endParaRPr>
          </a:p>
          <a:p>
            <a:pPr>
              <a:spcAft>
                <a:spcPts val="300"/>
              </a:spcAft>
            </a:pPr>
            <a:r>
              <a:rPr lang="ja-JP" altLang="en-US" sz="1350" b="1" dirty="0">
                <a:latin typeface="+mn-ea"/>
              </a:rPr>
              <a:t>　　連絡窓口　障害福祉課</a:t>
            </a:r>
            <a:endParaRPr lang="en-US" altLang="ja-JP" sz="1350" b="1" dirty="0">
              <a:latin typeface="+mn-ea"/>
            </a:endParaRPr>
          </a:p>
          <a:p>
            <a:pPr>
              <a:spcAft>
                <a:spcPts val="300"/>
              </a:spcAft>
            </a:pPr>
            <a:r>
              <a:rPr lang="ja-JP" altLang="en-US" sz="1350" b="1" dirty="0">
                <a:latin typeface="+mn-ea"/>
              </a:rPr>
              <a:t>　　電話番号　</a:t>
            </a:r>
            <a:r>
              <a:rPr lang="en-US" altLang="ja-JP" sz="1350" b="1" dirty="0">
                <a:latin typeface="+mn-ea"/>
              </a:rPr>
              <a:t>072-972-1508</a:t>
            </a:r>
          </a:p>
          <a:p>
            <a:pPr>
              <a:spcAft>
                <a:spcPts val="300"/>
              </a:spcAft>
            </a:pPr>
            <a:endParaRPr lang="en-US" altLang="ja-JP" sz="1350" b="1" dirty="0">
              <a:latin typeface="+mn-ea"/>
            </a:endParaRPr>
          </a:p>
        </p:txBody>
      </p:sp>
    </p:spTree>
    <p:extLst>
      <p:ext uri="{BB962C8B-B14F-4D97-AF65-F5344CB8AC3E}">
        <p14:creationId xmlns:p14="http://schemas.microsoft.com/office/powerpoint/2010/main" val="13871216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a:extLst>
              <a:ext uri="{FF2B5EF4-FFF2-40B4-BE49-F238E27FC236}">
                <a16:creationId xmlns:a16="http://schemas.microsoft.com/office/drawing/2014/main" id="{C8B3BF4F-EC84-1CA6-4290-9403FE4E4BB3}"/>
              </a:ext>
            </a:extLst>
          </p:cNvPr>
          <p:cNvSpPr/>
          <p:nvPr/>
        </p:nvSpPr>
        <p:spPr>
          <a:xfrm>
            <a:off x="1140576" y="1106741"/>
            <a:ext cx="6862847" cy="810000"/>
          </a:xfrm>
          <a:prstGeom prst="roundRect">
            <a:avLst>
              <a:gd name="adj" fmla="val 21554"/>
            </a:avLst>
          </a:prstGeom>
          <a:solidFill>
            <a:srgbClr val="F59C0B"/>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100" b="1" dirty="0">
                <a:solidFill>
                  <a:schemeClr val="bg1"/>
                </a:solidFill>
              </a:rPr>
              <a:t>　　</a:t>
            </a:r>
          </a:p>
        </p:txBody>
      </p:sp>
      <p:sp>
        <p:nvSpPr>
          <p:cNvPr id="4" name="タイトル 1">
            <a:extLst>
              <a:ext uri="{FF2B5EF4-FFF2-40B4-BE49-F238E27FC236}">
                <a16:creationId xmlns:a16="http://schemas.microsoft.com/office/drawing/2014/main" id="{CCF86D90-3DC5-872E-67A2-ED9E4D0E35E1}"/>
              </a:ext>
            </a:extLst>
          </p:cNvPr>
          <p:cNvSpPr txBox="1">
            <a:spLocks/>
          </p:cNvSpPr>
          <p:nvPr/>
        </p:nvSpPr>
        <p:spPr>
          <a:xfrm>
            <a:off x="2013443" y="1246952"/>
            <a:ext cx="5670630" cy="669974"/>
          </a:xfrm>
          <a:prstGeom prst="rect">
            <a:avLst/>
          </a:prstGeom>
        </p:spPr>
        <p:txBody>
          <a:bodyPr vert="horz" lIns="68580" tIns="34290" rIns="68580" bIns="34290" rtlCol="0" anchor="ctr">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3300" b="1" dirty="0">
                <a:solidFill>
                  <a:schemeClr val="bg1"/>
                </a:solidFill>
                <a:latin typeface="+mn-ea"/>
                <a:ea typeface="+mn-ea"/>
              </a:rPr>
              <a:t>運用状況の検証・検討</a:t>
            </a:r>
          </a:p>
        </p:txBody>
      </p:sp>
      <p:sp>
        <p:nvSpPr>
          <p:cNvPr id="10" name="楕円 9">
            <a:hlinkClick r:id="rId3" action="ppaction://hlinksldjump"/>
            <a:extLst>
              <a:ext uri="{FF2B5EF4-FFF2-40B4-BE49-F238E27FC236}">
                <a16:creationId xmlns:a16="http://schemas.microsoft.com/office/drawing/2014/main" id="{A73912BB-2FAF-4919-BC39-7F531383164A}"/>
              </a:ext>
            </a:extLst>
          </p:cNvPr>
          <p:cNvSpPr>
            <a:spLocks noChangeAspect="1"/>
          </p:cNvSpPr>
          <p:nvPr/>
        </p:nvSpPr>
        <p:spPr>
          <a:xfrm>
            <a:off x="960428" y="1016432"/>
            <a:ext cx="999000" cy="999000"/>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Segoe UI" panose="020B0502040204020203" pitchFamily="34" charset="0"/>
                <a:cs typeface="Segoe UI" panose="020B0502040204020203" pitchFamily="34" charset="0"/>
              </a:rPr>
              <a:t>02</a:t>
            </a:r>
            <a:endParaRPr lang="ja-JP" altLang="en-US" sz="3600" dirty="0">
              <a:solidFill>
                <a:schemeClr val="bg1"/>
              </a:solidFill>
              <a:latin typeface="Segoe UI" panose="020B0502040204020203" pitchFamily="34" charset="0"/>
              <a:cs typeface="Segoe UI" panose="020B0502040204020203" pitchFamily="34" charset="0"/>
            </a:endParaRPr>
          </a:p>
        </p:txBody>
      </p:sp>
      <p:sp>
        <p:nvSpPr>
          <p:cNvPr id="9" name="正方形/長方形 8">
            <a:extLst>
              <a:ext uri="{FF2B5EF4-FFF2-40B4-BE49-F238E27FC236}">
                <a16:creationId xmlns:a16="http://schemas.microsoft.com/office/drawing/2014/main" id="{284544E2-71E9-442B-AC34-499585CEDA1D}"/>
              </a:ext>
            </a:extLst>
          </p:cNvPr>
          <p:cNvSpPr/>
          <p:nvPr/>
        </p:nvSpPr>
        <p:spPr>
          <a:xfrm>
            <a:off x="0" y="857250"/>
            <a:ext cx="231399"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rgbClr val="D99E29"/>
              </a:solidFill>
              <a:latin typeface="游ゴシック" panose="020F0502020204030204"/>
              <a:ea typeface="游ゴシック" panose="020B0400000000000000" pitchFamily="50" charset="-128"/>
            </a:endParaRPr>
          </a:p>
        </p:txBody>
      </p:sp>
      <p:sp>
        <p:nvSpPr>
          <p:cNvPr id="12" name="角丸四角形 1">
            <a:extLst>
              <a:ext uri="{FF2B5EF4-FFF2-40B4-BE49-F238E27FC236}">
                <a16:creationId xmlns:a16="http://schemas.microsoft.com/office/drawing/2014/main" id="{743FA248-0EF4-4AEC-A993-E35A80C48345}"/>
              </a:ext>
            </a:extLst>
          </p:cNvPr>
          <p:cNvSpPr/>
          <p:nvPr/>
        </p:nvSpPr>
        <p:spPr>
          <a:xfrm>
            <a:off x="359533" y="2473810"/>
            <a:ext cx="2440394" cy="1080847"/>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dirty="0">
              <a:solidFill>
                <a:prstClr val="white"/>
              </a:solidFill>
              <a:latin typeface="游ゴシック" panose="020F0502020204030204"/>
              <a:ea typeface="游ゴシック" panose="020B0400000000000000" pitchFamily="50" charset="-128"/>
            </a:endParaRPr>
          </a:p>
        </p:txBody>
      </p:sp>
      <p:sp>
        <p:nvSpPr>
          <p:cNvPr id="14" name="タイトル 1">
            <a:extLst>
              <a:ext uri="{FF2B5EF4-FFF2-40B4-BE49-F238E27FC236}">
                <a16:creationId xmlns:a16="http://schemas.microsoft.com/office/drawing/2014/main" id="{771BFA7B-02B8-456F-A82D-C4492167A638}"/>
              </a:ext>
            </a:extLst>
          </p:cNvPr>
          <p:cNvSpPr txBox="1">
            <a:spLocks/>
          </p:cNvSpPr>
          <p:nvPr/>
        </p:nvSpPr>
        <p:spPr>
          <a:xfrm>
            <a:off x="552493" y="2266753"/>
            <a:ext cx="2054472" cy="414116"/>
          </a:xfrm>
          <a:prstGeom prst="roundRect">
            <a:avLst>
              <a:gd name="adj" fmla="val 49068"/>
            </a:avLst>
          </a:prstGeom>
          <a:solidFill>
            <a:srgbClr val="F59C0B"/>
          </a:solidFill>
        </p:spPr>
        <p:txBody>
          <a:bodyPr vert="horz" lIns="68580" tIns="54000" rIns="68580" bIns="34290" rtlCol="0" anchor="ctr">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400" b="1" dirty="0">
                <a:solidFill>
                  <a:schemeClr val="bg1"/>
                </a:solidFill>
                <a:latin typeface="メイリオ" panose="020B0604030504040204" pitchFamily="50" charset="-128"/>
                <a:ea typeface="メイリオ" panose="020B0604030504040204" pitchFamily="50" charset="-128"/>
              </a:rPr>
              <a:t>検証・検討の場の名称</a:t>
            </a:r>
            <a:endParaRPr lang="en-US" altLang="ja-JP" sz="1400" b="1" dirty="0">
              <a:solidFill>
                <a:schemeClr val="bg1"/>
              </a:solidFill>
              <a:latin typeface="メイリオ" panose="020B0604030504040204" pitchFamily="50" charset="-128"/>
              <a:ea typeface="メイリオ" panose="020B0604030504040204" pitchFamily="50" charset="-128"/>
            </a:endParaRPr>
          </a:p>
        </p:txBody>
      </p:sp>
      <p:sp>
        <p:nvSpPr>
          <p:cNvPr id="17" name="角丸四角形 1">
            <a:extLst>
              <a:ext uri="{FF2B5EF4-FFF2-40B4-BE49-F238E27FC236}">
                <a16:creationId xmlns:a16="http://schemas.microsoft.com/office/drawing/2014/main" id="{75894484-61C0-4696-88C1-AA2F17843510}"/>
              </a:ext>
            </a:extLst>
          </p:cNvPr>
          <p:cNvSpPr/>
          <p:nvPr/>
        </p:nvSpPr>
        <p:spPr>
          <a:xfrm>
            <a:off x="364147" y="4822381"/>
            <a:ext cx="2440394" cy="1090895"/>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dirty="0">
              <a:solidFill>
                <a:prstClr val="white"/>
              </a:solidFill>
              <a:latin typeface="游ゴシック" panose="020F0502020204030204"/>
              <a:ea typeface="游ゴシック" panose="020B0400000000000000" pitchFamily="50" charset="-128"/>
            </a:endParaRPr>
          </a:p>
        </p:txBody>
      </p:sp>
      <p:sp>
        <p:nvSpPr>
          <p:cNvPr id="18" name="タイトル 1">
            <a:extLst>
              <a:ext uri="{FF2B5EF4-FFF2-40B4-BE49-F238E27FC236}">
                <a16:creationId xmlns:a16="http://schemas.microsoft.com/office/drawing/2014/main" id="{0BE32D83-5A05-4BD1-AC7B-07BE76B42EAD}"/>
              </a:ext>
            </a:extLst>
          </p:cNvPr>
          <p:cNvSpPr txBox="1">
            <a:spLocks/>
          </p:cNvSpPr>
          <p:nvPr/>
        </p:nvSpPr>
        <p:spPr>
          <a:xfrm>
            <a:off x="557108" y="4615324"/>
            <a:ext cx="2054472" cy="469860"/>
          </a:xfrm>
          <a:prstGeom prst="roundRect">
            <a:avLst>
              <a:gd name="adj" fmla="val 49068"/>
            </a:avLst>
          </a:prstGeom>
          <a:solidFill>
            <a:srgbClr val="F59C0B"/>
          </a:solidFill>
        </p:spPr>
        <p:txBody>
          <a:bodyPr vert="horz" lIns="68580" tIns="54000" rIns="68580" bIns="34290" rtlCol="0" anchor="ctr">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200" b="1" dirty="0">
                <a:solidFill>
                  <a:schemeClr val="bg1"/>
                </a:solidFill>
                <a:latin typeface="メイリオ" panose="020B0604030504040204" pitchFamily="50" charset="-128"/>
                <a:ea typeface="メイリオ" panose="020B0604030504040204" pitchFamily="50" charset="-128"/>
              </a:rPr>
              <a:t>地域生活支援拠点等</a:t>
            </a:r>
            <a:endParaRPr lang="en-US" altLang="ja-JP" sz="1200" b="1" dirty="0">
              <a:solidFill>
                <a:schemeClr val="bg1"/>
              </a:solidFill>
              <a:latin typeface="メイリオ" panose="020B0604030504040204" pitchFamily="50" charset="-128"/>
              <a:ea typeface="メイリオ" panose="020B0604030504040204" pitchFamily="50" charset="-128"/>
            </a:endParaRPr>
          </a:p>
          <a:p>
            <a:pPr defTabSz="685783">
              <a:lnSpc>
                <a:spcPct val="100000"/>
              </a:lnSpc>
              <a:defRPr/>
            </a:pPr>
            <a:r>
              <a:rPr lang="ja-JP" altLang="en-US" sz="1200" b="1" dirty="0">
                <a:solidFill>
                  <a:schemeClr val="bg1"/>
                </a:solidFill>
                <a:latin typeface="メイリオ" panose="020B0604030504040204" pitchFamily="50" charset="-128"/>
                <a:ea typeface="メイリオ" panose="020B0604030504040204" pitchFamily="50" charset="-128"/>
              </a:rPr>
              <a:t>コーディネーターの配置</a:t>
            </a:r>
            <a:endParaRPr lang="en-US" altLang="ja-JP" sz="1200" b="1" dirty="0">
              <a:solidFill>
                <a:schemeClr val="bg1"/>
              </a:solidFill>
              <a:latin typeface="メイリオ" panose="020B0604030504040204" pitchFamily="50" charset="-128"/>
              <a:ea typeface="メイリオ" panose="020B0604030504040204" pitchFamily="50" charset="-128"/>
            </a:endParaRPr>
          </a:p>
        </p:txBody>
      </p:sp>
      <p:sp>
        <p:nvSpPr>
          <p:cNvPr id="20" name="角丸四角形 1">
            <a:extLst>
              <a:ext uri="{FF2B5EF4-FFF2-40B4-BE49-F238E27FC236}">
                <a16:creationId xmlns:a16="http://schemas.microsoft.com/office/drawing/2014/main" id="{EC5ABB0A-CE79-463E-A0CF-F52BBB9DF4A7}"/>
              </a:ext>
            </a:extLst>
          </p:cNvPr>
          <p:cNvSpPr/>
          <p:nvPr/>
        </p:nvSpPr>
        <p:spPr>
          <a:xfrm>
            <a:off x="359533" y="3827191"/>
            <a:ext cx="2440394" cy="728481"/>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prstClr val="white"/>
              </a:solidFill>
              <a:latin typeface="游ゴシック" panose="020F0502020204030204"/>
              <a:ea typeface="游ゴシック" panose="020B0400000000000000" pitchFamily="50" charset="-128"/>
            </a:endParaRPr>
          </a:p>
        </p:txBody>
      </p:sp>
      <p:sp>
        <p:nvSpPr>
          <p:cNvPr id="21" name="タイトル 1">
            <a:extLst>
              <a:ext uri="{FF2B5EF4-FFF2-40B4-BE49-F238E27FC236}">
                <a16:creationId xmlns:a16="http://schemas.microsoft.com/office/drawing/2014/main" id="{F13989D2-6CE8-4CEE-9C09-9B6F44210125}"/>
              </a:ext>
            </a:extLst>
          </p:cNvPr>
          <p:cNvSpPr txBox="1">
            <a:spLocks/>
          </p:cNvSpPr>
          <p:nvPr/>
        </p:nvSpPr>
        <p:spPr>
          <a:xfrm>
            <a:off x="552493" y="3620133"/>
            <a:ext cx="2054472" cy="414116"/>
          </a:xfrm>
          <a:prstGeom prst="roundRect">
            <a:avLst>
              <a:gd name="adj" fmla="val 49068"/>
            </a:avLst>
          </a:prstGeom>
          <a:solidFill>
            <a:srgbClr val="F59C0B"/>
          </a:solidFill>
        </p:spPr>
        <p:txBody>
          <a:bodyPr vert="horz" lIns="68580" tIns="54000" rIns="68580" bIns="34290" rtlCol="0" anchor="ctr">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500" b="1" dirty="0">
                <a:solidFill>
                  <a:schemeClr val="bg1"/>
                </a:solidFill>
                <a:latin typeface="メイリオ" panose="020B0604030504040204" pitchFamily="50" charset="-128"/>
                <a:ea typeface="メイリオ" panose="020B0604030504040204" pitchFamily="50" charset="-128"/>
              </a:rPr>
              <a:t>開催頻度</a:t>
            </a:r>
            <a:endParaRPr lang="en-US" altLang="ja-JP" sz="1500" b="1" dirty="0">
              <a:solidFill>
                <a:schemeClr val="bg1"/>
              </a:solidFill>
              <a:latin typeface="メイリオ" panose="020B0604030504040204" pitchFamily="50" charset="-128"/>
              <a:ea typeface="メイリオ" panose="020B0604030504040204" pitchFamily="50" charset="-128"/>
            </a:endParaRPr>
          </a:p>
        </p:txBody>
      </p:sp>
      <p:sp>
        <p:nvSpPr>
          <p:cNvPr id="22" name="角丸四角形 1">
            <a:extLst>
              <a:ext uri="{FF2B5EF4-FFF2-40B4-BE49-F238E27FC236}">
                <a16:creationId xmlns:a16="http://schemas.microsoft.com/office/drawing/2014/main" id="{D7FA2747-4FDB-4132-B6EB-D67C41A4270C}"/>
              </a:ext>
            </a:extLst>
          </p:cNvPr>
          <p:cNvSpPr/>
          <p:nvPr/>
        </p:nvSpPr>
        <p:spPr>
          <a:xfrm>
            <a:off x="2988934" y="2269825"/>
            <a:ext cx="5828375" cy="3439466"/>
          </a:xfrm>
          <a:prstGeom prst="roundRect">
            <a:avLst>
              <a:gd name="adj" fmla="val 2940"/>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dirty="0">
              <a:solidFill>
                <a:prstClr val="white"/>
              </a:solidFill>
              <a:latin typeface="游ゴシック" panose="020F0502020204030204"/>
              <a:ea typeface="游ゴシック" panose="020B0400000000000000" pitchFamily="50" charset="-128"/>
            </a:endParaRPr>
          </a:p>
        </p:txBody>
      </p:sp>
      <p:sp>
        <p:nvSpPr>
          <p:cNvPr id="23" name="タイトル 1">
            <a:extLst>
              <a:ext uri="{FF2B5EF4-FFF2-40B4-BE49-F238E27FC236}">
                <a16:creationId xmlns:a16="http://schemas.microsoft.com/office/drawing/2014/main" id="{B30B75B3-6A61-4F01-AF91-62494F86DE78}"/>
              </a:ext>
            </a:extLst>
          </p:cNvPr>
          <p:cNvSpPr txBox="1">
            <a:spLocks/>
          </p:cNvSpPr>
          <p:nvPr/>
        </p:nvSpPr>
        <p:spPr>
          <a:xfrm>
            <a:off x="3578959" y="2256067"/>
            <a:ext cx="4906679" cy="414116"/>
          </a:xfrm>
          <a:prstGeom prst="roundRect">
            <a:avLst>
              <a:gd name="adj" fmla="val 49068"/>
            </a:avLst>
          </a:prstGeom>
          <a:solidFill>
            <a:srgbClr val="F59C0B"/>
          </a:solidFill>
        </p:spPr>
        <p:txBody>
          <a:bodyPr vert="horz" lIns="68580" tIns="5400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500" b="1" dirty="0">
                <a:solidFill>
                  <a:schemeClr val="bg1"/>
                </a:solidFill>
                <a:latin typeface="メイリオ" panose="020B0604030504040204" pitchFamily="50" charset="-128"/>
                <a:ea typeface="メイリオ" panose="020B0604030504040204" pitchFamily="50" charset="-128"/>
              </a:rPr>
              <a:t>具体的な内容</a:t>
            </a:r>
            <a:endParaRPr lang="en-US" altLang="ja-JP" sz="1500" b="1" dirty="0">
              <a:solidFill>
                <a:schemeClr val="bg1"/>
              </a:solidFill>
              <a:latin typeface="メイリオ" panose="020B0604030504040204" pitchFamily="50" charset="-128"/>
              <a:ea typeface="メイリオ" panose="020B0604030504040204" pitchFamily="50" charset="-128"/>
            </a:endParaRPr>
          </a:p>
        </p:txBody>
      </p:sp>
      <p:sp>
        <p:nvSpPr>
          <p:cNvPr id="24" name="タイトル 1">
            <a:extLst>
              <a:ext uri="{FF2B5EF4-FFF2-40B4-BE49-F238E27FC236}">
                <a16:creationId xmlns:a16="http://schemas.microsoft.com/office/drawing/2014/main" id="{C58BC26E-763B-4CE6-9470-D39EA3CC24AD}"/>
              </a:ext>
            </a:extLst>
          </p:cNvPr>
          <p:cNvSpPr txBox="1">
            <a:spLocks/>
          </p:cNvSpPr>
          <p:nvPr/>
        </p:nvSpPr>
        <p:spPr>
          <a:xfrm>
            <a:off x="3408057" y="2873626"/>
            <a:ext cx="5170126" cy="1773898"/>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◆運用状況の検証・検討について</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実施方法：機能ごとの現状や整備方針等について事務局（委託相談事業所）と検証・検討を行う。</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　</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25" name="タイトル 1">
            <a:extLst>
              <a:ext uri="{FF2B5EF4-FFF2-40B4-BE49-F238E27FC236}">
                <a16:creationId xmlns:a16="http://schemas.microsoft.com/office/drawing/2014/main" id="{3D127DE6-322B-4DE0-A117-EB46B5C6A60B}"/>
              </a:ext>
            </a:extLst>
          </p:cNvPr>
          <p:cNvSpPr txBox="1">
            <a:spLocks/>
          </p:cNvSpPr>
          <p:nvPr/>
        </p:nvSpPr>
        <p:spPr>
          <a:xfrm>
            <a:off x="527272" y="4080482"/>
            <a:ext cx="2256422" cy="567042"/>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　　　　　年</a:t>
            </a:r>
            <a:r>
              <a:rPr lang="en-US" altLang="ja-JP" sz="1050" dirty="0">
                <a:solidFill>
                  <a:srgbClr val="44546A">
                    <a:lumMod val="50000"/>
                  </a:srgbClr>
                </a:solidFill>
                <a:latin typeface="メイリオ" panose="020B0604030504040204" pitchFamily="50" charset="-128"/>
                <a:ea typeface="メイリオ" panose="020B0604030504040204" pitchFamily="50" charset="-128"/>
              </a:rPr>
              <a:t>12</a:t>
            </a:r>
            <a:r>
              <a:rPr lang="ja-JP" altLang="en-US" sz="1050" dirty="0">
                <a:solidFill>
                  <a:srgbClr val="44546A">
                    <a:lumMod val="50000"/>
                  </a:srgbClr>
                </a:solidFill>
                <a:latin typeface="メイリオ" panose="020B0604030504040204" pitchFamily="50" charset="-128"/>
                <a:ea typeface="メイリオ" panose="020B0604030504040204" pitchFamily="50" charset="-128"/>
              </a:rPr>
              <a:t>回</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26" name="タイトル 1">
            <a:extLst>
              <a:ext uri="{FF2B5EF4-FFF2-40B4-BE49-F238E27FC236}">
                <a16:creationId xmlns:a16="http://schemas.microsoft.com/office/drawing/2014/main" id="{00432453-1E5B-4F3B-83D5-BA533CE43944}"/>
              </a:ext>
            </a:extLst>
          </p:cNvPr>
          <p:cNvSpPr txBox="1">
            <a:spLocks/>
          </p:cNvSpPr>
          <p:nvPr/>
        </p:nvSpPr>
        <p:spPr>
          <a:xfrm>
            <a:off x="565817" y="2918266"/>
            <a:ext cx="2256422" cy="567042"/>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　　柏原市自立支援協議会</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　　（事務局会議）</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28" name="タイトル 1">
            <a:extLst>
              <a:ext uri="{FF2B5EF4-FFF2-40B4-BE49-F238E27FC236}">
                <a16:creationId xmlns:a16="http://schemas.microsoft.com/office/drawing/2014/main" id="{A4B58297-669B-4AD5-A7CB-2BBED697883F}"/>
              </a:ext>
            </a:extLst>
          </p:cNvPr>
          <p:cNvSpPr txBox="1">
            <a:spLocks/>
          </p:cNvSpPr>
          <p:nvPr/>
        </p:nvSpPr>
        <p:spPr>
          <a:xfrm>
            <a:off x="3447235" y="4793462"/>
            <a:ext cx="5170126" cy="524805"/>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endParaRPr lang="ja-JP" altLang="en-US" sz="105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　</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27" name="タイトル 1">
            <a:extLst>
              <a:ext uri="{FF2B5EF4-FFF2-40B4-BE49-F238E27FC236}">
                <a16:creationId xmlns:a16="http://schemas.microsoft.com/office/drawing/2014/main" id="{B31C0680-B7D4-45C6-8054-86950F5B86B5}"/>
              </a:ext>
            </a:extLst>
          </p:cNvPr>
          <p:cNvSpPr txBox="1">
            <a:spLocks/>
          </p:cNvSpPr>
          <p:nvPr/>
        </p:nvSpPr>
        <p:spPr>
          <a:xfrm>
            <a:off x="539552" y="5310230"/>
            <a:ext cx="2256422" cy="567042"/>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　　　　　配置なし</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19" name="スライド番号プレースホルダー 5">
            <a:extLst>
              <a:ext uri="{FF2B5EF4-FFF2-40B4-BE49-F238E27FC236}">
                <a16:creationId xmlns:a16="http://schemas.microsoft.com/office/drawing/2014/main" id="{ADF12245-A631-49DB-9C53-BD8A0EF6F9A7}"/>
              </a:ext>
            </a:extLst>
          </p:cNvPr>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3</a:t>
            </a:fld>
            <a:endParaRPr kumimoji="1" lang="ja-JP" altLang="en-US"/>
          </a:p>
        </p:txBody>
      </p:sp>
    </p:spTree>
    <p:extLst>
      <p:ext uri="{BB962C8B-B14F-4D97-AF65-F5344CB8AC3E}">
        <p14:creationId xmlns:p14="http://schemas.microsoft.com/office/powerpoint/2010/main" val="33846075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06DF58B5-4348-3BBD-6EF2-4048E2645685}"/>
              </a:ext>
            </a:extLst>
          </p:cNvPr>
          <p:cNvSpPr/>
          <p:nvPr/>
        </p:nvSpPr>
        <p:spPr>
          <a:xfrm>
            <a:off x="0" y="857250"/>
            <a:ext cx="231399"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rgbClr val="D99E29"/>
              </a:solidFill>
              <a:latin typeface="游ゴシック" panose="020F0502020204030204"/>
              <a:ea typeface="游ゴシック" panose="020B0400000000000000" pitchFamily="50" charset="-128"/>
            </a:endParaRPr>
          </a:p>
        </p:txBody>
      </p:sp>
      <p:sp>
        <p:nvSpPr>
          <p:cNvPr id="2" name="角丸四角形 1">
            <a:extLst>
              <a:ext uri="{FF2B5EF4-FFF2-40B4-BE49-F238E27FC236}">
                <a16:creationId xmlns:a16="http://schemas.microsoft.com/office/drawing/2014/main" id="{2EE94C60-AAF5-CD4B-6707-5AC966056DEE}"/>
              </a:ext>
            </a:extLst>
          </p:cNvPr>
          <p:cNvSpPr/>
          <p:nvPr/>
        </p:nvSpPr>
        <p:spPr>
          <a:xfrm>
            <a:off x="608496" y="2382003"/>
            <a:ext cx="8161064" cy="2037857"/>
          </a:xfrm>
          <a:prstGeom prst="roundRect">
            <a:avLst>
              <a:gd name="adj" fmla="val 14961"/>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dirty="0">
              <a:solidFill>
                <a:prstClr val="white"/>
              </a:solidFill>
              <a:latin typeface="游ゴシック" panose="020F0502020204030204"/>
              <a:ea typeface="游ゴシック" panose="020B0400000000000000" pitchFamily="50" charset="-128"/>
            </a:endParaRPr>
          </a:p>
        </p:txBody>
      </p:sp>
      <p:sp>
        <p:nvSpPr>
          <p:cNvPr id="17" name="タイトル 1">
            <a:extLst>
              <a:ext uri="{FF2B5EF4-FFF2-40B4-BE49-F238E27FC236}">
                <a16:creationId xmlns:a16="http://schemas.microsoft.com/office/drawing/2014/main" id="{D9C1A2DE-5D16-D410-6936-CBFFAEE38C1A}"/>
              </a:ext>
            </a:extLst>
          </p:cNvPr>
          <p:cNvSpPr txBox="1">
            <a:spLocks/>
          </p:cNvSpPr>
          <p:nvPr/>
        </p:nvSpPr>
        <p:spPr>
          <a:xfrm>
            <a:off x="535174" y="2634506"/>
            <a:ext cx="2054472" cy="392020"/>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2000" b="1" dirty="0">
                <a:solidFill>
                  <a:prstClr val="black"/>
                </a:solidFill>
                <a:latin typeface="メイリオ" panose="020B0604030504040204" pitchFamily="50" charset="-128"/>
                <a:ea typeface="メイリオ" panose="020B0604030504040204" pitchFamily="50" charset="-128"/>
              </a:rPr>
              <a:t>各機能の</a:t>
            </a:r>
            <a:endParaRPr lang="en-US" altLang="ja-JP" sz="2000" b="1" dirty="0">
              <a:solidFill>
                <a:prstClr val="black"/>
              </a:solidFill>
              <a:latin typeface="メイリオ" panose="020B0604030504040204" pitchFamily="50" charset="-128"/>
              <a:ea typeface="メイリオ" panose="020B0604030504040204" pitchFamily="50" charset="-128"/>
            </a:endParaRPr>
          </a:p>
          <a:p>
            <a:pPr defTabSz="685783">
              <a:lnSpc>
                <a:spcPct val="100000"/>
              </a:lnSpc>
              <a:defRPr/>
            </a:pPr>
            <a:r>
              <a:rPr lang="ja-JP" altLang="en-US" sz="2000" b="1" dirty="0">
                <a:solidFill>
                  <a:prstClr val="black"/>
                </a:solidFill>
                <a:latin typeface="メイリオ" panose="020B0604030504040204" pitchFamily="50" charset="-128"/>
                <a:ea typeface="メイリオ" panose="020B0604030504040204" pitchFamily="50" charset="-128"/>
              </a:rPr>
              <a:t>取り組み</a:t>
            </a:r>
            <a:endParaRPr lang="en-US" altLang="ja-JP" sz="2000" b="1" dirty="0">
              <a:solidFill>
                <a:prstClr val="black"/>
              </a:solidFill>
              <a:latin typeface="メイリオ" panose="020B0604030504040204" pitchFamily="50" charset="-128"/>
              <a:ea typeface="メイリオ" panose="020B0604030504040204" pitchFamily="50" charset="-128"/>
            </a:endParaRPr>
          </a:p>
        </p:txBody>
      </p:sp>
      <p:sp>
        <p:nvSpPr>
          <p:cNvPr id="18" name="タイトル 1">
            <a:extLst>
              <a:ext uri="{FF2B5EF4-FFF2-40B4-BE49-F238E27FC236}">
                <a16:creationId xmlns:a16="http://schemas.microsoft.com/office/drawing/2014/main" id="{767AE674-A1D5-076D-24AF-4D0C0B4E1556}"/>
              </a:ext>
            </a:extLst>
          </p:cNvPr>
          <p:cNvSpPr txBox="1">
            <a:spLocks/>
          </p:cNvSpPr>
          <p:nvPr/>
        </p:nvSpPr>
        <p:spPr>
          <a:xfrm>
            <a:off x="2662914" y="2447964"/>
            <a:ext cx="5991366" cy="1623709"/>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◆相談</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身体、知的、精神、児童の障害種別に応じた委託相談を行っている。</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◆緊急時の受け入れ・対応</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近隣市と合同で入所施設の一室を確保。</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◆専門的人材の確保・養成</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・基幹相談支援センターに医療的ケア児コーディネーターを配置。</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・支援者向け研修の実施。</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◆地域の体制づくり</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自立支援協議会の専門部会を通じて市内外の相談支援事業所と事例検討等を行い　</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連携体制の強化を図っている。</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23" name="円/楕円 22">
            <a:extLst>
              <a:ext uri="{FF2B5EF4-FFF2-40B4-BE49-F238E27FC236}">
                <a16:creationId xmlns:a16="http://schemas.microsoft.com/office/drawing/2014/main" id="{99941390-5261-4EBC-0C9E-2CE771A61CE5}"/>
              </a:ext>
            </a:extLst>
          </p:cNvPr>
          <p:cNvSpPr/>
          <p:nvPr/>
        </p:nvSpPr>
        <p:spPr>
          <a:xfrm>
            <a:off x="265102" y="2634506"/>
            <a:ext cx="680283" cy="680283"/>
          </a:xfrm>
          <a:prstGeom prst="ellipse">
            <a:avLst/>
          </a:prstGeom>
          <a:solidFill>
            <a:srgbClr val="F59C0B"/>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r>
              <a:rPr lang="en-US" altLang="ja-JP"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rPr>
              <a:t>1</a:t>
            </a:r>
            <a:endParaRPr lang="ja-JP" altLang="en-US"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endParaRPr>
          </a:p>
        </p:txBody>
      </p:sp>
      <p:sp>
        <p:nvSpPr>
          <p:cNvPr id="24" name="角丸四角形 1">
            <a:extLst>
              <a:ext uri="{FF2B5EF4-FFF2-40B4-BE49-F238E27FC236}">
                <a16:creationId xmlns:a16="http://schemas.microsoft.com/office/drawing/2014/main" id="{50BA4E58-AE68-4F0D-B1D0-796A26A9FD70}"/>
              </a:ext>
            </a:extLst>
          </p:cNvPr>
          <p:cNvSpPr/>
          <p:nvPr/>
        </p:nvSpPr>
        <p:spPr>
          <a:xfrm>
            <a:off x="1140576" y="1106742"/>
            <a:ext cx="6862847" cy="810000"/>
          </a:xfrm>
          <a:prstGeom prst="roundRect">
            <a:avLst>
              <a:gd name="adj" fmla="val 21554"/>
            </a:avLst>
          </a:prstGeom>
          <a:solidFill>
            <a:srgbClr val="F59C0B"/>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100" b="1" dirty="0"/>
              <a:t>　　</a:t>
            </a:r>
            <a:endParaRPr lang="ja-JP" altLang="en-US" sz="2100" b="1" dirty="0">
              <a:solidFill>
                <a:srgbClr val="FFFDE1"/>
              </a:solidFill>
            </a:endParaRPr>
          </a:p>
        </p:txBody>
      </p:sp>
      <p:sp>
        <p:nvSpPr>
          <p:cNvPr id="25" name="タイトル 1">
            <a:extLst>
              <a:ext uri="{FF2B5EF4-FFF2-40B4-BE49-F238E27FC236}">
                <a16:creationId xmlns:a16="http://schemas.microsoft.com/office/drawing/2014/main" id="{3A8BE68F-1C25-4D8F-A370-D9247A64F4B7}"/>
              </a:ext>
            </a:extLst>
          </p:cNvPr>
          <p:cNvSpPr txBox="1">
            <a:spLocks/>
          </p:cNvSpPr>
          <p:nvPr/>
        </p:nvSpPr>
        <p:spPr>
          <a:xfrm>
            <a:off x="2182892" y="1258187"/>
            <a:ext cx="4457713" cy="669974"/>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3300" b="1" dirty="0">
                <a:solidFill>
                  <a:schemeClr val="bg1"/>
                </a:solidFill>
                <a:latin typeface="メイリオ" panose="020B0604030504040204" pitchFamily="50" charset="-128"/>
                <a:ea typeface="メイリオ" panose="020B0604030504040204" pitchFamily="50" charset="-128"/>
              </a:rPr>
              <a:t>取組み</a:t>
            </a:r>
            <a:endParaRPr lang="en-US" altLang="ja-JP" sz="3300" b="1" dirty="0">
              <a:solidFill>
                <a:schemeClr val="bg1"/>
              </a:solidFill>
              <a:latin typeface="メイリオ" panose="020B0604030504040204" pitchFamily="50" charset="-128"/>
              <a:ea typeface="メイリオ" panose="020B0604030504040204" pitchFamily="50" charset="-128"/>
            </a:endParaRPr>
          </a:p>
        </p:txBody>
      </p:sp>
      <p:sp>
        <p:nvSpPr>
          <p:cNvPr id="27" name="楕円 26">
            <a:hlinkClick r:id="rId3" action="ppaction://hlinksldjump"/>
            <a:extLst>
              <a:ext uri="{FF2B5EF4-FFF2-40B4-BE49-F238E27FC236}">
                <a16:creationId xmlns:a16="http://schemas.microsoft.com/office/drawing/2014/main" id="{581E6311-241F-4F35-825A-1A51D2309E5D}"/>
              </a:ext>
            </a:extLst>
          </p:cNvPr>
          <p:cNvSpPr>
            <a:spLocks noChangeAspect="1"/>
          </p:cNvSpPr>
          <p:nvPr/>
        </p:nvSpPr>
        <p:spPr>
          <a:xfrm>
            <a:off x="774216" y="985577"/>
            <a:ext cx="999000" cy="999000"/>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Segoe UI" panose="020B0502040204020203" pitchFamily="34" charset="0"/>
                <a:ea typeface="メイリオ" panose="020B0604030504040204" pitchFamily="50" charset="-128"/>
                <a:cs typeface="Segoe UI" panose="020B0502040204020203" pitchFamily="34" charset="0"/>
              </a:rPr>
              <a:t>03</a:t>
            </a:r>
            <a:endParaRPr lang="ja-JP" altLang="en-US" sz="3600" dirty="0">
              <a:solidFill>
                <a:schemeClr val="bg1"/>
              </a:solidFill>
              <a:latin typeface="Segoe UI" panose="020B0502040204020203" pitchFamily="34" charset="0"/>
              <a:ea typeface="メイリオ" panose="020B0604030504040204" pitchFamily="50" charset="-128"/>
              <a:cs typeface="Segoe UI" panose="020B0502040204020203" pitchFamily="34" charset="0"/>
            </a:endParaRPr>
          </a:p>
        </p:txBody>
      </p:sp>
      <p:sp>
        <p:nvSpPr>
          <p:cNvPr id="26" name="角丸四角形 1">
            <a:extLst>
              <a:ext uri="{FF2B5EF4-FFF2-40B4-BE49-F238E27FC236}">
                <a16:creationId xmlns:a16="http://schemas.microsoft.com/office/drawing/2014/main" id="{F698F395-27B3-40BA-BC86-0583CAFC50F8}"/>
              </a:ext>
            </a:extLst>
          </p:cNvPr>
          <p:cNvSpPr/>
          <p:nvPr/>
        </p:nvSpPr>
        <p:spPr>
          <a:xfrm>
            <a:off x="636125" y="4532732"/>
            <a:ext cx="8105806" cy="1107115"/>
          </a:xfrm>
          <a:prstGeom prst="roundRect">
            <a:avLst>
              <a:gd name="adj" fmla="val 14961"/>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dirty="0">
              <a:solidFill>
                <a:prstClr val="white"/>
              </a:solidFill>
              <a:latin typeface="游ゴシック" panose="020F0502020204030204"/>
              <a:ea typeface="游ゴシック" panose="020B0400000000000000" pitchFamily="50" charset="-128"/>
            </a:endParaRPr>
          </a:p>
        </p:txBody>
      </p:sp>
      <p:sp>
        <p:nvSpPr>
          <p:cNvPr id="28" name="タイトル 1">
            <a:extLst>
              <a:ext uri="{FF2B5EF4-FFF2-40B4-BE49-F238E27FC236}">
                <a16:creationId xmlns:a16="http://schemas.microsoft.com/office/drawing/2014/main" id="{029575F4-0E45-4767-A258-4E7BCC89268B}"/>
              </a:ext>
            </a:extLst>
          </p:cNvPr>
          <p:cNvSpPr txBox="1">
            <a:spLocks/>
          </p:cNvSpPr>
          <p:nvPr/>
        </p:nvSpPr>
        <p:spPr>
          <a:xfrm>
            <a:off x="774216" y="4685044"/>
            <a:ext cx="2054472" cy="630116"/>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800" b="1" dirty="0">
                <a:solidFill>
                  <a:prstClr val="black"/>
                </a:solidFill>
                <a:latin typeface="メイリオ" panose="020B0604030504040204" pitchFamily="50" charset="-128"/>
                <a:ea typeface="メイリオ" panose="020B0604030504040204" pitchFamily="50" charset="-128"/>
              </a:rPr>
              <a:t>緊急時の受け入</a:t>
            </a:r>
            <a:endParaRPr lang="en-US" altLang="ja-JP" sz="1800" b="1" dirty="0">
              <a:solidFill>
                <a:prstClr val="black"/>
              </a:solidFill>
              <a:latin typeface="メイリオ" panose="020B0604030504040204" pitchFamily="50" charset="-128"/>
              <a:ea typeface="メイリオ" panose="020B0604030504040204" pitchFamily="50" charset="-128"/>
            </a:endParaRPr>
          </a:p>
          <a:p>
            <a:pPr defTabSz="685783">
              <a:lnSpc>
                <a:spcPct val="100000"/>
              </a:lnSpc>
              <a:defRPr/>
            </a:pPr>
            <a:r>
              <a:rPr lang="ja-JP" altLang="en-US" sz="1800" b="1" dirty="0">
                <a:solidFill>
                  <a:prstClr val="black"/>
                </a:solidFill>
                <a:latin typeface="メイリオ" panose="020B0604030504040204" pitchFamily="50" charset="-128"/>
                <a:ea typeface="メイリオ" panose="020B0604030504040204" pitchFamily="50" charset="-128"/>
              </a:rPr>
              <a:t>れにあたって</a:t>
            </a:r>
            <a:endParaRPr lang="en-US" altLang="ja-JP" sz="1800" b="1" dirty="0">
              <a:solidFill>
                <a:prstClr val="black"/>
              </a:solidFill>
              <a:latin typeface="メイリオ" panose="020B0604030504040204" pitchFamily="50" charset="-128"/>
              <a:ea typeface="メイリオ" panose="020B0604030504040204" pitchFamily="50" charset="-128"/>
            </a:endParaRPr>
          </a:p>
        </p:txBody>
      </p:sp>
      <p:sp>
        <p:nvSpPr>
          <p:cNvPr id="29" name="タイトル 1">
            <a:extLst>
              <a:ext uri="{FF2B5EF4-FFF2-40B4-BE49-F238E27FC236}">
                <a16:creationId xmlns:a16="http://schemas.microsoft.com/office/drawing/2014/main" id="{14AE2309-CA60-42F6-BB3B-0DEF8619EF19}"/>
              </a:ext>
            </a:extLst>
          </p:cNvPr>
          <p:cNvSpPr txBox="1">
            <a:spLocks/>
          </p:cNvSpPr>
          <p:nvPr/>
        </p:nvSpPr>
        <p:spPr>
          <a:xfrm>
            <a:off x="2662914" y="4607289"/>
            <a:ext cx="6065658" cy="1032558"/>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◆緊急時の定義</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介護者の急病・入院・葬祭・死亡等による不在又はそれに近い状態により、障害者</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の在宅生活が困難となる事態に備えて、緊急時における受け入れ体制を整備。</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◆対象者</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柏原市内に住所を有し、自宅で生活している</a:t>
            </a:r>
            <a:r>
              <a:rPr lang="en-US" altLang="ja-JP" sz="1200" dirty="0">
                <a:solidFill>
                  <a:srgbClr val="44546A">
                    <a:lumMod val="50000"/>
                  </a:srgbClr>
                </a:solidFill>
                <a:latin typeface="メイリオ" panose="020B0604030504040204" pitchFamily="50" charset="-128"/>
                <a:ea typeface="メイリオ" panose="020B0604030504040204" pitchFamily="50" charset="-128"/>
              </a:rPr>
              <a:t>18</a:t>
            </a:r>
            <a:r>
              <a:rPr lang="ja-JP" altLang="en-US" sz="1200" dirty="0">
                <a:solidFill>
                  <a:srgbClr val="44546A">
                    <a:lumMod val="50000"/>
                  </a:srgbClr>
                </a:solidFill>
                <a:latin typeface="メイリオ" panose="020B0604030504040204" pitchFamily="50" charset="-128"/>
                <a:ea typeface="メイリオ" panose="020B0604030504040204" pitchFamily="50" charset="-128"/>
              </a:rPr>
              <a:t>歳以上の障害者。</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30" name="円/楕円 22">
            <a:extLst>
              <a:ext uri="{FF2B5EF4-FFF2-40B4-BE49-F238E27FC236}">
                <a16:creationId xmlns:a16="http://schemas.microsoft.com/office/drawing/2014/main" id="{3A62BE9F-F21A-4C2E-A9EE-8BE8C90E40D8}"/>
              </a:ext>
            </a:extLst>
          </p:cNvPr>
          <p:cNvSpPr/>
          <p:nvPr/>
        </p:nvSpPr>
        <p:spPr>
          <a:xfrm>
            <a:off x="282624" y="4543249"/>
            <a:ext cx="680283" cy="680283"/>
          </a:xfrm>
          <a:prstGeom prst="ellipse">
            <a:avLst/>
          </a:prstGeom>
          <a:solidFill>
            <a:srgbClr val="F59C0B"/>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r>
              <a:rPr lang="en-US" altLang="ja-JP"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rPr>
              <a:t>2</a:t>
            </a:r>
            <a:endParaRPr lang="ja-JP" altLang="en-US"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endParaRPr>
          </a:p>
        </p:txBody>
      </p:sp>
      <p:sp>
        <p:nvSpPr>
          <p:cNvPr id="14" name="スライド番号プレースホルダー 5">
            <a:extLst>
              <a:ext uri="{FF2B5EF4-FFF2-40B4-BE49-F238E27FC236}">
                <a16:creationId xmlns:a16="http://schemas.microsoft.com/office/drawing/2014/main" id="{388F94E1-BE2C-46AF-BC31-F5EE274A02ED}"/>
              </a:ext>
            </a:extLst>
          </p:cNvPr>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4</a:t>
            </a:fld>
            <a:endParaRPr kumimoji="1" lang="ja-JP" altLang="en-US"/>
          </a:p>
        </p:txBody>
      </p:sp>
    </p:spTree>
    <p:extLst>
      <p:ext uri="{BB962C8B-B14F-4D97-AF65-F5344CB8AC3E}">
        <p14:creationId xmlns:p14="http://schemas.microsoft.com/office/powerpoint/2010/main" val="34463052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1_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t"/>
      <a:lstStyle>
        <a:defPPr>
          <a:defRPr kumimoji="1" b="1" dirty="0" smtClean="0">
            <a:latin typeface="HG丸ｺﾞｼｯｸM-PRO" panose="020F0600000000000000" pitchFamily="50" charset="-128"/>
            <a:ea typeface="HG丸ｺﾞｼｯｸM-PRO" panose="020F0600000000000000" pitchFamily="50" charset="-128"/>
          </a:defRPr>
        </a:defPPr>
      </a:lstStyle>
      <a:style>
        <a:lnRef idx="3">
          <a:schemeClr val="lt1"/>
        </a:lnRef>
        <a:fillRef idx="1">
          <a:schemeClr val="accent2"/>
        </a:fillRef>
        <a:effectRef idx="1">
          <a:schemeClr val="accent2"/>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480</Words>
  <Application>Microsoft Office PowerPoint</Application>
  <PresentationFormat>画面に合わせる (4:3)</PresentationFormat>
  <Paragraphs>81</Paragraphs>
  <Slides>4</Slides>
  <Notes>4</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4</vt:i4>
      </vt:variant>
    </vt:vector>
  </HeadingPairs>
  <TitlesOfParts>
    <vt:vector size="10" baseType="lpstr">
      <vt:lpstr>メイリオ</vt:lpstr>
      <vt:lpstr>游ゴシック</vt:lpstr>
      <vt:lpstr>游ゴシック Light</vt:lpstr>
      <vt:lpstr>Arial</vt:lpstr>
      <vt:lpstr>Segoe UI</vt:lpstr>
      <vt:lpstr>1_Office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modified xsi:type="dcterms:W3CDTF">2026-04-03T00:20:36Z</dcterms:modified>
</cp:coreProperties>
</file>