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6"/>
  </p:notesMasterIdLst>
  <p:sldIdLst>
    <p:sldId id="410" r:id="rId2"/>
    <p:sldId id="433" r:id="rId3"/>
    <p:sldId id="435" r:id="rId4"/>
    <p:sldId id="436" r:id="rId5"/>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wQFpUSnpT9TX6bZQBzUZEQ==" hashData="G6jm+nIrDPmVFwaxj2y5ltF/TCA0ksKZvRDaqnh5uKixOaCRBdSruBq7ggRZlT2XRW+NtxRWItuBwhCc77Y5kQ=="/>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EFCF2F"/>
    <a:srgbClr val="99D24E"/>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5" autoAdjust="0"/>
    <p:restoredTop sz="94660"/>
  </p:normalViewPr>
  <p:slideViewPr>
    <p:cSldViewPr snapToGrid="0">
      <p:cViewPr varScale="1">
        <p:scale>
          <a:sx n="97" d="100"/>
          <a:sy n="97" d="100"/>
        </p:scale>
        <p:origin x="840"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3803A661-518F-44F3-B462-2D0A09FF72C5}" type="datetimeFigureOut">
              <a:rPr kumimoji="1" lang="ja-JP" altLang="en-US" smtClean="0"/>
              <a:t>2026/3/25</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A462F164-E566-4BC8-935F-B7FBEED30F01}" type="slidenum">
              <a:rPr kumimoji="1" lang="ja-JP" altLang="en-US" smtClean="0"/>
              <a:t>‹#›</a:t>
            </a:fld>
            <a:endParaRPr kumimoji="1" lang="ja-JP" altLang="en-US"/>
          </a:p>
        </p:txBody>
      </p:sp>
    </p:spTree>
    <p:extLst>
      <p:ext uri="{BB962C8B-B14F-4D97-AF65-F5344CB8AC3E}">
        <p14:creationId xmlns:p14="http://schemas.microsoft.com/office/powerpoint/2010/main" val="371224916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1</a:t>
            </a:fld>
            <a:endParaRPr kumimoji="1" lang="ja-JP" altLang="en-US"/>
          </a:p>
        </p:txBody>
      </p:sp>
    </p:spTree>
    <p:extLst>
      <p:ext uri="{BB962C8B-B14F-4D97-AF65-F5344CB8AC3E}">
        <p14:creationId xmlns:p14="http://schemas.microsoft.com/office/powerpoint/2010/main" val="13968416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2</a:t>
            </a:fld>
            <a:endParaRPr kumimoji="1" lang="ja-JP" altLang="en-US"/>
          </a:p>
        </p:txBody>
      </p:sp>
    </p:spTree>
    <p:extLst>
      <p:ext uri="{BB962C8B-B14F-4D97-AF65-F5344CB8AC3E}">
        <p14:creationId xmlns:p14="http://schemas.microsoft.com/office/powerpoint/2010/main" val="20109795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3</a:t>
            </a:fld>
            <a:endParaRPr kumimoji="1" lang="ja-JP" altLang="en-US"/>
          </a:p>
        </p:txBody>
      </p:sp>
    </p:spTree>
    <p:extLst>
      <p:ext uri="{BB962C8B-B14F-4D97-AF65-F5344CB8AC3E}">
        <p14:creationId xmlns:p14="http://schemas.microsoft.com/office/powerpoint/2010/main" val="30872528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CA69F4-4EF9-264B-A3A2-B28016D02E5D}"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4039122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ACA9441-E778-46E2-9072-D9E0E2A9E1CF}" type="datetime1">
              <a:rPr kumimoji="1" lang="ja-JP" altLang="en-US" smtClean="0"/>
              <a:t>2026/3/25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418804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9298227-1457-4F23-9F49-FEC451472643}" type="datetime1">
              <a:rPr kumimoji="1" lang="ja-JP" altLang="en-US" smtClean="0"/>
              <a:t>2026/3/25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963726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9C769F8-7E42-44CA-834B-58D976EAFCF9}" type="datetime1">
              <a:rPr kumimoji="1" lang="ja-JP" altLang="en-US" smtClean="0"/>
              <a:t>2026/3/25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5609982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5CA42C1-6DA8-4E87-8CC9-F7AC1F2432EB}" type="datetime1">
              <a:rPr kumimoji="1" lang="ja-JP" altLang="en-US" smtClean="0"/>
              <a:t>2026/3/25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908246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34424F2-2534-4E2E-98B7-6C01870B28F8}" type="datetime1">
              <a:rPr kumimoji="1" lang="ja-JP" altLang="en-US" smtClean="0"/>
              <a:t>2026/3/25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245531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FC9F997-8AE3-49E9-A3C8-410953056C30}" type="datetime1">
              <a:rPr kumimoji="1" lang="ja-JP" altLang="en-US" smtClean="0"/>
              <a:t>2026/3/25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72558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28AA54F-FBA8-4B52-B0B6-90644E938BE0}" type="datetime1">
              <a:rPr kumimoji="1" lang="ja-JP" altLang="en-US" smtClean="0"/>
              <a:t>2026/3/25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632089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242180B-066C-4B33-9866-DF17A2270C18}" type="datetime1">
              <a:rPr kumimoji="1" lang="ja-JP" altLang="en-US" smtClean="0"/>
              <a:t>2026/3/25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272379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36F57DA-19DE-408E-A972-18C83B513BDA}" type="datetime1">
              <a:rPr kumimoji="1" lang="ja-JP" altLang="en-US" smtClean="0"/>
              <a:t>2026/3/25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26506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コンテンツ プレースホルダー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714D222-3872-4908-9588-C6DBCAF12C8A}" type="datetime1">
              <a:rPr kumimoji="1" lang="ja-JP" altLang="en-US" smtClean="0"/>
              <a:t>2026/3/25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217021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2F8910D-4704-4575-A1CE-57C3D2735209}" type="datetime1">
              <a:rPr kumimoji="1" lang="ja-JP" altLang="en-US" smtClean="0"/>
              <a:t>2026/3/25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464125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77490758-9826-4095-AEED-42F992C26181}" type="datetime1">
              <a:rPr kumimoji="1" lang="ja-JP" altLang="en-US" smtClean="0"/>
              <a:t>2026/3/25</a:t>
            </a:fld>
            <a:endParaRPr kumimoji="1" lang="ja-JP" altLang="en-US"/>
          </a:p>
        </p:txBody>
      </p:sp>
      <p:sp>
        <p:nvSpPr>
          <p:cNvPr id="5"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62754971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楕円 16">
            <a:extLst>
              <a:ext uri="{FF2B5EF4-FFF2-40B4-BE49-F238E27FC236}">
                <a16:creationId xmlns:a16="http://schemas.microsoft.com/office/drawing/2014/main" id="{16A7AD72-6DFE-4FB6-BC8E-2F873043C896}"/>
              </a:ext>
            </a:extLst>
          </p:cNvPr>
          <p:cNvSpPr/>
          <p:nvPr/>
        </p:nvSpPr>
        <p:spPr>
          <a:xfrm>
            <a:off x="6955004" y="2276872"/>
            <a:ext cx="1594827" cy="1594827"/>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mj-lt"/>
              </a:rPr>
              <a:t>03</a:t>
            </a:r>
            <a:endParaRPr lang="ja-JP" altLang="en-US" sz="3600" dirty="0">
              <a:solidFill>
                <a:schemeClr val="bg1"/>
              </a:solidFill>
              <a:latin typeface="+mj-lt"/>
            </a:endParaRPr>
          </a:p>
        </p:txBody>
      </p:sp>
      <p:sp>
        <p:nvSpPr>
          <p:cNvPr id="7" name="楕円 6">
            <a:hlinkClick r:id="rId3" action="ppaction://hlinksldjump"/>
            <a:extLst>
              <a:ext uri="{FF2B5EF4-FFF2-40B4-BE49-F238E27FC236}">
                <a16:creationId xmlns:a16="http://schemas.microsoft.com/office/drawing/2014/main" id="{C3194EEB-9EC8-BA88-BEE2-7390BBE8EF6C}"/>
              </a:ext>
            </a:extLst>
          </p:cNvPr>
          <p:cNvSpPr/>
          <p:nvPr/>
        </p:nvSpPr>
        <p:spPr>
          <a:xfrm>
            <a:off x="2627747" y="2336662"/>
            <a:ext cx="1594827" cy="1594827"/>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mj-lt"/>
              </a:rPr>
              <a:t>01</a:t>
            </a:r>
            <a:endParaRPr lang="ja-JP" altLang="en-US" sz="3600" dirty="0">
              <a:solidFill>
                <a:schemeClr val="bg1"/>
              </a:solidFill>
              <a:latin typeface="+mj-lt"/>
            </a:endParaRPr>
          </a:p>
        </p:txBody>
      </p:sp>
      <p:sp>
        <p:nvSpPr>
          <p:cNvPr id="8" name="タイトル 1">
            <a:extLst>
              <a:ext uri="{FF2B5EF4-FFF2-40B4-BE49-F238E27FC236}">
                <a16:creationId xmlns:a16="http://schemas.microsoft.com/office/drawing/2014/main" id="{C50E7355-7A27-644A-4B2D-93FF0DFC2468}"/>
              </a:ext>
            </a:extLst>
          </p:cNvPr>
          <p:cNvSpPr txBox="1">
            <a:spLocks/>
          </p:cNvSpPr>
          <p:nvPr/>
        </p:nvSpPr>
        <p:spPr>
          <a:xfrm>
            <a:off x="2345785" y="4091247"/>
            <a:ext cx="2089127" cy="687315"/>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2250"/>
              </a:lnSpc>
            </a:pPr>
            <a:r>
              <a:rPr lang="ja-JP" altLang="en-US" sz="1800" b="1" dirty="0">
                <a:solidFill>
                  <a:srgbClr val="F59C0B"/>
                </a:solidFill>
                <a:latin typeface="+mn-ea"/>
                <a:ea typeface="+mn-ea"/>
              </a:rPr>
              <a:t>市町村</a:t>
            </a:r>
            <a:endParaRPr lang="en-US" altLang="ja-JP" sz="1800" b="1" dirty="0">
              <a:solidFill>
                <a:srgbClr val="F59C0B"/>
              </a:solidFill>
              <a:latin typeface="+mn-ea"/>
              <a:ea typeface="+mn-ea"/>
            </a:endParaRPr>
          </a:p>
          <a:p>
            <a:pPr>
              <a:lnSpc>
                <a:spcPts val="2250"/>
              </a:lnSpc>
            </a:pPr>
            <a:r>
              <a:rPr lang="ja-JP" altLang="en-US" sz="1800" b="1" dirty="0">
                <a:solidFill>
                  <a:srgbClr val="F59C0B"/>
                </a:solidFill>
                <a:latin typeface="+mn-ea"/>
                <a:ea typeface="+mn-ea"/>
              </a:rPr>
              <a:t>問合せ先</a:t>
            </a:r>
            <a:endParaRPr lang="en-US" altLang="ja-JP" sz="1800" b="1" dirty="0">
              <a:solidFill>
                <a:srgbClr val="F59C0B"/>
              </a:solidFill>
              <a:latin typeface="+mn-ea"/>
              <a:ea typeface="+mn-ea"/>
            </a:endParaRPr>
          </a:p>
        </p:txBody>
      </p:sp>
      <p:sp>
        <p:nvSpPr>
          <p:cNvPr id="9" name="タイトル 1">
            <a:extLst>
              <a:ext uri="{FF2B5EF4-FFF2-40B4-BE49-F238E27FC236}">
                <a16:creationId xmlns:a16="http://schemas.microsoft.com/office/drawing/2014/main" id="{DD19519E-51F4-4043-4731-BF0D712162D5}"/>
              </a:ext>
            </a:extLst>
          </p:cNvPr>
          <p:cNvSpPr txBox="1">
            <a:spLocks/>
          </p:cNvSpPr>
          <p:nvPr/>
        </p:nvSpPr>
        <p:spPr>
          <a:xfrm>
            <a:off x="2380597" y="4849623"/>
            <a:ext cx="2089127" cy="797490"/>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mn-ea"/>
                <a:ea typeface="+mn-ea"/>
              </a:rPr>
              <a:t>地域生活支援拠点等に関するお問い合わせはこちらです。</a:t>
            </a:r>
            <a:endParaRPr lang="en-US" altLang="ja-JP" sz="1200" dirty="0">
              <a:latin typeface="+mn-ea"/>
              <a:ea typeface="+mn-ea"/>
            </a:endParaRPr>
          </a:p>
        </p:txBody>
      </p:sp>
      <p:sp>
        <p:nvSpPr>
          <p:cNvPr id="36" name="タイトル 1">
            <a:extLst>
              <a:ext uri="{FF2B5EF4-FFF2-40B4-BE49-F238E27FC236}">
                <a16:creationId xmlns:a16="http://schemas.microsoft.com/office/drawing/2014/main" id="{B305AA47-E314-4D0B-CBD5-2C0E4A245FB0}"/>
              </a:ext>
            </a:extLst>
          </p:cNvPr>
          <p:cNvSpPr txBox="1">
            <a:spLocks/>
          </p:cNvSpPr>
          <p:nvPr/>
        </p:nvSpPr>
        <p:spPr>
          <a:xfrm>
            <a:off x="4479690" y="4091245"/>
            <a:ext cx="2218196" cy="687316"/>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2250"/>
              </a:lnSpc>
            </a:pPr>
            <a:r>
              <a:rPr lang="ja-JP" altLang="en-US" sz="1800" b="1" dirty="0">
                <a:solidFill>
                  <a:srgbClr val="F59C0B"/>
                </a:solidFill>
                <a:latin typeface="+mn-ea"/>
                <a:ea typeface="+mn-ea"/>
              </a:rPr>
              <a:t>運用状況の</a:t>
            </a:r>
            <a:endParaRPr lang="en-US" altLang="ja-JP" sz="1800" b="1" dirty="0">
              <a:solidFill>
                <a:srgbClr val="F59C0B"/>
              </a:solidFill>
              <a:latin typeface="+mn-ea"/>
              <a:ea typeface="+mn-ea"/>
            </a:endParaRPr>
          </a:p>
          <a:p>
            <a:pPr>
              <a:lnSpc>
                <a:spcPts val="2250"/>
              </a:lnSpc>
            </a:pPr>
            <a:r>
              <a:rPr lang="ja-JP" altLang="en-US" sz="1800" b="1" dirty="0">
                <a:solidFill>
                  <a:srgbClr val="F59C0B"/>
                </a:solidFill>
                <a:latin typeface="+mn-ea"/>
                <a:ea typeface="+mn-ea"/>
              </a:rPr>
              <a:t>検証・検討</a:t>
            </a:r>
            <a:endParaRPr lang="en-US" altLang="ja-JP" sz="1800" b="1" dirty="0">
              <a:solidFill>
                <a:srgbClr val="F59C0B"/>
              </a:solidFill>
              <a:latin typeface="+mn-ea"/>
              <a:ea typeface="+mn-ea"/>
            </a:endParaRPr>
          </a:p>
        </p:txBody>
      </p:sp>
      <p:sp>
        <p:nvSpPr>
          <p:cNvPr id="37" name="タイトル 1">
            <a:extLst>
              <a:ext uri="{FF2B5EF4-FFF2-40B4-BE49-F238E27FC236}">
                <a16:creationId xmlns:a16="http://schemas.microsoft.com/office/drawing/2014/main" id="{509B671B-A2A9-4D51-F9C8-B863A7F59ABC}"/>
              </a:ext>
            </a:extLst>
          </p:cNvPr>
          <p:cNvSpPr txBox="1">
            <a:spLocks/>
          </p:cNvSpPr>
          <p:nvPr/>
        </p:nvSpPr>
        <p:spPr>
          <a:xfrm>
            <a:off x="4544225" y="4843227"/>
            <a:ext cx="2089127" cy="797490"/>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mn-ea"/>
                <a:ea typeface="+mn-ea"/>
              </a:rPr>
              <a:t>地域生活支援拠点等の運用状況の検証・検討について掲載しています。</a:t>
            </a:r>
            <a:endParaRPr lang="en-US" altLang="ja-JP" sz="1200" dirty="0">
              <a:latin typeface="+mn-ea"/>
              <a:ea typeface="+mn-ea"/>
            </a:endParaRPr>
          </a:p>
        </p:txBody>
      </p:sp>
      <p:sp>
        <p:nvSpPr>
          <p:cNvPr id="39" name="タイトル 1">
            <a:extLst>
              <a:ext uri="{FF2B5EF4-FFF2-40B4-BE49-F238E27FC236}">
                <a16:creationId xmlns:a16="http://schemas.microsoft.com/office/drawing/2014/main" id="{F4419BFB-C12D-7629-A5F6-F663479A77AA}"/>
              </a:ext>
            </a:extLst>
          </p:cNvPr>
          <p:cNvSpPr txBox="1">
            <a:spLocks/>
          </p:cNvSpPr>
          <p:nvPr/>
        </p:nvSpPr>
        <p:spPr>
          <a:xfrm>
            <a:off x="6842470" y="4091245"/>
            <a:ext cx="1819892" cy="687316"/>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2250"/>
              </a:lnSpc>
            </a:pPr>
            <a:r>
              <a:rPr lang="ja-JP" altLang="en-US" sz="1800" b="1" dirty="0">
                <a:solidFill>
                  <a:srgbClr val="F59C0B"/>
                </a:solidFill>
                <a:latin typeface="+mn-ea"/>
                <a:ea typeface="+mn-ea"/>
              </a:rPr>
              <a:t>取組み</a:t>
            </a:r>
            <a:endParaRPr lang="en-US" altLang="ja-JP" sz="1800" b="1" dirty="0">
              <a:solidFill>
                <a:srgbClr val="F59C0B"/>
              </a:solidFill>
              <a:latin typeface="+mn-ea"/>
              <a:ea typeface="+mn-ea"/>
            </a:endParaRPr>
          </a:p>
        </p:txBody>
      </p:sp>
      <p:sp>
        <p:nvSpPr>
          <p:cNvPr id="40" name="タイトル 1">
            <a:extLst>
              <a:ext uri="{FF2B5EF4-FFF2-40B4-BE49-F238E27FC236}">
                <a16:creationId xmlns:a16="http://schemas.microsoft.com/office/drawing/2014/main" id="{717CC069-A3B9-354F-B39D-7073AE2AD453}"/>
              </a:ext>
            </a:extLst>
          </p:cNvPr>
          <p:cNvSpPr txBox="1">
            <a:spLocks/>
          </p:cNvSpPr>
          <p:nvPr/>
        </p:nvSpPr>
        <p:spPr>
          <a:xfrm>
            <a:off x="6707853" y="4836831"/>
            <a:ext cx="2089127" cy="797490"/>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mn-ea"/>
                <a:ea typeface="+mn-ea"/>
              </a:rPr>
              <a:t>地域生活支援拠点等についての取組みを掲載しています。</a:t>
            </a:r>
            <a:endParaRPr lang="en-US" altLang="ja-JP" sz="1200" dirty="0">
              <a:latin typeface="+mn-ea"/>
              <a:ea typeface="+mn-ea"/>
            </a:endParaRP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2104294" y="857250"/>
            <a:ext cx="6890210" cy="369658"/>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1800" dirty="0">
                <a:latin typeface="+mn-ea"/>
                <a:ea typeface="+mn-ea"/>
              </a:rPr>
              <a:t>「大阪府地域生活支援拠点等ポータルサイト」情報シート</a:t>
            </a:r>
            <a:endParaRPr lang="en-US" altLang="ja-JP" sz="1800" dirty="0">
              <a:latin typeface="+mn-ea"/>
              <a:ea typeface="+mn-ea"/>
            </a:endParaRPr>
          </a:p>
        </p:txBody>
      </p:sp>
      <p:sp>
        <p:nvSpPr>
          <p:cNvPr id="2" name="正方形/長方形 1">
            <a:extLst>
              <a:ext uri="{FF2B5EF4-FFF2-40B4-BE49-F238E27FC236}">
                <a16:creationId xmlns:a16="http://schemas.microsoft.com/office/drawing/2014/main" id="{0A37DBC9-8E22-92FF-72D1-26FC9FB71FE4}"/>
              </a:ext>
            </a:extLst>
          </p:cNvPr>
          <p:cNvSpPr/>
          <p:nvPr/>
        </p:nvSpPr>
        <p:spPr>
          <a:xfrm>
            <a:off x="3" y="857250"/>
            <a:ext cx="2152357"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ja-JP" altLang="en-US" sz="1350" dirty="0"/>
          </a:p>
        </p:txBody>
      </p:sp>
      <p:sp>
        <p:nvSpPr>
          <p:cNvPr id="6" name="タイトル 1">
            <a:extLst>
              <a:ext uri="{FF2B5EF4-FFF2-40B4-BE49-F238E27FC236}">
                <a16:creationId xmlns:a16="http://schemas.microsoft.com/office/drawing/2014/main" id="{DBC39CDD-BF0F-8170-9D76-683C8769E69A}"/>
              </a:ext>
            </a:extLst>
          </p:cNvPr>
          <p:cNvSpPr txBox="1">
            <a:spLocks/>
          </p:cNvSpPr>
          <p:nvPr/>
        </p:nvSpPr>
        <p:spPr>
          <a:xfrm>
            <a:off x="245158" y="2673583"/>
            <a:ext cx="1813787" cy="478226"/>
          </a:xfrm>
          <a:prstGeom prst="rect">
            <a:avLst/>
          </a:prstGeom>
        </p:spPr>
        <p:txBody>
          <a:bodyPr vert="horz" lIns="68580" tIns="34290" rIns="68580" bIns="34290" rtlCol="0" anchor="t">
            <a:normAutofit fontScale="47500" lnSpcReduction="2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b="1" spc="300" dirty="0">
                <a:solidFill>
                  <a:srgbClr val="FFFDE1"/>
                </a:solidFill>
                <a:latin typeface="Arial" panose="020B0604020202020204" pitchFamily="34" charset="0"/>
                <a:cs typeface="Arial" panose="020B0604020202020204" pitchFamily="34" charset="0"/>
              </a:rPr>
              <a:t>貝塚市</a:t>
            </a:r>
            <a:endParaRPr lang="en-US" altLang="ja-JP" b="1" spc="300" dirty="0">
              <a:solidFill>
                <a:srgbClr val="FFFDE1"/>
              </a:solidFill>
              <a:latin typeface="Arial" panose="020B0604020202020204" pitchFamily="34" charset="0"/>
              <a:cs typeface="Arial" panose="020B0604020202020204" pitchFamily="34" charset="0"/>
            </a:endParaRPr>
          </a:p>
        </p:txBody>
      </p:sp>
      <p:cxnSp>
        <p:nvCxnSpPr>
          <p:cNvPr id="10" name="直線コネクタ 9">
            <a:extLst>
              <a:ext uri="{FF2B5EF4-FFF2-40B4-BE49-F238E27FC236}">
                <a16:creationId xmlns:a16="http://schemas.microsoft.com/office/drawing/2014/main" id="{5AF966D6-B691-445C-014C-483EB1A8E97B}"/>
              </a:ext>
            </a:extLst>
          </p:cNvPr>
          <p:cNvCxnSpPr>
            <a:cxnSpLocks/>
          </p:cNvCxnSpPr>
          <p:nvPr/>
        </p:nvCxnSpPr>
        <p:spPr>
          <a:xfrm>
            <a:off x="2358457" y="1214754"/>
            <a:ext cx="6763406" cy="0"/>
          </a:xfrm>
          <a:prstGeom prst="line">
            <a:avLst/>
          </a:prstGeom>
          <a:ln>
            <a:solidFill>
              <a:srgbClr val="D6B845"/>
            </a:solidFill>
          </a:ln>
        </p:spPr>
        <p:style>
          <a:lnRef idx="1">
            <a:schemeClr val="accent1"/>
          </a:lnRef>
          <a:fillRef idx="0">
            <a:schemeClr val="accent1"/>
          </a:fillRef>
          <a:effectRef idx="0">
            <a:schemeClr val="accent1"/>
          </a:effectRef>
          <a:fontRef idx="minor">
            <a:schemeClr val="tx1"/>
          </a:fontRef>
        </p:style>
      </p:cxnSp>
      <p:sp>
        <p:nvSpPr>
          <p:cNvPr id="3" name="楕円 2">
            <a:extLst>
              <a:ext uri="{FF2B5EF4-FFF2-40B4-BE49-F238E27FC236}">
                <a16:creationId xmlns:a16="http://schemas.microsoft.com/office/drawing/2014/main" id="{5FDBDDD0-CFDC-05EF-3C99-44EE6B9AA43E}"/>
              </a:ext>
            </a:extLst>
          </p:cNvPr>
          <p:cNvSpPr/>
          <p:nvPr/>
        </p:nvSpPr>
        <p:spPr>
          <a:xfrm>
            <a:off x="412070" y="1241464"/>
            <a:ext cx="1328216" cy="1328216"/>
          </a:xfrm>
          <a:prstGeom prst="ellipse">
            <a:avLst/>
          </a:prstGeom>
          <a:solidFill>
            <a:srgbClr val="FFF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rPr>
              <a:t>市町村章等</a:t>
            </a:r>
            <a:endParaRPr lang="en-US" altLang="ja-JP" sz="1350" dirty="0">
              <a:solidFill>
                <a:schemeClr val="tx1"/>
              </a:solidFill>
            </a:endParaRPr>
          </a:p>
        </p:txBody>
      </p:sp>
      <p:sp>
        <p:nvSpPr>
          <p:cNvPr id="16" name="楕円 15">
            <a:extLst>
              <a:ext uri="{FF2B5EF4-FFF2-40B4-BE49-F238E27FC236}">
                <a16:creationId xmlns:a16="http://schemas.microsoft.com/office/drawing/2014/main" id="{61770FFB-076D-4D8E-A395-40A76EF1C214}"/>
              </a:ext>
            </a:extLst>
          </p:cNvPr>
          <p:cNvSpPr/>
          <p:nvPr/>
        </p:nvSpPr>
        <p:spPr>
          <a:xfrm>
            <a:off x="4791375" y="2276872"/>
            <a:ext cx="1594827" cy="1594827"/>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mj-lt"/>
              </a:rPr>
              <a:t>02</a:t>
            </a:r>
            <a:endParaRPr lang="ja-JP" altLang="en-US" sz="3600" dirty="0">
              <a:solidFill>
                <a:schemeClr val="bg1"/>
              </a:solidFill>
              <a:latin typeface="+mj-lt"/>
            </a:endParaRPr>
          </a:p>
        </p:txBody>
      </p:sp>
      <p:sp>
        <p:nvSpPr>
          <p:cNvPr id="19" name="タイトル 1">
            <a:extLst>
              <a:ext uri="{FF2B5EF4-FFF2-40B4-BE49-F238E27FC236}">
                <a16:creationId xmlns:a16="http://schemas.microsoft.com/office/drawing/2014/main" id="{CAD511B1-606A-4CF6-B6A0-EDC3556CA8DA}"/>
              </a:ext>
            </a:extLst>
          </p:cNvPr>
          <p:cNvSpPr txBox="1">
            <a:spLocks/>
          </p:cNvSpPr>
          <p:nvPr/>
        </p:nvSpPr>
        <p:spPr>
          <a:xfrm>
            <a:off x="82193" y="3933992"/>
            <a:ext cx="2022101" cy="64713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000" b="1" spc="225" dirty="0">
                <a:solidFill>
                  <a:schemeClr val="bg1"/>
                </a:solidFill>
                <a:latin typeface="+mn-ea"/>
                <a:ea typeface="+mn-ea"/>
                <a:cs typeface="Arial" panose="020B0604020202020204" pitchFamily="34" charset="0"/>
              </a:rPr>
              <a:t>人口（令和８年１月現在）</a:t>
            </a:r>
            <a:endParaRPr lang="en-US" altLang="ja-JP" sz="1000" b="1" spc="225" dirty="0">
              <a:solidFill>
                <a:schemeClr val="bg1"/>
              </a:solidFill>
              <a:latin typeface="+mn-ea"/>
              <a:ea typeface="+mn-ea"/>
              <a:cs typeface="Arial" panose="020B0604020202020204" pitchFamily="34" charset="0"/>
            </a:endParaRPr>
          </a:p>
          <a:p>
            <a:pPr algn="l">
              <a:lnSpc>
                <a:spcPct val="100000"/>
              </a:lnSpc>
            </a:pPr>
            <a:r>
              <a:rPr lang="ja-JP" altLang="en-US" sz="1000" b="1" spc="225" dirty="0">
                <a:solidFill>
                  <a:schemeClr val="bg1"/>
                </a:solidFill>
                <a:latin typeface="+mn-ea"/>
                <a:ea typeface="+mn-ea"/>
                <a:cs typeface="Arial" panose="020B0604020202020204" pitchFamily="34" charset="0"/>
              </a:rPr>
              <a:t>　　　　　</a:t>
            </a:r>
            <a:r>
              <a:rPr lang="en-US" altLang="ja-JP" sz="1000" b="1" spc="225" dirty="0">
                <a:solidFill>
                  <a:schemeClr val="bg1"/>
                </a:solidFill>
                <a:latin typeface="+mn-ea"/>
                <a:ea typeface="+mn-ea"/>
                <a:cs typeface="Arial" panose="020B0604020202020204" pitchFamily="34" charset="0"/>
              </a:rPr>
              <a:t>80,682</a:t>
            </a:r>
            <a:r>
              <a:rPr lang="ja-JP" altLang="en-US" sz="1000" b="1" spc="225" dirty="0">
                <a:solidFill>
                  <a:schemeClr val="bg1"/>
                </a:solidFill>
                <a:latin typeface="+mn-ea"/>
                <a:ea typeface="+mn-ea"/>
                <a:cs typeface="Arial" panose="020B0604020202020204" pitchFamily="34" charset="0"/>
              </a:rPr>
              <a:t>人</a:t>
            </a:r>
            <a:endParaRPr lang="en-US" altLang="ja-JP" sz="1000" b="1" spc="225" dirty="0">
              <a:solidFill>
                <a:schemeClr val="bg1"/>
              </a:solidFill>
              <a:latin typeface="+mn-ea"/>
              <a:ea typeface="+mn-ea"/>
              <a:cs typeface="Arial" panose="020B0604020202020204" pitchFamily="34" charset="0"/>
            </a:endParaRPr>
          </a:p>
          <a:p>
            <a:pPr algn="l">
              <a:lnSpc>
                <a:spcPct val="100000"/>
              </a:lnSpc>
            </a:pPr>
            <a:endParaRPr lang="en-US" altLang="ja-JP" sz="1000" b="1" spc="225" dirty="0">
              <a:solidFill>
                <a:schemeClr val="bg1"/>
              </a:solidFill>
              <a:latin typeface="+mn-ea"/>
              <a:ea typeface="+mn-ea"/>
              <a:cs typeface="Arial" panose="020B0604020202020204" pitchFamily="34" charset="0"/>
            </a:endParaRPr>
          </a:p>
          <a:p>
            <a:pPr algn="l">
              <a:lnSpc>
                <a:spcPct val="100000"/>
              </a:lnSpc>
            </a:pPr>
            <a:r>
              <a:rPr lang="ja-JP" altLang="en-US" sz="1000" b="1" spc="225" dirty="0">
                <a:solidFill>
                  <a:schemeClr val="bg1"/>
                </a:solidFill>
                <a:latin typeface="+mn-ea"/>
                <a:ea typeface="+mn-ea"/>
                <a:cs typeface="Arial" panose="020B0604020202020204" pitchFamily="34" charset="0"/>
              </a:rPr>
              <a:t>整備時期：令和</a:t>
            </a:r>
            <a:r>
              <a:rPr lang="en-US" altLang="ja-JP" sz="1000" b="1" spc="225" dirty="0">
                <a:solidFill>
                  <a:schemeClr val="bg1"/>
                </a:solidFill>
                <a:latin typeface="+mn-ea"/>
                <a:ea typeface="+mn-ea"/>
                <a:cs typeface="Arial" panose="020B0604020202020204" pitchFamily="34" charset="0"/>
              </a:rPr>
              <a:t>3</a:t>
            </a:r>
            <a:r>
              <a:rPr lang="ja-JP" altLang="en-US" sz="1000" b="1" spc="225" dirty="0">
                <a:solidFill>
                  <a:schemeClr val="bg1"/>
                </a:solidFill>
                <a:latin typeface="+mn-ea"/>
                <a:ea typeface="+mn-ea"/>
                <a:cs typeface="Arial" panose="020B0604020202020204" pitchFamily="34" charset="0"/>
              </a:rPr>
              <a:t>年</a:t>
            </a:r>
            <a:r>
              <a:rPr lang="en-US" altLang="ja-JP" sz="1000" b="1" spc="225" dirty="0">
                <a:solidFill>
                  <a:schemeClr val="bg1"/>
                </a:solidFill>
                <a:latin typeface="+mn-ea"/>
                <a:ea typeface="+mn-ea"/>
                <a:cs typeface="Arial" panose="020B0604020202020204" pitchFamily="34" charset="0"/>
              </a:rPr>
              <a:t>3</a:t>
            </a:r>
            <a:r>
              <a:rPr lang="ja-JP" altLang="en-US" sz="1000" b="1" spc="225" dirty="0">
                <a:solidFill>
                  <a:schemeClr val="bg1"/>
                </a:solidFill>
                <a:latin typeface="+mn-ea"/>
                <a:ea typeface="+mn-ea"/>
                <a:cs typeface="Arial" panose="020B0604020202020204" pitchFamily="34" charset="0"/>
              </a:rPr>
              <a:t>月</a:t>
            </a:r>
            <a:endParaRPr lang="en-US" altLang="ja-JP" sz="1000" b="1" spc="225" dirty="0">
              <a:solidFill>
                <a:schemeClr val="bg1"/>
              </a:solidFill>
              <a:latin typeface="+mn-ea"/>
              <a:ea typeface="+mn-ea"/>
              <a:cs typeface="Arial" panose="020B0604020202020204" pitchFamily="34" charset="0"/>
            </a:endParaRPr>
          </a:p>
        </p:txBody>
      </p:sp>
      <p:sp>
        <p:nvSpPr>
          <p:cNvPr id="12" name="正方形/長方形 11">
            <a:extLst>
              <a:ext uri="{FF2B5EF4-FFF2-40B4-BE49-F238E27FC236}">
                <a16:creationId xmlns:a16="http://schemas.microsoft.com/office/drawing/2014/main" id="{ACDE0DCB-57DA-4DB2-83B5-01F90BF23F6F}"/>
              </a:ext>
            </a:extLst>
          </p:cNvPr>
          <p:cNvSpPr/>
          <p:nvPr/>
        </p:nvSpPr>
        <p:spPr>
          <a:xfrm>
            <a:off x="683568" y="1556792"/>
            <a:ext cx="792088" cy="7200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スライド番号プレースホルダー 5">
            <a:extLst>
              <a:ext uri="{FF2B5EF4-FFF2-40B4-BE49-F238E27FC236}">
                <a16:creationId xmlns:a16="http://schemas.microsoft.com/office/drawing/2014/main" id="{6C33BC74-78AB-470F-8BAF-9C1E3D03F126}"/>
              </a:ext>
            </a:extLst>
          </p:cNvPr>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1</a:t>
            </a:fld>
            <a:endParaRPr kumimoji="1" lang="ja-JP" altLang="en-US"/>
          </a:p>
        </p:txBody>
      </p:sp>
      <p:pic>
        <p:nvPicPr>
          <p:cNvPr id="24" name="図 2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881" y="1079706"/>
            <a:ext cx="2108503" cy="1489974"/>
          </a:xfrm>
          <a:prstGeom prst="rect">
            <a:avLst/>
          </a:prstGeom>
        </p:spPr>
      </p:pic>
    </p:spTree>
    <p:extLst>
      <p:ext uri="{BB962C8B-B14F-4D97-AF65-F5344CB8AC3E}">
        <p14:creationId xmlns:p14="http://schemas.microsoft.com/office/powerpoint/2010/main" val="2830894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a:extLst>
              <a:ext uri="{FF2B5EF4-FFF2-40B4-BE49-F238E27FC236}">
                <a16:creationId xmlns:a16="http://schemas.microsoft.com/office/drawing/2014/main" id="{C8B3BF4F-EC84-1CA6-4290-9403FE4E4BB3}"/>
              </a:ext>
            </a:extLst>
          </p:cNvPr>
          <p:cNvSpPr/>
          <p:nvPr/>
        </p:nvSpPr>
        <p:spPr>
          <a:xfrm>
            <a:off x="1140576" y="1106742"/>
            <a:ext cx="6862847" cy="1334902"/>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t>　　</a:t>
            </a:r>
            <a:endParaRPr lang="ja-JP" altLang="en-US" sz="2100" b="1" dirty="0">
              <a:solidFill>
                <a:srgbClr val="FFFDE1"/>
              </a:solidFill>
            </a:endParaRP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2249742" y="1350851"/>
            <a:ext cx="4457713" cy="669974"/>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mn-ea"/>
                <a:ea typeface="+mn-ea"/>
              </a:rPr>
              <a:t>市町村問合せ先</a:t>
            </a:r>
            <a:endParaRPr lang="en-US" altLang="ja-JP" sz="3300" b="1" dirty="0">
              <a:solidFill>
                <a:schemeClr val="bg1"/>
              </a:solidFill>
              <a:latin typeface="+mn-ea"/>
              <a:ea typeface="+mn-ea"/>
            </a:endParaRPr>
          </a:p>
        </p:txBody>
      </p:sp>
      <p:sp>
        <p:nvSpPr>
          <p:cNvPr id="3" name="角丸四角形 2">
            <a:extLst>
              <a:ext uri="{FF2B5EF4-FFF2-40B4-BE49-F238E27FC236}">
                <a16:creationId xmlns:a16="http://schemas.microsoft.com/office/drawing/2014/main" id="{667CA13B-45AF-2C66-CE56-17C9C4D9EEAC}"/>
              </a:ext>
            </a:extLst>
          </p:cNvPr>
          <p:cNvSpPr/>
          <p:nvPr/>
        </p:nvSpPr>
        <p:spPr>
          <a:xfrm>
            <a:off x="1147661" y="2803551"/>
            <a:ext cx="6862847" cy="3008913"/>
          </a:xfrm>
          <a:prstGeom prst="roundRect">
            <a:avLst>
              <a:gd name="adj" fmla="val 5612"/>
            </a:avLst>
          </a:prstGeom>
          <a:solidFill>
            <a:schemeClr val="bg1"/>
          </a:solidFill>
          <a:ln w="57150">
            <a:solidFill>
              <a:srgbClr val="F59C1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6" name="三角形 5">
            <a:extLst>
              <a:ext uri="{FF2B5EF4-FFF2-40B4-BE49-F238E27FC236}">
                <a16:creationId xmlns:a16="http://schemas.microsoft.com/office/drawing/2014/main" id="{6D764C04-8067-88A1-B865-FA78C4A09340}"/>
              </a:ext>
            </a:extLst>
          </p:cNvPr>
          <p:cNvSpPr/>
          <p:nvPr/>
        </p:nvSpPr>
        <p:spPr>
          <a:xfrm flipV="1">
            <a:off x="4270017" y="2489872"/>
            <a:ext cx="603956" cy="274526"/>
          </a:xfrm>
          <a:prstGeom prst="triangle">
            <a:avLst/>
          </a:prstGeom>
          <a:solidFill>
            <a:srgbClr val="E27B1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8" name="テキスト ボックス 7">
            <a:extLst>
              <a:ext uri="{FF2B5EF4-FFF2-40B4-BE49-F238E27FC236}">
                <a16:creationId xmlns:a16="http://schemas.microsoft.com/office/drawing/2014/main" id="{A1F95F3B-732F-3643-0A9C-2FA96D55C1DF}"/>
              </a:ext>
            </a:extLst>
          </p:cNvPr>
          <p:cNvSpPr txBox="1"/>
          <p:nvPr/>
        </p:nvSpPr>
        <p:spPr>
          <a:xfrm>
            <a:off x="1271479" y="2862280"/>
            <a:ext cx="6601033" cy="1774113"/>
          </a:xfrm>
          <a:prstGeom prst="rect">
            <a:avLst/>
          </a:prstGeom>
          <a:noFill/>
        </p:spPr>
        <p:txBody>
          <a:bodyPr wrap="square">
            <a:noAutofit/>
          </a:bodyPr>
          <a:lstStyle/>
          <a:p>
            <a:pPr algn="ctr">
              <a:lnSpc>
                <a:spcPct val="150000"/>
              </a:lnSpc>
            </a:pPr>
            <a:r>
              <a:rPr lang="ja-JP" altLang="en-US" b="1" dirty="0">
                <a:latin typeface="Söhne"/>
              </a:rPr>
              <a:t>貝塚市　健康福祉部　障害福祉課　</a:t>
            </a:r>
            <a:endParaRPr lang="en-US" altLang="ja-JP" b="1" dirty="0">
              <a:latin typeface="Söhne"/>
            </a:endParaRPr>
          </a:p>
          <a:p>
            <a:r>
              <a:rPr lang="ja-JP" altLang="en-US" sz="1400" b="1" dirty="0">
                <a:latin typeface="メイリオ" panose="020B0604030504040204" pitchFamily="50" charset="-128"/>
                <a:ea typeface="メイリオ" panose="020B0604030504040204" pitchFamily="50" charset="-128"/>
              </a:rPr>
              <a:t>　　</a:t>
            </a:r>
            <a:endParaRPr lang="en-US" altLang="ja-JP" sz="1400" b="1" dirty="0">
              <a:latin typeface="メイリオ" panose="020B0604030504040204" pitchFamily="50" charset="-128"/>
              <a:ea typeface="メイリオ" panose="020B0604030504040204" pitchFamily="50" charset="-128"/>
            </a:endParaRPr>
          </a:p>
          <a:p>
            <a:pPr>
              <a:lnSpc>
                <a:spcPct val="150000"/>
              </a:lnSpc>
            </a:pPr>
            <a:r>
              <a:rPr lang="ja-JP" altLang="en-US" sz="1350" b="1" dirty="0">
                <a:latin typeface="+mn-ea"/>
              </a:rPr>
              <a:t>　　住所　</a:t>
            </a:r>
            <a:r>
              <a:rPr lang="ja-JP" altLang="en-US" sz="1400" b="1" dirty="0">
                <a:latin typeface="メイリオ" panose="020B0604030504040204" pitchFamily="50" charset="-128"/>
                <a:ea typeface="メイリオ" panose="020B0604030504040204" pitchFamily="50" charset="-128"/>
              </a:rPr>
              <a:t>              〒</a:t>
            </a:r>
            <a:r>
              <a:rPr lang="en-US" altLang="ja-JP" sz="1400" b="1" dirty="0">
                <a:latin typeface="メイリオ" panose="020B0604030504040204" pitchFamily="50" charset="-128"/>
                <a:ea typeface="メイリオ" panose="020B0604030504040204" pitchFamily="50" charset="-128"/>
              </a:rPr>
              <a:t>597-8585</a:t>
            </a:r>
            <a:r>
              <a:rPr lang="ja-JP" altLang="en-US" sz="1400" b="1" dirty="0">
                <a:latin typeface="メイリオ" panose="020B0604030504040204" pitchFamily="50" charset="-128"/>
                <a:ea typeface="メイリオ" panose="020B0604030504040204" pitchFamily="50" charset="-128"/>
              </a:rPr>
              <a:t>　大阪府貝塚市畠中</a:t>
            </a:r>
            <a:r>
              <a:rPr lang="en-US" altLang="ja-JP" sz="1400" b="1" dirty="0">
                <a:latin typeface="メイリオ" panose="020B0604030504040204" pitchFamily="50" charset="-128"/>
                <a:ea typeface="メイリオ" panose="020B0604030504040204" pitchFamily="50" charset="-128"/>
              </a:rPr>
              <a:t>1</a:t>
            </a:r>
            <a:r>
              <a:rPr lang="ja-JP" altLang="en-US" sz="1400" b="1" dirty="0">
                <a:latin typeface="メイリオ" panose="020B0604030504040204" pitchFamily="50" charset="-128"/>
                <a:ea typeface="メイリオ" panose="020B0604030504040204" pitchFamily="50" charset="-128"/>
              </a:rPr>
              <a:t>丁目</a:t>
            </a:r>
            <a:r>
              <a:rPr lang="en-US" altLang="ja-JP" sz="1400" b="1" dirty="0">
                <a:latin typeface="メイリオ" panose="020B0604030504040204" pitchFamily="50" charset="-128"/>
                <a:ea typeface="メイリオ" panose="020B0604030504040204" pitchFamily="50" charset="-128"/>
              </a:rPr>
              <a:t>17</a:t>
            </a:r>
            <a:r>
              <a:rPr lang="ja-JP" altLang="en-US" sz="1400" b="1" dirty="0">
                <a:latin typeface="メイリオ" panose="020B0604030504040204" pitchFamily="50" charset="-128"/>
                <a:ea typeface="メイリオ" panose="020B0604030504040204" pitchFamily="50" charset="-128"/>
              </a:rPr>
              <a:t>番１号</a:t>
            </a:r>
            <a:endParaRPr lang="en-US" altLang="ja-JP" sz="1350" b="1" dirty="0">
              <a:latin typeface="+mn-ea"/>
            </a:endParaRPr>
          </a:p>
          <a:p>
            <a:r>
              <a:rPr lang="ja-JP" altLang="en-US" sz="1350" b="1" dirty="0">
                <a:latin typeface="+mn-ea"/>
              </a:rPr>
              <a:t>　　電話番号　          </a:t>
            </a:r>
            <a:r>
              <a:rPr lang="en-US" altLang="ja-JP" sz="1400" b="1" dirty="0">
                <a:latin typeface="メイリオ" panose="020B0604030504040204" pitchFamily="50" charset="-128"/>
                <a:ea typeface="メイリオ" panose="020B0604030504040204" pitchFamily="50" charset="-128"/>
              </a:rPr>
              <a:t>072-433-7012(</a:t>
            </a:r>
            <a:r>
              <a:rPr lang="ja-JP" altLang="en-US" sz="1400" b="1" dirty="0">
                <a:latin typeface="メイリオ" panose="020B0604030504040204" pitchFamily="50" charset="-128"/>
                <a:ea typeface="メイリオ" panose="020B0604030504040204" pitchFamily="50" charset="-128"/>
              </a:rPr>
              <a:t>直通</a:t>
            </a:r>
            <a:r>
              <a:rPr lang="en-US" altLang="ja-JP" sz="1400" b="1" dirty="0">
                <a:latin typeface="メイリオ" panose="020B0604030504040204" pitchFamily="50" charset="-128"/>
                <a:ea typeface="メイリオ" panose="020B0604030504040204" pitchFamily="50" charset="-128"/>
              </a:rPr>
              <a:t>)</a:t>
            </a:r>
          </a:p>
          <a:p>
            <a:r>
              <a:rPr lang="en-US" altLang="ja-JP" sz="1350" b="1" dirty="0">
                <a:latin typeface="+mn-ea"/>
              </a:rPr>
              <a:t>       </a:t>
            </a:r>
            <a:r>
              <a:rPr lang="ja-JP" altLang="en-US" sz="1350" b="1" dirty="0">
                <a:latin typeface="+mn-ea"/>
              </a:rPr>
              <a:t>連絡用アドレス　</a:t>
            </a:r>
            <a:r>
              <a:rPr lang="en-US" altLang="ja-JP" sz="1350" b="1" dirty="0">
                <a:latin typeface="+mn-ea"/>
              </a:rPr>
              <a:t>shogaifukushi@city.kaizuka.lg.jp</a:t>
            </a:r>
          </a:p>
          <a:p>
            <a:r>
              <a:rPr lang="ja-JP" altLang="en-US" sz="1350" b="1" dirty="0">
                <a:latin typeface="+mn-ea"/>
              </a:rPr>
              <a:t>　　</a:t>
            </a:r>
            <a:endParaRPr lang="en-US" altLang="ja-JP" sz="1350" dirty="0">
              <a:latin typeface="+mn-ea"/>
            </a:endParaRPr>
          </a:p>
        </p:txBody>
      </p:sp>
      <p:sp>
        <p:nvSpPr>
          <p:cNvPr id="10" name="楕円 9">
            <a:hlinkClick r:id="rId3" action="ppaction://hlinksldjump"/>
            <a:extLst>
              <a:ext uri="{FF2B5EF4-FFF2-40B4-BE49-F238E27FC236}">
                <a16:creationId xmlns:a16="http://schemas.microsoft.com/office/drawing/2014/main" id="{A73912BB-2FAF-4919-BC39-7F531383164A}"/>
              </a:ext>
            </a:extLst>
          </p:cNvPr>
          <p:cNvSpPr>
            <a:spLocks noChangeAspect="1"/>
          </p:cNvSpPr>
          <p:nvPr/>
        </p:nvSpPr>
        <p:spPr>
          <a:xfrm>
            <a:off x="796154" y="921251"/>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Segoe UI" panose="020B0502040204020203" pitchFamily="34" charset="0"/>
                <a:cs typeface="Segoe UI" panose="020B0502040204020203" pitchFamily="34" charset="0"/>
              </a:rPr>
              <a:t>01</a:t>
            </a:r>
            <a:endParaRPr lang="ja-JP" altLang="en-US" sz="3600" dirty="0">
              <a:solidFill>
                <a:schemeClr val="bg1"/>
              </a:solidFill>
              <a:latin typeface="Segoe UI" panose="020B0502040204020203" pitchFamily="34" charset="0"/>
              <a:cs typeface="Segoe UI" panose="020B0502040204020203" pitchFamily="34" charset="0"/>
            </a:endParaRPr>
          </a:p>
        </p:txBody>
      </p:sp>
      <p:sp>
        <p:nvSpPr>
          <p:cNvPr id="11" name="テキスト ボックス 10">
            <a:extLst>
              <a:ext uri="{FF2B5EF4-FFF2-40B4-BE49-F238E27FC236}">
                <a16:creationId xmlns:a16="http://schemas.microsoft.com/office/drawing/2014/main" id="{503C0805-2879-415D-882F-4C6263C65927}"/>
              </a:ext>
            </a:extLst>
          </p:cNvPr>
          <p:cNvSpPr txBox="1"/>
          <p:nvPr/>
        </p:nvSpPr>
        <p:spPr>
          <a:xfrm>
            <a:off x="2053025" y="1879144"/>
            <a:ext cx="6264696" cy="338554"/>
          </a:xfrm>
          <a:prstGeom prst="rect">
            <a:avLst/>
          </a:prstGeom>
          <a:noFill/>
        </p:spPr>
        <p:txBody>
          <a:bodyPr wrap="square" rtlCol="0">
            <a:spAutoFit/>
          </a:bodyPr>
          <a:lstStyle/>
          <a:p>
            <a:r>
              <a:rPr lang="ja-JP" altLang="en-US" sz="1600" b="1" dirty="0">
                <a:solidFill>
                  <a:schemeClr val="bg1"/>
                </a:solidFill>
                <a:latin typeface="Segoe UI"/>
                <a:ea typeface="メイリオ"/>
              </a:rPr>
              <a:t>地域生活支援拠点等に関するお問い合わせはこちらです。</a:t>
            </a:r>
            <a:endParaRPr lang="en-US" altLang="ja-JP" sz="1600" b="1" dirty="0">
              <a:solidFill>
                <a:schemeClr val="bg1"/>
              </a:solidFill>
              <a:latin typeface="Segoe UI"/>
              <a:ea typeface="メイリオ"/>
            </a:endParaRPr>
          </a:p>
        </p:txBody>
      </p:sp>
      <p:sp>
        <p:nvSpPr>
          <p:cNvPr id="12" name="正方形/長方形 11">
            <a:extLst>
              <a:ext uri="{FF2B5EF4-FFF2-40B4-BE49-F238E27FC236}">
                <a16:creationId xmlns:a16="http://schemas.microsoft.com/office/drawing/2014/main" id="{97406EF9-5C39-414C-881C-12B79D7D6950}"/>
              </a:ext>
            </a:extLst>
          </p:cNvPr>
          <p:cNvSpPr/>
          <p:nvPr/>
        </p:nvSpPr>
        <p:spPr>
          <a:xfrm>
            <a:off x="0" y="857250"/>
            <a:ext cx="231399"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游ゴシック" panose="020F0502020204030204"/>
              <a:ea typeface="游ゴシック" panose="020B0400000000000000" pitchFamily="50" charset="-128"/>
            </a:endParaRPr>
          </a:p>
        </p:txBody>
      </p:sp>
      <p:sp>
        <p:nvSpPr>
          <p:cNvPr id="13" name="スライド番号プレースホルダー 5">
            <a:extLst>
              <a:ext uri="{FF2B5EF4-FFF2-40B4-BE49-F238E27FC236}">
                <a16:creationId xmlns:a16="http://schemas.microsoft.com/office/drawing/2014/main" id="{D577522B-1BA6-4515-94A2-CFEC36C6DC61}"/>
              </a:ext>
            </a:extLst>
          </p:cNvPr>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2</a:t>
            </a:fld>
            <a:endParaRPr kumimoji="1" lang="ja-JP" altLang="en-US"/>
          </a:p>
        </p:txBody>
      </p:sp>
      <p:sp>
        <p:nvSpPr>
          <p:cNvPr id="14" name="テキスト ボックス 13">
            <a:extLst>
              <a:ext uri="{FF2B5EF4-FFF2-40B4-BE49-F238E27FC236}">
                <a16:creationId xmlns:a16="http://schemas.microsoft.com/office/drawing/2014/main" id="{E55A6B56-6663-4FBF-8687-0B8F696EF014}"/>
              </a:ext>
            </a:extLst>
          </p:cNvPr>
          <p:cNvSpPr txBox="1"/>
          <p:nvPr/>
        </p:nvSpPr>
        <p:spPr>
          <a:xfrm>
            <a:off x="1958659" y="4675546"/>
            <a:ext cx="4917597" cy="1041991"/>
          </a:xfrm>
          <a:prstGeom prst="rect">
            <a:avLst/>
          </a:prstGeom>
          <a:noFill/>
        </p:spPr>
        <p:txBody>
          <a:bodyPr wrap="square">
            <a:noAutofit/>
          </a:bodyPr>
          <a:lstStyle/>
          <a:p>
            <a:pPr>
              <a:spcAft>
                <a:spcPts val="300"/>
              </a:spcAft>
            </a:pPr>
            <a:r>
              <a:rPr lang="ja-JP" altLang="en-US" sz="1350" b="1" dirty="0">
                <a:latin typeface="+mn-ea"/>
              </a:rPr>
              <a:t>　（緊急時の受入れ・対応について）</a:t>
            </a:r>
            <a:endParaRPr lang="en-US" altLang="ja-JP" sz="1350" b="1" dirty="0">
              <a:latin typeface="+mn-ea"/>
            </a:endParaRPr>
          </a:p>
          <a:p>
            <a:pPr>
              <a:spcAft>
                <a:spcPts val="300"/>
              </a:spcAft>
            </a:pPr>
            <a:r>
              <a:rPr lang="en-US" altLang="ja-JP" sz="1350" b="1" dirty="0">
                <a:latin typeface="+mn-ea"/>
              </a:rPr>
              <a:t>     </a:t>
            </a:r>
            <a:r>
              <a:rPr lang="ja-JP" altLang="en-US" sz="1350" b="1" dirty="0">
                <a:latin typeface="+mn-ea"/>
              </a:rPr>
              <a:t>連絡先　　　　</a:t>
            </a:r>
            <a:r>
              <a:rPr lang="en-US" altLang="ja-JP" sz="1200" b="1" dirty="0">
                <a:latin typeface="メイリオ" panose="020B0604030504040204" pitchFamily="50" charset="-128"/>
                <a:ea typeface="メイリオ" panose="020B0604030504040204" pitchFamily="50" charset="-128"/>
              </a:rPr>
              <a:t>072-423-2151</a:t>
            </a:r>
            <a:r>
              <a:rPr lang="ja-JP" altLang="en-US" sz="1200" b="1" dirty="0">
                <a:latin typeface="メイリオ" panose="020B0604030504040204" pitchFamily="50" charset="-128"/>
                <a:ea typeface="メイリオ" panose="020B0604030504040204" pitchFamily="50" charset="-128"/>
              </a:rPr>
              <a:t>　</a:t>
            </a:r>
            <a:r>
              <a:rPr lang="en-US" altLang="ja-JP" sz="1200" b="1" dirty="0">
                <a:latin typeface="メイリオ" panose="020B0604030504040204" pitchFamily="50" charset="-128"/>
                <a:ea typeface="メイリオ" panose="020B0604030504040204" pitchFamily="50" charset="-128"/>
              </a:rPr>
              <a:t>(</a:t>
            </a:r>
            <a:r>
              <a:rPr lang="ja-JP" altLang="en-US" sz="1200" b="1" dirty="0">
                <a:latin typeface="メイリオ" panose="020B0604030504040204" pitchFamily="50" charset="-128"/>
                <a:ea typeface="メイリオ" panose="020B0604030504040204" pitchFamily="50" charset="-128"/>
              </a:rPr>
              <a:t>土日祝・平日時間外</a:t>
            </a:r>
            <a:r>
              <a:rPr lang="en-US" altLang="ja-JP" sz="1200" b="1" dirty="0">
                <a:latin typeface="メイリオ" panose="020B0604030504040204" pitchFamily="50" charset="-128"/>
                <a:ea typeface="メイリオ" panose="020B0604030504040204" pitchFamily="50" charset="-128"/>
              </a:rPr>
              <a:t>)</a:t>
            </a:r>
          </a:p>
          <a:p>
            <a:pPr>
              <a:spcAft>
                <a:spcPts val="300"/>
              </a:spcAft>
            </a:pPr>
            <a:endParaRPr lang="en-US" altLang="ja-JP" sz="1350" b="1" dirty="0">
              <a:latin typeface="+mn-ea"/>
            </a:endParaRPr>
          </a:p>
        </p:txBody>
      </p:sp>
    </p:spTree>
    <p:extLst>
      <p:ext uri="{BB962C8B-B14F-4D97-AF65-F5344CB8AC3E}">
        <p14:creationId xmlns:p14="http://schemas.microsoft.com/office/powerpoint/2010/main" val="13871216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a:extLst>
              <a:ext uri="{FF2B5EF4-FFF2-40B4-BE49-F238E27FC236}">
                <a16:creationId xmlns:a16="http://schemas.microsoft.com/office/drawing/2014/main" id="{C8B3BF4F-EC84-1CA6-4290-9403FE4E4BB3}"/>
              </a:ext>
            </a:extLst>
          </p:cNvPr>
          <p:cNvSpPr/>
          <p:nvPr/>
        </p:nvSpPr>
        <p:spPr>
          <a:xfrm>
            <a:off x="1140576" y="1106741"/>
            <a:ext cx="6862847" cy="810000"/>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solidFill>
                  <a:schemeClr val="bg1"/>
                </a:solidFill>
              </a:rPr>
              <a:t>　　</a:t>
            </a: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2013443" y="1246952"/>
            <a:ext cx="5670630" cy="669974"/>
          </a:xfrm>
          <a:prstGeom prst="rect">
            <a:avLst/>
          </a:prstGeom>
        </p:spPr>
        <p:txBody>
          <a:bodyPr vert="horz" lIns="68580" tIns="34290" rIns="68580" bIns="34290" rtlCol="0" anchor="ctr">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mn-ea"/>
                <a:ea typeface="+mn-ea"/>
              </a:rPr>
              <a:t>運用状況の検証・検討</a:t>
            </a:r>
          </a:p>
        </p:txBody>
      </p:sp>
      <p:sp>
        <p:nvSpPr>
          <p:cNvPr id="10" name="楕円 9">
            <a:hlinkClick r:id="rId3" action="ppaction://hlinksldjump"/>
            <a:extLst>
              <a:ext uri="{FF2B5EF4-FFF2-40B4-BE49-F238E27FC236}">
                <a16:creationId xmlns:a16="http://schemas.microsoft.com/office/drawing/2014/main" id="{A73912BB-2FAF-4919-BC39-7F531383164A}"/>
              </a:ext>
            </a:extLst>
          </p:cNvPr>
          <p:cNvSpPr>
            <a:spLocks noChangeAspect="1"/>
          </p:cNvSpPr>
          <p:nvPr/>
        </p:nvSpPr>
        <p:spPr>
          <a:xfrm>
            <a:off x="960428" y="1016432"/>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Segoe UI" panose="020B0502040204020203" pitchFamily="34" charset="0"/>
                <a:cs typeface="Segoe UI" panose="020B0502040204020203" pitchFamily="34" charset="0"/>
              </a:rPr>
              <a:t>02</a:t>
            </a:r>
            <a:endParaRPr lang="ja-JP" altLang="en-US" sz="3600" dirty="0">
              <a:solidFill>
                <a:schemeClr val="bg1"/>
              </a:solidFill>
              <a:latin typeface="Segoe UI" panose="020B0502040204020203" pitchFamily="34" charset="0"/>
              <a:cs typeface="Segoe UI" panose="020B0502040204020203" pitchFamily="34" charset="0"/>
            </a:endParaRPr>
          </a:p>
        </p:txBody>
      </p:sp>
      <p:sp>
        <p:nvSpPr>
          <p:cNvPr id="9" name="正方形/長方形 8">
            <a:extLst>
              <a:ext uri="{FF2B5EF4-FFF2-40B4-BE49-F238E27FC236}">
                <a16:creationId xmlns:a16="http://schemas.microsoft.com/office/drawing/2014/main" id="{284544E2-71E9-442B-AC34-499585CEDA1D}"/>
              </a:ext>
            </a:extLst>
          </p:cNvPr>
          <p:cNvSpPr/>
          <p:nvPr/>
        </p:nvSpPr>
        <p:spPr>
          <a:xfrm>
            <a:off x="0" y="857250"/>
            <a:ext cx="231399"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游ゴシック" panose="020F0502020204030204"/>
              <a:ea typeface="游ゴシック" panose="020B0400000000000000" pitchFamily="50" charset="-128"/>
            </a:endParaRPr>
          </a:p>
        </p:txBody>
      </p:sp>
      <p:sp>
        <p:nvSpPr>
          <p:cNvPr id="12" name="角丸四角形 1">
            <a:extLst>
              <a:ext uri="{FF2B5EF4-FFF2-40B4-BE49-F238E27FC236}">
                <a16:creationId xmlns:a16="http://schemas.microsoft.com/office/drawing/2014/main" id="{743FA248-0EF4-4AEC-A993-E35A80C48345}"/>
              </a:ext>
            </a:extLst>
          </p:cNvPr>
          <p:cNvSpPr/>
          <p:nvPr/>
        </p:nvSpPr>
        <p:spPr>
          <a:xfrm>
            <a:off x="359533" y="2473810"/>
            <a:ext cx="2440394" cy="1080847"/>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14" name="タイトル 1">
            <a:extLst>
              <a:ext uri="{FF2B5EF4-FFF2-40B4-BE49-F238E27FC236}">
                <a16:creationId xmlns:a16="http://schemas.microsoft.com/office/drawing/2014/main" id="{771BFA7B-02B8-456F-A82D-C4492167A638}"/>
              </a:ext>
            </a:extLst>
          </p:cNvPr>
          <p:cNvSpPr txBox="1">
            <a:spLocks/>
          </p:cNvSpPr>
          <p:nvPr/>
        </p:nvSpPr>
        <p:spPr>
          <a:xfrm>
            <a:off x="552493" y="2266753"/>
            <a:ext cx="2054472" cy="414116"/>
          </a:xfrm>
          <a:prstGeom prst="roundRect">
            <a:avLst>
              <a:gd name="adj" fmla="val 49068"/>
            </a:avLst>
          </a:prstGeom>
          <a:solidFill>
            <a:srgbClr val="F59C0B"/>
          </a:solidFill>
        </p:spPr>
        <p:txBody>
          <a:bodyPr vert="horz" lIns="68580" tIns="54000" rIns="68580" bIns="34290" rtlCol="0" anchor="ctr">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400" b="1" dirty="0">
                <a:solidFill>
                  <a:schemeClr val="bg1"/>
                </a:solidFill>
                <a:latin typeface="メイリオ" panose="020B0604030504040204" pitchFamily="50" charset="-128"/>
                <a:ea typeface="メイリオ" panose="020B0604030504040204" pitchFamily="50" charset="-128"/>
              </a:rPr>
              <a:t>検証・検討の場の名称</a:t>
            </a:r>
            <a:endParaRPr lang="en-US" altLang="ja-JP" sz="1400" b="1" dirty="0">
              <a:solidFill>
                <a:schemeClr val="bg1"/>
              </a:solidFill>
              <a:latin typeface="メイリオ" panose="020B0604030504040204" pitchFamily="50" charset="-128"/>
              <a:ea typeface="メイリオ" panose="020B0604030504040204" pitchFamily="50" charset="-128"/>
            </a:endParaRPr>
          </a:p>
        </p:txBody>
      </p:sp>
      <p:sp>
        <p:nvSpPr>
          <p:cNvPr id="17" name="角丸四角形 1">
            <a:extLst>
              <a:ext uri="{FF2B5EF4-FFF2-40B4-BE49-F238E27FC236}">
                <a16:creationId xmlns:a16="http://schemas.microsoft.com/office/drawing/2014/main" id="{75894484-61C0-4696-88C1-AA2F17843510}"/>
              </a:ext>
            </a:extLst>
          </p:cNvPr>
          <p:cNvSpPr/>
          <p:nvPr/>
        </p:nvSpPr>
        <p:spPr>
          <a:xfrm>
            <a:off x="364147" y="4822381"/>
            <a:ext cx="2440394" cy="1090895"/>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18" name="タイトル 1">
            <a:extLst>
              <a:ext uri="{FF2B5EF4-FFF2-40B4-BE49-F238E27FC236}">
                <a16:creationId xmlns:a16="http://schemas.microsoft.com/office/drawing/2014/main" id="{0BE32D83-5A05-4BD1-AC7B-07BE76B42EAD}"/>
              </a:ext>
            </a:extLst>
          </p:cNvPr>
          <p:cNvSpPr txBox="1">
            <a:spLocks/>
          </p:cNvSpPr>
          <p:nvPr/>
        </p:nvSpPr>
        <p:spPr>
          <a:xfrm>
            <a:off x="557108" y="4615324"/>
            <a:ext cx="2054472" cy="469860"/>
          </a:xfrm>
          <a:prstGeom prst="roundRect">
            <a:avLst>
              <a:gd name="adj" fmla="val 49068"/>
            </a:avLst>
          </a:prstGeom>
          <a:solidFill>
            <a:srgbClr val="F59C0B"/>
          </a:solidFill>
        </p:spPr>
        <p:txBody>
          <a:bodyPr vert="horz" lIns="68580" tIns="54000" rIns="68580" bIns="34290" rtlCol="0" anchor="ctr">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200" b="1" dirty="0">
                <a:solidFill>
                  <a:schemeClr val="bg1"/>
                </a:solidFill>
                <a:latin typeface="メイリオ" panose="020B0604030504040204" pitchFamily="50" charset="-128"/>
                <a:ea typeface="メイリオ" panose="020B0604030504040204" pitchFamily="50" charset="-128"/>
              </a:rPr>
              <a:t>地域生活支援拠点等</a:t>
            </a:r>
            <a:endParaRPr lang="en-US" altLang="ja-JP" sz="1200" b="1" dirty="0">
              <a:solidFill>
                <a:schemeClr val="bg1"/>
              </a:solidFill>
              <a:latin typeface="メイリオ" panose="020B0604030504040204" pitchFamily="50" charset="-128"/>
              <a:ea typeface="メイリオ" panose="020B0604030504040204" pitchFamily="50" charset="-128"/>
            </a:endParaRPr>
          </a:p>
          <a:p>
            <a:pPr defTabSz="685783">
              <a:lnSpc>
                <a:spcPct val="100000"/>
              </a:lnSpc>
              <a:defRPr/>
            </a:pPr>
            <a:r>
              <a:rPr lang="ja-JP" altLang="en-US" sz="1200" b="1" dirty="0">
                <a:solidFill>
                  <a:schemeClr val="bg1"/>
                </a:solidFill>
                <a:latin typeface="メイリオ" panose="020B0604030504040204" pitchFamily="50" charset="-128"/>
                <a:ea typeface="メイリオ" panose="020B0604030504040204" pitchFamily="50" charset="-128"/>
              </a:rPr>
              <a:t>コーディネーターの配置</a:t>
            </a:r>
            <a:endParaRPr lang="en-US" altLang="ja-JP" sz="1200" b="1" dirty="0">
              <a:solidFill>
                <a:schemeClr val="bg1"/>
              </a:solidFill>
              <a:latin typeface="メイリオ" panose="020B0604030504040204" pitchFamily="50" charset="-128"/>
              <a:ea typeface="メイリオ" panose="020B0604030504040204" pitchFamily="50" charset="-128"/>
            </a:endParaRPr>
          </a:p>
        </p:txBody>
      </p:sp>
      <p:sp>
        <p:nvSpPr>
          <p:cNvPr id="20" name="角丸四角形 1">
            <a:extLst>
              <a:ext uri="{FF2B5EF4-FFF2-40B4-BE49-F238E27FC236}">
                <a16:creationId xmlns:a16="http://schemas.microsoft.com/office/drawing/2014/main" id="{EC5ABB0A-CE79-463E-A0CF-F52BBB9DF4A7}"/>
              </a:ext>
            </a:extLst>
          </p:cNvPr>
          <p:cNvSpPr/>
          <p:nvPr/>
        </p:nvSpPr>
        <p:spPr>
          <a:xfrm>
            <a:off x="359533" y="3827191"/>
            <a:ext cx="2440394" cy="728481"/>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21" name="タイトル 1">
            <a:extLst>
              <a:ext uri="{FF2B5EF4-FFF2-40B4-BE49-F238E27FC236}">
                <a16:creationId xmlns:a16="http://schemas.microsoft.com/office/drawing/2014/main" id="{F13989D2-6CE8-4CEE-9C09-9B6F44210125}"/>
              </a:ext>
            </a:extLst>
          </p:cNvPr>
          <p:cNvSpPr txBox="1">
            <a:spLocks/>
          </p:cNvSpPr>
          <p:nvPr/>
        </p:nvSpPr>
        <p:spPr>
          <a:xfrm>
            <a:off x="552493" y="3620133"/>
            <a:ext cx="2054472" cy="414116"/>
          </a:xfrm>
          <a:prstGeom prst="roundRect">
            <a:avLst>
              <a:gd name="adj" fmla="val 49068"/>
            </a:avLst>
          </a:prstGeom>
          <a:solidFill>
            <a:srgbClr val="F59C0B"/>
          </a:solidFill>
        </p:spPr>
        <p:txBody>
          <a:bodyPr vert="horz" lIns="68580" tIns="54000" rIns="68580" bIns="34290" rtlCol="0" anchor="ctr">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500" b="1" dirty="0">
                <a:solidFill>
                  <a:schemeClr val="bg1"/>
                </a:solidFill>
                <a:latin typeface="メイリオ" panose="020B0604030504040204" pitchFamily="50" charset="-128"/>
                <a:ea typeface="メイリオ" panose="020B0604030504040204" pitchFamily="50" charset="-128"/>
              </a:rPr>
              <a:t>開催頻度</a:t>
            </a:r>
            <a:endParaRPr lang="en-US" altLang="ja-JP" sz="1500" b="1" dirty="0">
              <a:solidFill>
                <a:schemeClr val="bg1"/>
              </a:solidFill>
              <a:latin typeface="メイリオ" panose="020B0604030504040204" pitchFamily="50" charset="-128"/>
              <a:ea typeface="メイリオ" panose="020B0604030504040204" pitchFamily="50" charset="-128"/>
            </a:endParaRPr>
          </a:p>
        </p:txBody>
      </p:sp>
      <p:sp>
        <p:nvSpPr>
          <p:cNvPr id="22" name="角丸四角形 1">
            <a:extLst>
              <a:ext uri="{FF2B5EF4-FFF2-40B4-BE49-F238E27FC236}">
                <a16:creationId xmlns:a16="http://schemas.microsoft.com/office/drawing/2014/main" id="{D7FA2747-4FDB-4132-B6EB-D67C41A4270C}"/>
              </a:ext>
            </a:extLst>
          </p:cNvPr>
          <p:cNvSpPr/>
          <p:nvPr/>
        </p:nvSpPr>
        <p:spPr>
          <a:xfrm>
            <a:off x="2933254" y="2604980"/>
            <a:ext cx="5828375" cy="3439466"/>
          </a:xfrm>
          <a:prstGeom prst="roundRect">
            <a:avLst>
              <a:gd name="adj" fmla="val 2940"/>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23" name="タイトル 1">
            <a:extLst>
              <a:ext uri="{FF2B5EF4-FFF2-40B4-BE49-F238E27FC236}">
                <a16:creationId xmlns:a16="http://schemas.microsoft.com/office/drawing/2014/main" id="{B30B75B3-6A61-4F01-AF91-62494F86DE78}"/>
              </a:ext>
            </a:extLst>
          </p:cNvPr>
          <p:cNvSpPr txBox="1">
            <a:spLocks/>
          </p:cNvSpPr>
          <p:nvPr/>
        </p:nvSpPr>
        <p:spPr>
          <a:xfrm>
            <a:off x="3578959" y="2256067"/>
            <a:ext cx="4906679" cy="414116"/>
          </a:xfrm>
          <a:prstGeom prst="roundRect">
            <a:avLst>
              <a:gd name="adj" fmla="val 49068"/>
            </a:avLst>
          </a:prstGeom>
          <a:solidFill>
            <a:srgbClr val="F59C0B"/>
          </a:solidFill>
        </p:spPr>
        <p:txBody>
          <a:bodyPr vert="horz" lIns="68580" tIns="5400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500" b="1" dirty="0">
                <a:solidFill>
                  <a:schemeClr val="bg1"/>
                </a:solidFill>
                <a:latin typeface="メイリオ" panose="020B0604030504040204" pitchFamily="50" charset="-128"/>
                <a:ea typeface="メイリオ" panose="020B0604030504040204" pitchFamily="50" charset="-128"/>
              </a:rPr>
              <a:t>具体的な内容</a:t>
            </a:r>
            <a:endParaRPr lang="en-US" altLang="ja-JP" sz="1500" b="1" dirty="0">
              <a:solidFill>
                <a:schemeClr val="bg1"/>
              </a:solidFill>
              <a:latin typeface="メイリオ" panose="020B0604030504040204" pitchFamily="50" charset="-128"/>
              <a:ea typeface="メイリオ" panose="020B0604030504040204" pitchFamily="50" charset="-128"/>
            </a:endParaRPr>
          </a:p>
        </p:txBody>
      </p:sp>
      <p:sp>
        <p:nvSpPr>
          <p:cNvPr id="25" name="タイトル 1">
            <a:extLst>
              <a:ext uri="{FF2B5EF4-FFF2-40B4-BE49-F238E27FC236}">
                <a16:creationId xmlns:a16="http://schemas.microsoft.com/office/drawing/2014/main" id="{3D127DE6-322B-4DE0-A117-EB46B5C6A60B}"/>
              </a:ext>
            </a:extLst>
          </p:cNvPr>
          <p:cNvSpPr txBox="1">
            <a:spLocks/>
          </p:cNvSpPr>
          <p:nvPr/>
        </p:nvSpPr>
        <p:spPr>
          <a:xfrm>
            <a:off x="1236841" y="4180187"/>
            <a:ext cx="2256422" cy="567042"/>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lvl="0"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年</a:t>
            </a:r>
            <a:r>
              <a:rPr lang="en-US" altLang="ja-JP" sz="1050" dirty="0">
                <a:solidFill>
                  <a:srgbClr val="44546A">
                    <a:lumMod val="50000"/>
                  </a:srgbClr>
                </a:solidFill>
                <a:latin typeface="メイリオ" panose="020B0604030504040204" pitchFamily="50" charset="-128"/>
                <a:ea typeface="メイリオ" panose="020B0604030504040204" pitchFamily="50" charset="-128"/>
              </a:rPr>
              <a:t>1</a:t>
            </a:r>
            <a:r>
              <a:rPr lang="ja-JP" altLang="en-US" sz="1050" dirty="0">
                <a:solidFill>
                  <a:srgbClr val="44546A">
                    <a:lumMod val="50000"/>
                  </a:srgbClr>
                </a:solidFill>
                <a:latin typeface="メイリオ" panose="020B0604030504040204" pitchFamily="50" charset="-128"/>
                <a:ea typeface="メイリオ" panose="020B0604030504040204" pitchFamily="50" charset="-128"/>
              </a:rPr>
              <a:t>回</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26" name="タイトル 1">
            <a:extLst>
              <a:ext uri="{FF2B5EF4-FFF2-40B4-BE49-F238E27FC236}">
                <a16:creationId xmlns:a16="http://schemas.microsoft.com/office/drawing/2014/main" id="{00432453-1E5B-4F3B-83D5-BA533CE43944}"/>
              </a:ext>
            </a:extLst>
          </p:cNvPr>
          <p:cNvSpPr txBox="1">
            <a:spLocks/>
          </p:cNvSpPr>
          <p:nvPr/>
        </p:nvSpPr>
        <p:spPr>
          <a:xfrm>
            <a:off x="606116" y="2838988"/>
            <a:ext cx="2256422" cy="364890"/>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lvl="0" algn="l">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貝塚市障害者自立支援協議会</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a:p>
            <a:pPr lvl="0" algn="l">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地域生活支援体制推進会議</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27" name="タイトル 1">
            <a:extLst>
              <a:ext uri="{FF2B5EF4-FFF2-40B4-BE49-F238E27FC236}">
                <a16:creationId xmlns:a16="http://schemas.microsoft.com/office/drawing/2014/main" id="{B31C0680-B7D4-45C6-8054-86950F5B86B5}"/>
              </a:ext>
            </a:extLst>
          </p:cNvPr>
          <p:cNvSpPr txBox="1">
            <a:spLocks/>
          </p:cNvSpPr>
          <p:nvPr/>
        </p:nvSpPr>
        <p:spPr>
          <a:xfrm>
            <a:off x="1151635" y="5310230"/>
            <a:ext cx="2256422" cy="413308"/>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配置あり</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19" name="スライド番号プレースホルダー 5">
            <a:extLst>
              <a:ext uri="{FF2B5EF4-FFF2-40B4-BE49-F238E27FC236}">
                <a16:creationId xmlns:a16="http://schemas.microsoft.com/office/drawing/2014/main" id="{ADF12245-A631-49DB-9C53-BD8A0EF6F9A7}"/>
              </a:ext>
            </a:extLst>
          </p:cNvPr>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3</a:t>
            </a:fld>
            <a:endParaRPr kumimoji="1" lang="ja-JP" altLang="en-US"/>
          </a:p>
        </p:txBody>
      </p:sp>
      <p:sp>
        <p:nvSpPr>
          <p:cNvPr id="29" name="タイトル 1">
            <a:extLst>
              <a:ext uri="{FF2B5EF4-FFF2-40B4-BE49-F238E27FC236}">
                <a16:creationId xmlns:a16="http://schemas.microsoft.com/office/drawing/2014/main" id="{C58BC26E-763B-4CE6-9470-D39EA3CC24AD}"/>
              </a:ext>
            </a:extLst>
          </p:cNvPr>
          <p:cNvSpPr txBox="1">
            <a:spLocks/>
          </p:cNvSpPr>
          <p:nvPr/>
        </p:nvSpPr>
        <p:spPr>
          <a:xfrm>
            <a:off x="3340975" y="4370818"/>
            <a:ext cx="5506341" cy="1570602"/>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開催日時：令和</a:t>
            </a:r>
            <a:r>
              <a:rPr lang="en-US" altLang="ja-JP" sz="1200" dirty="0">
                <a:solidFill>
                  <a:srgbClr val="44546A">
                    <a:lumMod val="50000"/>
                  </a:srgbClr>
                </a:solidFill>
                <a:latin typeface="メイリオ" panose="020B0604030504040204" pitchFamily="50" charset="-128"/>
                <a:ea typeface="メイリオ" panose="020B0604030504040204" pitchFamily="50" charset="-128"/>
              </a:rPr>
              <a:t>8</a:t>
            </a:r>
            <a:r>
              <a:rPr lang="ja-JP" altLang="en-US" sz="1200" dirty="0">
                <a:solidFill>
                  <a:srgbClr val="44546A">
                    <a:lumMod val="50000"/>
                  </a:srgbClr>
                </a:solidFill>
                <a:latin typeface="メイリオ" panose="020B0604030504040204" pitchFamily="50" charset="-128"/>
                <a:ea typeface="メイリオ" panose="020B0604030504040204" pitchFamily="50" charset="-128"/>
              </a:rPr>
              <a:t>年</a:t>
            </a:r>
            <a:r>
              <a:rPr lang="en-US" altLang="ja-JP" sz="1200" dirty="0">
                <a:solidFill>
                  <a:srgbClr val="44546A">
                    <a:lumMod val="50000"/>
                  </a:srgbClr>
                </a:solidFill>
                <a:latin typeface="メイリオ" panose="020B0604030504040204" pitchFamily="50" charset="-128"/>
                <a:ea typeface="メイリオ" panose="020B0604030504040204" pitchFamily="50" charset="-128"/>
              </a:rPr>
              <a:t>3</a:t>
            </a:r>
            <a:r>
              <a:rPr lang="ja-JP" altLang="en-US" sz="1200" dirty="0">
                <a:solidFill>
                  <a:srgbClr val="44546A">
                    <a:lumMod val="50000"/>
                  </a:srgbClr>
                </a:solidFill>
                <a:latin typeface="メイリオ" panose="020B0604030504040204" pitchFamily="50" charset="-128"/>
                <a:ea typeface="メイリオ" panose="020B0604030504040204" pitchFamily="50" charset="-128"/>
              </a:rPr>
              <a:t>月</a:t>
            </a:r>
            <a:r>
              <a:rPr lang="en-US" altLang="ja-JP" sz="1200" dirty="0">
                <a:solidFill>
                  <a:srgbClr val="44546A">
                    <a:lumMod val="50000"/>
                  </a:srgbClr>
                </a:solidFill>
                <a:latin typeface="メイリオ" panose="020B0604030504040204" pitchFamily="50" charset="-128"/>
                <a:ea typeface="メイリオ" panose="020B0604030504040204" pitchFamily="50" charset="-128"/>
              </a:rPr>
              <a:t>10</a:t>
            </a:r>
            <a:r>
              <a:rPr lang="ja-JP" altLang="en-US" sz="1200" dirty="0">
                <a:solidFill>
                  <a:srgbClr val="44546A">
                    <a:lumMod val="50000"/>
                  </a:srgbClr>
                </a:solidFill>
                <a:latin typeface="メイリオ" panose="020B0604030504040204" pitchFamily="50" charset="-128"/>
                <a:ea typeface="メイリオ" panose="020B0604030504040204" pitchFamily="50" charset="-128"/>
              </a:rPr>
              <a:t>日</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内容</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a:t>
            </a:r>
            <a:r>
              <a:rPr lang="en-US" altLang="ja-JP" sz="1200" dirty="0">
                <a:solidFill>
                  <a:srgbClr val="44546A">
                    <a:lumMod val="50000"/>
                  </a:srgbClr>
                </a:solidFill>
                <a:latin typeface="メイリオ" panose="020B0604030504040204" pitchFamily="50" charset="-128"/>
                <a:ea typeface="メイリオ" panose="020B0604030504040204" pitchFamily="50" charset="-128"/>
              </a:rPr>
              <a:t>(1)</a:t>
            </a:r>
            <a:r>
              <a:rPr lang="ja-JP" altLang="en-US" sz="1200" dirty="0">
                <a:solidFill>
                  <a:srgbClr val="44546A">
                    <a:lumMod val="50000"/>
                  </a:srgbClr>
                </a:solidFill>
                <a:latin typeface="メイリオ" panose="020B0604030504040204" pitchFamily="50" charset="-128"/>
                <a:ea typeface="メイリオ" panose="020B0604030504040204" pitchFamily="50" charset="-128"/>
              </a:rPr>
              <a:t>指定就労継続支援事業所の新規指定及び運営状況の把握について</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a:t>
            </a:r>
            <a:r>
              <a:rPr lang="en-US" altLang="ja-JP" sz="1200" dirty="0">
                <a:solidFill>
                  <a:srgbClr val="44546A">
                    <a:lumMod val="50000"/>
                  </a:srgbClr>
                </a:solidFill>
                <a:latin typeface="メイリオ" panose="020B0604030504040204" pitchFamily="50" charset="-128"/>
                <a:ea typeface="メイリオ" panose="020B0604030504040204" pitchFamily="50" charset="-128"/>
              </a:rPr>
              <a:t>(2)</a:t>
            </a:r>
            <a:r>
              <a:rPr lang="ja-JP" altLang="en-US" sz="1200" dirty="0">
                <a:solidFill>
                  <a:srgbClr val="44546A">
                    <a:lumMod val="50000"/>
                  </a:srgbClr>
                </a:solidFill>
                <a:latin typeface="メイリオ" panose="020B0604030504040204" pitchFamily="50" charset="-128"/>
                <a:ea typeface="メイリオ" panose="020B0604030504040204" pitchFamily="50" charset="-128"/>
              </a:rPr>
              <a:t>地域の社会資源情報について</a:t>
            </a: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a:t>
            </a:r>
            <a:r>
              <a:rPr lang="en-US" altLang="ja-JP" sz="1200" dirty="0">
                <a:solidFill>
                  <a:srgbClr val="44546A">
                    <a:lumMod val="50000"/>
                  </a:srgbClr>
                </a:solidFill>
                <a:latin typeface="メイリオ" panose="020B0604030504040204" pitchFamily="50" charset="-128"/>
                <a:ea typeface="メイリオ" panose="020B0604030504040204" pitchFamily="50" charset="-128"/>
              </a:rPr>
              <a:t>(3)</a:t>
            </a:r>
            <a:r>
              <a:rPr lang="ja-JP" altLang="en-US" sz="1200" dirty="0">
                <a:solidFill>
                  <a:srgbClr val="44546A">
                    <a:lumMod val="50000"/>
                  </a:srgbClr>
                </a:solidFill>
                <a:latin typeface="メイリオ" panose="020B0604030504040204" pitchFamily="50" charset="-128"/>
                <a:ea typeface="メイリオ" panose="020B0604030504040204" pitchFamily="50" charset="-128"/>
              </a:rPr>
              <a:t>拠点対象者及び強度行動障害について</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a:t>
            </a:r>
            <a:r>
              <a:rPr lang="en-US" altLang="ja-JP" sz="1200" dirty="0">
                <a:solidFill>
                  <a:srgbClr val="44546A">
                    <a:lumMod val="50000"/>
                  </a:srgbClr>
                </a:solidFill>
                <a:latin typeface="メイリオ" panose="020B0604030504040204" pitchFamily="50" charset="-128"/>
                <a:ea typeface="メイリオ" panose="020B0604030504040204" pitchFamily="50" charset="-128"/>
              </a:rPr>
              <a:t>(4)</a:t>
            </a:r>
            <a:r>
              <a:rPr lang="ja-JP" altLang="en-US" sz="1200" dirty="0">
                <a:solidFill>
                  <a:srgbClr val="44546A">
                    <a:lumMod val="50000"/>
                  </a:srgbClr>
                </a:solidFill>
                <a:latin typeface="メイリオ" panose="020B0604030504040204" pitchFamily="50" charset="-128"/>
                <a:ea typeface="メイリオ" panose="020B0604030504040204" pitchFamily="50" charset="-128"/>
              </a:rPr>
              <a:t>日中サービス支援型グループホームの協議について</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a:t>
            </a:r>
            <a:r>
              <a:rPr lang="en-US" altLang="ja-JP" sz="1200" dirty="0">
                <a:solidFill>
                  <a:srgbClr val="44546A">
                    <a:lumMod val="50000"/>
                  </a:srgbClr>
                </a:solidFill>
                <a:latin typeface="メイリオ" panose="020B0604030504040204" pitchFamily="50" charset="-128"/>
                <a:ea typeface="メイリオ" panose="020B0604030504040204" pitchFamily="50" charset="-128"/>
              </a:rPr>
              <a:t>(5)</a:t>
            </a:r>
            <a:r>
              <a:rPr lang="ja-JP" altLang="en-US" sz="1200" dirty="0">
                <a:solidFill>
                  <a:srgbClr val="44546A">
                    <a:lumMod val="50000"/>
                  </a:srgbClr>
                </a:solidFill>
                <a:latin typeface="メイリオ" panose="020B0604030504040204" pitchFamily="50" charset="-128"/>
                <a:ea typeface="メイリオ" panose="020B0604030504040204" pitchFamily="50" charset="-128"/>
              </a:rPr>
              <a:t>地域連携推進会議についての意見交換　</a:t>
            </a: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a:t>
            </a:r>
            <a:r>
              <a:rPr lang="en-US" altLang="ja-JP" sz="1200" dirty="0">
                <a:solidFill>
                  <a:srgbClr val="44546A">
                    <a:lumMod val="50000"/>
                  </a:srgbClr>
                </a:solidFill>
                <a:latin typeface="メイリオ" panose="020B0604030504040204" pitchFamily="50" charset="-128"/>
                <a:ea typeface="メイリオ" panose="020B0604030504040204" pitchFamily="50" charset="-128"/>
              </a:rPr>
              <a:t>(6)</a:t>
            </a:r>
            <a:r>
              <a:rPr lang="ja-JP" altLang="en-US" sz="1200" dirty="0">
                <a:solidFill>
                  <a:srgbClr val="44546A">
                    <a:lumMod val="50000"/>
                  </a:srgbClr>
                </a:solidFill>
                <a:latin typeface="メイリオ" panose="020B0604030504040204" pitchFamily="50" charset="-128"/>
                <a:ea typeface="メイリオ" panose="020B0604030504040204" pitchFamily="50" charset="-128"/>
              </a:rPr>
              <a:t>その他（連絡事項等）</a:t>
            </a: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30" name="タイトル 1">
            <a:extLst>
              <a:ext uri="{FF2B5EF4-FFF2-40B4-BE49-F238E27FC236}">
                <a16:creationId xmlns:a16="http://schemas.microsoft.com/office/drawing/2014/main" id="{C58BC26E-763B-4CE6-9470-D39EA3CC24AD}"/>
              </a:ext>
            </a:extLst>
          </p:cNvPr>
          <p:cNvSpPr txBox="1">
            <a:spLocks/>
          </p:cNvSpPr>
          <p:nvPr/>
        </p:nvSpPr>
        <p:spPr>
          <a:xfrm>
            <a:off x="3427315" y="2838988"/>
            <a:ext cx="5506341" cy="1570602"/>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31" name="タイトル 1">
            <a:extLst>
              <a:ext uri="{FF2B5EF4-FFF2-40B4-BE49-F238E27FC236}">
                <a16:creationId xmlns:a16="http://schemas.microsoft.com/office/drawing/2014/main" id="{C58BC26E-763B-4CE6-9470-D39EA3CC24AD}"/>
              </a:ext>
            </a:extLst>
          </p:cNvPr>
          <p:cNvSpPr txBox="1">
            <a:spLocks/>
          </p:cNvSpPr>
          <p:nvPr/>
        </p:nvSpPr>
        <p:spPr>
          <a:xfrm>
            <a:off x="3121021" y="2790852"/>
            <a:ext cx="5506341" cy="1570602"/>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just">
              <a:lnSpc>
                <a:spcPct val="150000"/>
              </a:lnSpc>
            </a:pPr>
            <a:r>
              <a:rPr lang="ja-JP" altLang="en-US" sz="1200" dirty="0">
                <a:latin typeface="メイリオ" panose="020B0604030504040204" pitchFamily="50" charset="-128"/>
                <a:ea typeface="メイリオ" panose="020B0604030504040204" pitchFamily="50" charset="-128"/>
              </a:rPr>
              <a:t>　障害の重度化、高齢化、親亡き後を見据え、障害者の地域生活支援体制を整備するための協議の場である。主に「緊急時体制」と「体験機会の場」を中心に整備をすすめ、勧奨対象者のなかでも強度行動障害のある方の実態把握、もしもの備えプランの作成、個別ケースの検証、地域の社会資源の調査、事業所への説明や協力要請等について取り組んでいる。</a:t>
            </a:r>
            <a:endParaRPr lang="en-US" altLang="ja-JP" sz="1200" b="1" dirty="0">
              <a:solidFill>
                <a:srgbClr val="FFC00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384607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角丸四角形 1">
            <a:extLst>
              <a:ext uri="{FF2B5EF4-FFF2-40B4-BE49-F238E27FC236}">
                <a16:creationId xmlns:a16="http://schemas.microsoft.com/office/drawing/2014/main" id="{F698F395-27B3-40BA-BC86-0583CAFC50F8}"/>
              </a:ext>
            </a:extLst>
          </p:cNvPr>
          <p:cNvSpPr/>
          <p:nvPr/>
        </p:nvSpPr>
        <p:spPr>
          <a:xfrm>
            <a:off x="912741" y="5658384"/>
            <a:ext cx="8161064" cy="891768"/>
          </a:xfrm>
          <a:prstGeom prst="roundRect">
            <a:avLst>
              <a:gd name="adj" fmla="val 14961"/>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32" name="角丸四角形 1">
            <a:extLst>
              <a:ext uri="{FF2B5EF4-FFF2-40B4-BE49-F238E27FC236}">
                <a16:creationId xmlns:a16="http://schemas.microsoft.com/office/drawing/2014/main" id="{F698F395-27B3-40BA-BC86-0583CAFC50F8}"/>
              </a:ext>
            </a:extLst>
          </p:cNvPr>
          <p:cNvSpPr/>
          <p:nvPr/>
        </p:nvSpPr>
        <p:spPr>
          <a:xfrm>
            <a:off x="912741" y="4520347"/>
            <a:ext cx="8161064" cy="955160"/>
          </a:xfrm>
          <a:prstGeom prst="roundRect">
            <a:avLst>
              <a:gd name="adj" fmla="val 14961"/>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19" name="角丸四角形 1">
            <a:extLst>
              <a:ext uri="{FF2B5EF4-FFF2-40B4-BE49-F238E27FC236}">
                <a16:creationId xmlns:a16="http://schemas.microsoft.com/office/drawing/2014/main" id="{F698F395-27B3-40BA-BC86-0583CAFC50F8}"/>
              </a:ext>
            </a:extLst>
          </p:cNvPr>
          <p:cNvSpPr/>
          <p:nvPr/>
        </p:nvSpPr>
        <p:spPr>
          <a:xfrm>
            <a:off x="866065" y="3601135"/>
            <a:ext cx="8161064" cy="736134"/>
          </a:xfrm>
          <a:prstGeom prst="roundRect">
            <a:avLst>
              <a:gd name="adj" fmla="val 14961"/>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6" name="正方形/長方形 5">
            <a:extLst>
              <a:ext uri="{FF2B5EF4-FFF2-40B4-BE49-F238E27FC236}">
                <a16:creationId xmlns:a16="http://schemas.microsoft.com/office/drawing/2014/main" id="{06DF58B5-4348-3BBD-6EF2-4048E2645685}"/>
              </a:ext>
            </a:extLst>
          </p:cNvPr>
          <p:cNvSpPr/>
          <p:nvPr/>
        </p:nvSpPr>
        <p:spPr>
          <a:xfrm>
            <a:off x="0" y="857250"/>
            <a:ext cx="231399"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游ゴシック" panose="020F0502020204030204"/>
              <a:ea typeface="游ゴシック" panose="020B0400000000000000" pitchFamily="50" charset="-128"/>
            </a:endParaRPr>
          </a:p>
        </p:txBody>
      </p:sp>
      <p:sp>
        <p:nvSpPr>
          <p:cNvPr id="2" name="角丸四角形 1">
            <a:extLst>
              <a:ext uri="{FF2B5EF4-FFF2-40B4-BE49-F238E27FC236}">
                <a16:creationId xmlns:a16="http://schemas.microsoft.com/office/drawing/2014/main" id="{2EE94C60-AAF5-CD4B-6707-5AC966056DEE}"/>
              </a:ext>
            </a:extLst>
          </p:cNvPr>
          <p:cNvSpPr/>
          <p:nvPr/>
        </p:nvSpPr>
        <p:spPr>
          <a:xfrm>
            <a:off x="845825" y="1266762"/>
            <a:ext cx="8161064" cy="1001894"/>
          </a:xfrm>
          <a:prstGeom prst="roundRect">
            <a:avLst>
              <a:gd name="adj" fmla="val 14961"/>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17" name="タイトル 1">
            <a:extLst>
              <a:ext uri="{FF2B5EF4-FFF2-40B4-BE49-F238E27FC236}">
                <a16:creationId xmlns:a16="http://schemas.microsoft.com/office/drawing/2014/main" id="{D9C1A2DE-5D16-D410-6936-CBFFAEE38C1A}"/>
              </a:ext>
            </a:extLst>
          </p:cNvPr>
          <p:cNvSpPr txBox="1">
            <a:spLocks/>
          </p:cNvSpPr>
          <p:nvPr/>
        </p:nvSpPr>
        <p:spPr>
          <a:xfrm>
            <a:off x="800378" y="1614015"/>
            <a:ext cx="2054472" cy="41411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2100" b="1" dirty="0">
                <a:solidFill>
                  <a:prstClr val="black"/>
                </a:solidFill>
                <a:latin typeface="メイリオ" panose="020B0604030504040204" pitchFamily="50" charset="-128"/>
                <a:ea typeface="メイリオ" panose="020B0604030504040204" pitchFamily="50" charset="-128"/>
              </a:rPr>
              <a:t>相談</a:t>
            </a:r>
            <a:endParaRPr lang="en-US" altLang="ja-JP" sz="2100" b="1" dirty="0">
              <a:solidFill>
                <a:prstClr val="black"/>
              </a:solidFill>
              <a:latin typeface="メイリオ" panose="020B0604030504040204" pitchFamily="50" charset="-128"/>
              <a:ea typeface="メイリオ" panose="020B0604030504040204" pitchFamily="50" charset="-128"/>
            </a:endParaRPr>
          </a:p>
        </p:txBody>
      </p:sp>
      <p:sp>
        <p:nvSpPr>
          <p:cNvPr id="18" name="タイトル 1">
            <a:extLst>
              <a:ext uri="{FF2B5EF4-FFF2-40B4-BE49-F238E27FC236}">
                <a16:creationId xmlns:a16="http://schemas.microsoft.com/office/drawing/2014/main" id="{767AE674-A1D5-076D-24AF-4D0C0B4E1556}"/>
              </a:ext>
            </a:extLst>
          </p:cNvPr>
          <p:cNvSpPr txBox="1">
            <a:spLocks/>
          </p:cNvSpPr>
          <p:nvPr/>
        </p:nvSpPr>
        <p:spPr>
          <a:xfrm>
            <a:off x="2662185" y="1423332"/>
            <a:ext cx="5762512" cy="781699"/>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相談支援事業所等とともにコーディネート機能を充実させ、緊急時の支援が見込めない世帯の情報を事前に把握・登録した上で、常時の連絡体制を確保し、障害の特性に起因して生じた緊急の事態等に必要なサービスのコーディネートやその他必要な支援を行う。</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23" name="円/楕円 22">
            <a:extLst>
              <a:ext uri="{FF2B5EF4-FFF2-40B4-BE49-F238E27FC236}">
                <a16:creationId xmlns:a16="http://schemas.microsoft.com/office/drawing/2014/main" id="{99941390-5261-4EBC-0C9E-2CE771A61CE5}"/>
              </a:ext>
            </a:extLst>
          </p:cNvPr>
          <p:cNvSpPr/>
          <p:nvPr/>
        </p:nvSpPr>
        <p:spPr>
          <a:xfrm>
            <a:off x="462513" y="1423092"/>
            <a:ext cx="680283" cy="680283"/>
          </a:xfrm>
          <a:prstGeom prst="ellipse">
            <a:avLst/>
          </a:prstGeom>
          <a:solidFill>
            <a:srgbClr val="F59C0B"/>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en-US" altLang="ja-JP"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rPr>
              <a:t>1</a:t>
            </a:r>
            <a:endParaRPr lang="ja-JP" altLang="en-US"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endParaRPr>
          </a:p>
        </p:txBody>
      </p:sp>
      <p:sp>
        <p:nvSpPr>
          <p:cNvPr id="24" name="角丸四角形 1">
            <a:extLst>
              <a:ext uri="{FF2B5EF4-FFF2-40B4-BE49-F238E27FC236}">
                <a16:creationId xmlns:a16="http://schemas.microsoft.com/office/drawing/2014/main" id="{50BA4E58-AE68-4F0D-B1D0-796A26A9FD70}"/>
              </a:ext>
            </a:extLst>
          </p:cNvPr>
          <p:cNvSpPr/>
          <p:nvPr/>
        </p:nvSpPr>
        <p:spPr>
          <a:xfrm>
            <a:off x="1561850" y="263268"/>
            <a:ext cx="6862847" cy="810000"/>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t>　　</a:t>
            </a:r>
            <a:endParaRPr lang="ja-JP" altLang="en-US" sz="2100" b="1" dirty="0">
              <a:solidFill>
                <a:srgbClr val="FFFDE1"/>
              </a:solidFill>
            </a:endParaRPr>
          </a:p>
        </p:txBody>
      </p:sp>
      <p:sp>
        <p:nvSpPr>
          <p:cNvPr id="25" name="タイトル 1">
            <a:extLst>
              <a:ext uri="{FF2B5EF4-FFF2-40B4-BE49-F238E27FC236}">
                <a16:creationId xmlns:a16="http://schemas.microsoft.com/office/drawing/2014/main" id="{3A8BE68F-1C25-4D8F-A370-D9247A64F4B7}"/>
              </a:ext>
            </a:extLst>
          </p:cNvPr>
          <p:cNvSpPr txBox="1">
            <a:spLocks/>
          </p:cNvSpPr>
          <p:nvPr/>
        </p:nvSpPr>
        <p:spPr>
          <a:xfrm>
            <a:off x="2499734" y="444626"/>
            <a:ext cx="4457713" cy="669974"/>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メイリオ" panose="020B0604030504040204" pitchFamily="50" charset="-128"/>
                <a:ea typeface="メイリオ" panose="020B0604030504040204" pitchFamily="50" charset="-128"/>
              </a:rPr>
              <a:t>取組み</a:t>
            </a:r>
            <a:endParaRPr lang="en-US" altLang="ja-JP" sz="3300" b="1" dirty="0">
              <a:solidFill>
                <a:schemeClr val="bg1"/>
              </a:solidFill>
              <a:latin typeface="メイリオ" panose="020B0604030504040204" pitchFamily="50" charset="-128"/>
              <a:ea typeface="メイリオ" panose="020B0604030504040204" pitchFamily="50" charset="-128"/>
            </a:endParaRPr>
          </a:p>
        </p:txBody>
      </p:sp>
      <p:sp>
        <p:nvSpPr>
          <p:cNvPr id="27" name="楕円 26">
            <a:hlinkClick r:id="rId3" action="ppaction://hlinksldjump"/>
            <a:extLst>
              <a:ext uri="{FF2B5EF4-FFF2-40B4-BE49-F238E27FC236}">
                <a16:creationId xmlns:a16="http://schemas.microsoft.com/office/drawing/2014/main" id="{581E6311-241F-4F35-825A-1A51D2309E5D}"/>
              </a:ext>
            </a:extLst>
          </p:cNvPr>
          <p:cNvSpPr>
            <a:spLocks noChangeAspect="1"/>
          </p:cNvSpPr>
          <p:nvPr/>
        </p:nvSpPr>
        <p:spPr>
          <a:xfrm>
            <a:off x="866066" y="158931"/>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Segoe UI" panose="020B0502040204020203" pitchFamily="34" charset="0"/>
                <a:ea typeface="メイリオ" panose="020B0604030504040204" pitchFamily="50" charset="-128"/>
                <a:cs typeface="Segoe UI" panose="020B0502040204020203" pitchFamily="34" charset="0"/>
              </a:rPr>
              <a:t>03</a:t>
            </a:r>
            <a:endParaRPr lang="ja-JP" altLang="en-US" sz="3600" dirty="0">
              <a:solidFill>
                <a:schemeClr val="bg1"/>
              </a:solidFill>
              <a:latin typeface="Segoe UI" panose="020B0502040204020203" pitchFamily="34" charset="0"/>
              <a:ea typeface="メイリオ" panose="020B0604030504040204" pitchFamily="50" charset="-128"/>
              <a:cs typeface="Segoe UI" panose="020B0502040204020203" pitchFamily="34" charset="0"/>
            </a:endParaRPr>
          </a:p>
        </p:txBody>
      </p:sp>
      <p:sp>
        <p:nvSpPr>
          <p:cNvPr id="26" name="角丸四角形 1">
            <a:extLst>
              <a:ext uri="{FF2B5EF4-FFF2-40B4-BE49-F238E27FC236}">
                <a16:creationId xmlns:a16="http://schemas.microsoft.com/office/drawing/2014/main" id="{F698F395-27B3-40BA-BC86-0583CAFC50F8}"/>
              </a:ext>
            </a:extLst>
          </p:cNvPr>
          <p:cNvSpPr/>
          <p:nvPr/>
        </p:nvSpPr>
        <p:spPr>
          <a:xfrm>
            <a:off x="845825" y="2497044"/>
            <a:ext cx="8161064" cy="955160"/>
          </a:xfrm>
          <a:prstGeom prst="roundRect">
            <a:avLst>
              <a:gd name="adj" fmla="val 14961"/>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28" name="タイトル 1">
            <a:extLst>
              <a:ext uri="{FF2B5EF4-FFF2-40B4-BE49-F238E27FC236}">
                <a16:creationId xmlns:a16="http://schemas.microsoft.com/office/drawing/2014/main" id="{029575F4-0E45-4767-A258-4E7BCC89268B}"/>
              </a:ext>
            </a:extLst>
          </p:cNvPr>
          <p:cNvSpPr txBox="1">
            <a:spLocks/>
          </p:cNvSpPr>
          <p:nvPr/>
        </p:nvSpPr>
        <p:spPr>
          <a:xfrm>
            <a:off x="1081737" y="2683017"/>
            <a:ext cx="2054472" cy="41411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2100" b="1" dirty="0">
                <a:solidFill>
                  <a:prstClr val="black"/>
                </a:solidFill>
                <a:latin typeface="メイリオ" panose="020B0604030504040204" pitchFamily="50" charset="-128"/>
                <a:ea typeface="メイリオ" panose="020B0604030504040204" pitchFamily="50" charset="-128"/>
              </a:rPr>
              <a:t>緊急時の</a:t>
            </a:r>
            <a:endParaRPr lang="en-US" altLang="ja-JP" sz="2100" b="1" dirty="0">
              <a:solidFill>
                <a:prstClr val="black"/>
              </a:solidFill>
              <a:latin typeface="メイリオ" panose="020B0604030504040204" pitchFamily="50" charset="-128"/>
              <a:ea typeface="メイリオ" panose="020B0604030504040204" pitchFamily="50" charset="-128"/>
            </a:endParaRPr>
          </a:p>
          <a:p>
            <a:pPr defTabSz="685783">
              <a:lnSpc>
                <a:spcPct val="100000"/>
              </a:lnSpc>
              <a:defRPr/>
            </a:pPr>
            <a:r>
              <a:rPr lang="ja-JP" altLang="en-US" sz="2100" b="1" dirty="0">
                <a:solidFill>
                  <a:prstClr val="black"/>
                </a:solidFill>
                <a:latin typeface="メイリオ" panose="020B0604030504040204" pitchFamily="50" charset="-128"/>
                <a:ea typeface="メイリオ" panose="020B0604030504040204" pitchFamily="50" charset="-128"/>
              </a:rPr>
              <a:t>受入れ・対応</a:t>
            </a:r>
            <a:endParaRPr lang="en-US" altLang="ja-JP" sz="2100" b="1" dirty="0">
              <a:solidFill>
                <a:prstClr val="black"/>
              </a:solidFill>
              <a:latin typeface="メイリオ" panose="020B0604030504040204" pitchFamily="50" charset="-128"/>
              <a:ea typeface="メイリオ" panose="020B0604030504040204" pitchFamily="50" charset="-128"/>
            </a:endParaRPr>
          </a:p>
        </p:txBody>
      </p:sp>
      <p:sp>
        <p:nvSpPr>
          <p:cNvPr id="29" name="タイトル 1">
            <a:extLst>
              <a:ext uri="{FF2B5EF4-FFF2-40B4-BE49-F238E27FC236}">
                <a16:creationId xmlns:a16="http://schemas.microsoft.com/office/drawing/2014/main" id="{14AE2309-CA60-42F6-BB3B-0DEF8619EF19}"/>
              </a:ext>
            </a:extLst>
          </p:cNvPr>
          <p:cNvSpPr txBox="1">
            <a:spLocks/>
          </p:cNvSpPr>
          <p:nvPr/>
        </p:nvSpPr>
        <p:spPr>
          <a:xfrm>
            <a:off x="3423830" y="4682382"/>
            <a:ext cx="5326032" cy="680283"/>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相談支援体制の充実を図り、さらに医療的ケアが必要な者や行動障害を有する者、高齢化に伴い重度化した障害者に対して、専門的な対応を行うことができる体制の確保や、専門的な対応ができる人材の養成を行う。</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30" name="円/楕円 22">
            <a:extLst>
              <a:ext uri="{FF2B5EF4-FFF2-40B4-BE49-F238E27FC236}">
                <a16:creationId xmlns:a16="http://schemas.microsoft.com/office/drawing/2014/main" id="{3A62BE9F-F21A-4C2E-A9EE-8BE8C90E40D8}"/>
              </a:ext>
            </a:extLst>
          </p:cNvPr>
          <p:cNvSpPr/>
          <p:nvPr/>
        </p:nvSpPr>
        <p:spPr>
          <a:xfrm>
            <a:off x="462513" y="2580999"/>
            <a:ext cx="680283" cy="680283"/>
          </a:xfrm>
          <a:prstGeom prst="ellipse">
            <a:avLst/>
          </a:prstGeom>
          <a:solidFill>
            <a:srgbClr val="F59C0B"/>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en-US" altLang="ja-JP"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rPr>
              <a:t>2</a:t>
            </a:r>
            <a:endParaRPr lang="ja-JP" altLang="en-US"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endParaRPr>
          </a:p>
        </p:txBody>
      </p:sp>
      <p:sp>
        <p:nvSpPr>
          <p:cNvPr id="14" name="スライド番号プレースホルダー 5">
            <a:extLst>
              <a:ext uri="{FF2B5EF4-FFF2-40B4-BE49-F238E27FC236}">
                <a16:creationId xmlns:a16="http://schemas.microsoft.com/office/drawing/2014/main" id="{388F94E1-BE2C-46AF-BC31-F5EE274A02ED}"/>
              </a:ext>
            </a:extLst>
          </p:cNvPr>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4</a:t>
            </a:fld>
            <a:endParaRPr kumimoji="1" lang="ja-JP" altLang="en-US"/>
          </a:p>
        </p:txBody>
      </p:sp>
      <p:sp>
        <p:nvSpPr>
          <p:cNvPr id="15" name="円/楕円 22">
            <a:extLst>
              <a:ext uri="{FF2B5EF4-FFF2-40B4-BE49-F238E27FC236}">
                <a16:creationId xmlns:a16="http://schemas.microsoft.com/office/drawing/2014/main" id="{3A62BE9F-F21A-4C2E-A9EE-8BE8C90E40D8}"/>
              </a:ext>
            </a:extLst>
          </p:cNvPr>
          <p:cNvSpPr/>
          <p:nvPr/>
        </p:nvSpPr>
        <p:spPr>
          <a:xfrm>
            <a:off x="462046" y="3656986"/>
            <a:ext cx="680283" cy="680283"/>
          </a:xfrm>
          <a:prstGeom prst="ellipse">
            <a:avLst/>
          </a:prstGeom>
          <a:solidFill>
            <a:srgbClr val="F59C0B"/>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en-US" altLang="ja-JP"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rPr>
              <a:t>3</a:t>
            </a:r>
            <a:endParaRPr lang="ja-JP" altLang="en-US"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endParaRPr>
          </a:p>
        </p:txBody>
      </p:sp>
      <p:sp>
        <p:nvSpPr>
          <p:cNvPr id="16" name="円/楕円 22">
            <a:extLst>
              <a:ext uri="{FF2B5EF4-FFF2-40B4-BE49-F238E27FC236}">
                <a16:creationId xmlns:a16="http://schemas.microsoft.com/office/drawing/2014/main" id="{3A62BE9F-F21A-4C2E-A9EE-8BE8C90E40D8}"/>
              </a:ext>
            </a:extLst>
          </p:cNvPr>
          <p:cNvSpPr/>
          <p:nvPr/>
        </p:nvSpPr>
        <p:spPr>
          <a:xfrm>
            <a:off x="505683" y="4542517"/>
            <a:ext cx="680283" cy="680283"/>
          </a:xfrm>
          <a:prstGeom prst="ellipse">
            <a:avLst/>
          </a:prstGeom>
          <a:solidFill>
            <a:srgbClr val="F59C0B"/>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en-US" altLang="ja-JP"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rPr>
              <a:t>4</a:t>
            </a:r>
            <a:endParaRPr lang="ja-JP" altLang="en-US"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endParaRPr>
          </a:p>
        </p:txBody>
      </p:sp>
      <p:sp>
        <p:nvSpPr>
          <p:cNvPr id="20" name="タイトル 1">
            <a:extLst>
              <a:ext uri="{FF2B5EF4-FFF2-40B4-BE49-F238E27FC236}">
                <a16:creationId xmlns:a16="http://schemas.microsoft.com/office/drawing/2014/main" id="{029575F4-0E45-4767-A258-4E7BCC89268B}"/>
              </a:ext>
            </a:extLst>
          </p:cNvPr>
          <p:cNvSpPr txBox="1">
            <a:spLocks/>
          </p:cNvSpPr>
          <p:nvPr/>
        </p:nvSpPr>
        <p:spPr>
          <a:xfrm>
            <a:off x="1142329" y="4725394"/>
            <a:ext cx="2054472" cy="41411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2100" b="1" dirty="0">
                <a:solidFill>
                  <a:prstClr val="black"/>
                </a:solidFill>
                <a:latin typeface="メイリオ" panose="020B0604030504040204" pitchFamily="50" charset="-128"/>
                <a:ea typeface="メイリオ" panose="020B0604030504040204" pitchFamily="50" charset="-128"/>
              </a:rPr>
              <a:t>専門的人材の</a:t>
            </a:r>
            <a:endParaRPr lang="en-US" altLang="ja-JP" sz="2100" b="1" dirty="0">
              <a:solidFill>
                <a:prstClr val="black"/>
              </a:solidFill>
              <a:latin typeface="メイリオ" panose="020B0604030504040204" pitchFamily="50" charset="-128"/>
              <a:ea typeface="メイリオ" panose="020B0604030504040204" pitchFamily="50" charset="-128"/>
            </a:endParaRPr>
          </a:p>
          <a:p>
            <a:pPr defTabSz="685783">
              <a:lnSpc>
                <a:spcPct val="100000"/>
              </a:lnSpc>
              <a:defRPr/>
            </a:pPr>
            <a:r>
              <a:rPr lang="ja-JP" altLang="en-US" sz="2100" b="1" dirty="0">
                <a:solidFill>
                  <a:prstClr val="black"/>
                </a:solidFill>
                <a:latin typeface="メイリオ" panose="020B0604030504040204" pitchFamily="50" charset="-128"/>
                <a:ea typeface="メイリオ" panose="020B0604030504040204" pitchFamily="50" charset="-128"/>
              </a:rPr>
              <a:t>確保・養成</a:t>
            </a:r>
            <a:endParaRPr lang="en-US" altLang="ja-JP" sz="2100" b="1" dirty="0">
              <a:solidFill>
                <a:prstClr val="black"/>
              </a:solidFill>
              <a:latin typeface="メイリオ" panose="020B0604030504040204" pitchFamily="50" charset="-128"/>
              <a:ea typeface="メイリオ" panose="020B0604030504040204" pitchFamily="50" charset="-128"/>
            </a:endParaRPr>
          </a:p>
        </p:txBody>
      </p:sp>
      <p:sp>
        <p:nvSpPr>
          <p:cNvPr id="21" name="タイトル 1">
            <a:extLst>
              <a:ext uri="{FF2B5EF4-FFF2-40B4-BE49-F238E27FC236}">
                <a16:creationId xmlns:a16="http://schemas.microsoft.com/office/drawing/2014/main" id="{029575F4-0E45-4767-A258-4E7BCC89268B}"/>
              </a:ext>
            </a:extLst>
          </p:cNvPr>
          <p:cNvSpPr txBox="1">
            <a:spLocks/>
          </p:cNvSpPr>
          <p:nvPr/>
        </p:nvSpPr>
        <p:spPr>
          <a:xfrm>
            <a:off x="1092091" y="3864768"/>
            <a:ext cx="2054472" cy="41411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2100" b="1" dirty="0">
                <a:solidFill>
                  <a:prstClr val="black"/>
                </a:solidFill>
                <a:latin typeface="メイリオ" panose="020B0604030504040204" pitchFamily="50" charset="-128"/>
                <a:ea typeface="メイリオ" panose="020B0604030504040204" pitchFamily="50" charset="-128"/>
              </a:rPr>
              <a:t>体験の機会・場</a:t>
            </a:r>
            <a:endParaRPr lang="en-US" altLang="ja-JP" sz="2100" b="1" dirty="0">
              <a:solidFill>
                <a:prstClr val="black"/>
              </a:solidFill>
              <a:latin typeface="メイリオ" panose="020B0604030504040204" pitchFamily="50" charset="-128"/>
              <a:ea typeface="メイリオ" panose="020B0604030504040204" pitchFamily="50" charset="-128"/>
            </a:endParaRPr>
          </a:p>
        </p:txBody>
      </p:sp>
      <p:sp>
        <p:nvSpPr>
          <p:cNvPr id="22" name="タイトル 1">
            <a:extLst>
              <a:ext uri="{FF2B5EF4-FFF2-40B4-BE49-F238E27FC236}">
                <a16:creationId xmlns:a16="http://schemas.microsoft.com/office/drawing/2014/main" id="{14AE2309-CA60-42F6-BB3B-0DEF8619EF19}"/>
              </a:ext>
            </a:extLst>
          </p:cNvPr>
          <p:cNvSpPr txBox="1">
            <a:spLocks/>
          </p:cNvSpPr>
          <p:nvPr/>
        </p:nvSpPr>
        <p:spPr>
          <a:xfrm>
            <a:off x="3423830" y="3817668"/>
            <a:ext cx="5326032" cy="680283"/>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地域移行支援や親元からの自立等にあたって、共同生活援助等の障害福祉サービスの利用やひとり暮らしの体験の機会・場を提供する。</a:t>
            </a:r>
          </a:p>
        </p:txBody>
      </p:sp>
      <p:sp>
        <p:nvSpPr>
          <p:cNvPr id="31" name="タイトル 1">
            <a:extLst>
              <a:ext uri="{FF2B5EF4-FFF2-40B4-BE49-F238E27FC236}">
                <a16:creationId xmlns:a16="http://schemas.microsoft.com/office/drawing/2014/main" id="{14AE2309-CA60-42F6-BB3B-0DEF8619EF19}"/>
              </a:ext>
            </a:extLst>
          </p:cNvPr>
          <p:cNvSpPr txBox="1">
            <a:spLocks/>
          </p:cNvSpPr>
          <p:nvPr/>
        </p:nvSpPr>
        <p:spPr>
          <a:xfrm>
            <a:off x="3210288" y="2692008"/>
            <a:ext cx="5326032" cy="680283"/>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短期入所を活用した常時の緊急受入体制等を確保した上で、介護者の急病や障害者等の状態の変化による緊急時の受入れや医療機関への連絡等の必要な対応を行う。</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33" name="円/楕円 22">
            <a:extLst>
              <a:ext uri="{FF2B5EF4-FFF2-40B4-BE49-F238E27FC236}">
                <a16:creationId xmlns:a16="http://schemas.microsoft.com/office/drawing/2014/main" id="{3A62BE9F-F21A-4C2E-A9EE-8BE8C90E40D8}"/>
              </a:ext>
            </a:extLst>
          </p:cNvPr>
          <p:cNvSpPr/>
          <p:nvPr/>
        </p:nvSpPr>
        <p:spPr>
          <a:xfrm>
            <a:off x="462046" y="5675930"/>
            <a:ext cx="680283" cy="680283"/>
          </a:xfrm>
          <a:prstGeom prst="ellipse">
            <a:avLst/>
          </a:prstGeom>
          <a:solidFill>
            <a:srgbClr val="F59C0B"/>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en-US" altLang="ja-JP"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rPr>
              <a:t>5</a:t>
            </a:r>
            <a:endParaRPr lang="ja-JP" altLang="en-US"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endParaRPr>
          </a:p>
        </p:txBody>
      </p:sp>
      <p:sp>
        <p:nvSpPr>
          <p:cNvPr id="35" name="タイトル 1">
            <a:extLst>
              <a:ext uri="{FF2B5EF4-FFF2-40B4-BE49-F238E27FC236}">
                <a16:creationId xmlns:a16="http://schemas.microsoft.com/office/drawing/2014/main" id="{029575F4-0E45-4767-A258-4E7BCC89268B}"/>
              </a:ext>
            </a:extLst>
          </p:cNvPr>
          <p:cNvSpPr txBox="1">
            <a:spLocks/>
          </p:cNvSpPr>
          <p:nvPr/>
        </p:nvSpPr>
        <p:spPr>
          <a:xfrm>
            <a:off x="1154332" y="5810546"/>
            <a:ext cx="2054472" cy="41411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2100" b="1" dirty="0">
                <a:solidFill>
                  <a:prstClr val="black"/>
                </a:solidFill>
                <a:latin typeface="メイリオ" panose="020B0604030504040204" pitchFamily="50" charset="-128"/>
                <a:ea typeface="メイリオ" panose="020B0604030504040204" pitchFamily="50" charset="-128"/>
              </a:rPr>
              <a:t>地域の</a:t>
            </a:r>
            <a:endParaRPr lang="en-US" altLang="ja-JP" sz="2100" b="1" dirty="0">
              <a:solidFill>
                <a:prstClr val="black"/>
              </a:solidFill>
              <a:latin typeface="メイリオ" panose="020B0604030504040204" pitchFamily="50" charset="-128"/>
              <a:ea typeface="メイリオ" panose="020B0604030504040204" pitchFamily="50" charset="-128"/>
            </a:endParaRPr>
          </a:p>
          <a:p>
            <a:pPr defTabSz="685783">
              <a:lnSpc>
                <a:spcPct val="100000"/>
              </a:lnSpc>
              <a:defRPr/>
            </a:pPr>
            <a:r>
              <a:rPr lang="ja-JP" altLang="en-US" sz="2100" b="1" dirty="0">
                <a:solidFill>
                  <a:prstClr val="black"/>
                </a:solidFill>
                <a:latin typeface="メイリオ" panose="020B0604030504040204" pitchFamily="50" charset="-128"/>
                <a:ea typeface="メイリオ" panose="020B0604030504040204" pitchFamily="50" charset="-128"/>
              </a:rPr>
              <a:t>体制づくり</a:t>
            </a:r>
            <a:endParaRPr lang="en-US" altLang="ja-JP" sz="2100" b="1" dirty="0">
              <a:solidFill>
                <a:prstClr val="black"/>
              </a:solidFill>
              <a:latin typeface="メイリオ" panose="020B0604030504040204" pitchFamily="50" charset="-128"/>
              <a:ea typeface="メイリオ" panose="020B0604030504040204" pitchFamily="50" charset="-128"/>
            </a:endParaRPr>
          </a:p>
        </p:txBody>
      </p:sp>
      <p:sp>
        <p:nvSpPr>
          <p:cNvPr id="36" name="タイトル 1">
            <a:extLst>
              <a:ext uri="{FF2B5EF4-FFF2-40B4-BE49-F238E27FC236}">
                <a16:creationId xmlns:a16="http://schemas.microsoft.com/office/drawing/2014/main" id="{14AE2309-CA60-42F6-BB3B-0DEF8619EF19}"/>
              </a:ext>
            </a:extLst>
          </p:cNvPr>
          <p:cNvSpPr txBox="1">
            <a:spLocks/>
          </p:cNvSpPr>
          <p:nvPr/>
        </p:nvSpPr>
        <p:spPr>
          <a:xfrm>
            <a:off x="3445030" y="5795822"/>
            <a:ext cx="5326032" cy="680283"/>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相談支援事業所等と連携してコーディネート機能を充実し、地域の様々なニーズに対応できるサービス提供体制の確保や社会資源との連携体制の構築等を行う。</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4463052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t"/>
      <a:lstStyle>
        <a:defPPr>
          <a:defRPr kumimoji="1" b="1" dirty="0" smtClean="0">
            <a:latin typeface="HG丸ｺﾞｼｯｸM-PRO" panose="020F0600000000000000" pitchFamily="50" charset="-128"/>
            <a:ea typeface="HG丸ｺﾞｼｯｸM-PRO" panose="020F0600000000000000" pitchFamily="50" charset="-128"/>
          </a:defRPr>
        </a:defPPr>
      </a:lstStyle>
      <a:style>
        <a:lnRef idx="3">
          <a:schemeClr val="lt1"/>
        </a:lnRef>
        <a:fillRef idx="1">
          <a:schemeClr val="accent2"/>
        </a:fillRef>
        <a:effectRef idx="1">
          <a:schemeClr val="accent2"/>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694</Words>
  <Application>Microsoft Office PowerPoint</Application>
  <PresentationFormat>画面に合わせる (4:3)</PresentationFormat>
  <Paragraphs>82</Paragraphs>
  <Slides>4</Slides>
  <Notes>4</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Söhne</vt:lpstr>
      <vt:lpstr>メイリオ</vt:lpstr>
      <vt:lpstr>游ゴシック</vt:lpstr>
      <vt:lpstr>游ゴシック Light</vt:lpstr>
      <vt:lpstr>Arial</vt:lpstr>
      <vt:lpstr>Segoe UI</vt:lpstr>
      <vt:lpstr>1_Office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2026-03-25T08:22:06Z</dcterms:modified>
</cp:coreProperties>
</file>