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notesMasterIdLst>
    <p:notesMasterId r:id="rId6"/>
  </p:notesMasterIdLst>
  <p:sldIdLst>
    <p:sldId id="410" r:id="rId2"/>
    <p:sldId id="433" r:id="rId3"/>
    <p:sldId id="435" r:id="rId4"/>
    <p:sldId id="436" r:id="rId5"/>
  </p:sldIdLst>
  <p:sldSz cx="9144000" cy="6858000" type="screen4x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5vREQy/nBri1weailroKVg==" hashData="bKOph8oENIu97/YB6ArbynFSkj+XuWhHrSLODwDrV4uJiCNTq2qchfhPGfT+sthFDEun/g7P3KtDq7BqP8QHAg=="/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EFCF2F"/>
    <a:srgbClr val="99D24E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淡色スタイル 1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93D81CF-94F2-401A-BA57-92F5A7B2D0C5}" styleName="スタイル (中間)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BDBED569-4797-4DF1-A0F4-6AAB3CD982D8}" styleName="淡色スタイル 3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5" autoAdjust="0"/>
    <p:restoredTop sz="94660"/>
  </p:normalViewPr>
  <p:slideViewPr>
    <p:cSldViewPr snapToGrid="0">
      <p:cViewPr varScale="1">
        <p:scale>
          <a:sx n="97" d="100"/>
          <a:sy n="97" d="100"/>
        </p:scale>
        <p:origin x="840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03A661-518F-44F3-B462-2D0A09FF72C5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1243013"/>
            <a:ext cx="447040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62F164-E566-4BC8-935F-B7FBEED30F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22491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19163" y="746125"/>
            <a:ext cx="4968875" cy="37258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CA69F4-4EF9-264B-A3A2-B28016D02E5D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68416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19163" y="746125"/>
            <a:ext cx="4968875" cy="37258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CA69F4-4EF9-264B-A3A2-B28016D02E5D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09795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19163" y="746125"/>
            <a:ext cx="4968875" cy="37258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CA69F4-4EF9-264B-A3A2-B28016D02E5D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72528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19163" y="746125"/>
            <a:ext cx="4968875" cy="37258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2CA69F4-4EF9-264B-A3A2-B28016D02E5D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039122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A9441-E778-46E2-9072-D9E0E2A9E1CF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8804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98227-1457-4F23-9F49-FEC451472643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37268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769F8-7E42-44CA-834B-58D976EAFCF9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09982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A42C1-6DA8-4E87-8CC9-F7AC1F2432EB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8246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424F2-2534-4E2E-98B7-6C01870B28F8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5531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9F997-8AE3-49E9-A3C8-410953056C30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558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AA54F-FBA8-4B52-B0B6-90644E938BE0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2089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2180B-066C-4B33-9866-DF17A2270C18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2379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F57DA-19DE-408E-A972-18C83B513BDA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506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4D222-3872-4908-9588-C6DBCAF12C8A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7021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8910D-4704-4575-A1CE-57C3D2735209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4125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90758-9826-4095-AEED-42F992C26181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7549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fuk07@city.kadoma.Osaka.jp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楕円 16">
            <a:extLst>
              <a:ext uri="{FF2B5EF4-FFF2-40B4-BE49-F238E27FC236}">
                <a16:creationId xmlns:a16="http://schemas.microsoft.com/office/drawing/2014/main" id="{16A7AD72-6DFE-4FB6-BC8E-2F873043C896}"/>
              </a:ext>
            </a:extLst>
          </p:cNvPr>
          <p:cNvSpPr/>
          <p:nvPr/>
        </p:nvSpPr>
        <p:spPr>
          <a:xfrm>
            <a:off x="6955004" y="2276872"/>
            <a:ext cx="1594827" cy="1594827"/>
          </a:xfrm>
          <a:prstGeom prst="ellipse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600" dirty="0">
                <a:solidFill>
                  <a:schemeClr val="bg1"/>
                </a:solidFill>
                <a:latin typeface="+mj-lt"/>
              </a:rPr>
              <a:t>03</a:t>
            </a:r>
            <a:endParaRPr lang="ja-JP" altLang="en-US" sz="3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7" name="楕円 6">
            <a:hlinkClick r:id="rId3" action="ppaction://hlinksldjump"/>
            <a:extLst>
              <a:ext uri="{FF2B5EF4-FFF2-40B4-BE49-F238E27FC236}">
                <a16:creationId xmlns:a16="http://schemas.microsoft.com/office/drawing/2014/main" id="{C3194EEB-9EC8-BA88-BEE2-7390BBE8EF6C}"/>
              </a:ext>
            </a:extLst>
          </p:cNvPr>
          <p:cNvSpPr/>
          <p:nvPr/>
        </p:nvSpPr>
        <p:spPr>
          <a:xfrm>
            <a:off x="2627747" y="2336662"/>
            <a:ext cx="1594827" cy="1594827"/>
          </a:xfrm>
          <a:prstGeom prst="ellipse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600" dirty="0">
                <a:solidFill>
                  <a:schemeClr val="bg1"/>
                </a:solidFill>
                <a:latin typeface="+mj-lt"/>
              </a:rPr>
              <a:t>01</a:t>
            </a:r>
            <a:endParaRPr lang="ja-JP" altLang="en-US" sz="3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8" name="タイトル 1">
            <a:extLst>
              <a:ext uri="{FF2B5EF4-FFF2-40B4-BE49-F238E27FC236}">
                <a16:creationId xmlns:a16="http://schemas.microsoft.com/office/drawing/2014/main" id="{C50E7355-7A27-644A-4B2D-93FF0DFC2468}"/>
              </a:ext>
            </a:extLst>
          </p:cNvPr>
          <p:cNvSpPr txBox="1">
            <a:spLocks/>
          </p:cNvSpPr>
          <p:nvPr/>
        </p:nvSpPr>
        <p:spPr>
          <a:xfrm>
            <a:off x="2345785" y="4091247"/>
            <a:ext cx="2089127" cy="687315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2250"/>
              </a:lnSpc>
            </a:pPr>
            <a:r>
              <a:rPr lang="ja-JP" altLang="en-US" sz="1800" b="1" dirty="0">
                <a:solidFill>
                  <a:srgbClr val="F59C0B"/>
                </a:solidFill>
                <a:latin typeface="+mn-ea"/>
                <a:ea typeface="+mn-ea"/>
              </a:rPr>
              <a:t>市町村</a:t>
            </a:r>
            <a:endParaRPr lang="en-US" altLang="ja-JP" sz="1800" b="1" dirty="0">
              <a:solidFill>
                <a:srgbClr val="F59C0B"/>
              </a:solidFill>
              <a:latin typeface="+mn-ea"/>
              <a:ea typeface="+mn-ea"/>
            </a:endParaRPr>
          </a:p>
          <a:p>
            <a:pPr>
              <a:lnSpc>
                <a:spcPts val="2250"/>
              </a:lnSpc>
            </a:pPr>
            <a:r>
              <a:rPr lang="ja-JP" altLang="en-US" sz="1800" b="1" dirty="0">
                <a:solidFill>
                  <a:srgbClr val="F59C0B"/>
                </a:solidFill>
                <a:latin typeface="+mn-ea"/>
                <a:ea typeface="+mn-ea"/>
              </a:rPr>
              <a:t>問合せ先</a:t>
            </a:r>
            <a:endParaRPr lang="en-US" altLang="ja-JP" sz="1800" b="1" dirty="0">
              <a:solidFill>
                <a:srgbClr val="F59C0B"/>
              </a:solidFill>
              <a:latin typeface="+mn-ea"/>
              <a:ea typeface="+mn-ea"/>
            </a:endParaRPr>
          </a:p>
        </p:txBody>
      </p:sp>
      <p:sp>
        <p:nvSpPr>
          <p:cNvPr id="9" name="タイトル 1">
            <a:extLst>
              <a:ext uri="{FF2B5EF4-FFF2-40B4-BE49-F238E27FC236}">
                <a16:creationId xmlns:a16="http://schemas.microsoft.com/office/drawing/2014/main" id="{DD19519E-51F4-4043-4731-BF0D712162D5}"/>
              </a:ext>
            </a:extLst>
          </p:cNvPr>
          <p:cNvSpPr txBox="1">
            <a:spLocks/>
          </p:cNvSpPr>
          <p:nvPr/>
        </p:nvSpPr>
        <p:spPr>
          <a:xfrm>
            <a:off x="2380597" y="4849623"/>
            <a:ext cx="2089127" cy="797490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ja-JP" altLang="en-US" sz="1200" dirty="0">
                <a:latin typeface="+mn-ea"/>
                <a:ea typeface="+mn-ea"/>
              </a:rPr>
              <a:t>地域生活支援拠点等に関するお問い合わせはこちらです。</a:t>
            </a:r>
            <a:endParaRPr lang="en-US" altLang="ja-JP" sz="1200" dirty="0">
              <a:latin typeface="+mn-ea"/>
              <a:ea typeface="+mn-ea"/>
            </a:endParaRPr>
          </a:p>
        </p:txBody>
      </p:sp>
      <p:sp>
        <p:nvSpPr>
          <p:cNvPr id="36" name="タイトル 1">
            <a:extLst>
              <a:ext uri="{FF2B5EF4-FFF2-40B4-BE49-F238E27FC236}">
                <a16:creationId xmlns:a16="http://schemas.microsoft.com/office/drawing/2014/main" id="{B305AA47-E314-4D0B-CBD5-2C0E4A245FB0}"/>
              </a:ext>
            </a:extLst>
          </p:cNvPr>
          <p:cNvSpPr txBox="1">
            <a:spLocks/>
          </p:cNvSpPr>
          <p:nvPr/>
        </p:nvSpPr>
        <p:spPr>
          <a:xfrm>
            <a:off x="4479690" y="4091245"/>
            <a:ext cx="2218196" cy="687316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2250"/>
              </a:lnSpc>
            </a:pPr>
            <a:r>
              <a:rPr lang="ja-JP" altLang="en-US" sz="1800" b="1" dirty="0">
                <a:solidFill>
                  <a:srgbClr val="F59C0B"/>
                </a:solidFill>
                <a:latin typeface="+mn-ea"/>
                <a:ea typeface="+mn-ea"/>
              </a:rPr>
              <a:t>運用状況の</a:t>
            </a:r>
            <a:endParaRPr lang="en-US" altLang="ja-JP" sz="1800" b="1" dirty="0">
              <a:solidFill>
                <a:srgbClr val="F59C0B"/>
              </a:solidFill>
              <a:latin typeface="+mn-ea"/>
              <a:ea typeface="+mn-ea"/>
            </a:endParaRPr>
          </a:p>
          <a:p>
            <a:pPr>
              <a:lnSpc>
                <a:spcPts val="2250"/>
              </a:lnSpc>
            </a:pPr>
            <a:r>
              <a:rPr lang="ja-JP" altLang="en-US" sz="1800" b="1" dirty="0">
                <a:solidFill>
                  <a:srgbClr val="F59C0B"/>
                </a:solidFill>
                <a:latin typeface="+mn-ea"/>
                <a:ea typeface="+mn-ea"/>
              </a:rPr>
              <a:t>検証・検討</a:t>
            </a:r>
            <a:endParaRPr lang="en-US" altLang="ja-JP" sz="1800" b="1" dirty="0">
              <a:solidFill>
                <a:srgbClr val="F59C0B"/>
              </a:solidFill>
              <a:latin typeface="+mn-ea"/>
              <a:ea typeface="+mn-ea"/>
            </a:endParaRPr>
          </a:p>
        </p:txBody>
      </p:sp>
      <p:sp>
        <p:nvSpPr>
          <p:cNvPr id="37" name="タイトル 1">
            <a:extLst>
              <a:ext uri="{FF2B5EF4-FFF2-40B4-BE49-F238E27FC236}">
                <a16:creationId xmlns:a16="http://schemas.microsoft.com/office/drawing/2014/main" id="{509B671B-A2A9-4D51-F9C8-B863A7F59ABC}"/>
              </a:ext>
            </a:extLst>
          </p:cNvPr>
          <p:cNvSpPr txBox="1">
            <a:spLocks/>
          </p:cNvSpPr>
          <p:nvPr/>
        </p:nvSpPr>
        <p:spPr>
          <a:xfrm>
            <a:off x="4544225" y="4843227"/>
            <a:ext cx="2089127" cy="797490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ja-JP" altLang="en-US" sz="1200" dirty="0">
                <a:latin typeface="+mn-ea"/>
                <a:ea typeface="+mn-ea"/>
              </a:rPr>
              <a:t>地域生活支援拠点等の運用状況の検証・検討について掲載しています。</a:t>
            </a:r>
            <a:endParaRPr lang="en-US" altLang="ja-JP" sz="1200" dirty="0">
              <a:latin typeface="+mn-ea"/>
              <a:ea typeface="+mn-ea"/>
            </a:endParaRPr>
          </a:p>
        </p:txBody>
      </p:sp>
      <p:sp>
        <p:nvSpPr>
          <p:cNvPr id="39" name="タイトル 1">
            <a:extLst>
              <a:ext uri="{FF2B5EF4-FFF2-40B4-BE49-F238E27FC236}">
                <a16:creationId xmlns:a16="http://schemas.microsoft.com/office/drawing/2014/main" id="{F4419BFB-C12D-7629-A5F6-F663479A77AA}"/>
              </a:ext>
            </a:extLst>
          </p:cNvPr>
          <p:cNvSpPr txBox="1">
            <a:spLocks/>
          </p:cNvSpPr>
          <p:nvPr/>
        </p:nvSpPr>
        <p:spPr>
          <a:xfrm>
            <a:off x="6842470" y="4091245"/>
            <a:ext cx="1819892" cy="687316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2250"/>
              </a:lnSpc>
            </a:pPr>
            <a:r>
              <a:rPr lang="ja-JP" altLang="en-US" sz="1800" b="1" dirty="0">
                <a:solidFill>
                  <a:srgbClr val="F59C0B"/>
                </a:solidFill>
                <a:latin typeface="+mn-ea"/>
                <a:ea typeface="+mn-ea"/>
              </a:rPr>
              <a:t>取組み</a:t>
            </a:r>
            <a:endParaRPr lang="en-US" altLang="ja-JP" sz="1800" b="1" dirty="0">
              <a:solidFill>
                <a:srgbClr val="F59C0B"/>
              </a:solidFill>
              <a:latin typeface="+mn-ea"/>
              <a:ea typeface="+mn-ea"/>
            </a:endParaRPr>
          </a:p>
        </p:txBody>
      </p:sp>
      <p:sp>
        <p:nvSpPr>
          <p:cNvPr id="40" name="タイトル 1">
            <a:extLst>
              <a:ext uri="{FF2B5EF4-FFF2-40B4-BE49-F238E27FC236}">
                <a16:creationId xmlns:a16="http://schemas.microsoft.com/office/drawing/2014/main" id="{717CC069-A3B9-354F-B39D-7073AE2AD453}"/>
              </a:ext>
            </a:extLst>
          </p:cNvPr>
          <p:cNvSpPr txBox="1">
            <a:spLocks/>
          </p:cNvSpPr>
          <p:nvPr/>
        </p:nvSpPr>
        <p:spPr>
          <a:xfrm>
            <a:off x="6707853" y="4836831"/>
            <a:ext cx="2089127" cy="797490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ja-JP" altLang="en-US" sz="1200" dirty="0">
                <a:latin typeface="+mn-ea"/>
                <a:ea typeface="+mn-ea"/>
              </a:rPr>
              <a:t>地域生活支援拠点等についての取組みを掲載しています。</a:t>
            </a:r>
            <a:endParaRPr lang="en-US" altLang="ja-JP" sz="1200" dirty="0">
              <a:latin typeface="+mn-ea"/>
              <a:ea typeface="+mn-ea"/>
            </a:endParaRP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CCF86D90-3DC5-872E-67A2-ED9E4D0E35E1}"/>
              </a:ext>
            </a:extLst>
          </p:cNvPr>
          <p:cNvSpPr txBox="1">
            <a:spLocks/>
          </p:cNvSpPr>
          <p:nvPr/>
        </p:nvSpPr>
        <p:spPr>
          <a:xfrm>
            <a:off x="2104294" y="857250"/>
            <a:ext cx="6890210" cy="369658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1800" dirty="0">
                <a:latin typeface="+mn-ea"/>
                <a:ea typeface="+mn-ea"/>
              </a:rPr>
              <a:t>「大阪府地域生活支援拠点等ポータルサイト」情報シート</a:t>
            </a:r>
            <a:endParaRPr lang="en-US" altLang="ja-JP" sz="1800" dirty="0">
              <a:latin typeface="+mn-ea"/>
              <a:ea typeface="+mn-ea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0A37DBC9-8E22-92FF-72D1-26FC9FB71FE4}"/>
              </a:ext>
            </a:extLst>
          </p:cNvPr>
          <p:cNvSpPr/>
          <p:nvPr/>
        </p:nvSpPr>
        <p:spPr>
          <a:xfrm>
            <a:off x="3" y="857250"/>
            <a:ext cx="2152357" cy="5143500"/>
          </a:xfrm>
          <a:prstGeom prst="rect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ja-JP" altLang="en-US" sz="1350" dirty="0"/>
          </a:p>
        </p:txBody>
      </p:sp>
      <p:sp>
        <p:nvSpPr>
          <p:cNvPr id="6" name="タイトル 1">
            <a:extLst>
              <a:ext uri="{FF2B5EF4-FFF2-40B4-BE49-F238E27FC236}">
                <a16:creationId xmlns:a16="http://schemas.microsoft.com/office/drawing/2014/main" id="{DBC39CDD-BF0F-8170-9D76-683C8769E69A}"/>
              </a:ext>
            </a:extLst>
          </p:cNvPr>
          <p:cNvSpPr txBox="1">
            <a:spLocks/>
          </p:cNvSpPr>
          <p:nvPr/>
        </p:nvSpPr>
        <p:spPr>
          <a:xfrm>
            <a:off x="132056" y="2655849"/>
            <a:ext cx="1813787" cy="478226"/>
          </a:xfrm>
          <a:prstGeom prst="rect">
            <a:avLst/>
          </a:prstGeom>
        </p:spPr>
        <p:txBody>
          <a:bodyPr vert="horz" lIns="68580" tIns="34290" rIns="68580" bIns="34290" rtlCol="0" anchor="t">
            <a:normAutofit fontScale="55000" lnSpcReduction="20000"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b="1" spc="225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門真市</a:t>
            </a:r>
            <a:endParaRPr lang="en-US" altLang="ja-JP" b="1" spc="225" dirty="0">
              <a:solidFill>
                <a:schemeClr val="bg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5AF966D6-B691-445C-014C-483EB1A8E97B}"/>
              </a:ext>
            </a:extLst>
          </p:cNvPr>
          <p:cNvCxnSpPr>
            <a:cxnSpLocks/>
          </p:cNvCxnSpPr>
          <p:nvPr/>
        </p:nvCxnSpPr>
        <p:spPr>
          <a:xfrm>
            <a:off x="2358457" y="1214754"/>
            <a:ext cx="6763406" cy="0"/>
          </a:xfrm>
          <a:prstGeom prst="line">
            <a:avLst/>
          </a:prstGeom>
          <a:ln>
            <a:solidFill>
              <a:srgbClr val="D6B8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楕円 15">
            <a:extLst>
              <a:ext uri="{FF2B5EF4-FFF2-40B4-BE49-F238E27FC236}">
                <a16:creationId xmlns:a16="http://schemas.microsoft.com/office/drawing/2014/main" id="{61770FFB-076D-4D8E-A395-40A76EF1C214}"/>
              </a:ext>
            </a:extLst>
          </p:cNvPr>
          <p:cNvSpPr/>
          <p:nvPr/>
        </p:nvSpPr>
        <p:spPr>
          <a:xfrm>
            <a:off x="4791375" y="2276872"/>
            <a:ext cx="1594827" cy="1594827"/>
          </a:xfrm>
          <a:prstGeom prst="ellipse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600" dirty="0">
                <a:solidFill>
                  <a:schemeClr val="bg1"/>
                </a:solidFill>
                <a:latin typeface="+mj-lt"/>
              </a:rPr>
              <a:t>02</a:t>
            </a:r>
            <a:endParaRPr lang="ja-JP" altLang="en-US" sz="3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9" name="タイトル 1">
            <a:extLst>
              <a:ext uri="{FF2B5EF4-FFF2-40B4-BE49-F238E27FC236}">
                <a16:creationId xmlns:a16="http://schemas.microsoft.com/office/drawing/2014/main" id="{CAD511B1-606A-4CF6-B6A0-EDC3556CA8DA}"/>
              </a:ext>
            </a:extLst>
          </p:cNvPr>
          <p:cNvSpPr txBox="1">
            <a:spLocks/>
          </p:cNvSpPr>
          <p:nvPr/>
        </p:nvSpPr>
        <p:spPr>
          <a:xfrm>
            <a:off x="82193" y="3933992"/>
            <a:ext cx="2022101" cy="647136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ja-JP" altLang="en-US" sz="1000" b="1" spc="225" dirty="0">
                <a:solidFill>
                  <a:schemeClr val="bg1"/>
                </a:solidFill>
                <a:latin typeface="+mn-ea"/>
                <a:ea typeface="+mn-ea"/>
                <a:cs typeface="Arial" panose="020B0604020202020204" pitchFamily="34" charset="0"/>
              </a:rPr>
              <a:t>人口（令和７年４月現在）</a:t>
            </a:r>
            <a:endParaRPr lang="en-US" altLang="ja-JP" sz="1000" b="1" spc="225" dirty="0">
              <a:solidFill>
                <a:schemeClr val="bg1"/>
              </a:solidFill>
              <a:latin typeface="+mn-ea"/>
              <a:ea typeface="+mn-ea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ja-JP" altLang="en-US" sz="1000" b="1" spc="225" dirty="0">
                <a:solidFill>
                  <a:schemeClr val="bg1"/>
                </a:solidFill>
                <a:latin typeface="+mn-ea"/>
                <a:ea typeface="+mn-ea"/>
                <a:cs typeface="Arial" panose="020B0604020202020204" pitchFamily="34" charset="0"/>
              </a:rPr>
              <a:t>　　　　　</a:t>
            </a:r>
            <a:r>
              <a:rPr lang="en-US" altLang="ja-JP" sz="1000" b="1" spc="225" dirty="0">
                <a:solidFill>
                  <a:schemeClr val="bg1"/>
                </a:solidFill>
                <a:latin typeface="+mn-ea"/>
                <a:ea typeface="+mn-ea"/>
                <a:cs typeface="Arial" panose="020B0604020202020204" pitchFamily="34" charset="0"/>
              </a:rPr>
              <a:t>115,739</a:t>
            </a:r>
            <a:r>
              <a:rPr lang="ja-JP" altLang="en-US" sz="1000" b="1" spc="225" dirty="0">
                <a:solidFill>
                  <a:schemeClr val="bg1"/>
                </a:solidFill>
                <a:latin typeface="+mn-ea"/>
                <a:ea typeface="+mn-ea"/>
                <a:cs typeface="Arial" panose="020B0604020202020204" pitchFamily="34" charset="0"/>
              </a:rPr>
              <a:t>人</a:t>
            </a:r>
            <a:endParaRPr lang="en-US" altLang="ja-JP" sz="1000" b="1" spc="225" dirty="0">
              <a:solidFill>
                <a:schemeClr val="bg1"/>
              </a:solidFill>
              <a:latin typeface="+mn-ea"/>
              <a:ea typeface="+mn-ea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</a:pPr>
            <a:endParaRPr lang="en-US" altLang="ja-JP" sz="1000" b="1" spc="225" dirty="0">
              <a:solidFill>
                <a:schemeClr val="bg1"/>
              </a:solidFill>
              <a:latin typeface="+mn-ea"/>
              <a:ea typeface="+mn-ea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ja-JP" altLang="en-US" sz="1000" b="1" spc="225" dirty="0">
                <a:solidFill>
                  <a:schemeClr val="bg1"/>
                </a:solidFill>
                <a:latin typeface="+mn-ea"/>
                <a:ea typeface="+mn-ea"/>
                <a:cs typeface="Arial" panose="020B0604020202020204" pitchFamily="34" charset="0"/>
              </a:rPr>
              <a:t>整備時期：平成</a:t>
            </a:r>
            <a:r>
              <a:rPr lang="en-US" altLang="ja-JP" sz="1000" b="1" spc="225" dirty="0">
                <a:solidFill>
                  <a:schemeClr val="bg1"/>
                </a:solidFill>
                <a:latin typeface="+mn-ea"/>
                <a:ea typeface="+mn-ea"/>
                <a:cs typeface="Arial" panose="020B0604020202020204" pitchFamily="34" charset="0"/>
              </a:rPr>
              <a:t>31</a:t>
            </a:r>
            <a:r>
              <a:rPr lang="ja-JP" altLang="en-US" sz="1000" b="1" spc="225" dirty="0">
                <a:solidFill>
                  <a:schemeClr val="bg1"/>
                </a:solidFill>
                <a:latin typeface="+mn-ea"/>
                <a:ea typeface="+mn-ea"/>
                <a:cs typeface="Arial" panose="020B0604020202020204" pitchFamily="34" charset="0"/>
              </a:rPr>
              <a:t>年</a:t>
            </a:r>
            <a:r>
              <a:rPr lang="en-US" altLang="ja-JP" sz="1000" b="1" spc="225" dirty="0">
                <a:solidFill>
                  <a:schemeClr val="bg1"/>
                </a:solidFill>
                <a:latin typeface="+mn-ea"/>
                <a:ea typeface="+mn-ea"/>
                <a:cs typeface="Arial" panose="020B0604020202020204" pitchFamily="34" charset="0"/>
              </a:rPr>
              <a:t>4</a:t>
            </a:r>
            <a:r>
              <a:rPr lang="ja-JP" altLang="en-US" sz="1000" b="1" spc="225" dirty="0">
                <a:solidFill>
                  <a:schemeClr val="bg1"/>
                </a:solidFill>
                <a:latin typeface="+mn-ea"/>
                <a:ea typeface="+mn-ea"/>
                <a:cs typeface="Arial" panose="020B0604020202020204" pitchFamily="34" charset="0"/>
              </a:rPr>
              <a:t>月</a:t>
            </a:r>
            <a:endParaRPr lang="en-US" altLang="ja-JP" sz="1000" b="1" spc="225" dirty="0">
              <a:solidFill>
                <a:schemeClr val="bg1"/>
              </a:solidFill>
              <a:latin typeface="+mn-ea"/>
              <a:ea typeface="+mn-ea"/>
              <a:cs typeface="Arial" panose="020B0604020202020204" pitchFamily="34" charset="0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ACDE0DCB-57DA-4DB2-83B5-01F90BF23F6F}"/>
              </a:ext>
            </a:extLst>
          </p:cNvPr>
          <p:cNvSpPr/>
          <p:nvPr/>
        </p:nvSpPr>
        <p:spPr>
          <a:xfrm>
            <a:off x="683568" y="1556792"/>
            <a:ext cx="792088" cy="72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スライド番号プレースホルダー 5">
            <a:extLst>
              <a:ext uri="{FF2B5EF4-FFF2-40B4-BE49-F238E27FC236}">
                <a16:creationId xmlns:a16="http://schemas.microsoft.com/office/drawing/2014/main" id="{6C33BC74-78AB-470F-8BAF-9C1E3D03F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76256" y="6453336"/>
            <a:ext cx="2057400" cy="365125"/>
          </a:xfrm>
        </p:spPr>
        <p:txBody>
          <a:bodyPr/>
          <a:lstStyle/>
          <a:p>
            <a:fld id="{D2D8002D-B5B0-4BAC-B1F6-782DDCCE6D9C}" type="slidenum">
              <a:rPr kumimoji="1" lang="ja-JP" altLang="en-US" smtClean="0"/>
              <a:t>1</a:t>
            </a:fld>
            <a:endParaRPr kumimoji="1" lang="ja-JP" altLang="en-US"/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7005" y="1059344"/>
            <a:ext cx="1323890" cy="1421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0894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角丸四角形 1">
            <a:extLst>
              <a:ext uri="{FF2B5EF4-FFF2-40B4-BE49-F238E27FC236}">
                <a16:creationId xmlns:a16="http://schemas.microsoft.com/office/drawing/2014/main" id="{C8B3BF4F-EC84-1CA6-4290-9403FE4E4BB3}"/>
              </a:ext>
            </a:extLst>
          </p:cNvPr>
          <p:cNvSpPr/>
          <p:nvPr/>
        </p:nvSpPr>
        <p:spPr>
          <a:xfrm>
            <a:off x="1140576" y="1106742"/>
            <a:ext cx="6862847" cy="1205922"/>
          </a:xfrm>
          <a:prstGeom prst="roundRect">
            <a:avLst>
              <a:gd name="adj" fmla="val 21554"/>
            </a:avLst>
          </a:prstGeom>
          <a:solidFill>
            <a:srgbClr val="F59C0B"/>
          </a:solidFill>
          <a:ln w="571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100" b="1" dirty="0"/>
              <a:t>　　</a:t>
            </a:r>
            <a:endParaRPr lang="ja-JP" altLang="en-US" sz="2100" b="1" dirty="0">
              <a:solidFill>
                <a:srgbClr val="FFFDE1"/>
              </a:solidFill>
            </a:endParaRP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CCF86D90-3DC5-872E-67A2-ED9E4D0E35E1}"/>
              </a:ext>
            </a:extLst>
          </p:cNvPr>
          <p:cNvSpPr txBox="1">
            <a:spLocks/>
          </p:cNvSpPr>
          <p:nvPr/>
        </p:nvSpPr>
        <p:spPr>
          <a:xfrm>
            <a:off x="2249742" y="1350851"/>
            <a:ext cx="4457713" cy="669974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3300" b="1" dirty="0">
                <a:solidFill>
                  <a:schemeClr val="bg1"/>
                </a:solidFill>
                <a:latin typeface="+mn-ea"/>
                <a:ea typeface="+mn-ea"/>
              </a:rPr>
              <a:t>市町村問合せ先</a:t>
            </a:r>
            <a:endParaRPr lang="en-US" altLang="ja-JP" sz="3300" b="1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3" name="角丸四角形 2">
            <a:extLst>
              <a:ext uri="{FF2B5EF4-FFF2-40B4-BE49-F238E27FC236}">
                <a16:creationId xmlns:a16="http://schemas.microsoft.com/office/drawing/2014/main" id="{667CA13B-45AF-2C66-CE56-17C9C4D9EEAC}"/>
              </a:ext>
            </a:extLst>
          </p:cNvPr>
          <p:cNvSpPr/>
          <p:nvPr/>
        </p:nvSpPr>
        <p:spPr>
          <a:xfrm>
            <a:off x="1147661" y="2803551"/>
            <a:ext cx="6862847" cy="3008913"/>
          </a:xfrm>
          <a:prstGeom prst="roundRect">
            <a:avLst>
              <a:gd name="adj" fmla="val 5612"/>
            </a:avLst>
          </a:prstGeom>
          <a:solidFill>
            <a:schemeClr val="bg1"/>
          </a:solidFill>
          <a:ln w="57150">
            <a:solidFill>
              <a:srgbClr val="F59C1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/>
          </a:p>
        </p:txBody>
      </p:sp>
      <p:sp>
        <p:nvSpPr>
          <p:cNvPr id="6" name="三角形 5">
            <a:extLst>
              <a:ext uri="{FF2B5EF4-FFF2-40B4-BE49-F238E27FC236}">
                <a16:creationId xmlns:a16="http://schemas.microsoft.com/office/drawing/2014/main" id="{6D764C04-8067-88A1-B865-FA78C4A09340}"/>
              </a:ext>
            </a:extLst>
          </p:cNvPr>
          <p:cNvSpPr/>
          <p:nvPr/>
        </p:nvSpPr>
        <p:spPr>
          <a:xfrm flipV="1">
            <a:off x="4270017" y="2489872"/>
            <a:ext cx="603956" cy="274526"/>
          </a:xfrm>
          <a:prstGeom prst="triangle">
            <a:avLst/>
          </a:prstGeom>
          <a:solidFill>
            <a:srgbClr val="E27B1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1F95F3B-732F-3643-0A9C-2FA96D55C1DF}"/>
              </a:ext>
            </a:extLst>
          </p:cNvPr>
          <p:cNvSpPr txBox="1"/>
          <p:nvPr/>
        </p:nvSpPr>
        <p:spPr>
          <a:xfrm>
            <a:off x="1271479" y="2862281"/>
            <a:ext cx="6601033" cy="1511246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algn="ctr">
              <a:lnSpc>
                <a:spcPct val="150000"/>
              </a:lnSpc>
            </a:pPr>
            <a:r>
              <a:rPr lang="ja-JP" altLang="en-US" b="1" dirty="0">
                <a:latin typeface="+mn-ea"/>
              </a:rPr>
              <a:t>門真市役所　保健福祉部　</a:t>
            </a:r>
            <a:r>
              <a:rPr lang="ja-JP" altLang="en-US" b="1" dirty="0" err="1">
                <a:latin typeface="+mn-ea"/>
              </a:rPr>
              <a:t>障がい</a:t>
            </a:r>
            <a:r>
              <a:rPr lang="ja-JP" altLang="en-US" b="1" dirty="0">
                <a:latin typeface="+mn-ea"/>
              </a:rPr>
              <a:t>福祉課</a:t>
            </a:r>
            <a:endParaRPr lang="en-US" altLang="ja-JP" sz="1350" b="1" dirty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ja-JP" altLang="en-US" sz="1350" b="1" dirty="0">
                <a:latin typeface="+mn-ea"/>
              </a:rPr>
              <a:t>　　　住所　　　門真市中町１番１号</a:t>
            </a:r>
            <a:endParaRPr lang="en-US" altLang="ja-JP" sz="1350" b="1" dirty="0">
              <a:latin typeface="+mn-ea"/>
            </a:endParaRPr>
          </a:p>
          <a:p>
            <a:r>
              <a:rPr lang="ja-JP" altLang="en-US" sz="1350" b="1" dirty="0">
                <a:latin typeface="+mn-ea"/>
              </a:rPr>
              <a:t>　　電話番号　　</a:t>
            </a:r>
            <a:r>
              <a:rPr lang="en-US" altLang="ja-JP" sz="1350" b="1" dirty="0">
                <a:latin typeface="+mn-ea"/>
              </a:rPr>
              <a:t>06-6902-6154</a:t>
            </a:r>
          </a:p>
          <a:p>
            <a:r>
              <a:rPr lang="ja-JP" altLang="en-US" sz="1350" b="1" dirty="0">
                <a:latin typeface="+mn-ea"/>
              </a:rPr>
              <a:t>　　ファックス　</a:t>
            </a:r>
            <a:r>
              <a:rPr lang="en-US" altLang="ja-JP" sz="1350" b="1" dirty="0">
                <a:latin typeface="+mn-ea"/>
              </a:rPr>
              <a:t>06-6905-9510</a:t>
            </a:r>
          </a:p>
          <a:p>
            <a:r>
              <a:rPr lang="ja-JP" altLang="en-US" sz="1350" b="1" dirty="0">
                <a:latin typeface="+mn-ea"/>
              </a:rPr>
              <a:t>　　アドレス　　</a:t>
            </a:r>
            <a:r>
              <a:rPr lang="en-US" altLang="ja-JP" sz="1350" b="1" dirty="0">
                <a:latin typeface="+mn-ea"/>
                <a:hlinkClick r:id="rId3"/>
              </a:rPr>
              <a:t>fuk07@city.kadoma.osaka.jp</a:t>
            </a:r>
            <a:endParaRPr lang="en-US" altLang="ja-JP" sz="1350" b="1" dirty="0">
              <a:latin typeface="+mn-ea"/>
            </a:endParaRPr>
          </a:p>
          <a:p>
            <a:r>
              <a:rPr lang="ja-JP" altLang="en-US" sz="1350" b="1" dirty="0">
                <a:latin typeface="+mn-ea"/>
              </a:rPr>
              <a:t>　　</a:t>
            </a:r>
            <a:endParaRPr lang="en-US" altLang="ja-JP" sz="1350" dirty="0">
              <a:latin typeface="+mn-ea"/>
            </a:endParaRPr>
          </a:p>
        </p:txBody>
      </p:sp>
      <p:sp>
        <p:nvSpPr>
          <p:cNvPr id="10" name="楕円 9">
            <a:hlinkClick r:id="rId4" action="ppaction://hlinksldjump"/>
            <a:extLst>
              <a:ext uri="{FF2B5EF4-FFF2-40B4-BE49-F238E27FC236}">
                <a16:creationId xmlns:a16="http://schemas.microsoft.com/office/drawing/2014/main" id="{A73912BB-2FAF-4919-BC39-7F531383164A}"/>
              </a:ext>
            </a:extLst>
          </p:cNvPr>
          <p:cNvSpPr>
            <a:spLocks noChangeAspect="1"/>
          </p:cNvSpPr>
          <p:nvPr/>
        </p:nvSpPr>
        <p:spPr>
          <a:xfrm>
            <a:off x="454274" y="1163679"/>
            <a:ext cx="999000" cy="999000"/>
          </a:xfrm>
          <a:prstGeom prst="ellipse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6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01</a:t>
            </a:r>
            <a:endParaRPr lang="ja-JP" altLang="en-US" sz="3600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503C0805-2879-415D-882F-4C6263C65927}"/>
              </a:ext>
            </a:extLst>
          </p:cNvPr>
          <p:cNvSpPr txBox="1"/>
          <p:nvPr/>
        </p:nvSpPr>
        <p:spPr>
          <a:xfrm>
            <a:off x="2053025" y="1879144"/>
            <a:ext cx="62646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>
                <a:solidFill>
                  <a:schemeClr val="bg1"/>
                </a:solidFill>
                <a:latin typeface="Segoe UI"/>
                <a:ea typeface="メイリオ"/>
              </a:rPr>
              <a:t>地域生活支援拠点等に関するお問い合わせはこちらです。</a:t>
            </a:r>
            <a:endParaRPr lang="en-US" altLang="ja-JP" sz="1600" b="1" dirty="0">
              <a:solidFill>
                <a:schemeClr val="bg1"/>
              </a:solidFill>
              <a:latin typeface="Segoe UI"/>
              <a:ea typeface="メイリオ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97406EF9-5C39-414C-881C-12B79D7D6950}"/>
              </a:ext>
            </a:extLst>
          </p:cNvPr>
          <p:cNvSpPr/>
          <p:nvPr/>
        </p:nvSpPr>
        <p:spPr>
          <a:xfrm>
            <a:off x="0" y="857250"/>
            <a:ext cx="231399" cy="5143500"/>
          </a:xfrm>
          <a:prstGeom prst="rect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>
              <a:solidFill>
                <a:srgbClr val="D99E29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13" name="スライド番号プレースホルダー 5">
            <a:extLst>
              <a:ext uri="{FF2B5EF4-FFF2-40B4-BE49-F238E27FC236}">
                <a16:creationId xmlns:a16="http://schemas.microsoft.com/office/drawing/2014/main" id="{D577522B-1BA6-4515-94A2-CFEC36C6DC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76256" y="6453336"/>
            <a:ext cx="2057400" cy="365125"/>
          </a:xfrm>
        </p:spPr>
        <p:txBody>
          <a:bodyPr/>
          <a:lstStyle/>
          <a:p>
            <a:fld id="{D2D8002D-B5B0-4BAC-B1F6-782DDCCE6D9C}" type="slidenum">
              <a:rPr kumimoji="1" lang="ja-JP" altLang="en-US" smtClean="0"/>
              <a:t>2</a:t>
            </a:fld>
            <a:endParaRPr kumimoji="1" lang="ja-JP" altLang="en-US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E55A6B56-6663-4FBF-8687-0B8F696EF014}"/>
              </a:ext>
            </a:extLst>
          </p:cNvPr>
          <p:cNvSpPr txBox="1"/>
          <p:nvPr/>
        </p:nvSpPr>
        <p:spPr>
          <a:xfrm>
            <a:off x="1271480" y="4593265"/>
            <a:ext cx="6604578" cy="1041991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>
              <a:spcAft>
                <a:spcPts val="300"/>
              </a:spcAft>
            </a:pPr>
            <a:r>
              <a:rPr lang="ja-JP" altLang="en-US" sz="1350" b="1" dirty="0">
                <a:latin typeface="+mn-ea"/>
              </a:rPr>
              <a:t>　（緊急時の受入れ・対応について）</a:t>
            </a:r>
            <a:endParaRPr lang="en-US" altLang="ja-JP" sz="1350" b="1" dirty="0">
              <a:latin typeface="+mn-ea"/>
            </a:endParaRPr>
          </a:p>
          <a:p>
            <a:pPr>
              <a:spcAft>
                <a:spcPts val="300"/>
              </a:spcAft>
            </a:pPr>
            <a:r>
              <a:rPr lang="ja-JP" altLang="en-US" sz="1350" b="1" dirty="0">
                <a:latin typeface="+mn-ea"/>
              </a:rPr>
              <a:t>　　地域生活支援拠点ジェイ・エス　エリアサポート室</a:t>
            </a:r>
            <a:endParaRPr lang="en-US" altLang="ja-JP" sz="1350" b="1" dirty="0">
              <a:latin typeface="+mn-ea"/>
            </a:endParaRPr>
          </a:p>
          <a:p>
            <a:pPr>
              <a:spcAft>
                <a:spcPts val="300"/>
              </a:spcAft>
            </a:pPr>
            <a:r>
              <a:rPr lang="ja-JP" altLang="en-US" sz="1350" b="1" dirty="0">
                <a:latin typeface="+mn-ea"/>
              </a:rPr>
              <a:t>　　電話番号　　</a:t>
            </a:r>
            <a:r>
              <a:rPr lang="en-US" altLang="ja-JP" sz="1350" b="1" dirty="0">
                <a:latin typeface="+mn-ea"/>
              </a:rPr>
              <a:t>06-6780-3502</a:t>
            </a:r>
          </a:p>
          <a:p>
            <a:pPr>
              <a:spcAft>
                <a:spcPts val="300"/>
              </a:spcAft>
            </a:pPr>
            <a:r>
              <a:rPr lang="ja-JP" altLang="en-US" sz="1350" b="1" dirty="0">
                <a:latin typeface="+mn-ea"/>
              </a:rPr>
              <a:t>　　ファックス　</a:t>
            </a:r>
            <a:r>
              <a:rPr lang="en-US" altLang="ja-JP" sz="1350" b="1" dirty="0">
                <a:latin typeface="+mn-ea"/>
              </a:rPr>
              <a:t>06-4967-5553</a:t>
            </a:r>
          </a:p>
        </p:txBody>
      </p:sp>
    </p:spTree>
    <p:extLst>
      <p:ext uri="{BB962C8B-B14F-4D97-AF65-F5344CB8AC3E}">
        <p14:creationId xmlns:p14="http://schemas.microsoft.com/office/powerpoint/2010/main" val="1387121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角丸四角形 1">
            <a:extLst>
              <a:ext uri="{FF2B5EF4-FFF2-40B4-BE49-F238E27FC236}">
                <a16:creationId xmlns:a16="http://schemas.microsoft.com/office/drawing/2014/main" id="{C8B3BF4F-EC84-1CA6-4290-9403FE4E4BB3}"/>
              </a:ext>
            </a:extLst>
          </p:cNvPr>
          <p:cNvSpPr/>
          <p:nvPr/>
        </p:nvSpPr>
        <p:spPr>
          <a:xfrm>
            <a:off x="1140576" y="1106741"/>
            <a:ext cx="6862847" cy="810000"/>
          </a:xfrm>
          <a:prstGeom prst="roundRect">
            <a:avLst>
              <a:gd name="adj" fmla="val 21554"/>
            </a:avLst>
          </a:prstGeom>
          <a:solidFill>
            <a:srgbClr val="F59C0B"/>
          </a:solidFill>
          <a:ln w="571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100" b="1" dirty="0">
                <a:solidFill>
                  <a:schemeClr val="bg1"/>
                </a:solidFill>
              </a:rPr>
              <a:t>　　</a:t>
            </a: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CCF86D90-3DC5-872E-67A2-ED9E4D0E35E1}"/>
              </a:ext>
            </a:extLst>
          </p:cNvPr>
          <p:cNvSpPr txBox="1">
            <a:spLocks/>
          </p:cNvSpPr>
          <p:nvPr/>
        </p:nvSpPr>
        <p:spPr>
          <a:xfrm>
            <a:off x="2013443" y="1246952"/>
            <a:ext cx="5670630" cy="669974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3300" b="1" dirty="0">
                <a:solidFill>
                  <a:schemeClr val="bg1"/>
                </a:solidFill>
                <a:latin typeface="+mn-ea"/>
                <a:ea typeface="+mn-ea"/>
              </a:rPr>
              <a:t>運用状況の検証・検討</a:t>
            </a:r>
          </a:p>
        </p:txBody>
      </p:sp>
      <p:sp>
        <p:nvSpPr>
          <p:cNvPr id="10" name="楕円 9">
            <a:hlinkClick r:id="rId3" action="ppaction://hlinksldjump"/>
            <a:extLst>
              <a:ext uri="{FF2B5EF4-FFF2-40B4-BE49-F238E27FC236}">
                <a16:creationId xmlns:a16="http://schemas.microsoft.com/office/drawing/2014/main" id="{A73912BB-2FAF-4919-BC39-7F531383164A}"/>
              </a:ext>
            </a:extLst>
          </p:cNvPr>
          <p:cNvSpPr>
            <a:spLocks noChangeAspect="1"/>
          </p:cNvSpPr>
          <p:nvPr/>
        </p:nvSpPr>
        <p:spPr>
          <a:xfrm>
            <a:off x="960428" y="1016432"/>
            <a:ext cx="999000" cy="999000"/>
          </a:xfrm>
          <a:prstGeom prst="ellipse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6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02</a:t>
            </a:r>
            <a:endParaRPr lang="ja-JP" altLang="en-US" sz="3600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284544E2-71E9-442B-AC34-499585CEDA1D}"/>
              </a:ext>
            </a:extLst>
          </p:cNvPr>
          <p:cNvSpPr/>
          <p:nvPr/>
        </p:nvSpPr>
        <p:spPr>
          <a:xfrm>
            <a:off x="0" y="857250"/>
            <a:ext cx="231399" cy="5143500"/>
          </a:xfrm>
          <a:prstGeom prst="rect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>
              <a:solidFill>
                <a:srgbClr val="D99E29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12" name="角丸四角形 1">
            <a:extLst>
              <a:ext uri="{FF2B5EF4-FFF2-40B4-BE49-F238E27FC236}">
                <a16:creationId xmlns:a16="http://schemas.microsoft.com/office/drawing/2014/main" id="{743FA248-0EF4-4AEC-A993-E35A80C48345}"/>
              </a:ext>
            </a:extLst>
          </p:cNvPr>
          <p:cNvSpPr/>
          <p:nvPr/>
        </p:nvSpPr>
        <p:spPr>
          <a:xfrm>
            <a:off x="359533" y="2473810"/>
            <a:ext cx="2440394" cy="1080847"/>
          </a:xfrm>
          <a:prstGeom prst="roundRect">
            <a:avLst>
              <a:gd name="adj" fmla="val 5758"/>
            </a:avLst>
          </a:prstGeom>
          <a:solidFill>
            <a:schemeClr val="bg1"/>
          </a:solidFill>
          <a:ln w="38100">
            <a:solidFill>
              <a:srgbClr val="F59C0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>
              <a:solidFill>
                <a:prstClr val="white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14" name="タイトル 1">
            <a:extLst>
              <a:ext uri="{FF2B5EF4-FFF2-40B4-BE49-F238E27FC236}">
                <a16:creationId xmlns:a16="http://schemas.microsoft.com/office/drawing/2014/main" id="{771BFA7B-02B8-456F-A82D-C4492167A638}"/>
              </a:ext>
            </a:extLst>
          </p:cNvPr>
          <p:cNvSpPr txBox="1">
            <a:spLocks/>
          </p:cNvSpPr>
          <p:nvPr/>
        </p:nvSpPr>
        <p:spPr>
          <a:xfrm>
            <a:off x="552493" y="2266753"/>
            <a:ext cx="2054472" cy="414116"/>
          </a:xfrm>
          <a:prstGeom prst="roundRect">
            <a:avLst>
              <a:gd name="adj" fmla="val 49068"/>
            </a:avLst>
          </a:prstGeom>
          <a:solidFill>
            <a:srgbClr val="F59C0B"/>
          </a:solidFill>
        </p:spPr>
        <p:txBody>
          <a:bodyPr vert="horz" lIns="68580" tIns="54000" rIns="68580" bIns="34290" rtlCol="0" anchor="ctr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783">
              <a:lnSpc>
                <a:spcPct val="100000"/>
              </a:lnSpc>
              <a:defRPr/>
            </a:pPr>
            <a:r>
              <a:rPr lang="ja-JP" altLang="en-US" sz="1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検証・検討の場の名称</a:t>
            </a:r>
            <a:endParaRPr lang="en-US" altLang="ja-JP" sz="14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7" name="角丸四角形 1">
            <a:extLst>
              <a:ext uri="{FF2B5EF4-FFF2-40B4-BE49-F238E27FC236}">
                <a16:creationId xmlns:a16="http://schemas.microsoft.com/office/drawing/2014/main" id="{75894484-61C0-4696-88C1-AA2F17843510}"/>
              </a:ext>
            </a:extLst>
          </p:cNvPr>
          <p:cNvSpPr/>
          <p:nvPr/>
        </p:nvSpPr>
        <p:spPr>
          <a:xfrm>
            <a:off x="364147" y="4822381"/>
            <a:ext cx="2440394" cy="1090895"/>
          </a:xfrm>
          <a:prstGeom prst="roundRect">
            <a:avLst>
              <a:gd name="adj" fmla="val 5758"/>
            </a:avLst>
          </a:prstGeom>
          <a:solidFill>
            <a:schemeClr val="bg1"/>
          </a:solidFill>
          <a:ln w="38100">
            <a:solidFill>
              <a:srgbClr val="F59C0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>
              <a:solidFill>
                <a:prstClr val="white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18" name="タイトル 1">
            <a:extLst>
              <a:ext uri="{FF2B5EF4-FFF2-40B4-BE49-F238E27FC236}">
                <a16:creationId xmlns:a16="http://schemas.microsoft.com/office/drawing/2014/main" id="{0BE32D83-5A05-4BD1-AC7B-07BE76B42EAD}"/>
              </a:ext>
            </a:extLst>
          </p:cNvPr>
          <p:cNvSpPr txBox="1">
            <a:spLocks/>
          </p:cNvSpPr>
          <p:nvPr/>
        </p:nvSpPr>
        <p:spPr>
          <a:xfrm>
            <a:off x="557108" y="4615324"/>
            <a:ext cx="2054472" cy="469860"/>
          </a:xfrm>
          <a:prstGeom prst="roundRect">
            <a:avLst>
              <a:gd name="adj" fmla="val 49068"/>
            </a:avLst>
          </a:prstGeom>
          <a:solidFill>
            <a:srgbClr val="F59C0B"/>
          </a:solidFill>
        </p:spPr>
        <p:txBody>
          <a:bodyPr vert="horz" lIns="68580" tIns="54000" rIns="68580" bIns="34290" rtlCol="0" anchor="ctr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783">
              <a:lnSpc>
                <a:spcPct val="100000"/>
              </a:lnSpc>
              <a:defRPr/>
            </a:pPr>
            <a:r>
              <a:rPr lang="ja-JP" altLang="en-US" sz="1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地域生活支援拠点等</a:t>
            </a:r>
            <a:endParaRPr lang="en-US" altLang="ja-JP" sz="12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defTabSz="685783">
              <a:lnSpc>
                <a:spcPct val="100000"/>
              </a:lnSpc>
              <a:defRPr/>
            </a:pPr>
            <a:r>
              <a:rPr lang="ja-JP" altLang="en-US" sz="1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コーディネーターの配置</a:t>
            </a:r>
            <a:endParaRPr lang="en-US" altLang="ja-JP" sz="12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0" name="角丸四角形 1">
            <a:extLst>
              <a:ext uri="{FF2B5EF4-FFF2-40B4-BE49-F238E27FC236}">
                <a16:creationId xmlns:a16="http://schemas.microsoft.com/office/drawing/2014/main" id="{EC5ABB0A-CE79-463E-A0CF-F52BBB9DF4A7}"/>
              </a:ext>
            </a:extLst>
          </p:cNvPr>
          <p:cNvSpPr/>
          <p:nvPr/>
        </p:nvSpPr>
        <p:spPr>
          <a:xfrm>
            <a:off x="359533" y="3827191"/>
            <a:ext cx="2440394" cy="728481"/>
          </a:xfrm>
          <a:prstGeom prst="roundRect">
            <a:avLst>
              <a:gd name="adj" fmla="val 5758"/>
            </a:avLst>
          </a:prstGeom>
          <a:solidFill>
            <a:schemeClr val="bg1"/>
          </a:solidFill>
          <a:ln w="38100">
            <a:solidFill>
              <a:srgbClr val="F59C0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>
              <a:solidFill>
                <a:prstClr val="white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21" name="タイトル 1">
            <a:extLst>
              <a:ext uri="{FF2B5EF4-FFF2-40B4-BE49-F238E27FC236}">
                <a16:creationId xmlns:a16="http://schemas.microsoft.com/office/drawing/2014/main" id="{F13989D2-6CE8-4CEE-9C09-9B6F44210125}"/>
              </a:ext>
            </a:extLst>
          </p:cNvPr>
          <p:cNvSpPr txBox="1">
            <a:spLocks/>
          </p:cNvSpPr>
          <p:nvPr/>
        </p:nvSpPr>
        <p:spPr>
          <a:xfrm>
            <a:off x="552493" y="3620133"/>
            <a:ext cx="2054472" cy="414116"/>
          </a:xfrm>
          <a:prstGeom prst="roundRect">
            <a:avLst>
              <a:gd name="adj" fmla="val 49068"/>
            </a:avLst>
          </a:prstGeom>
          <a:solidFill>
            <a:srgbClr val="F59C0B"/>
          </a:solidFill>
        </p:spPr>
        <p:txBody>
          <a:bodyPr vert="horz" lIns="68580" tIns="54000" rIns="68580" bIns="34290" rtlCol="0" anchor="ctr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783">
              <a:lnSpc>
                <a:spcPct val="100000"/>
              </a:lnSpc>
              <a:defRPr/>
            </a:pPr>
            <a:r>
              <a:rPr lang="ja-JP" altLang="en-US" sz="15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開催頻度</a:t>
            </a:r>
            <a:endParaRPr lang="en-US" altLang="ja-JP" sz="15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角丸四角形 1">
            <a:extLst>
              <a:ext uri="{FF2B5EF4-FFF2-40B4-BE49-F238E27FC236}">
                <a16:creationId xmlns:a16="http://schemas.microsoft.com/office/drawing/2014/main" id="{D7FA2747-4FDB-4132-B6EB-D67C41A4270C}"/>
              </a:ext>
            </a:extLst>
          </p:cNvPr>
          <p:cNvSpPr/>
          <p:nvPr/>
        </p:nvSpPr>
        <p:spPr>
          <a:xfrm>
            <a:off x="3118111" y="2473810"/>
            <a:ext cx="5828375" cy="3439466"/>
          </a:xfrm>
          <a:prstGeom prst="roundRect">
            <a:avLst>
              <a:gd name="adj" fmla="val 2940"/>
            </a:avLst>
          </a:prstGeom>
          <a:solidFill>
            <a:schemeClr val="bg1"/>
          </a:solidFill>
          <a:ln w="38100">
            <a:solidFill>
              <a:srgbClr val="F59C0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>
              <a:solidFill>
                <a:prstClr val="white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23" name="タイトル 1">
            <a:extLst>
              <a:ext uri="{FF2B5EF4-FFF2-40B4-BE49-F238E27FC236}">
                <a16:creationId xmlns:a16="http://schemas.microsoft.com/office/drawing/2014/main" id="{B30B75B3-6A61-4F01-AF91-62494F86DE78}"/>
              </a:ext>
            </a:extLst>
          </p:cNvPr>
          <p:cNvSpPr txBox="1">
            <a:spLocks/>
          </p:cNvSpPr>
          <p:nvPr/>
        </p:nvSpPr>
        <p:spPr>
          <a:xfrm>
            <a:off x="3578959" y="2256067"/>
            <a:ext cx="4906679" cy="414116"/>
          </a:xfrm>
          <a:prstGeom prst="roundRect">
            <a:avLst>
              <a:gd name="adj" fmla="val 49068"/>
            </a:avLst>
          </a:prstGeom>
          <a:solidFill>
            <a:srgbClr val="F59C0B"/>
          </a:solidFill>
        </p:spPr>
        <p:txBody>
          <a:bodyPr vert="horz" lIns="68580" tIns="5400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783">
              <a:lnSpc>
                <a:spcPct val="100000"/>
              </a:lnSpc>
              <a:defRPr/>
            </a:pPr>
            <a:r>
              <a:rPr lang="ja-JP" altLang="en-US" sz="15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具体的な内容</a:t>
            </a:r>
            <a:endParaRPr lang="en-US" altLang="ja-JP" sz="15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4" name="タイトル 1">
            <a:extLst>
              <a:ext uri="{FF2B5EF4-FFF2-40B4-BE49-F238E27FC236}">
                <a16:creationId xmlns:a16="http://schemas.microsoft.com/office/drawing/2014/main" id="{C58BC26E-763B-4CE6-9470-D39EA3CC24AD}"/>
              </a:ext>
            </a:extLst>
          </p:cNvPr>
          <p:cNvSpPr txBox="1">
            <a:spLocks/>
          </p:cNvSpPr>
          <p:nvPr/>
        </p:nvSpPr>
        <p:spPr>
          <a:xfrm>
            <a:off x="3408057" y="2873625"/>
            <a:ext cx="5077581" cy="2945283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685783">
              <a:lnSpc>
                <a:spcPct val="100000"/>
              </a:lnSpc>
              <a:defRPr/>
            </a:pP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（目的）</a:t>
            </a:r>
            <a:endParaRPr lang="en-US" altLang="ja-JP" sz="105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門真市</a:t>
            </a:r>
            <a:r>
              <a:rPr lang="ja-JP" altLang="en-US" sz="1050" dirty="0" err="1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障がい</a:t>
            </a: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者地域協議会の場を活用し、効果的な運営がなされているかの評価の実施などを通じて、安定的かつ継続的な運営に向けた取り組みを推進するため。</a:t>
            </a:r>
            <a:endParaRPr lang="en-US" altLang="ja-JP" sz="105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endParaRPr lang="en-US" altLang="ja-JP" sz="105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（評価視点）</a:t>
            </a:r>
            <a:endParaRPr lang="en-US" altLang="ja-JP" sz="105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相談支援、緊急時の受け入れ・対応、体験の機会・場の提供、専門的人材の確保・養成、地域の体制づくりという５つの必要な機能が適切に実施できているか。</a:t>
            </a:r>
            <a:endParaRPr lang="en-US" altLang="ja-JP" sz="105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endParaRPr lang="en-US" altLang="ja-JP" sz="105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（評価の流れ）</a:t>
            </a:r>
            <a:endParaRPr lang="en-US" altLang="ja-JP" sz="105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①事業者に対して、門真市長に「地域生活支援拠点の実施状況等報告書」（様式　　　１号）を提出するよう通知する。</a:t>
            </a:r>
            <a:endParaRPr lang="en-US" altLang="ja-JP" sz="105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②事業者から提出された「地域生活支援拠点の実施状況等報告書」を</a:t>
            </a:r>
            <a:r>
              <a:rPr lang="ja-JP" altLang="en-US" sz="1050" dirty="0" err="1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障がい</a:t>
            </a: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福祉課が収受する。</a:t>
            </a:r>
            <a:endParaRPr lang="en-US" altLang="ja-JP" sz="105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③門真市</a:t>
            </a:r>
            <a:r>
              <a:rPr lang="ja-JP" altLang="en-US" sz="1050" dirty="0" err="1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障がい</a:t>
            </a: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者地域協議会に事業者が出席の上、実施状況等を報告し、評価（必要に応じて要望、助言等）を受ける。</a:t>
            </a:r>
            <a:endParaRPr lang="en-US" altLang="ja-JP" sz="105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5" name="タイトル 1">
            <a:extLst>
              <a:ext uri="{FF2B5EF4-FFF2-40B4-BE49-F238E27FC236}">
                <a16:creationId xmlns:a16="http://schemas.microsoft.com/office/drawing/2014/main" id="{3D127DE6-322B-4DE0-A117-EB46B5C6A60B}"/>
              </a:ext>
            </a:extLst>
          </p:cNvPr>
          <p:cNvSpPr txBox="1">
            <a:spLocks/>
          </p:cNvSpPr>
          <p:nvPr/>
        </p:nvSpPr>
        <p:spPr>
          <a:xfrm>
            <a:off x="527272" y="4080482"/>
            <a:ext cx="2256422" cy="567042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685783">
              <a:lnSpc>
                <a:spcPct val="100000"/>
              </a:lnSpc>
              <a:defRPr/>
            </a:pP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年１回</a:t>
            </a:r>
            <a:endParaRPr lang="en-US" altLang="ja-JP" sz="105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" name="タイトル 1">
            <a:extLst>
              <a:ext uri="{FF2B5EF4-FFF2-40B4-BE49-F238E27FC236}">
                <a16:creationId xmlns:a16="http://schemas.microsoft.com/office/drawing/2014/main" id="{00432453-1E5B-4F3B-83D5-BA533CE43944}"/>
              </a:ext>
            </a:extLst>
          </p:cNvPr>
          <p:cNvSpPr txBox="1">
            <a:spLocks/>
          </p:cNvSpPr>
          <p:nvPr/>
        </p:nvSpPr>
        <p:spPr>
          <a:xfrm>
            <a:off x="565817" y="2918266"/>
            <a:ext cx="2256422" cy="567042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685783">
              <a:lnSpc>
                <a:spcPct val="100000"/>
              </a:lnSpc>
              <a:defRPr/>
            </a:pP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門真市</a:t>
            </a:r>
            <a:r>
              <a:rPr lang="ja-JP" altLang="en-US" sz="1050" dirty="0" err="1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障がい</a:t>
            </a: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者地域協議会</a:t>
            </a:r>
            <a:endParaRPr lang="en-US" altLang="ja-JP" sz="105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8" name="タイトル 1">
            <a:extLst>
              <a:ext uri="{FF2B5EF4-FFF2-40B4-BE49-F238E27FC236}">
                <a16:creationId xmlns:a16="http://schemas.microsoft.com/office/drawing/2014/main" id="{A4B58297-669B-4AD5-A7CB-2BBED697883F}"/>
              </a:ext>
            </a:extLst>
          </p:cNvPr>
          <p:cNvSpPr txBox="1">
            <a:spLocks/>
          </p:cNvSpPr>
          <p:nvPr/>
        </p:nvSpPr>
        <p:spPr>
          <a:xfrm>
            <a:off x="3447235" y="4793462"/>
            <a:ext cx="5170126" cy="524805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685783">
              <a:lnSpc>
                <a:spcPct val="100000"/>
              </a:lnSpc>
              <a:defRPr/>
            </a:pPr>
            <a:endParaRPr lang="ja-JP" altLang="en-US" sz="105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endParaRPr lang="en-US" altLang="ja-JP" sz="105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7" name="タイトル 1">
            <a:extLst>
              <a:ext uri="{FF2B5EF4-FFF2-40B4-BE49-F238E27FC236}">
                <a16:creationId xmlns:a16="http://schemas.microsoft.com/office/drawing/2014/main" id="{B31C0680-B7D4-45C6-8054-86950F5B86B5}"/>
              </a:ext>
            </a:extLst>
          </p:cNvPr>
          <p:cNvSpPr txBox="1">
            <a:spLocks/>
          </p:cNvSpPr>
          <p:nvPr/>
        </p:nvSpPr>
        <p:spPr>
          <a:xfrm>
            <a:off x="539552" y="5310230"/>
            <a:ext cx="2256422" cy="567042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685783">
              <a:lnSpc>
                <a:spcPct val="100000"/>
              </a:lnSpc>
              <a:defRPr/>
            </a:pP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配置無し</a:t>
            </a:r>
            <a:endParaRPr lang="en-US" altLang="ja-JP" sz="105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9" name="スライド番号プレースホルダー 5">
            <a:extLst>
              <a:ext uri="{FF2B5EF4-FFF2-40B4-BE49-F238E27FC236}">
                <a16:creationId xmlns:a16="http://schemas.microsoft.com/office/drawing/2014/main" id="{ADF12245-A631-49DB-9C53-BD8A0EF6F9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76256" y="6453336"/>
            <a:ext cx="2057400" cy="365125"/>
          </a:xfrm>
        </p:spPr>
        <p:txBody>
          <a:bodyPr/>
          <a:lstStyle/>
          <a:p>
            <a:fld id="{D2D8002D-B5B0-4BAC-B1F6-782DDCCE6D9C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4607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6DF58B5-4348-3BBD-6EF2-4048E2645685}"/>
              </a:ext>
            </a:extLst>
          </p:cNvPr>
          <p:cNvSpPr/>
          <p:nvPr/>
        </p:nvSpPr>
        <p:spPr>
          <a:xfrm>
            <a:off x="0" y="857250"/>
            <a:ext cx="231399" cy="5143500"/>
          </a:xfrm>
          <a:prstGeom prst="rect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>
              <a:solidFill>
                <a:srgbClr val="D99E29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2" name="角丸四角形 1">
            <a:extLst>
              <a:ext uri="{FF2B5EF4-FFF2-40B4-BE49-F238E27FC236}">
                <a16:creationId xmlns:a16="http://schemas.microsoft.com/office/drawing/2014/main" id="{2EE94C60-AAF5-CD4B-6707-5AC966056DEE}"/>
              </a:ext>
            </a:extLst>
          </p:cNvPr>
          <p:cNvSpPr/>
          <p:nvPr/>
        </p:nvSpPr>
        <p:spPr>
          <a:xfrm>
            <a:off x="622766" y="1352206"/>
            <a:ext cx="8161064" cy="897494"/>
          </a:xfrm>
          <a:prstGeom prst="roundRect">
            <a:avLst>
              <a:gd name="adj" fmla="val 14961"/>
            </a:avLst>
          </a:prstGeom>
          <a:solidFill>
            <a:schemeClr val="bg1"/>
          </a:solidFill>
          <a:ln w="38100">
            <a:solidFill>
              <a:srgbClr val="F59C0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>
              <a:solidFill>
                <a:prstClr val="white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17" name="タイトル 1">
            <a:extLst>
              <a:ext uri="{FF2B5EF4-FFF2-40B4-BE49-F238E27FC236}">
                <a16:creationId xmlns:a16="http://schemas.microsoft.com/office/drawing/2014/main" id="{D9C1A2DE-5D16-D410-6936-CBFFAEE38C1A}"/>
              </a:ext>
            </a:extLst>
          </p:cNvPr>
          <p:cNvSpPr txBox="1">
            <a:spLocks/>
          </p:cNvSpPr>
          <p:nvPr/>
        </p:nvSpPr>
        <p:spPr>
          <a:xfrm>
            <a:off x="545747" y="1606405"/>
            <a:ext cx="2054472" cy="414116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783">
              <a:lnSpc>
                <a:spcPct val="100000"/>
              </a:lnSpc>
              <a:defRPr/>
            </a:pPr>
            <a:r>
              <a:rPr lang="ja-JP" altLang="en-US" sz="21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相談支援</a:t>
            </a:r>
            <a:endParaRPr lang="en-US" altLang="ja-JP" sz="2100" b="1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8" name="タイトル 1">
            <a:extLst>
              <a:ext uri="{FF2B5EF4-FFF2-40B4-BE49-F238E27FC236}">
                <a16:creationId xmlns:a16="http://schemas.microsoft.com/office/drawing/2014/main" id="{767AE674-A1D5-076D-24AF-4D0C0B4E1556}"/>
              </a:ext>
            </a:extLst>
          </p:cNvPr>
          <p:cNvSpPr txBox="1">
            <a:spLocks/>
          </p:cNvSpPr>
          <p:nvPr/>
        </p:nvSpPr>
        <p:spPr>
          <a:xfrm>
            <a:off x="3996971" y="1421442"/>
            <a:ext cx="4480013" cy="776092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685783">
              <a:lnSpc>
                <a:spcPct val="100000"/>
              </a:lnSpc>
              <a:defRPr/>
            </a:pP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基幹相談支援センターと連携を取り、相談支援の体制をとっています。土日祝を含め</a:t>
            </a:r>
            <a:r>
              <a:rPr lang="en-US" altLang="ja-JP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365</a:t>
            </a: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日</a:t>
            </a:r>
            <a:r>
              <a:rPr lang="en-US" altLang="ja-JP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24</a:t>
            </a: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時間、地域生活支援拠点ジェイ・エスの職員が常駐し、電話・来所での対応が可能。</a:t>
            </a: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円/楕円 22">
            <a:extLst>
              <a:ext uri="{FF2B5EF4-FFF2-40B4-BE49-F238E27FC236}">
                <a16:creationId xmlns:a16="http://schemas.microsoft.com/office/drawing/2014/main" id="{99941390-5261-4EBC-0C9E-2CE771A61CE5}"/>
              </a:ext>
            </a:extLst>
          </p:cNvPr>
          <p:cNvSpPr/>
          <p:nvPr/>
        </p:nvSpPr>
        <p:spPr>
          <a:xfrm>
            <a:off x="282624" y="1469706"/>
            <a:ext cx="595039" cy="624632"/>
          </a:xfrm>
          <a:prstGeom prst="ellipse">
            <a:avLst/>
          </a:prstGeom>
          <a:solidFill>
            <a:srgbClr val="F59C0B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r>
              <a:rPr lang="en-US" altLang="ja-JP" sz="3000" b="1" dirty="0">
                <a:solidFill>
                  <a:schemeClr val="bg1"/>
                </a:solidFill>
                <a:latin typeface="Segoe UI" panose="020B0502040204020203" pitchFamily="34" charset="0"/>
                <a:ea typeface="游ゴシック" panose="020B0400000000000000" pitchFamily="50" charset="-128"/>
                <a:cs typeface="Segoe UI" panose="020B0502040204020203" pitchFamily="34" charset="0"/>
              </a:rPr>
              <a:t>1</a:t>
            </a:r>
            <a:endParaRPr lang="ja-JP" altLang="en-US" sz="3000" b="1" dirty="0">
              <a:solidFill>
                <a:schemeClr val="bg1"/>
              </a:solidFill>
              <a:latin typeface="Segoe UI" panose="020B0502040204020203" pitchFamily="34" charset="0"/>
              <a:ea typeface="游ゴシック" panose="020B0400000000000000" pitchFamily="50" charset="-128"/>
              <a:cs typeface="Segoe UI" panose="020B0502040204020203" pitchFamily="34" charset="0"/>
            </a:endParaRPr>
          </a:p>
        </p:txBody>
      </p:sp>
      <p:sp>
        <p:nvSpPr>
          <p:cNvPr id="24" name="角丸四角形 1">
            <a:extLst>
              <a:ext uri="{FF2B5EF4-FFF2-40B4-BE49-F238E27FC236}">
                <a16:creationId xmlns:a16="http://schemas.microsoft.com/office/drawing/2014/main" id="{50BA4E58-AE68-4F0D-B1D0-796A26A9FD70}"/>
              </a:ext>
            </a:extLst>
          </p:cNvPr>
          <p:cNvSpPr/>
          <p:nvPr/>
        </p:nvSpPr>
        <p:spPr>
          <a:xfrm>
            <a:off x="1522962" y="259910"/>
            <a:ext cx="6862847" cy="810000"/>
          </a:xfrm>
          <a:prstGeom prst="roundRect">
            <a:avLst>
              <a:gd name="adj" fmla="val 21554"/>
            </a:avLst>
          </a:prstGeom>
          <a:solidFill>
            <a:srgbClr val="F59C0B"/>
          </a:solidFill>
          <a:ln w="571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100" b="1" dirty="0"/>
              <a:t>　　</a:t>
            </a:r>
            <a:endParaRPr lang="ja-JP" altLang="en-US" sz="2100" b="1" dirty="0">
              <a:solidFill>
                <a:srgbClr val="FFFDE1"/>
              </a:solidFill>
            </a:endParaRPr>
          </a:p>
        </p:txBody>
      </p:sp>
      <p:sp>
        <p:nvSpPr>
          <p:cNvPr id="25" name="タイトル 1">
            <a:extLst>
              <a:ext uri="{FF2B5EF4-FFF2-40B4-BE49-F238E27FC236}">
                <a16:creationId xmlns:a16="http://schemas.microsoft.com/office/drawing/2014/main" id="{3A8BE68F-1C25-4D8F-A370-D9247A64F4B7}"/>
              </a:ext>
            </a:extLst>
          </p:cNvPr>
          <p:cNvSpPr txBox="1">
            <a:spLocks/>
          </p:cNvSpPr>
          <p:nvPr/>
        </p:nvSpPr>
        <p:spPr>
          <a:xfrm>
            <a:off x="1601001" y="432392"/>
            <a:ext cx="4457713" cy="669974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ja-JP" altLang="en-US" sz="33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取組み</a:t>
            </a:r>
            <a:endParaRPr lang="en-US" altLang="ja-JP" sz="33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7" name="楕円 26">
            <a:hlinkClick r:id="rId3" action="ppaction://hlinksldjump"/>
            <a:extLst>
              <a:ext uri="{FF2B5EF4-FFF2-40B4-BE49-F238E27FC236}">
                <a16:creationId xmlns:a16="http://schemas.microsoft.com/office/drawing/2014/main" id="{581E6311-241F-4F35-825A-1A51D2309E5D}"/>
              </a:ext>
            </a:extLst>
          </p:cNvPr>
          <p:cNvSpPr>
            <a:spLocks noChangeAspect="1"/>
          </p:cNvSpPr>
          <p:nvPr/>
        </p:nvSpPr>
        <p:spPr>
          <a:xfrm>
            <a:off x="895446" y="165410"/>
            <a:ext cx="999000" cy="999000"/>
          </a:xfrm>
          <a:prstGeom prst="ellipse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600" dirty="0">
                <a:solidFill>
                  <a:schemeClr val="bg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03</a:t>
            </a:r>
            <a:endParaRPr lang="ja-JP" altLang="en-US" sz="3600" dirty="0">
              <a:solidFill>
                <a:schemeClr val="bg1"/>
              </a:solidFill>
              <a:latin typeface="Segoe UI" panose="020B0502040204020203" pitchFamily="34" charset="0"/>
              <a:ea typeface="メイリオ" panose="020B0604030504040204" pitchFamily="50" charset="-128"/>
              <a:cs typeface="Segoe UI" panose="020B0502040204020203" pitchFamily="34" charset="0"/>
            </a:endParaRPr>
          </a:p>
        </p:txBody>
      </p:sp>
      <p:sp>
        <p:nvSpPr>
          <p:cNvPr id="26" name="角丸四角形 1">
            <a:extLst>
              <a:ext uri="{FF2B5EF4-FFF2-40B4-BE49-F238E27FC236}">
                <a16:creationId xmlns:a16="http://schemas.microsoft.com/office/drawing/2014/main" id="{F698F395-27B3-40BA-BC86-0583CAFC50F8}"/>
              </a:ext>
            </a:extLst>
          </p:cNvPr>
          <p:cNvSpPr/>
          <p:nvPr/>
        </p:nvSpPr>
        <p:spPr>
          <a:xfrm>
            <a:off x="646089" y="2458605"/>
            <a:ext cx="8161064" cy="818331"/>
          </a:xfrm>
          <a:prstGeom prst="roundRect">
            <a:avLst>
              <a:gd name="adj" fmla="val 14961"/>
            </a:avLst>
          </a:prstGeom>
          <a:solidFill>
            <a:schemeClr val="bg1"/>
          </a:solidFill>
          <a:ln w="38100">
            <a:solidFill>
              <a:srgbClr val="F59C0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>
              <a:solidFill>
                <a:prstClr val="white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28" name="タイトル 1">
            <a:extLst>
              <a:ext uri="{FF2B5EF4-FFF2-40B4-BE49-F238E27FC236}">
                <a16:creationId xmlns:a16="http://schemas.microsoft.com/office/drawing/2014/main" id="{029575F4-0E45-4767-A258-4E7BCC89268B}"/>
              </a:ext>
            </a:extLst>
          </p:cNvPr>
          <p:cNvSpPr txBox="1">
            <a:spLocks/>
          </p:cNvSpPr>
          <p:nvPr/>
        </p:nvSpPr>
        <p:spPr>
          <a:xfrm>
            <a:off x="850498" y="4614640"/>
            <a:ext cx="2054472" cy="414116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783">
              <a:lnSpc>
                <a:spcPct val="100000"/>
              </a:lnSpc>
              <a:defRPr/>
            </a:pPr>
            <a:r>
              <a:rPr lang="ja-JP" altLang="en-US" sz="21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小見出し</a:t>
            </a:r>
            <a:endParaRPr lang="en-US" altLang="ja-JP" sz="2100" b="1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9" name="タイトル 1">
            <a:extLst>
              <a:ext uri="{FF2B5EF4-FFF2-40B4-BE49-F238E27FC236}">
                <a16:creationId xmlns:a16="http://schemas.microsoft.com/office/drawing/2014/main" id="{14AE2309-CA60-42F6-BB3B-0DEF8619EF19}"/>
              </a:ext>
            </a:extLst>
          </p:cNvPr>
          <p:cNvSpPr txBox="1">
            <a:spLocks/>
          </p:cNvSpPr>
          <p:nvPr/>
        </p:nvSpPr>
        <p:spPr>
          <a:xfrm>
            <a:off x="2795717" y="4567811"/>
            <a:ext cx="2256422" cy="1032558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685783">
              <a:lnSpc>
                <a:spcPct val="100000"/>
              </a:lnSpc>
              <a:defRPr/>
            </a:pP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テキストが入ります。</a:t>
            </a: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テキストが入ります。</a:t>
            </a: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4" name="スライド番号プレースホルダー 5">
            <a:extLst>
              <a:ext uri="{FF2B5EF4-FFF2-40B4-BE49-F238E27FC236}">
                <a16:creationId xmlns:a16="http://schemas.microsoft.com/office/drawing/2014/main" id="{388F94E1-BE2C-46AF-BC31-F5EE274A02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76256" y="6453336"/>
            <a:ext cx="2057400" cy="365125"/>
          </a:xfrm>
        </p:spPr>
        <p:txBody>
          <a:bodyPr/>
          <a:lstStyle/>
          <a:p>
            <a:fld id="{D2D8002D-B5B0-4BAC-B1F6-782DDCCE6D9C}" type="slidenum">
              <a:rPr kumimoji="1" lang="ja-JP" altLang="en-US" smtClean="0"/>
              <a:t>4</a:t>
            </a:fld>
            <a:endParaRPr kumimoji="1" lang="ja-JP" altLang="en-US"/>
          </a:p>
        </p:txBody>
      </p:sp>
      <p:pic>
        <p:nvPicPr>
          <p:cNvPr id="7" name="図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3382" y="3464800"/>
            <a:ext cx="8199831" cy="859611"/>
          </a:xfrm>
          <a:prstGeom prst="rect">
            <a:avLst/>
          </a:prstGeom>
        </p:spPr>
      </p:pic>
      <p:pic>
        <p:nvPicPr>
          <p:cNvPr id="8" name="図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6705" y="4512053"/>
            <a:ext cx="8199831" cy="859611"/>
          </a:xfrm>
          <a:prstGeom prst="rect">
            <a:avLst/>
          </a:prstGeom>
        </p:spPr>
      </p:pic>
      <p:pic>
        <p:nvPicPr>
          <p:cNvPr id="9" name="図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6089" y="5567279"/>
            <a:ext cx="8199831" cy="859611"/>
          </a:xfrm>
          <a:prstGeom prst="rect">
            <a:avLst/>
          </a:prstGeom>
        </p:spPr>
      </p:pic>
      <p:pic>
        <p:nvPicPr>
          <p:cNvPr id="3" name="図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8130" y="2613903"/>
            <a:ext cx="653991" cy="690020"/>
          </a:xfrm>
          <a:prstGeom prst="rect">
            <a:avLst/>
          </a:prstGeom>
        </p:spPr>
      </p:pic>
      <p:sp>
        <p:nvSpPr>
          <p:cNvPr id="30" name="円/楕円 22">
            <a:extLst>
              <a:ext uri="{FF2B5EF4-FFF2-40B4-BE49-F238E27FC236}">
                <a16:creationId xmlns:a16="http://schemas.microsoft.com/office/drawing/2014/main" id="{3A62BE9F-F21A-4C2E-A9EE-8BE8C90E40D8}"/>
              </a:ext>
            </a:extLst>
          </p:cNvPr>
          <p:cNvSpPr/>
          <p:nvPr/>
        </p:nvSpPr>
        <p:spPr>
          <a:xfrm>
            <a:off x="282622" y="3615475"/>
            <a:ext cx="680284" cy="607911"/>
          </a:xfrm>
          <a:prstGeom prst="ellipse">
            <a:avLst/>
          </a:prstGeom>
          <a:solidFill>
            <a:srgbClr val="F59C0B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r>
              <a:rPr lang="ja-JP" altLang="en-US" sz="3000" b="1" dirty="0">
                <a:solidFill>
                  <a:schemeClr val="bg1"/>
                </a:solidFill>
                <a:latin typeface="Segoe UI" panose="020B0502040204020203" pitchFamily="34" charset="0"/>
                <a:ea typeface="游ゴシック" panose="020B0400000000000000" pitchFamily="50" charset="-128"/>
                <a:cs typeface="Segoe UI" panose="020B0502040204020203" pitchFamily="34" charset="0"/>
              </a:rPr>
              <a:t>３</a:t>
            </a:r>
          </a:p>
        </p:txBody>
      </p:sp>
      <p:sp>
        <p:nvSpPr>
          <p:cNvPr id="21" name="円/楕円 22">
            <a:extLst>
              <a:ext uri="{FF2B5EF4-FFF2-40B4-BE49-F238E27FC236}">
                <a16:creationId xmlns:a16="http://schemas.microsoft.com/office/drawing/2014/main" id="{3A62BE9F-F21A-4C2E-A9EE-8BE8C90E40D8}"/>
              </a:ext>
            </a:extLst>
          </p:cNvPr>
          <p:cNvSpPr/>
          <p:nvPr/>
        </p:nvSpPr>
        <p:spPr>
          <a:xfrm>
            <a:off x="310067" y="4665827"/>
            <a:ext cx="625393" cy="591724"/>
          </a:xfrm>
          <a:prstGeom prst="ellipse">
            <a:avLst/>
          </a:prstGeom>
          <a:solidFill>
            <a:srgbClr val="F59C0B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r>
              <a:rPr lang="ja-JP" altLang="en-US" sz="3000" b="1" dirty="0">
                <a:solidFill>
                  <a:schemeClr val="bg1"/>
                </a:solidFill>
                <a:latin typeface="Segoe UI" panose="020B0502040204020203" pitchFamily="34" charset="0"/>
                <a:ea typeface="游ゴシック" panose="020B0400000000000000" pitchFamily="50" charset="-128"/>
                <a:cs typeface="Segoe UI" panose="020B0502040204020203" pitchFamily="34" charset="0"/>
              </a:rPr>
              <a:t>４</a:t>
            </a:r>
          </a:p>
        </p:txBody>
      </p:sp>
      <p:sp>
        <p:nvSpPr>
          <p:cNvPr id="31" name="円/楕円 22">
            <a:extLst>
              <a:ext uri="{FF2B5EF4-FFF2-40B4-BE49-F238E27FC236}">
                <a16:creationId xmlns:a16="http://schemas.microsoft.com/office/drawing/2014/main" id="{3A62BE9F-F21A-4C2E-A9EE-8BE8C90E40D8}"/>
              </a:ext>
            </a:extLst>
          </p:cNvPr>
          <p:cNvSpPr/>
          <p:nvPr/>
        </p:nvSpPr>
        <p:spPr>
          <a:xfrm>
            <a:off x="345066" y="5710506"/>
            <a:ext cx="627055" cy="626372"/>
          </a:xfrm>
          <a:prstGeom prst="ellipse">
            <a:avLst/>
          </a:prstGeom>
          <a:solidFill>
            <a:srgbClr val="F59C0B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r>
              <a:rPr lang="ja-JP" altLang="en-US" sz="3000" b="1" dirty="0">
                <a:solidFill>
                  <a:schemeClr val="bg1"/>
                </a:solidFill>
                <a:latin typeface="Segoe UI" panose="020B0502040204020203" pitchFamily="34" charset="0"/>
                <a:ea typeface="游ゴシック" panose="020B0400000000000000" pitchFamily="50" charset="-128"/>
                <a:cs typeface="Segoe UI" panose="020B0502040204020203" pitchFamily="34" charset="0"/>
              </a:rPr>
              <a:t>５</a:t>
            </a:r>
          </a:p>
        </p:txBody>
      </p:sp>
      <p:sp>
        <p:nvSpPr>
          <p:cNvPr id="32" name="タイトル 1">
            <a:extLst>
              <a:ext uri="{FF2B5EF4-FFF2-40B4-BE49-F238E27FC236}">
                <a16:creationId xmlns:a16="http://schemas.microsoft.com/office/drawing/2014/main" id="{D9C1A2DE-5D16-D410-6936-CBFFAEE38C1A}"/>
              </a:ext>
            </a:extLst>
          </p:cNvPr>
          <p:cNvSpPr txBox="1">
            <a:spLocks/>
          </p:cNvSpPr>
          <p:nvPr/>
        </p:nvSpPr>
        <p:spPr>
          <a:xfrm>
            <a:off x="949698" y="3731129"/>
            <a:ext cx="2813187" cy="414116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783">
              <a:lnSpc>
                <a:spcPct val="100000"/>
              </a:lnSpc>
              <a:defRPr/>
            </a:pPr>
            <a:r>
              <a:rPr lang="ja-JP" altLang="en-US" sz="21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体験の機会・場の提供</a:t>
            </a:r>
            <a:endParaRPr lang="en-US" altLang="ja-JP" sz="2100" b="1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3" name="タイトル 1">
            <a:extLst>
              <a:ext uri="{FF2B5EF4-FFF2-40B4-BE49-F238E27FC236}">
                <a16:creationId xmlns:a16="http://schemas.microsoft.com/office/drawing/2014/main" id="{D9C1A2DE-5D16-D410-6936-CBFFAEE38C1A}"/>
              </a:ext>
            </a:extLst>
          </p:cNvPr>
          <p:cNvSpPr txBox="1">
            <a:spLocks/>
          </p:cNvSpPr>
          <p:nvPr/>
        </p:nvSpPr>
        <p:spPr>
          <a:xfrm>
            <a:off x="835903" y="4775154"/>
            <a:ext cx="3210402" cy="414116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783">
              <a:lnSpc>
                <a:spcPct val="100000"/>
              </a:lnSpc>
              <a:defRPr/>
            </a:pPr>
            <a:r>
              <a:rPr lang="ja-JP" altLang="en-US" sz="21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専門的人材の確保・養成</a:t>
            </a:r>
            <a:endParaRPr lang="en-US" altLang="ja-JP" sz="2100" b="1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7" name="タイトル 1">
            <a:extLst>
              <a:ext uri="{FF2B5EF4-FFF2-40B4-BE49-F238E27FC236}">
                <a16:creationId xmlns:a16="http://schemas.microsoft.com/office/drawing/2014/main" id="{D9C1A2DE-5D16-D410-6936-CBFFAEE38C1A}"/>
              </a:ext>
            </a:extLst>
          </p:cNvPr>
          <p:cNvSpPr txBox="1">
            <a:spLocks/>
          </p:cNvSpPr>
          <p:nvPr/>
        </p:nvSpPr>
        <p:spPr>
          <a:xfrm>
            <a:off x="943523" y="2700570"/>
            <a:ext cx="3083166" cy="414116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783">
              <a:lnSpc>
                <a:spcPct val="100000"/>
              </a:lnSpc>
              <a:defRPr/>
            </a:pPr>
            <a:r>
              <a:rPr lang="ja-JP" altLang="en-US" sz="21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緊急時の受け入れ・対応</a:t>
            </a:r>
            <a:endParaRPr lang="en-US" altLang="ja-JP" sz="2100" b="1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8" name="タイトル 1">
            <a:extLst>
              <a:ext uri="{FF2B5EF4-FFF2-40B4-BE49-F238E27FC236}">
                <a16:creationId xmlns:a16="http://schemas.microsoft.com/office/drawing/2014/main" id="{D9C1A2DE-5D16-D410-6936-CBFFAEE38C1A}"/>
              </a:ext>
            </a:extLst>
          </p:cNvPr>
          <p:cNvSpPr txBox="1">
            <a:spLocks/>
          </p:cNvSpPr>
          <p:nvPr/>
        </p:nvSpPr>
        <p:spPr>
          <a:xfrm>
            <a:off x="580143" y="5836873"/>
            <a:ext cx="3210402" cy="414116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783">
              <a:lnSpc>
                <a:spcPct val="100000"/>
              </a:lnSpc>
              <a:defRPr/>
            </a:pPr>
            <a:r>
              <a:rPr lang="ja-JP" altLang="en-US" sz="21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地域の体制づくり</a:t>
            </a:r>
            <a:endParaRPr lang="en-US" altLang="ja-JP" sz="2100" b="1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9" name="タイトル 1">
            <a:extLst>
              <a:ext uri="{FF2B5EF4-FFF2-40B4-BE49-F238E27FC236}">
                <a16:creationId xmlns:a16="http://schemas.microsoft.com/office/drawing/2014/main" id="{767AE674-A1D5-076D-24AF-4D0C0B4E1556}"/>
              </a:ext>
            </a:extLst>
          </p:cNvPr>
          <p:cNvSpPr txBox="1">
            <a:spLocks/>
          </p:cNvSpPr>
          <p:nvPr/>
        </p:nvSpPr>
        <p:spPr>
          <a:xfrm>
            <a:off x="4067207" y="3519123"/>
            <a:ext cx="4480013" cy="776092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685783">
              <a:lnSpc>
                <a:spcPct val="100000"/>
              </a:lnSpc>
              <a:defRPr/>
            </a:pP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グループホーム内に併設しているショートステイ枠は、グループホームの体験、宿泊訓練を目的として受け入れを実施</a:t>
            </a: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0" name="タイトル 1">
            <a:extLst>
              <a:ext uri="{FF2B5EF4-FFF2-40B4-BE49-F238E27FC236}">
                <a16:creationId xmlns:a16="http://schemas.microsoft.com/office/drawing/2014/main" id="{767AE674-A1D5-076D-24AF-4D0C0B4E1556}"/>
              </a:ext>
            </a:extLst>
          </p:cNvPr>
          <p:cNvSpPr txBox="1">
            <a:spLocks/>
          </p:cNvSpPr>
          <p:nvPr/>
        </p:nvSpPr>
        <p:spPr>
          <a:xfrm>
            <a:off x="4025623" y="4620786"/>
            <a:ext cx="4480013" cy="776092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685783">
              <a:lnSpc>
                <a:spcPct val="100000"/>
              </a:lnSpc>
              <a:defRPr/>
            </a:pP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インターンや職業体験、実習などの受け入れを実施。外国人人材の採用、育成を実施。行動援護従事者養成研修を継続して開催。</a:t>
            </a: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1" name="タイトル 1">
            <a:extLst>
              <a:ext uri="{FF2B5EF4-FFF2-40B4-BE49-F238E27FC236}">
                <a16:creationId xmlns:a16="http://schemas.microsoft.com/office/drawing/2014/main" id="{767AE674-A1D5-076D-24AF-4D0C0B4E1556}"/>
              </a:ext>
            </a:extLst>
          </p:cNvPr>
          <p:cNvSpPr txBox="1">
            <a:spLocks/>
          </p:cNvSpPr>
          <p:nvPr/>
        </p:nvSpPr>
        <p:spPr>
          <a:xfrm>
            <a:off x="4025623" y="5626815"/>
            <a:ext cx="4453360" cy="717237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685783">
              <a:lnSpc>
                <a:spcPct val="100000"/>
              </a:lnSpc>
              <a:defRPr/>
            </a:pP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基幹相談支援センターを中心に各相談支援事業所との連絡体制を構築。職員が広域団体の委員や役員を担うと共に、支援員への研修等を企画・開催し、市内事業所との連携を構築。</a:t>
            </a: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2" name="タイトル 1">
            <a:extLst>
              <a:ext uri="{FF2B5EF4-FFF2-40B4-BE49-F238E27FC236}">
                <a16:creationId xmlns:a16="http://schemas.microsoft.com/office/drawing/2014/main" id="{767AE674-A1D5-076D-24AF-4D0C0B4E1556}"/>
              </a:ext>
            </a:extLst>
          </p:cNvPr>
          <p:cNvSpPr txBox="1">
            <a:spLocks/>
          </p:cNvSpPr>
          <p:nvPr/>
        </p:nvSpPr>
        <p:spPr>
          <a:xfrm>
            <a:off x="4025623" y="2502582"/>
            <a:ext cx="4480013" cy="776092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685783">
              <a:lnSpc>
                <a:spcPct val="100000"/>
              </a:lnSpc>
              <a:defRPr/>
            </a:pP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短期入所の定員の空きを利用し、緊急時の受け入れを実施。</a:t>
            </a: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46305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t"/>
      <a:lstStyle>
        <a:defPPr>
          <a:defRPr kumimoji="1" b="1" dirty="0" smtClean="0">
            <a:latin typeface="HG丸ｺﾞｼｯｸM-PRO" panose="020F0600000000000000" pitchFamily="50" charset="-128"/>
            <a:ea typeface="HG丸ｺﾞｼｯｸM-PRO" panose="020F0600000000000000" pitchFamily="50" charset="-128"/>
          </a:defRPr>
        </a:defPPr>
      </a:lstStyle>
      <a:style>
        <a:lnRef idx="3">
          <a:schemeClr val="lt1"/>
        </a:lnRef>
        <a:fillRef idx="1">
          <a:schemeClr val="accent2"/>
        </a:fillRef>
        <a:effectRef idx="1">
          <a:schemeClr val="accent2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619</Words>
  <Application>Microsoft Office PowerPoint</Application>
  <PresentationFormat>画面に合わせる (4:3)</PresentationFormat>
  <Paragraphs>82</Paragraphs>
  <Slides>4</Slides>
  <Notes>4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0" baseType="lpstr">
      <vt:lpstr>メイリオ</vt:lpstr>
      <vt:lpstr>游ゴシック</vt:lpstr>
      <vt:lpstr>游ゴシック Light</vt:lpstr>
      <vt:lpstr>Arial</vt:lpstr>
      <vt:lpstr>Segoe UI</vt:lpstr>
      <vt:lpstr>1_Office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modified xsi:type="dcterms:W3CDTF">2026-03-25T08:52:40Z</dcterms:modified>
</cp:coreProperties>
</file>