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6"/>
  </p:notesMasterIdLst>
  <p:sldIdLst>
    <p:sldId id="410" r:id="rId2"/>
    <p:sldId id="433" r:id="rId3"/>
    <p:sldId id="435" r:id="rId4"/>
    <p:sldId id="361" r:id="rId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wjDaPWkT06knExKaitjxXg==" hashData="A3H2iqJ/NcXkbQGdgGHzNAlQgoSmU0gwXzOFQi2+0XOhS//Pxut5n/ztII876PKKZdC8TqkHu4gi3ElsOEZX/w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EFCF2F"/>
    <a:srgbClr val="99D24E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5" autoAdjust="0"/>
    <p:restoredTop sz="94660"/>
  </p:normalViewPr>
  <p:slideViewPr>
    <p:cSldViewPr snapToGrid="0">
      <p:cViewPr varScale="1">
        <p:scale>
          <a:sx n="97" d="100"/>
          <a:sy n="97" d="100"/>
        </p:scale>
        <p:origin x="84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3803A661-518F-44F3-B462-2D0A09FF72C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312" tIns="45656" rIns="91312" bIns="4565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A462F164-E566-4BC8-935F-B7FBEED30F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249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1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41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1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79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1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52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1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3120">
              <a:defRPr/>
            </a:pPr>
            <a:fld id="{12CA69F4-4EF9-264B-A3A2-B28016D02E5D}" type="slidenum">
              <a:rPr kumimoji="1"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913120">
                <a:defRPr/>
              </a:pPr>
              <a:t>4</a:t>
            </a:fld>
            <a:endParaRPr kumimoji="1"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7626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9441-E778-46E2-9072-D9E0E2A9E1CF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80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8227-1457-4F23-9F49-FEC451472643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726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769F8-7E42-44CA-834B-58D976EAFCF9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99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42C1-6DA8-4E87-8CC9-F7AC1F2432EB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24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24F2-2534-4E2E-98B7-6C01870B28F8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53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997-8AE3-49E9-A3C8-410953056C30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5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A54F-FBA8-4B52-B0B6-90644E938BE0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089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2180B-066C-4B33-9866-DF17A2270C18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37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57DA-19DE-408E-A972-18C83B513BDA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0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D222-3872-4908-9588-C6DBCAF12C8A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02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10D-4704-4575-A1CE-57C3D2735209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12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90758-9826-4095-AEED-42F992C26181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楕円 16">
            <a:extLst>
              <a:ext uri="{FF2B5EF4-FFF2-40B4-BE49-F238E27FC236}">
                <a16:creationId xmlns:a16="http://schemas.microsoft.com/office/drawing/2014/main" id="{16A7AD72-6DFE-4FB6-BC8E-2F873043C896}"/>
              </a:ext>
            </a:extLst>
          </p:cNvPr>
          <p:cNvSpPr/>
          <p:nvPr/>
        </p:nvSpPr>
        <p:spPr>
          <a:xfrm>
            <a:off x="6955004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楕円 6">
            <a:hlinkClick r:id="rId3" action="ppaction://hlinksldjump"/>
            <a:extLst>
              <a:ext uri="{FF2B5EF4-FFF2-40B4-BE49-F238E27FC236}">
                <a16:creationId xmlns:a16="http://schemas.microsoft.com/office/drawing/2014/main" id="{C3194EEB-9EC8-BA88-BEE2-7390BBE8EF6C}"/>
              </a:ext>
            </a:extLst>
          </p:cNvPr>
          <p:cNvSpPr/>
          <p:nvPr/>
        </p:nvSpPr>
        <p:spPr>
          <a:xfrm>
            <a:off x="2627747" y="233666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0E7355-7A27-644A-4B2D-93FF0DFC2468}"/>
              </a:ext>
            </a:extLst>
          </p:cNvPr>
          <p:cNvSpPr txBox="1">
            <a:spLocks/>
          </p:cNvSpPr>
          <p:nvPr/>
        </p:nvSpPr>
        <p:spPr>
          <a:xfrm>
            <a:off x="2345785" y="4091247"/>
            <a:ext cx="2089127" cy="687315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市町村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問合せ先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19519E-51F4-4043-4731-BF0D712162D5}"/>
              </a:ext>
            </a:extLst>
          </p:cNvPr>
          <p:cNvSpPr txBox="1">
            <a:spLocks/>
          </p:cNvSpPr>
          <p:nvPr/>
        </p:nvSpPr>
        <p:spPr>
          <a:xfrm>
            <a:off x="2380597" y="4849623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地域生活支援拠点等に関するお問い合わせはこちらです。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B305AA47-E314-4D0B-CBD5-2C0E4A245FB0}"/>
              </a:ext>
            </a:extLst>
          </p:cNvPr>
          <p:cNvSpPr txBox="1">
            <a:spLocks/>
          </p:cNvSpPr>
          <p:nvPr/>
        </p:nvSpPr>
        <p:spPr>
          <a:xfrm>
            <a:off x="4479690" y="4091245"/>
            <a:ext cx="2218196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運用状況の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検証・検討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09B671B-A2A9-4D51-F9C8-B863A7F59ABC}"/>
              </a:ext>
            </a:extLst>
          </p:cNvPr>
          <p:cNvSpPr txBox="1">
            <a:spLocks/>
          </p:cNvSpPr>
          <p:nvPr/>
        </p:nvSpPr>
        <p:spPr>
          <a:xfrm>
            <a:off x="4544225" y="4843227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地域生活支援拠点等の運用状況の検証・検討について掲載しています。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9" name="タイトル 1">
            <a:extLst>
              <a:ext uri="{FF2B5EF4-FFF2-40B4-BE49-F238E27FC236}">
                <a16:creationId xmlns:a16="http://schemas.microsoft.com/office/drawing/2014/main" id="{F4419BFB-C12D-7629-A5F6-F663479A77AA}"/>
              </a:ext>
            </a:extLst>
          </p:cNvPr>
          <p:cNvSpPr txBox="1">
            <a:spLocks/>
          </p:cNvSpPr>
          <p:nvPr/>
        </p:nvSpPr>
        <p:spPr>
          <a:xfrm>
            <a:off x="6842470" y="4091245"/>
            <a:ext cx="1819892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取組み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717CC069-A3B9-354F-B39D-7073AE2AD453}"/>
              </a:ext>
            </a:extLst>
          </p:cNvPr>
          <p:cNvSpPr txBox="1">
            <a:spLocks/>
          </p:cNvSpPr>
          <p:nvPr/>
        </p:nvSpPr>
        <p:spPr>
          <a:xfrm>
            <a:off x="6707853" y="4836831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地域生活支援拠点等についての取組みを掲載しています。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104294" y="857250"/>
            <a:ext cx="6890210" cy="369658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1800" dirty="0">
                <a:latin typeface="+mn-ea"/>
                <a:ea typeface="+mn-ea"/>
              </a:rPr>
              <a:t>「大阪府地域生活支援拠点等ポータルサイト」情報シート</a:t>
            </a:r>
            <a:endParaRPr lang="en-US" altLang="ja-JP" sz="1800" dirty="0">
              <a:latin typeface="+mn-ea"/>
              <a:ea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37DBC9-8E22-92FF-72D1-26FC9FB71FE4}"/>
              </a:ext>
            </a:extLst>
          </p:cNvPr>
          <p:cNvSpPr/>
          <p:nvPr/>
        </p:nvSpPr>
        <p:spPr>
          <a:xfrm>
            <a:off x="3" y="857250"/>
            <a:ext cx="2152357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1350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BC39CDD-BF0F-8170-9D76-683C8769E69A}"/>
              </a:ext>
            </a:extLst>
          </p:cNvPr>
          <p:cNvSpPr txBox="1">
            <a:spLocks/>
          </p:cNvSpPr>
          <p:nvPr/>
        </p:nvSpPr>
        <p:spPr>
          <a:xfrm>
            <a:off x="245158" y="2673583"/>
            <a:ext cx="1813787" cy="47822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47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b="1" spc="225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泉大津市</a:t>
            </a:r>
            <a:endParaRPr lang="en-US" altLang="ja-JP" b="1" spc="225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AF966D6-B691-445C-014C-483EB1A8E97B}"/>
              </a:ext>
            </a:extLst>
          </p:cNvPr>
          <p:cNvCxnSpPr>
            <a:cxnSpLocks/>
          </p:cNvCxnSpPr>
          <p:nvPr/>
        </p:nvCxnSpPr>
        <p:spPr>
          <a:xfrm>
            <a:off x="2358457" y="1214754"/>
            <a:ext cx="6763406" cy="0"/>
          </a:xfrm>
          <a:prstGeom prst="line">
            <a:avLst/>
          </a:prstGeom>
          <a:ln>
            <a:solidFill>
              <a:srgbClr val="D6B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楕円 2">
            <a:extLst>
              <a:ext uri="{FF2B5EF4-FFF2-40B4-BE49-F238E27FC236}">
                <a16:creationId xmlns:a16="http://schemas.microsoft.com/office/drawing/2014/main" id="{5FDBDDD0-CFDC-05EF-3C99-44EE6B9AA43E}"/>
              </a:ext>
            </a:extLst>
          </p:cNvPr>
          <p:cNvSpPr/>
          <p:nvPr/>
        </p:nvSpPr>
        <p:spPr>
          <a:xfrm>
            <a:off x="412070" y="1241464"/>
            <a:ext cx="1328216" cy="1328216"/>
          </a:xfrm>
          <a:prstGeom prst="ellipse">
            <a:avLst/>
          </a:prstGeom>
          <a:solidFill>
            <a:srgbClr val="FFFD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350" dirty="0">
              <a:solidFill>
                <a:schemeClr val="tx1"/>
              </a:solidFill>
            </a:endParaRPr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61770FFB-076D-4D8E-A395-40A76EF1C214}"/>
              </a:ext>
            </a:extLst>
          </p:cNvPr>
          <p:cNvSpPr/>
          <p:nvPr/>
        </p:nvSpPr>
        <p:spPr>
          <a:xfrm>
            <a:off x="4791375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CAD511B1-606A-4CF6-B6A0-EDC3556CA8DA}"/>
              </a:ext>
            </a:extLst>
          </p:cNvPr>
          <p:cNvSpPr txBox="1">
            <a:spLocks/>
          </p:cNvSpPr>
          <p:nvPr/>
        </p:nvSpPr>
        <p:spPr>
          <a:xfrm>
            <a:off x="82193" y="3933992"/>
            <a:ext cx="2022101" cy="64713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人口（令和８年１月現在）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　　　　　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72,356</a:t>
            </a: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整備時期：令和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5</a:t>
            </a: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年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4</a:t>
            </a: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月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CDE0DCB-57DA-4DB2-83B5-01F90BF23F6F}"/>
              </a:ext>
            </a:extLst>
          </p:cNvPr>
          <p:cNvSpPr/>
          <p:nvPr/>
        </p:nvSpPr>
        <p:spPr>
          <a:xfrm>
            <a:off x="683568" y="1556792"/>
            <a:ext cx="792088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FB7A26D9-7670-40AB-88D1-40F2FDBDFCF5}"/>
              </a:ext>
            </a:extLst>
          </p:cNvPr>
          <p:cNvSpPr txBox="1">
            <a:spLocks/>
          </p:cNvSpPr>
          <p:nvPr/>
        </p:nvSpPr>
        <p:spPr>
          <a:xfrm>
            <a:off x="2267743" y="1412776"/>
            <a:ext cx="6754679" cy="398745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23" name="スライド番号プレースホルダー 5">
            <a:extLst>
              <a:ext uri="{FF2B5EF4-FFF2-40B4-BE49-F238E27FC236}">
                <a16:creationId xmlns:a16="http://schemas.microsoft.com/office/drawing/2014/main" id="{6C33BC74-78AB-470F-8BAF-9C1E3D03F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1</a:t>
            </a:fld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4C563E45-F106-4B4D-B134-CE710CD043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193" y="1519125"/>
            <a:ext cx="1059969" cy="772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89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2"/>
            <a:ext cx="6862847" cy="1334902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/>
              <a:t>　　</a:t>
            </a:r>
            <a:endParaRPr lang="ja-JP" altLang="en-US" sz="21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249742" y="1350851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市町村問合せ先</a:t>
            </a:r>
            <a:endParaRPr lang="en-US" altLang="ja-JP" sz="33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147661" y="2803551"/>
            <a:ext cx="6862847" cy="3008913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F59C1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4270017" y="2489872"/>
            <a:ext cx="603956" cy="274526"/>
          </a:xfrm>
          <a:prstGeom prst="triangle">
            <a:avLst/>
          </a:prstGeom>
          <a:solidFill>
            <a:srgbClr val="E27B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271479" y="2862281"/>
            <a:ext cx="6601033" cy="151124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b="1" dirty="0">
                <a:latin typeface="+mn-ea"/>
              </a:rPr>
              <a:t>泉大津市　障がい福祉課</a:t>
            </a:r>
            <a:endParaRPr lang="en-US" altLang="ja-JP" sz="135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350" b="1" dirty="0">
                <a:latin typeface="+mn-ea"/>
              </a:rPr>
              <a:t>　　住所　〒</a:t>
            </a:r>
            <a:r>
              <a:rPr lang="en-US" altLang="ja-JP" sz="1350" b="1" dirty="0">
                <a:latin typeface="+mn-ea"/>
              </a:rPr>
              <a:t>595-8686</a:t>
            </a:r>
            <a:r>
              <a:rPr lang="ja-JP" altLang="en-US" sz="1350" b="1" dirty="0">
                <a:latin typeface="+mn-ea"/>
              </a:rPr>
              <a:t>　泉大津市東雲町</a:t>
            </a:r>
            <a:r>
              <a:rPr lang="en-US" altLang="ja-JP" sz="1350" b="1" dirty="0">
                <a:latin typeface="+mn-ea"/>
              </a:rPr>
              <a:t>9</a:t>
            </a:r>
            <a:r>
              <a:rPr lang="ja-JP" altLang="en-US" sz="1350" b="1" dirty="0">
                <a:latin typeface="+mn-ea"/>
              </a:rPr>
              <a:t>番１２号　</a:t>
            </a:r>
            <a:endParaRPr lang="en-US" altLang="ja-JP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　　電話番号　</a:t>
            </a:r>
            <a:r>
              <a:rPr lang="en-US" altLang="ja-JP" sz="1350" b="1" dirty="0">
                <a:latin typeface="+mn-ea"/>
              </a:rPr>
              <a:t>0725-33-1131</a:t>
            </a:r>
          </a:p>
          <a:p>
            <a:r>
              <a:rPr lang="ja-JP" altLang="en-US" sz="1350" b="1" dirty="0">
                <a:latin typeface="+mn-ea"/>
              </a:rPr>
              <a:t>　　</a:t>
            </a:r>
            <a:endParaRPr lang="en-US" altLang="ja-JP" sz="1350" b="1" dirty="0">
              <a:latin typeface="+mn-ea"/>
            </a:endParaRPr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796154" y="921251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53025" y="1879144"/>
            <a:ext cx="62646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chemeClr val="bg1"/>
                </a:solidFill>
                <a:latin typeface="Segoe UI"/>
                <a:ea typeface="メイリオ"/>
              </a:rPr>
              <a:t>地域生活支援拠点等に関するお問い合わせはこちらです。</a:t>
            </a:r>
            <a:endParaRPr lang="en-US" altLang="ja-JP" sz="1600" b="1" dirty="0">
              <a:solidFill>
                <a:schemeClr val="bg1"/>
              </a:solidFill>
              <a:latin typeface="Segoe UI"/>
              <a:ea typeface="メイリオ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3" name="スライド番号プレースホルダー 5">
            <a:extLst>
              <a:ext uri="{FF2B5EF4-FFF2-40B4-BE49-F238E27FC236}">
                <a16:creationId xmlns:a16="http://schemas.microsoft.com/office/drawing/2014/main" id="{D577522B-1BA6-4515-94A2-CFEC36C6D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55A6B56-6663-4FBF-8687-0B8F696EF014}"/>
              </a:ext>
            </a:extLst>
          </p:cNvPr>
          <p:cNvSpPr txBox="1"/>
          <p:nvPr/>
        </p:nvSpPr>
        <p:spPr>
          <a:xfrm>
            <a:off x="1271480" y="4593265"/>
            <a:ext cx="6604578" cy="104199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　（緊急時の受入れ・対応について）</a:t>
            </a:r>
            <a:endParaRPr lang="en-US" altLang="ja-JP" sz="1350" b="1" dirty="0">
              <a:latin typeface="+mn-ea"/>
            </a:endParaRPr>
          </a:p>
          <a:p>
            <a:pPr>
              <a:spcAft>
                <a:spcPts val="300"/>
              </a:spcAft>
            </a:pPr>
            <a:r>
              <a:rPr lang="en-US" altLang="ja-JP" sz="1350" b="1" dirty="0">
                <a:latin typeface="+mn-ea"/>
              </a:rPr>
              <a:t>     </a:t>
            </a:r>
            <a:r>
              <a:rPr lang="ja-JP" altLang="en-US" sz="1350" b="1" dirty="0">
                <a:latin typeface="+mn-ea"/>
              </a:rPr>
              <a:t>　市役所の開庁時間内にお問合せください。</a:t>
            </a:r>
            <a:endParaRPr lang="en-US" altLang="ja-JP" sz="135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8712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1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>
                <a:solidFill>
                  <a:schemeClr val="bg1"/>
                </a:solidFill>
              </a:rPr>
              <a:t>　　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013443" y="1246952"/>
            <a:ext cx="5670630" cy="66997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運用状況の検証・検討</a:t>
            </a:r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960428" y="1016432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4544E2-71E9-442B-AC34-499585CEDA1D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2" name="角丸四角形 1">
            <a:extLst>
              <a:ext uri="{FF2B5EF4-FFF2-40B4-BE49-F238E27FC236}">
                <a16:creationId xmlns:a16="http://schemas.microsoft.com/office/drawing/2014/main" id="{743FA248-0EF4-4AEC-A993-E35A80C48345}"/>
              </a:ext>
            </a:extLst>
          </p:cNvPr>
          <p:cNvSpPr/>
          <p:nvPr/>
        </p:nvSpPr>
        <p:spPr>
          <a:xfrm>
            <a:off x="359533" y="2473810"/>
            <a:ext cx="2440394" cy="1080847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71BFA7B-02B8-456F-A82D-C4492167A638}"/>
              </a:ext>
            </a:extLst>
          </p:cNvPr>
          <p:cNvSpPr txBox="1">
            <a:spLocks/>
          </p:cNvSpPr>
          <p:nvPr/>
        </p:nvSpPr>
        <p:spPr>
          <a:xfrm>
            <a:off x="552493" y="226675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検証・検討の場の名称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">
            <a:extLst>
              <a:ext uri="{FF2B5EF4-FFF2-40B4-BE49-F238E27FC236}">
                <a16:creationId xmlns:a16="http://schemas.microsoft.com/office/drawing/2014/main" id="{75894484-61C0-4696-88C1-AA2F17843510}"/>
              </a:ext>
            </a:extLst>
          </p:cNvPr>
          <p:cNvSpPr/>
          <p:nvPr/>
        </p:nvSpPr>
        <p:spPr>
          <a:xfrm>
            <a:off x="364147" y="4822381"/>
            <a:ext cx="2440394" cy="10908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0BE32D83-5A05-4BD1-AC7B-07BE76B42EAD}"/>
              </a:ext>
            </a:extLst>
          </p:cNvPr>
          <p:cNvSpPr txBox="1">
            <a:spLocks/>
          </p:cNvSpPr>
          <p:nvPr/>
        </p:nvSpPr>
        <p:spPr>
          <a:xfrm>
            <a:off x="557108" y="4615324"/>
            <a:ext cx="2054472" cy="469860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地域生活支援拠点等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コーディネーターの配置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角丸四角形 1">
            <a:extLst>
              <a:ext uri="{FF2B5EF4-FFF2-40B4-BE49-F238E27FC236}">
                <a16:creationId xmlns:a16="http://schemas.microsoft.com/office/drawing/2014/main" id="{EC5ABB0A-CE79-463E-A0CF-F52BBB9DF4A7}"/>
              </a:ext>
            </a:extLst>
          </p:cNvPr>
          <p:cNvSpPr/>
          <p:nvPr/>
        </p:nvSpPr>
        <p:spPr>
          <a:xfrm>
            <a:off x="359533" y="3827191"/>
            <a:ext cx="2440394" cy="728481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F13989D2-6CE8-4CEE-9C09-9B6F44210125}"/>
              </a:ext>
            </a:extLst>
          </p:cNvPr>
          <p:cNvSpPr txBox="1">
            <a:spLocks/>
          </p:cNvSpPr>
          <p:nvPr/>
        </p:nvSpPr>
        <p:spPr>
          <a:xfrm>
            <a:off x="552493" y="362013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開催頻度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角丸四角形 1">
            <a:extLst>
              <a:ext uri="{FF2B5EF4-FFF2-40B4-BE49-F238E27FC236}">
                <a16:creationId xmlns:a16="http://schemas.microsoft.com/office/drawing/2014/main" id="{D7FA2747-4FDB-4132-B6EB-D67C41A4270C}"/>
              </a:ext>
            </a:extLst>
          </p:cNvPr>
          <p:cNvSpPr/>
          <p:nvPr/>
        </p:nvSpPr>
        <p:spPr>
          <a:xfrm>
            <a:off x="3118111" y="2473810"/>
            <a:ext cx="5828375" cy="3439466"/>
          </a:xfrm>
          <a:prstGeom prst="roundRect">
            <a:avLst>
              <a:gd name="adj" fmla="val 2940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 dirty="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30B75B3-6A61-4F01-AF91-62494F86DE78}"/>
              </a:ext>
            </a:extLst>
          </p:cNvPr>
          <p:cNvSpPr txBox="1">
            <a:spLocks/>
          </p:cNvSpPr>
          <p:nvPr/>
        </p:nvSpPr>
        <p:spPr>
          <a:xfrm>
            <a:off x="3578959" y="2256067"/>
            <a:ext cx="4906679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具体的な内容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C58BC26E-763B-4CE6-9470-D39EA3CC24AD}"/>
              </a:ext>
            </a:extLst>
          </p:cNvPr>
          <p:cNvSpPr txBox="1">
            <a:spLocks/>
          </p:cNvSpPr>
          <p:nvPr/>
        </p:nvSpPr>
        <p:spPr>
          <a:xfrm>
            <a:off x="3408057" y="2873626"/>
            <a:ext cx="5170126" cy="177389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運用状況の検証・検討については、現在利用実績がなく、実施していません。　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D127DE6-322B-4DE0-A117-EB46B5C6A60B}"/>
              </a:ext>
            </a:extLst>
          </p:cNvPr>
          <p:cNvSpPr txBox="1">
            <a:spLocks/>
          </p:cNvSpPr>
          <p:nvPr/>
        </p:nvSpPr>
        <p:spPr>
          <a:xfrm>
            <a:off x="527272" y="4080482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ー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00432453-1E5B-4F3B-83D5-BA533CE43944}"/>
              </a:ext>
            </a:extLst>
          </p:cNvPr>
          <p:cNvSpPr txBox="1">
            <a:spLocks/>
          </p:cNvSpPr>
          <p:nvPr/>
        </p:nvSpPr>
        <p:spPr>
          <a:xfrm>
            <a:off x="565817" y="2918266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未設置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A4B58297-669B-4AD5-A7CB-2BBED697883F}"/>
              </a:ext>
            </a:extLst>
          </p:cNvPr>
          <p:cNvSpPr txBox="1">
            <a:spLocks/>
          </p:cNvSpPr>
          <p:nvPr/>
        </p:nvSpPr>
        <p:spPr>
          <a:xfrm>
            <a:off x="3447235" y="4793462"/>
            <a:ext cx="5170126" cy="524805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endParaRPr lang="ja-JP" altLang="en-US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タイトル 1">
            <a:extLst>
              <a:ext uri="{FF2B5EF4-FFF2-40B4-BE49-F238E27FC236}">
                <a16:creationId xmlns:a16="http://schemas.microsoft.com/office/drawing/2014/main" id="{B31C0680-B7D4-45C6-8054-86950F5B86B5}"/>
              </a:ext>
            </a:extLst>
          </p:cNvPr>
          <p:cNvSpPr txBox="1">
            <a:spLocks/>
          </p:cNvSpPr>
          <p:nvPr/>
        </p:nvSpPr>
        <p:spPr>
          <a:xfrm>
            <a:off x="539552" y="5310230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未設置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スライド番号プレースホルダー 5">
            <a:extLst>
              <a:ext uri="{FF2B5EF4-FFF2-40B4-BE49-F238E27FC236}">
                <a16:creationId xmlns:a16="http://schemas.microsoft.com/office/drawing/2014/main" id="{ADF12245-A631-49DB-9C53-BD8A0EF6F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60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6DF58B5-4348-3BBD-6EF2-4048E2645685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2EE94C60-AAF5-CD4B-6707-5AC966056DEE}"/>
              </a:ext>
            </a:extLst>
          </p:cNvPr>
          <p:cNvSpPr/>
          <p:nvPr/>
        </p:nvSpPr>
        <p:spPr>
          <a:xfrm>
            <a:off x="447053" y="2325290"/>
            <a:ext cx="2440394" cy="32155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5" name="角丸四角形 4">
            <a:extLst>
              <a:ext uri="{FF2B5EF4-FFF2-40B4-BE49-F238E27FC236}">
                <a16:creationId xmlns:a16="http://schemas.microsoft.com/office/drawing/2014/main" id="{45552D4E-0F2B-25F7-9FFC-D0B22D28BD69}"/>
              </a:ext>
            </a:extLst>
          </p:cNvPr>
          <p:cNvSpPr/>
          <p:nvPr/>
        </p:nvSpPr>
        <p:spPr>
          <a:xfrm>
            <a:off x="3356884" y="2325291"/>
            <a:ext cx="2440394" cy="32155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ABE8E72B-85A6-FA41-FBA0-19EF4602FC40}"/>
              </a:ext>
            </a:extLst>
          </p:cNvPr>
          <p:cNvSpPr/>
          <p:nvPr/>
        </p:nvSpPr>
        <p:spPr>
          <a:xfrm>
            <a:off x="4244186" y="1975285"/>
            <a:ext cx="680283" cy="680283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2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10" name="角丸四角形 9">
            <a:extLst>
              <a:ext uri="{FF2B5EF4-FFF2-40B4-BE49-F238E27FC236}">
                <a16:creationId xmlns:a16="http://schemas.microsoft.com/office/drawing/2014/main" id="{C9071085-FC83-7E3D-153A-AB2D9A3F5617}"/>
              </a:ext>
            </a:extLst>
          </p:cNvPr>
          <p:cNvSpPr/>
          <p:nvPr/>
        </p:nvSpPr>
        <p:spPr>
          <a:xfrm>
            <a:off x="6198374" y="2325290"/>
            <a:ext cx="2440394" cy="32155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2" name="円/楕円 11">
            <a:extLst>
              <a:ext uri="{FF2B5EF4-FFF2-40B4-BE49-F238E27FC236}">
                <a16:creationId xmlns:a16="http://schemas.microsoft.com/office/drawing/2014/main" id="{6BF01045-C8EE-51BE-3136-DDED16F14D12}"/>
              </a:ext>
            </a:extLst>
          </p:cNvPr>
          <p:cNvSpPr/>
          <p:nvPr/>
        </p:nvSpPr>
        <p:spPr>
          <a:xfrm>
            <a:off x="7085677" y="1983208"/>
            <a:ext cx="680283" cy="680283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3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D9C1A2DE-5D16-D410-6936-CBFFAEE38C1A}"/>
              </a:ext>
            </a:extLst>
          </p:cNvPr>
          <p:cNvSpPr txBox="1">
            <a:spLocks/>
          </p:cNvSpPr>
          <p:nvPr/>
        </p:nvSpPr>
        <p:spPr>
          <a:xfrm>
            <a:off x="733222" y="2724487"/>
            <a:ext cx="2054472" cy="41411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各機能</a:t>
            </a:r>
            <a:endParaRPr lang="en-US" altLang="ja-JP" sz="2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767AE674-A1D5-076D-24AF-4D0C0B4E1556}"/>
              </a:ext>
            </a:extLst>
          </p:cNvPr>
          <p:cNvSpPr txBox="1">
            <a:spLocks/>
          </p:cNvSpPr>
          <p:nvPr/>
        </p:nvSpPr>
        <p:spPr>
          <a:xfrm>
            <a:off x="631025" y="3201354"/>
            <a:ext cx="2256422" cy="103255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・相談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・緊急時の受け入れ・対応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・体験の機会・場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・専門的人材の確保・養成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・地域の体制づくり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D52E1117-F3FE-7DF6-441A-B0FA7ABB00E2}"/>
              </a:ext>
            </a:extLst>
          </p:cNvPr>
          <p:cNvSpPr txBox="1">
            <a:spLocks/>
          </p:cNvSpPr>
          <p:nvPr/>
        </p:nvSpPr>
        <p:spPr>
          <a:xfrm>
            <a:off x="3544764" y="2724487"/>
            <a:ext cx="2054472" cy="41411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登録状況</a:t>
            </a:r>
            <a:endParaRPr lang="en-US" altLang="ja-JP" sz="2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タイトル 1">
            <a:extLst>
              <a:ext uri="{FF2B5EF4-FFF2-40B4-BE49-F238E27FC236}">
                <a16:creationId xmlns:a16="http://schemas.microsoft.com/office/drawing/2014/main" id="{EECECC2F-082B-91D3-C27B-B510740B0DF6}"/>
              </a:ext>
            </a:extLst>
          </p:cNvPr>
          <p:cNvSpPr txBox="1">
            <a:spLocks/>
          </p:cNvSpPr>
          <p:nvPr/>
        </p:nvSpPr>
        <p:spPr>
          <a:xfrm>
            <a:off x="3442567" y="3201354"/>
            <a:ext cx="2256422" cy="1654110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相談事業所　１か所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共同生活援助　１か所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短期入所　１か所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利用等については、まずは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01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の問い合わせ先にご連絡ください。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917B03A7-B6B4-1D95-C4AB-7E3DD82200F3}"/>
              </a:ext>
            </a:extLst>
          </p:cNvPr>
          <p:cNvSpPr txBox="1">
            <a:spLocks/>
          </p:cNvSpPr>
          <p:nvPr/>
        </p:nvSpPr>
        <p:spPr>
          <a:xfrm>
            <a:off x="6320008" y="2708722"/>
            <a:ext cx="2054472" cy="41411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62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拠点事業所の認定について（事業所向け）</a:t>
            </a:r>
            <a:endParaRPr lang="en-US" altLang="ja-JP" sz="2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10BF9D52-FF85-F06F-B5B4-B6CCBE9F8D5C}"/>
              </a:ext>
            </a:extLst>
          </p:cNvPr>
          <p:cNvSpPr txBox="1">
            <a:spLocks/>
          </p:cNvSpPr>
          <p:nvPr/>
        </p:nvSpPr>
        <p:spPr>
          <a:xfrm>
            <a:off x="6217811" y="3185589"/>
            <a:ext cx="2256422" cy="103255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拠点事業としての登録を希望される場合は、事前協議のうえ、登録申請を受付けます。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まずは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01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の問い合わせ先にご連絡ください。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円/楕円 22">
            <a:extLst>
              <a:ext uri="{FF2B5EF4-FFF2-40B4-BE49-F238E27FC236}">
                <a16:creationId xmlns:a16="http://schemas.microsoft.com/office/drawing/2014/main" id="{99941390-5261-4EBC-0C9E-2CE771A61CE5}"/>
              </a:ext>
            </a:extLst>
          </p:cNvPr>
          <p:cNvSpPr/>
          <p:nvPr/>
        </p:nvSpPr>
        <p:spPr>
          <a:xfrm>
            <a:off x="1433075" y="1952456"/>
            <a:ext cx="680283" cy="680283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1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24" name="角丸四角形 1">
            <a:extLst>
              <a:ext uri="{FF2B5EF4-FFF2-40B4-BE49-F238E27FC236}">
                <a16:creationId xmlns:a16="http://schemas.microsoft.com/office/drawing/2014/main" id="{50BA4E58-AE68-4F0D-B1D0-796A26A9FD70}"/>
              </a:ext>
            </a:extLst>
          </p:cNvPr>
          <p:cNvSpPr/>
          <p:nvPr/>
        </p:nvSpPr>
        <p:spPr>
          <a:xfrm>
            <a:off x="1140576" y="1106742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ja-JP" altLang="en-US" sz="2100" b="1" dirty="0">
              <a:solidFill>
                <a:srgbClr val="FFFDE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A8BE68F-1C25-4D8F-A370-D9247A64F4B7}"/>
              </a:ext>
            </a:extLst>
          </p:cNvPr>
          <p:cNvSpPr txBox="1">
            <a:spLocks/>
          </p:cNvSpPr>
          <p:nvPr/>
        </p:nvSpPr>
        <p:spPr>
          <a:xfrm>
            <a:off x="2182893" y="1208458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取組み</a:t>
            </a:r>
            <a:endParaRPr lang="en-US" altLang="ja-JP" sz="33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楕円 26">
            <a:hlinkClick r:id="rId3" action="ppaction://hlinksldjump"/>
            <a:extLst>
              <a:ext uri="{FF2B5EF4-FFF2-40B4-BE49-F238E27FC236}">
                <a16:creationId xmlns:a16="http://schemas.microsoft.com/office/drawing/2014/main" id="{581E6311-241F-4F35-825A-1A51D2309E5D}"/>
              </a:ext>
            </a:extLst>
          </p:cNvPr>
          <p:cNvSpPr>
            <a:spLocks noChangeAspect="1"/>
          </p:cNvSpPr>
          <p:nvPr/>
        </p:nvSpPr>
        <p:spPr>
          <a:xfrm>
            <a:off x="774216" y="985577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26" name="スライド番号プレースホルダー 5">
            <a:extLst>
              <a:ext uri="{FF2B5EF4-FFF2-40B4-BE49-F238E27FC236}">
                <a16:creationId xmlns:a16="http://schemas.microsoft.com/office/drawing/2014/main" id="{603F1994-73ED-447D-B364-2DD5346A4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048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t"/>
      <a:lstStyle>
        <a:defPPr>
          <a:defRPr kumimoji="1" b="1" dirty="0" smtClean="0"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  <a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314</Words>
  <Application>Microsoft Office PowerPoint</Application>
  <PresentationFormat>画面に合わせる (4:3)</PresentationFormat>
  <Paragraphs>71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メイリオ</vt:lpstr>
      <vt:lpstr>游ゴシック</vt:lpstr>
      <vt:lpstr>游ゴシック Light</vt:lpstr>
      <vt:lpstr>Arial</vt:lpstr>
      <vt:lpstr>Segoe UI</vt:lpstr>
      <vt:lpstr>1_Office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2026-03-25T08:21:06Z</dcterms:modified>
</cp:coreProperties>
</file>