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410" r:id="rId2"/>
    <p:sldId id="433" r:id="rId3"/>
    <p:sldId id="435" r:id="rId4"/>
    <p:sldId id="43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9cAIZ1I6Uh9vg12uy1yrzg==" hashData="TFQvLEa4uq9XxPHmjbAlHFCxYAU3LN4p/qwwmmDqzLg25cOQ/0la4iNIj/xxzUDcBh/w4TgoSgwFTuNplrRgE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rgbClr val="00000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0"/>
    <p:restoredTop sz="94660"/>
  </p:normalViewPr>
  <p:slideViewPr>
    <p:cSldViewPr snapToGrid="0">
      <p:cViewPr varScale="1">
        <p:scale>
          <a:sx n="97" d="100"/>
          <a:sy n="97" d="100"/>
        </p:scale>
        <p:origin x="127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2026/3/25</a:t>
            </a:fld>
            <a:endParaRPr kumimoji="1" lang="ja-JP" altLang="en-US"/>
          </a:p>
        </p:txBody>
      </p:sp>
      <p:sp>
        <p:nvSpPr>
          <p:cNvPr id="1102"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スライド イメージ プレースホルダー 1"/>
          <p:cNvSpPr>
            <a:spLocks noGrp="1" noRot="1" noChangeAspect="1"/>
          </p:cNvSpPr>
          <p:nvPr>
            <p:ph type="sldImg"/>
          </p:nvPr>
        </p:nvSpPr>
        <p:spPr>
          <a:xfrm>
            <a:off x="919163" y="746125"/>
            <a:ext cx="4968875" cy="3725863"/>
          </a:xfrm>
        </p:spPr>
      </p:sp>
      <p:sp>
        <p:nvSpPr>
          <p:cNvPr id="1129" name="ノート プレースホルダー 2"/>
          <p:cNvSpPr>
            <a:spLocks noGrp="1"/>
          </p:cNvSpPr>
          <p:nvPr>
            <p:ph type="body" idx="1"/>
          </p:nvPr>
        </p:nvSpPr>
        <p:spPr/>
        <p:txBody>
          <a:bodyPr/>
          <a:lstStyle/>
          <a:p>
            <a:endParaRPr lang="ja-JP" altLang="en-US" dirty="0"/>
          </a:p>
        </p:txBody>
      </p:sp>
      <p:sp>
        <p:nvSpPr>
          <p:cNvPr id="1130"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 name="スライド イメージ プレースホルダー 1"/>
          <p:cNvSpPr>
            <a:spLocks noGrp="1" noRot="1" noChangeAspect="1"/>
          </p:cNvSpPr>
          <p:nvPr>
            <p:ph type="sldImg"/>
          </p:nvPr>
        </p:nvSpPr>
        <p:spPr>
          <a:xfrm>
            <a:off x="919163" y="746125"/>
            <a:ext cx="4968875" cy="3725863"/>
          </a:xfrm>
        </p:spPr>
      </p:sp>
      <p:sp>
        <p:nvSpPr>
          <p:cNvPr id="1144" name="ノート プレースホルダー 2"/>
          <p:cNvSpPr>
            <a:spLocks noGrp="1"/>
          </p:cNvSpPr>
          <p:nvPr>
            <p:ph type="body" idx="1"/>
          </p:nvPr>
        </p:nvSpPr>
        <p:spPr/>
        <p:txBody>
          <a:bodyPr/>
          <a:lstStyle/>
          <a:p>
            <a:endParaRPr lang="ja-JP" altLang="en-US"/>
          </a:p>
        </p:txBody>
      </p:sp>
      <p:sp>
        <p:nvSpPr>
          <p:cNvPr id="1145"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スライド イメージ プレースホルダー 1"/>
          <p:cNvSpPr>
            <a:spLocks noGrp="1" noRot="1" noChangeAspect="1"/>
          </p:cNvSpPr>
          <p:nvPr>
            <p:ph type="sldImg"/>
          </p:nvPr>
        </p:nvSpPr>
        <p:spPr>
          <a:xfrm>
            <a:off x="919163" y="746125"/>
            <a:ext cx="4968875" cy="3725863"/>
          </a:xfrm>
        </p:spPr>
      </p:sp>
      <p:sp>
        <p:nvSpPr>
          <p:cNvPr id="1167" name="ノート プレースホルダー 2"/>
          <p:cNvSpPr>
            <a:spLocks noGrp="1"/>
          </p:cNvSpPr>
          <p:nvPr>
            <p:ph type="body" idx="1"/>
          </p:nvPr>
        </p:nvSpPr>
        <p:spPr/>
        <p:txBody>
          <a:bodyPr/>
          <a:lstStyle/>
          <a:p>
            <a:endParaRPr lang="ja-JP" altLang="en-US"/>
          </a:p>
        </p:txBody>
      </p:sp>
      <p:sp>
        <p:nvSpPr>
          <p:cNvPr id="1168"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 name="スライド イメージ プレースホルダー 1"/>
          <p:cNvSpPr>
            <a:spLocks noGrp="1" noRot="1" noChangeAspect="1"/>
          </p:cNvSpPr>
          <p:nvPr>
            <p:ph type="sldImg"/>
          </p:nvPr>
        </p:nvSpPr>
        <p:spPr>
          <a:xfrm>
            <a:off x="919163" y="746125"/>
            <a:ext cx="4968875" cy="3725863"/>
          </a:xfrm>
        </p:spPr>
      </p:sp>
      <p:sp>
        <p:nvSpPr>
          <p:cNvPr id="1185" name="ノート プレースホルダー 2"/>
          <p:cNvSpPr>
            <a:spLocks noGrp="1"/>
          </p:cNvSpPr>
          <p:nvPr>
            <p:ph type="body" idx="1"/>
          </p:nvPr>
        </p:nvSpPr>
        <p:spPr/>
        <p:txBody>
          <a:bodyPr/>
          <a:lstStyle/>
          <a:p>
            <a:endParaRPr lang="ja-JP" altLang="en-US" dirty="0"/>
          </a:p>
        </p:txBody>
      </p:sp>
      <p:sp>
        <p:nvSpPr>
          <p:cNvPr id="1186"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1032"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7ACA9441-E778-46E2-9072-D9E0E2A9E1CF}" type="datetime1">
              <a:rPr kumimoji="1" lang="ja-JP" altLang="en-US" smtClean="0"/>
              <a:t>2026/3/25</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ー 3"/>
          <p:cNvSpPr>
            <a:spLocks noGrp="1"/>
          </p:cNvSpPr>
          <p:nvPr>
            <p:ph type="dt" sz="half" idx="10"/>
          </p:nvPr>
        </p:nvSpPr>
        <p:spPr/>
        <p:txBody>
          <a:bodyPr/>
          <a:lstStyle/>
          <a:p>
            <a:fld id="{E9298227-1457-4F23-9F49-FEC451472643}" type="datetime1">
              <a:rPr kumimoji="1" lang="ja-JP" altLang="en-US" smtClean="0"/>
              <a:t>2026/3/25</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1095"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ー 3"/>
          <p:cNvSpPr>
            <a:spLocks noGrp="1"/>
          </p:cNvSpPr>
          <p:nvPr>
            <p:ph type="dt" sz="half" idx="10"/>
          </p:nvPr>
        </p:nvSpPr>
        <p:spPr/>
        <p:txBody>
          <a:bodyPr/>
          <a:lstStyle/>
          <a:p>
            <a:fld id="{59C769F8-7E42-44CA-834B-58D976EAFCF9}" type="datetime1">
              <a:rPr kumimoji="1" lang="ja-JP" altLang="en-US" smtClean="0"/>
              <a:t>2026/3/25</a:t>
            </a:fld>
            <a:endParaRPr kumimoji="1" lang="ja-JP" altLang="en-US"/>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p>
            <a:fld id="{15CA42C1-6DA8-4E87-8CC9-F7AC1F2432EB}" type="datetime1">
              <a:rPr kumimoji="1" lang="ja-JP" altLang="en-US" smtClean="0"/>
              <a:t>2026/3/25</a:t>
            </a:fld>
            <a:endParaRPr kumimoji="1" lang="ja-JP" altLang="en-US"/>
          </a:p>
        </p:txBody>
      </p:sp>
      <p:sp>
        <p:nvSpPr>
          <p:cNvPr id="1040" name="フッター プレースホルダー 4"/>
          <p:cNvSpPr>
            <a:spLocks noGrp="1"/>
          </p:cNvSpPr>
          <p:nvPr>
            <p:ph type="ftr" sz="quarter" idx="11"/>
          </p:nvPr>
        </p:nvSpPr>
        <p:spPr/>
        <p:txBody>
          <a:bodyPr/>
          <a:lstStyle/>
          <a:p>
            <a:endParaRPr kumimoji="1" lang="ja-JP" altLang="en-US"/>
          </a:p>
        </p:txBody>
      </p:sp>
      <p:sp>
        <p:nvSpPr>
          <p:cNvPr id="1041"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1044"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F34424F2-2534-4E2E-98B7-6C01870B28F8}" type="datetime1">
              <a:rPr kumimoji="1" lang="ja-JP" altLang="en-US" smtClean="0"/>
              <a:t>2026/3/25</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p>
        </p:txBody>
      </p:sp>
      <p:sp>
        <p:nvSpPr>
          <p:cNvPr id="1050"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ー 4"/>
          <p:cNvSpPr>
            <a:spLocks noGrp="1"/>
          </p:cNvSpPr>
          <p:nvPr>
            <p:ph type="dt" sz="half" idx="10"/>
          </p:nvPr>
        </p:nvSpPr>
        <p:spPr/>
        <p:txBody>
          <a:bodyPr/>
          <a:lstStyle/>
          <a:p>
            <a:fld id="{2FC9F997-8AE3-49E9-A3C8-410953056C30}" type="datetime1">
              <a:rPr kumimoji="1" lang="ja-JP" altLang="en-US" smtClean="0"/>
              <a:t>2026/3/25</a:t>
            </a:fld>
            <a:endParaRPr kumimoji="1" lang="ja-JP" altLang="en-US"/>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1057"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ー 6"/>
          <p:cNvSpPr>
            <a:spLocks noGrp="1"/>
          </p:cNvSpPr>
          <p:nvPr>
            <p:ph type="dt" sz="half" idx="10"/>
          </p:nvPr>
        </p:nvSpPr>
        <p:spPr/>
        <p:txBody>
          <a:bodyPr/>
          <a:lstStyle/>
          <a:p>
            <a:fld id="{A28AA54F-FBA8-4B52-B0B6-90644E938BE0}" type="datetime1">
              <a:rPr kumimoji="1" lang="ja-JP" altLang="en-US" smtClean="0"/>
              <a:t>2026/3/25</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p>
        </p:txBody>
      </p:sp>
      <p:sp>
        <p:nvSpPr>
          <p:cNvPr id="1066" name="日付プレースホルダー 2"/>
          <p:cNvSpPr>
            <a:spLocks noGrp="1"/>
          </p:cNvSpPr>
          <p:nvPr>
            <p:ph type="dt" sz="half" idx="10"/>
          </p:nvPr>
        </p:nvSpPr>
        <p:spPr/>
        <p:txBody>
          <a:bodyPr/>
          <a:lstStyle/>
          <a:p>
            <a:fld id="{4242180B-066C-4B33-9866-DF17A2270C18}" type="datetime1">
              <a:rPr kumimoji="1" lang="ja-JP" altLang="en-US" smtClean="0"/>
              <a:t>2026/3/25</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036F57DA-19DE-408E-A972-18C83B513BDA}" type="datetime1">
              <a:rPr kumimoji="1" lang="ja-JP" altLang="en-US" smtClean="0"/>
              <a:t>2026/3/25</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75"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5714D222-3872-4908-9588-C6DBCAF12C8A}" type="datetime1">
              <a:rPr kumimoji="1" lang="ja-JP" altLang="en-US" smtClean="0"/>
              <a:t>2026/3/25</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1082"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1083"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F2F8910D-4704-4575-A1CE-57C3D2735209}" type="datetime1">
              <a:rPr kumimoji="1" lang="ja-JP" altLang="en-US" smtClean="0"/>
              <a:t>2026/3/25</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2026/3/25</a:t>
            </a:fld>
            <a:endParaRPr kumimoji="1" lang="ja-JP" altLang="en-US"/>
          </a:p>
        </p:txBody>
      </p:sp>
      <p:sp>
        <p:nvSpPr>
          <p:cNvPr id="1028"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楕円 16"/>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1108" name="楕円 6">
            <a:hlinkClick r:id="" action="ppaction://noaction"/>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1109" name="タイトル 1"/>
          <p:cNvSpPr txBox="1"/>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1110" name="タイトル 1"/>
          <p:cNvSpPr txBox="1"/>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1111" name="タイトル 1"/>
          <p:cNvSpPr txBox="1"/>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1112" name="タイトル 1"/>
          <p:cNvSpPr txBox="1"/>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1113" name="タイトル 1"/>
          <p:cNvSpPr txBox="1"/>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1114" name="タイトル 1"/>
          <p:cNvSpPr txBox="1"/>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1115" name="タイトル 1"/>
          <p:cNvSpPr txBox="1"/>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1116" name="正方形/長方形 1"/>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1117" name="タイトル 1"/>
          <p:cNvSpPr txBox="1"/>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和泉市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118" name="直線コネクタ 9"/>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1119" name="楕円 2"/>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350" dirty="0">
              <a:solidFill>
                <a:schemeClr val="tx1"/>
              </a:solidFill>
            </a:endParaRPr>
          </a:p>
        </p:txBody>
      </p:sp>
      <p:sp>
        <p:nvSpPr>
          <p:cNvPr id="1120" name="楕円 15"/>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121" name="タイトル 1"/>
          <p:cNvSpPr txBox="1"/>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181,322人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整備時期：令和３年６月</a:t>
            </a:r>
            <a:endParaRPr lang="en-US" altLang="ja-JP" sz="1000" b="1" spc="225" dirty="0">
              <a:solidFill>
                <a:schemeClr val="bg1"/>
              </a:solidFill>
              <a:latin typeface="+mn-ea"/>
              <a:ea typeface="+mn-ea"/>
              <a:cs typeface="Arial" panose="020B0604020202020204" pitchFamily="34" charset="0"/>
            </a:endParaRPr>
          </a:p>
        </p:txBody>
      </p:sp>
      <p:sp>
        <p:nvSpPr>
          <p:cNvPr id="1122" name="正方形/長方形 11"/>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5"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126" name="図 93"/>
          <p:cNvPicPr>
            <a:picLocks noChangeAspect="1"/>
          </p:cNvPicPr>
          <p:nvPr/>
        </p:nvPicPr>
        <p:blipFill>
          <a:blip r:embed="rId3"/>
          <a:stretch>
            <a:fillRect/>
          </a:stretch>
        </p:blipFill>
        <p:spPr>
          <a:xfrm>
            <a:off x="504790" y="1340768"/>
            <a:ext cx="1176906" cy="1176906"/>
          </a:xfrm>
          <a:prstGeom prst="rect">
            <a:avLst/>
          </a:prstGeom>
        </p:spPr>
      </p:pic>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角丸四角形 1"/>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33" name="タイトル 1"/>
          <p:cNvSpPr txBox="1"/>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1134" name="角丸四角形 2"/>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5" name="三角形 5"/>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36" name="テキスト ボックス 7"/>
          <p:cNvSpPr txBox="1"/>
          <p:nvPr/>
        </p:nvSpPr>
        <p:spPr>
          <a:xfrm>
            <a:off x="1271479" y="2865253"/>
            <a:ext cx="6601033" cy="464298"/>
          </a:xfrm>
          <a:prstGeom prst="rect">
            <a:avLst/>
          </a:prstGeom>
          <a:noFill/>
        </p:spPr>
        <p:txBody>
          <a:bodyPr wrap="square">
            <a:noAutofit/>
          </a:bodyPr>
          <a:lstStyle/>
          <a:p>
            <a:pPr algn="ctr">
              <a:lnSpc>
                <a:spcPct val="150000"/>
              </a:lnSpc>
            </a:pPr>
            <a:r>
              <a:rPr lang="ja-JP" altLang="en-US" b="1" dirty="0">
                <a:latin typeface="+mn-ea"/>
              </a:rPr>
              <a:t>和泉市障がい福祉課</a:t>
            </a:r>
            <a:endParaRPr lang="en-US" altLang="ja-JP" sz="1350" b="1" dirty="0">
              <a:latin typeface="+mn-ea"/>
            </a:endParaRPr>
          </a:p>
          <a:p>
            <a:pPr>
              <a:lnSpc>
                <a:spcPct val="150000"/>
              </a:lnSpc>
            </a:pPr>
            <a:r>
              <a:rPr lang="ja-JP" altLang="en-US" sz="1350" b="1" dirty="0">
                <a:latin typeface="+mn-ea"/>
              </a:rPr>
              <a:t>　　</a:t>
            </a:r>
            <a:r>
              <a:rPr lang="ja-JP" altLang="en-US" sz="1200" b="1" dirty="0">
                <a:latin typeface="+mn-ea"/>
              </a:rPr>
              <a:t>住所　大阪府和泉市府中町二丁目７番５号</a:t>
            </a:r>
            <a:endParaRPr lang="en-US" altLang="ja-JP" sz="1200" b="1" dirty="0">
              <a:latin typeface="+mn-ea"/>
            </a:endParaRPr>
          </a:p>
          <a:p>
            <a:r>
              <a:rPr lang="ja-JP" altLang="en-US" sz="1200" b="1" dirty="0">
                <a:latin typeface="+mn-ea"/>
              </a:rPr>
              <a:t>　　 電話番号　０７２５－９９－８１３３</a:t>
            </a:r>
            <a:endParaRPr lang="en-US" altLang="ja-JP" sz="1200" b="1" dirty="0">
              <a:latin typeface="+mn-ea"/>
            </a:endParaRPr>
          </a:p>
          <a:p>
            <a:r>
              <a:rPr lang="ja-JP" altLang="en-US" sz="1200" b="1" dirty="0">
                <a:latin typeface="+mn-ea"/>
              </a:rPr>
              <a:t>　　 連絡用アドレス　shoufuku@city.osakah-izumi.lg.jp</a:t>
            </a:r>
            <a:endParaRPr lang="en-US" altLang="ja-JP" sz="1200" b="1" dirty="0">
              <a:latin typeface="+mn-ea"/>
            </a:endParaRPr>
          </a:p>
          <a:p>
            <a:r>
              <a:rPr lang="ja-JP" altLang="en-US" sz="1200" b="1" dirty="0">
                <a:latin typeface="+mn-ea"/>
              </a:rPr>
              <a:t>　　 担当係名等　障がい者支援係</a:t>
            </a:r>
            <a:endParaRPr lang="ja-JP" altLang="en-US" sz="1350" b="1" dirty="0">
              <a:latin typeface="+mn-ea"/>
            </a:endParaRPr>
          </a:p>
        </p:txBody>
      </p:sp>
      <p:sp>
        <p:nvSpPr>
          <p:cNvPr id="1137" name="楕円 9">
            <a:hlinkClick r:id="" action="ppaction://noaction"/>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38" name="テキスト ボックス 10"/>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139" name="正方形/長方形 11"/>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40"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141" name="テキスト ボックス 93"/>
          <p:cNvSpPr txBox="1"/>
          <p:nvPr/>
        </p:nvSpPr>
        <p:spPr>
          <a:xfrm>
            <a:off x="1178082" y="4197415"/>
            <a:ext cx="6601033" cy="1338271"/>
          </a:xfrm>
          <a:prstGeom prst="rect">
            <a:avLst/>
          </a:prstGeom>
          <a:noFill/>
        </p:spPr>
        <p:txBody>
          <a:bodyPr wrap="square">
            <a:noAutofit/>
          </a:bodyPr>
          <a:lstStyle/>
          <a:p>
            <a:pPr algn="ctr">
              <a:lnSpc>
                <a:spcPct val="150000"/>
              </a:lnSpc>
            </a:pPr>
            <a:r>
              <a:rPr lang="ja-JP" altLang="en-US" b="1" dirty="0">
                <a:latin typeface="+mn-ea"/>
              </a:rPr>
              <a:t>　　　和泉市</a:t>
            </a:r>
            <a:r>
              <a:rPr lang="ja-JP" altLang="en-US" b="1" dirty="0">
                <a:solidFill>
                  <a:schemeClr val="tx1"/>
                </a:solidFill>
                <a:latin typeface="+mn-ea"/>
              </a:rPr>
              <a:t>障がい者</a:t>
            </a:r>
            <a:r>
              <a:rPr lang="ja-JP" altLang="en-US" b="1" dirty="0">
                <a:latin typeface="+mn-ea"/>
              </a:rPr>
              <a:t>基幹相談支援センター（部会運営）</a:t>
            </a:r>
            <a:endParaRPr lang="en-US" altLang="ja-JP" sz="1350" b="1" dirty="0">
              <a:latin typeface="+mn-ea"/>
            </a:endParaRPr>
          </a:p>
          <a:p>
            <a:pPr>
              <a:lnSpc>
                <a:spcPct val="150000"/>
              </a:lnSpc>
            </a:pPr>
            <a:r>
              <a:rPr lang="ja-JP" altLang="en-US" sz="1200" b="1" dirty="0">
                <a:latin typeface="+mn-ea"/>
              </a:rPr>
              <a:t>　　　住所　大阪府和泉市幸二丁目５番１６号</a:t>
            </a:r>
            <a:endParaRPr lang="en-US" altLang="ja-JP" sz="1050" b="1" dirty="0">
              <a:latin typeface="+mn-ea"/>
            </a:endParaRPr>
          </a:p>
          <a:p>
            <a:r>
              <a:rPr lang="ja-JP" altLang="en-US" sz="1200" b="1" dirty="0">
                <a:latin typeface="+mn-ea"/>
              </a:rPr>
              <a:t>　　　電話番号　０７２５－４０－４００４</a:t>
            </a:r>
            <a:endParaRPr lang="en-US" altLang="ja-JP" sz="1050" b="1" dirty="0">
              <a:latin typeface="+mn-ea"/>
            </a:endParaRPr>
          </a:p>
          <a:p>
            <a:r>
              <a:rPr lang="ja-JP" altLang="en-US" sz="1200" b="1" dirty="0">
                <a:latin typeface="+mn-ea"/>
              </a:rPr>
              <a:t>　　　連絡用アドレス　shakyo-sien@apricot.ocn.ne.jp</a:t>
            </a:r>
            <a:endParaRPr lang="en-US" altLang="ja-JP" sz="1050" b="1" dirty="0">
              <a:latin typeface="+mn-ea"/>
            </a:endParaRPr>
          </a:p>
          <a:p>
            <a:r>
              <a:rPr lang="ja-JP" altLang="en-US" sz="1200" b="1" dirty="0">
                <a:latin typeface="+mn-ea"/>
              </a:rPr>
              <a:t>　　　</a:t>
            </a:r>
            <a:endParaRPr lang="ja-JP" altLang="en-US" sz="1350" b="1" dirty="0">
              <a:latin typeface="+mn-ea"/>
            </a:endParaRPr>
          </a:p>
          <a:p>
            <a:pPr algn="ctr">
              <a:lnSpc>
                <a:spcPct val="150000"/>
              </a:lnSpc>
            </a:pPr>
            <a:endParaRPr lang="ja-JP" altLang="en-US" b="1" dirty="0">
              <a:latin typeface="+mn-ea"/>
            </a:endParaRPr>
          </a:p>
          <a:p>
            <a:pPr algn="ctr">
              <a:lnSpc>
                <a:spcPct val="150000"/>
              </a:lnSpc>
            </a:pPr>
            <a:endParaRPr lang="ja-JP" altLang="en-US" b="1" dirty="0">
              <a:latin typeface="+mn-ea"/>
            </a:endParaRPr>
          </a:p>
          <a:p>
            <a:pPr>
              <a:lnSpc>
                <a:spcPct val="150000"/>
              </a:lnSpc>
            </a:pPr>
            <a:r>
              <a:rPr lang="ja-JP" altLang="en-US" sz="1350" b="1" dirty="0">
                <a:latin typeface="+mn-ea"/>
              </a:rPr>
              <a:t>　　</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 name="角丸四角形 1"/>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1148" name="タイトル 1"/>
          <p:cNvSpPr txBox="1"/>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149" name="楕円 9">
            <a:hlinkClick r:id="" action="ppaction://noaction"/>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50" name="正方形/長方形 8"/>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51" name="角丸四角形 1"/>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2" name="タイトル 1"/>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153" name="角丸四角形 1"/>
          <p:cNvSpPr/>
          <p:nvPr/>
        </p:nvSpPr>
        <p:spPr>
          <a:xfrm>
            <a:off x="381861" y="5181938"/>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4" name="タイトル 1"/>
          <p:cNvSpPr/>
          <p:nvPr/>
        </p:nvSpPr>
        <p:spPr>
          <a:xfrm>
            <a:off x="557108" y="4947008"/>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155" name="角丸四角形 1"/>
          <p:cNvSpPr/>
          <p:nvPr/>
        </p:nvSpPr>
        <p:spPr>
          <a:xfrm>
            <a:off x="359533" y="3826790"/>
            <a:ext cx="2440394" cy="1035958"/>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6" name="タイトル 1"/>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7" name="角丸四角形 1"/>
          <p:cNvSpPr/>
          <p:nvPr/>
        </p:nvSpPr>
        <p:spPr>
          <a:xfrm>
            <a:off x="3118111" y="2474132"/>
            <a:ext cx="5828375" cy="4157738"/>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58" name="タイトル 1"/>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1159" name="タイトル 1"/>
          <p:cNvSpPr txBox="1"/>
          <p:nvPr/>
        </p:nvSpPr>
        <p:spPr>
          <a:xfrm>
            <a:off x="3218746" y="2680367"/>
            <a:ext cx="5610137" cy="358965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毎年２回、自立支援協議会で取組み実績や今後の方向性について報告をしている。</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部会では、取組み内容の検討を行い、今後の方向性について意見交換を行っている。</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00000"/>
              </a:lnSpc>
            </a:pPr>
            <a:r>
              <a:rPr lang="ja-JP" altLang="ja-JP" sz="1050" dirty="0">
                <a:solidFill>
                  <a:schemeClr val="tx1"/>
                </a:solidFill>
                <a:latin typeface="メイリオ"/>
                <a:ea typeface="メイリオ"/>
              </a:rPr>
              <a:t>令和３年度より短期入所利用による緊急時の受入れ体制を構築し、</a:t>
            </a:r>
            <a:r>
              <a:rPr lang="ja-JP" altLang="en-US" sz="1050" dirty="0">
                <a:solidFill>
                  <a:schemeClr val="tx1"/>
                </a:solidFill>
                <a:latin typeface="メイリオ"/>
                <a:ea typeface="メイリオ"/>
              </a:rPr>
              <a:t>事前</a:t>
            </a:r>
            <a:r>
              <a:rPr lang="ja-JP" altLang="ja-JP" sz="1050" dirty="0">
                <a:solidFill>
                  <a:schemeClr val="tx1"/>
                </a:solidFill>
                <a:latin typeface="メイリオ"/>
                <a:ea typeface="メイリオ"/>
              </a:rPr>
              <a:t>登録制で事業を運用している</a:t>
            </a:r>
            <a:r>
              <a:rPr lang="ja-JP" altLang="en-US" sz="1050" dirty="0">
                <a:solidFill>
                  <a:schemeClr val="tx1"/>
                </a:solidFill>
                <a:latin typeface="メイリオ"/>
                <a:ea typeface="メイリオ"/>
              </a:rPr>
              <a:t>。</a:t>
            </a:r>
            <a:endParaRPr lang="en-US" altLang="ja-JP" sz="1200" dirty="0">
              <a:solidFill>
                <a:schemeClr val="tx1"/>
              </a:solidFill>
              <a:latin typeface="メイリオ"/>
              <a:ea typeface="メイリオ"/>
            </a:endParaRPr>
          </a:p>
          <a:p>
            <a:pPr algn="l">
              <a:lnSpc>
                <a:spcPct val="100000"/>
              </a:lnSpc>
            </a:pPr>
            <a:r>
              <a:rPr lang="ja-JP" altLang="en-US" sz="1050" b="1" dirty="0">
                <a:solidFill>
                  <a:schemeClr val="tx1"/>
                </a:solidFill>
                <a:latin typeface="メイリオ"/>
                <a:ea typeface="メイリオ"/>
              </a:rPr>
              <a:t>【事前要録要件】</a:t>
            </a:r>
            <a:endParaRPr dirty="0">
              <a:solidFill>
                <a:schemeClr val="tx1"/>
              </a:solidFill>
              <a:latin typeface="メイリオ"/>
              <a:ea typeface="メイリオ"/>
            </a:endParaRPr>
          </a:p>
          <a:p>
            <a:pPr algn="l">
              <a:lnSpc>
                <a:spcPct val="100000"/>
              </a:lnSpc>
            </a:pPr>
            <a:r>
              <a:rPr lang="ja-JP" altLang="en-US" sz="1050" dirty="0">
                <a:solidFill>
                  <a:schemeClr val="tx1"/>
                </a:solidFill>
                <a:latin typeface="メイリオ"/>
                <a:ea typeface="メイリオ"/>
              </a:rPr>
              <a:t>①</a:t>
            </a:r>
            <a:r>
              <a:rPr lang="ja-JP" altLang="ja-JP" sz="1050" dirty="0">
                <a:solidFill>
                  <a:schemeClr val="tx1"/>
                </a:solidFill>
                <a:latin typeface="メイリオ"/>
                <a:ea typeface="メイリオ"/>
              </a:rPr>
              <a:t>障がい者本人が１８歳から６４歳まで　　</a:t>
            </a:r>
            <a:r>
              <a:rPr lang="ja-JP" altLang="en-US" sz="1050" dirty="0">
                <a:solidFill>
                  <a:schemeClr val="tx1"/>
                </a:solidFill>
                <a:latin typeface="メイリオ"/>
                <a:ea typeface="メイリオ"/>
              </a:rPr>
              <a:t>②</a:t>
            </a:r>
            <a:r>
              <a:rPr lang="ja-JP" altLang="ja-JP" sz="1050" dirty="0">
                <a:solidFill>
                  <a:schemeClr val="tx1"/>
                </a:solidFill>
                <a:latin typeface="メイリオ"/>
                <a:ea typeface="メイリオ"/>
              </a:rPr>
              <a:t>和泉市内で家族</a:t>
            </a:r>
            <a:r>
              <a:rPr lang="en-US" altLang="ja-JP" sz="1050" dirty="0">
                <a:solidFill>
                  <a:schemeClr val="tx1"/>
                </a:solidFill>
                <a:latin typeface="メイリオ"/>
                <a:ea typeface="メイリオ"/>
              </a:rPr>
              <a:t>(</a:t>
            </a:r>
            <a:r>
              <a:rPr lang="ja-JP" altLang="ja-JP" sz="1050" dirty="0">
                <a:solidFill>
                  <a:schemeClr val="tx1"/>
                </a:solidFill>
                <a:latin typeface="メイリオ"/>
                <a:ea typeface="メイリオ"/>
              </a:rPr>
              <a:t>介護者</a:t>
            </a:r>
            <a:r>
              <a:rPr lang="en-US" altLang="ja-JP" sz="1050" dirty="0">
                <a:solidFill>
                  <a:schemeClr val="tx1"/>
                </a:solidFill>
                <a:latin typeface="メイリオ"/>
                <a:ea typeface="メイリオ"/>
              </a:rPr>
              <a:t>)</a:t>
            </a:r>
            <a:r>
              <a:rPr lang="ja-JP" altLang="ja-JP" sz="1050" dirty="0">
                <a:solidFill>
                  <a:schemeClr val="tx1"/>
                </a:solidFill>
                <a:latin typeface="メイリオ"/>
                <a:ea typeface="メイリオ"/>
              </a:rPr>
              <a:t>と同居</a:t>
            </a:r>
          </a:p>
          <a:p>
            <a:pPr algn="l">
              <a:lnSpc>
                <a:spcPct val="100000"/>
              </a:lnSpc>
            </a:pPr>
            <a:r>
              <a:rPr lang="ja-JP" altLang="en-US" sz="1050" dirty="0">
                <a:solidFill>
                  <a:schemeClr val="tx1"/>
                </a:solidFill>
                <a:latin typeface="メイリオ"/>
                <a:ea typeface="メイリオ"/>
              </a:rPr>
              <a:t>③</a:t>
            </a:r>
            <a:r>
              <a:rPr lang="ja-JP" altLang="ja-JP" sz="1050" dirty="0">
                <a:solidFill>
                  <a:schemeClr val="tx1"/>
                </a:solidFill>
                <a:latin typeface="メイリオ"/>
                <a:ea typeface="メイリオ"/>
              </a:rPr>
              <a:t>短期入所の支給決定を受けている　　　　</a:t>
            </a:r>
            <a:r>
              <a:rPr lang="ja-JP" altLang="en-US" sz="1050" dirty="0">
                <a:solidFill>
                  <a:schemeClr val="tx1"/>
                </a:solidFill>
                <a:latin typeface="メイリオ"/>
                <a:ea typeface="メイリオ"/>
              </a:rPr>
              <a:t>④</a:t>
            </a:r>
            <a:r>
              <a:rPr lang="ja-JP" altLang="ja-JP" sz="1050" dirty="0">
                <a:solidFill>
                  <a:schemeClr val="tx1"/>
                </a:solidFill>
                <a:latin typeface="メイリオ"/>
                <a:ea typeface="メイリオ"/>
              </a:rPr>
              <a:t>障がい支援区分が１以上</a:t>
            </a:r>
          </a:p>
          <a:p>
            <a:pPr algn="l">
              <a:lnSpc>
                <a:spcPct val="100000"/>
              </a:lnSpc>
            </a:pPr>
            <a:r>
              <a:rPr lang="ja-JP" altLang="en-US" sz="1050" dirty="0">
                <a:solidFill>
                  <a:schemeClr val="tx1"/>
                </a:solidFill>
                <a:latin typeface="メイリオ"/>
                <a:ea typeface="メイリオ"/>
              </a:rPr>
              <a:t>⑤</a:t>
            </a:r>
            <a:r>
              <a:rPr lang="ja-JP" altLang="ja-JP" sz="1050" dirty="0">
                <a:solidFill>
                  <a:schemeClr val="tx1"/>
                </a:solidFill>
                <a:latin typeface="メイリオ"/>
                <a:ea typeface="メイリオ"/>
              </a:rPr>
              <a:t>計画相談支援を利用している</a:t>
            </a:r>
          </a:p>
          <a:p>
            <a:pPr algn="l">
              <a:lnSpc>
                <a:spcPct val="100000"/>
              </a:lnSpc>
            </a:pPr>
            <a:endParaRPr lang="ja-JP" altLang="ja-JP" sz="1050" dirty="0">
              <a:solidFill>
                <a:schemeClr val="tx1"/>
              </a:solidFill>
              <a:latin typeface="メイリオ"/>
              <a:ea typeface="メイリオ"/>
            </a:endParaRPr>
          </a:p>
          <a:p>
            <a:pPr algn="l" defTabSz="685783">
              <a:lnSpc>
                <a:spcPct val="100000"/>
              </a:lnSpc>
              <a:defRPr/>
            </a:pPr>
            <a:r>
              <a:rPr lang="ja-JP" altLang="en-US" sz="1050" dirty="0">
                <a:solidFill>
                  <a:schemeClr val="tx1"/>
                </a:solidFill>
                <a:latin typeface="メイリオ" panose="020B0604030504040204" pitchFamily="50" charset="-128"/>
                <a:ea typeface="メイリオ" panose="020B0604030504040204" pitchFamily="50" charset="-128"/>
              </a:rPr>
              <a:t>短期入所による緊急時の受け入れ体制を構築し、事前登録制で運用してきたが、リスクマネジメントの必要性を感じていない、生活の変化を好まない、事前登録準備への負担感から、登録者がなかなか増えていない。そのため、</a:t>
            </a:r>
            <a:r>
              <a:rPr lang="ja-JP" altLang="ja-JP" sz="1050" dirty="0">
                <a:solidFill>
                  <a:schemeClr val="tx1"/>
                </a:solidFill>
                <a:latin typeface="メイリオ" panose="020B0604030504040204" pitchFamily="50" charset="-128"/>
                <a:ea typeface="メイリオ" panose="020B0604030504040204" pitchFamily="50" charset="-128"/>
              </a:rPr>
              <a:t>家族や支援者が日頃から緊急時における備えの意識をもち、緊急時や親亡き後のことを共に話合い、備えておくこと（リスクマネジメント）の必要性に気づき、準備を進めていくための周知・啓発・意識づけの取組みとして</a:t>
            </a:r>
            <a:r>
              <a:rPr lang="ja-JP" altLang="en-US" sz="1050" dirty="0">
                <a:solidFill>
                  <a:schemeClr val="tx1"/>
                </a:solidFill>
                <a:latin typeface="メイリオ" panose="020B0604030504040204" pitchFamily="50" charset="-128"/>
                <a:ea typeface="メイリオ" panose="020B0604030504040204" pitchFamily="50" charset="-128"/>
              </a:rPr>
              <a:t>緊急時の対応について確認する</a:t>
            </a:r>
            <a:r>
              <a:rPr lang="en-US" altLang="ja-JP" sz="1050" dirty="0">
                <a:solidFill>
                  <a:schemeClr val="tx1"/>
                </a:solidFill>
                <a:latin typeface="メイリオ" panose="020B0604030504040204" pitchFamily="50" charset="-128"/>
                <a:ea typeface="メイリオ" panose="020B0604030504040204" pitchFamily="50" charset="-128"/>
              </a:rPr>
              <a:t>『</a:t>
            </a:r>
            <a:r>
              <a:rPr lang="ja-JP" altLang="ja-JP" sz="1050" dirty="0">
                <a:solidFill>
                  <a:schemeClr val="tx1"/>
                </a:solidFill>
                <a:latin typeface="メイリオ" panose="020B0604030504040204" pitchFamily="50" charset="-128"/>
                <a:ea typeface="メイリオ" panose="020B0604030504040204" pitchFamily="50" charset="-128"/>
              </a:rPr>
              <a:t>もしもキャンペーン</a:t>
            </a:r>
            <a:r>
              <a:rPr lang="en-US" altLang="ja-JP" sz="1050" dirty="0">
                <a:solidFill>
                  <a:schemeClr val="tx1"/>
                </a:solidFill>
                <a:latin typeface="メイリオ" panose="020B0604030504040204" pitchFamily="50" charset="-128"/>
                <a:ea typeface="メイリオ" panose="020B0604030504040204" pitchFamily="50" charset="-128"/>
              </a:rPr>
              <a:t>』</a:t>
            </a:r>
            <a:r>
              <a:rPr lang="ja-JP" altLang="ja-JP" sz="1050" dirty="0">
                <a:solidFill>
                  <a:schemeClr val="tx1"/>
                </a:solidFill>
                <a:latin typeface="メイリオ" panose="020B0604030504040204" pitchFamily="50" charset="-128"/>
                <a:ea typeface="メイリオ" panose="020B0604030504040204" pitchFamily="50" charset="-128"/>
              </a:rPr>
              <a:t>を</a:t>
            </a:r>
            <a:r>
              <a:rPr lang="ja-JP" altLang="en-US" sz="1050" dirty="0">
                <a:solidFill>
                  <a:schemeClr val="tx1"/>
                </a:solidFill>
                <a:latin typeface="メイリオ" panose="020B0604030504040204" pitchFamily="50" charset="-128"/>
                <a:ea typeface="メイリオ" panose="020B0604030504040204" pitchFamily="50" charset="-128"/>
              </a:rPr>
              <a:t>実施。障がい福祉サービスを利用している全員に向けて案内し、提出を必須とした結果、区分に関係なく緊急時対応が必要とする人が一定数いることから、登録要件④は元々「区分４以上」としていたが、「区分１以上」に変更となった。</a:t>
            </a:r>
            <a:endParaRPr lang="en-US" altLang="ja-JP" sz="1050" dirty="0">
              <a:solidFill>
                <a:schemeClr val="tx1"/>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050" dirty="0">
                <a:solidFill>
                  <a:schemeClr val="tx1"/>
                </a:solidFill>
                <a:latin typeface="メイリオ" panose="020B0604030504040204" pitchFamily="50" charset="-128"/>
                <a:ea typeface="メイリオ" panose="020B0604030504040204" pitchFamily="50" charset="-128"/>
              </a:rPr>
              <a:t>その後、緊急事態発生時に現在関わっている関係機関が何ができるか把握し、緊急時対応について情報共有できるよう、</a:t>
            </a:r>
            <a:r>
              <a:rPr lang="en-US" altLang="ja-JP" sz="1050" dirty="0">
                <a:solidFill>
                  <a:schemeClr val="tx1"/>
                </a:solidFill>
                <a:latin typeface="メイリオ" panose="020B0604030504040204" pitchFamily="50" charset="-128"/>
                <a:ea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rPr>
              <a:t>もしもの時の確認シート</a:t>
            </a:r>
            <a:r>
              <a:rPr lang="en-US" altLang="ja-JP" sz="1050" dirty="0">
                <a:solidFill>
                  <a:schemeClr val="tx1"/>
                </a:solidFill>
                <a:latin typeface="メイリオ" panose="020B0604030504040204" pitchFamily="50" charset="-128"/>
                <a:ea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rPr>
              <a:t>を作成し、相談支援専門員を中心に活用してもらっている。</a:t>
            </a:r>
            <a:endParaRPr dirty="0">
              <a:solidFill>
                <a:schemeClr val="tx1"/>
              </a:solidFill>
            </a:endParaRPr>
          </a:p>
        </p:txBody>
      </p:sp>
      <p:sp>
        <p:nvSpPr>
          <p:cNvPr id="1160" name="タイトル 1"/>
          <p:cNvSpPr txBox="1"/>
          <p:nvPr/>
        </p:nvSpPr>
        <p:spPr>
          <a:xfrm>
            <a:off x="527272" y="4033354"/>
            <a:ext cx="2256422" cy="83250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●自立支援協議会：年２回</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●部会：年２～３回</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（全体会、短期入所スキーム、</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r>
              <a:rPr lang="ja-JP" altLang="en-US" sz="1050" strike="noStrike" dirty="0">
                <a:solidFill>
                  <a:schemeClr val="tx1"/>
                </a:solidFill>
                <a:latin typeface="メイリオ" panose="020B0604030504040204" pitchFamily="50" charset="-128"/>
                <a:ea typeface="メイリオ" panose="020B0604030504040204" pitchFamily="50" charset="-128"/>
              </a:rPr>
              <a:t>在宅スキーム</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a:t>
            </a:r>
          </a:p>
        </p:txBody>
      </p:sp>
      <p:sp>
        <p:nvSpPr>
          <p:cNvPr id="1161" name="タイトル 1"/>
          <p:cNvSpPr txBox="1"/>
          <p:nvPr/>
        </p:nvSpPr>
        <p:spPr>
          <a:xfrm>
            <a:off x="530713" y="2918266"/>
            <a:ext cx="229154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和泉市障がい者地域自立支援協議会地域生活支援拠点部会</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2" name="タイトル 1"/>
          <p:cNvSpPr txBox="1"/>
          <p:nvPr/>
        </p:nvSpPr>
        <p:spPr>
          <a:xfrm>
            <a:off x="3305274" y="2108116"/>
            <a:ext cx="5628382" cy="81188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3" name="タイトル 1"/>
          <p:cNvSpPr txBox="1"/>
          <p:nvPr/>
        </p:nvSpPr>
        <p:spPr>
          <a:xfrm>
            <a:off x="557108" y="5652464"/>
            <a:ext cx="2256422" cy="45003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和泉市</a:t>
            </a:r>
            <a:r>
              <a:rPr lang="ja-JP" altLang="en-US" sz="1050" dirty="0">
                <a:solidFill>
                  <a:schemeClr val="tx1"/>
                </a:solidFill>
                <a:latin typeface="メイリオ" panose="020B0604030504040204" pitchFamily="50" charset="-128"/>
                <a:ea typeface="メイリオ" panose="020B0604030504040204" pitchFamily="50" charset="-128"/>
              </a:rPr>
              <a:t>障がい者</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基幹相談支援センター</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64"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 name="正方形/長方形 5"/>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171" name="角丸四角形 1"/>
          <p:cNvSpPr/>
          <p:nvPr/>
        </p:nvSpPr>
        <p:spPr>
          <a:xfrm>
            <a:off x="605244" y="2068141"/>
            <a:ext cx="8176070" cy="1554109"/>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72" name="タイトル 1"/>
          <p:cNvSpPr txBox="1"/>
          <p:nvPr/>
        </p:nvSpPr>
        <p:spPr>
          <a:xfrm>
            <a:off x="832656" y="2708063"/>
            <a:ext cx="2465511"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相談</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73" name="タイトル 1"/>
          <p:cNvSpPr txBox="1"/>
          <p:nvPr/>
        </p:nvSpPr>
        <p:spPr>
          <a:xfrm>
            <a:off x="3298165" y="2414473"/>
            <a:ext cx="5386466" cy="101536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事前登録制を導入している。事前に登録していただくことで、緊急時、短期入所事業所へのスムーズな受け入れができるようになる。</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まずは、当事者や家族、支援者間で緊急時の備えの意識を持ってもらうよう『もしもの時の確認シート』の作成を促しており、今後も周知を行っていく。</a:t>
            </a:r>
          </a:p>
          <a:p>
            <a:pPr algn="l" defTabSz="685783">
              <a:lnSpc>
                <a:spcPct val="100000"/>
              </a:lnSpc>
              <a:defRPr/>
            </a:pPr>
            <a:endParaRPr lang="ja-JP" altLang="en-US"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74" name="円/楕円 22"/>
          <p:cNvSpPr/>
          <p:nvPr/>
        </p:nvSpPr>
        <p:spPr>
          <a:xfrm>
            <a:off x="265102" y="229436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75" name="角丸四角形 1"/>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1176" name="タイトル 1"/>
          <p:cNvSpPr txBox="1"/>
          <p:nvPr/>
        </p:nvSpPr>
        <p:spPr>
          <a:xfrm>
            <a:off x="2182892" y="1258187"/>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1177" name="楕円 26">
            <a:hlinkClick r:id="" action="ppaction://noaction"/>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178" name="角丸四角形 1"/>
          <p:cNvSpPr/>
          <p:nvPr/>
        </p:nvSpPr>
        <p:spPr>
          <a:xfrm>
            <a:off x="626019" y="4177757"/>
            <a:ext cx="8161064" cy="2461832"/>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179" name="タイトル 1"/>
          <p:cNvSpPr txBox="1"/>
          <p:nvPr/>
        </p:nvSpPr>
        <p:spPr>
          <a:xfrm>
            <a:off x="962908" y="4694001"/>
            <a:ext cx="2447331"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緊急時の受け入れ・対応</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180" name="タイトル 1"/>
          <p:cNvSpPr txBox="1"/>
          <p:nvPr/>
        </p:nvSpPr>
        <p:spPr>
          <a:xfrm>
            <a:off x="3372508" y="4314478"/>
            <a:ext cx="5315319" cy="222156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u="sng" dirty="0">
                <a:solidFill>
                  <a:srgbClr val="44546A">
                    <a:lumMod val="50000"/>
                  </a:srgbClr>
                </a:solidFill>
                <a:latin typeface="メイリオ" panose="020B0604030504040204" pitchFamily="50" charset="-128"/>
                <a:ea typeface="メイリオ" panose="020B0604030504040204" pitchFamily="50" charset="-128"/>
              </a:rPr>
              <a:t>●短期入所スキーム</a:t>
            </a:r>
            <a:endParaRPr lang="en-US" altLang="ja-JP" sz="1200" u="sng"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短期入所事業所の顔の見える関係作りや拠点事業への理解促進を目的に『短期入所事業所連絡会』を実施。参加していない事業所には、部会メンバーが訪問し、意見交換を行っている。</a:t>
            </a:r>
          </a:p>
          <a:p>
            <a:pPr algn="l" defTabSz="685783">
              <a:lnSpc>
                <a:spcPct val="100000"/>
              </a:lnSpc>
              <a:defRPr/>
            </a:pPr>
            <a:r>
              <a:rPr lang="ja-JP" altLang="en-US" sz="1200" u="sng" strike="noStrike" dirty="0">
                <a:solidFill>
                  <a:schemeClr val="tx1"/>
                </a:solidFill>
                <a:latin typeface="メイリオ" panose="020B0604030504040204" pitchFamily="50" charset="-128"/>
                <a:ea typeface="メイリオ" panose="020B0604030504040204" pitchFamily="50" charset="-128"/>
              </a:rPr>
              <a:t>●在宅スキーム</a:t>
            </a:r>
            <a:endParaRPr strike="noStrike">
              <a:solidFill>
                <a:schemeClr val="tx1"/>
              </a:solidFill>
            </a:endParaRPr>
          </a:p>
          <a:p>
            <a:pPr algn="l" defTabSz="685783">
              <a:lnSpc>
                <a:spcPct val="100000"/>
              </a:lnSpc>
              <a:defRPr/>
            </a:pPr>
            <a:r>
              <a:rPr lang="ja-JP" altLang="en-US" sz="1200" strike="noStrike" dirty="0">
                <a:solidFill>
                  <a:schemeClr val="tx1"/>
                </a:solidFill>
                <a:latin typeface="メイリオ" panose="020B0604030504040204" pitchFamily="50" charset="-128"/>
                <a:ea typeface="メイリオ" panose="020B0604030504040204" pitchFamily="50" charset="-128"/>
              </a:rPr>
              <a:t>緊急時対応が必要な場合でも、短期入所の利用にそぐわない当事者もいるため、在宅居宅介護等の在宅サービスができる仕組みについて検討を行っている。</a:t>
            </a:r>
            <a:endParaRPr strike="noStrike">
              <a:solidFill>
                <a:schemeClr val="tx1"/>
              </a:solidFill>
            </a:endParaRPr>
          </a:p>
          <a:p>
            <a:pPr algn="l" defTabSz="685783">
              <a:lnSpc>
                <a:spcPct val="100000"/>
              </a:lnSpc>
              <a:defRPr/>
            </a:pPr>
            <a:r>
              <a:rPr lang="ja-JP" altLang="en-US" sz="1200" u="sng" dirty="0">
                <a:solidFill>
                  <a:srgbClr val="44546A">
                    <a:lumMod val="50000"/>
                  </a:srgbClr>
                </a:solidFill>
                <a:latin typeface="メイリオ" panose="020B0604030504040204" pitchFamily="50" charset="-128"/>
                <a:ea typeface="メイリオ" panose="020B0604030504040204" pitchFamily="50" charset="-128"/>
              </a:rPr>
              <a:t>●その他</a:t>
            </a:r>
            <a:endParaRPr lang="ja-JP" altLang="en-US"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今後、拠点として位置づけられた事業所を一覧化し、事業所間のネットワーク構築に向けて取組みを進めていく。</a:t>
            </a:r>
            <a:endParaRPr lang="ja-JP" altLang="en-US" sz="1200" u="sng"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181" name="円/楕円 22"/>
          <p:cNvSpPr/>
          <p:nvPr/>
        </p:nvSpPr>
        <p:spPr>
          <a:xfrm>
            <a:off x="282625" y="4427834"/>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182" name="スライド番号プレースホルダー 5"/>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ln/>
      </a:spPr>
      <a:bodyPr vertOverflow="overflow" horzOverflow="overflow" rtlCol="0" anchor="t"/>
      <a:lstStyle>
        <a:defPPr>
          <a:defRPr kumimoji="1" b="1" dirty="0" smtClean="0">
            <a:latin typeface="HG丸ｺﾞｼｯｸM-PRO"/>
            <a:ea typeface="HG丸ｺﾞｼｯｸM-PRO"/>
          </a:defRPr>
        </a:defPPr>
      </a:lstStyle>
      <a:style>
        <a:lnRef idx="3">
          <a:schemeClr val="lt1"/>
        </a:lnRef>
        <a:fillRef idx="1">
          <a:schemeClr val="accent2"/>
        </a:fillRef>
        <a:effectRef idx="1">
          <a:schemeClr val="accent2"/>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837</Words>
  <Application>Microsoft Office PowerPoint</Application>
  <PresentationFormat>画面に合わせる (4:3)</PresentationFormat>
  <Paragraphs>85</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游ゴシック</vt:lpstr>
      <vt:lpstr>游ゴシック Light</vt:lpstr>
      <vt:lpstr>Arial</vt:lpstr>
      <vt:lpstr>Segoe UI</vt:lpstr>
      <vt:lpstr>1_Office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2026-03-25T08:48:24Z</dcterms:modified>
</cp:coreProperties>
</file>